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7" r:id="rId2"/>
    <p:sldId id="283" r:id="rId3"/>
    <p:sldId id="289" r:id="rId4"/>
    <p:sldId id="294" r:id="rId5"/>
    <p:sldId id="295" r:id="rId6"/>
    <p:sldId id="290" r:id="rId7"/>
    <p:sldId id="296" r:id="rId8"/>
    <p:sldId id="288" r:id="rId9"/>
    <p:sldId id="287" r:id="rId10"/>
    <p:sldId id="29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>
        <p:scale>
          <a:sx n="106" d="100"/>
          <a:sy n="106" d="100"/>
        </p:scale>
        <p:origin x="774" y="20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67542" y="2306834"/>
            <a:ext cx="11893829" cy="1829110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812800" latinLnBrk="0">
              <a:defRPr/>
            </a:pPr>
            <a:r>
              <a:rPr lang="ko-KR" altLang="en-US" sz="4000" kern="0" dirty="0">
                <a:solidFill>
                  <a:prstClr val="white"/>
                </a:solidFill>
              </a:rPr>
              <a:t>               중간 프로젝트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en-US" altLang="ko-KR" sz="4000" kern="0" dirty="0">
                <a:solidFill>
                  <a:prstClr val="white"/>
                </a:solidFill>
              </a:rPr>
              <a:t>         </a:t>
            </a:r>
            <a:r>
              <a:rPr lang="ko-KR" altLang="en-US" sz="4000" kern="0" dirty="0">
                <a:solidFill>
                  <a:prstClr val="white"/>
                </a:solidFill>
              </a:rPr>
              <a:t>심근경색 데이터 </a:t>
            </a:r>
            <a:r>
              <a:rPr lang="en-US" altLang="ko-KR" sz="4000" kern="0" dirty="0">
                <a:solidFill>
                  <a:prstClr val="white"/>
                </a:solidFill>
              </a:rPr>
              <a:t>Set </a:t>
            </a:r>
            <a:r>
              <a:rPr lang="ko-KR" altLang="en-US" sz="4000" kern="0" dirty="0">
                <a:solidFill>
                  <a:prstClr val="white"/>
                </a:solidFill>
              </a:rPr>
              <a:t>예측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           </a:t>
            </a:r>
            <a:r>
              <a:rPr lang="ko-KR" altLang="en-US" sz="1600" kern="0" dirty="0">
                <a:solidFill>
                  <a:prstClr val="white"/>
                </a:solidFill>
              </a:rPr>
              <a:t>제출일</a:t>
            </a:r>
            <a:r>
              <a:rPr lang="en-US" altLang="ko-KR" sz="1600" kern="0" dirty="0">
                <a:solidFill>
                  <a:prstClr val="white"/>
                </a:solidFill>
              </a:rPr>
              <a:t>: 2024.06.08.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87" name="사각형: 둥근 모서리 1"/>
          <p:cNvSpPr/>
          <p:nvPr/>
        </p:nvSpPr>
        <p:spPr>
          <a:xfrm>
            <a:off x="8011771" y="1889584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265113" algn="ctr" latinLnBrk="0">
              <a:defRPr/>
            </a:pP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전자공학과 </a:t>
            </a:r>
            <a:r>
              <a:rPr lang="en-US" altLang="ko-KR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2020142001 </a:t>
            </a: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곽종근     </a:t>
            </a:r>
            <a:endParaRPr lang="en-US" altLang="ko-KR" sz="1400" kern="0">
              <a:solidFill>
                <a:srgbClr val="6D41FA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54518" y="2874273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/>
            <p:cNvSpPr txBox="1"/>
            <p:nvPr/>
          </p:nvSpPr>
          <p:spPr>
            <a:xfrm>
              <a:off x="5628162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554890" y="20821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/>
            <p:cNvSpPr/>
            <p:nvPr/>
          </p:nvSpPr>
          <p:spPr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/>
            <p:cNvGrpSpPr>
              <a:grpSpLocks noChangeAspect="1"/>
            </p:cNvGrpSpPr>
            <p:nvPr/>
          </p:nvGrpSpPr>
          <p:grpSpPr>
            <a:xfrm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/>
            <p:cNvSpPr/>
            <p:nvPr/>
          </p:nvSpPr>
          <p:spPr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/>
            <p:cNvGrpSpPr>
              <a:grpSpLocks noChangeAspect="1"/>
            </p:cNvGrpSpPr>
            <p:nvPr/>
          </p:nvGrpSpPr>
          <p:grpSpPr>
            <a:xfrm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/>
            <p:cNvSpPr/>
            <p:nvPr/>
          </p:nvSpPr>
          <p:spPr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/>
            <p:cNvGrpSpPr>
              <a:grpSpLocks noChangeAspect="1"/>
            </p:cNvGrpSpPr>
            <p:nvPr/>
          </p:nvGrpSpPr>
          <p:grpSpPr>
            <a:xfrm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최종 가중치와 정확도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E89DB50-C735-1225-796A-E2EBC0381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6" b="32607"/>
          <a:stretch/>
        </p:blipFill>
        <p:spPr>
          <a:xfrm>
            <a:off x="3364702" y="4397339"/>
            <a:ext cx="2852763" cy="1862223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38592CC-5BA1-77A4-23EE-788113BC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86"/>
          <a:stretch/>
        </p:blipFill>
        <p:spPr>
          <a:xfrm>
            <a:off x="7967269" y="828896"/>
            <a:ext cx="3850262" cy="2809828"/>
          </a:xfrm>
          <a:prstGeom prst="rect">
            <a:avLst/>
          </a:prstGeom>
        </p:spPr>
      </p:pic>
      <p:pic>
        <p:nvPicPr>
          <p:cNvPr id="15" name="그림 1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21BAE40-7D7F-09E4-0ADA-7C6F789941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73" b="19383"/>
          <a:stretch/>
        </p:blipFill>
        <p:spPr>
          <a:xfrm>
            <a:off x="337813" y="4338279"/>
            <a:ext cx="3026889" cy="1862224"/>
          </a:xfrm>
          <a:prstGeom prst="rect">
            <a:avLst/>
          </a:prstGeom>
        </p:spPr>
      </p:pic>
      <p:pic>
        <p:nvPicPr>
          <p:cNvPr id="17" name="그림 16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9BFF5EDD-D6B1-C999-BCC6-5627D9770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0" y="909770"/>
            <a:ext cx="7773528" cy="32865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0367C1-039D-F0B0-64B3-BD910AC3F053}"/>
              </a:ext>
            </a:extLst>
          </p:cNvPr>
          <p:cNvSpPr txBox="1"/>
          <p:nvPr/>
        </p:nvSpPr>
        <p:spPr>
          <a:xfrm>
            <a:off x="6391591" y="4868631"/>
            <a:ext cx="561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최종적으로 특징추출에서의 정확도가 최대 </a:t>
            </a:r>
            <a:r>
              <a:rPr lang="en-US" altLang="ko-KR" sz="1600" dirty="0"/>
              <a:t>68%</a:t>
            </a:r>
            <a:r>
              <a:rPr lang="ko-KR" altLang="en-US" sz="1600" dirty="0"/>
              <a:t>가 </a:t>
            </a:r>
            <a:endParaRPr lang="en-US" altLang="ko-KR" sz="1600" dirty="0"/>
          </a:p>
          <a:p>
            <a:r>
              <a:rPr lang="ko-KR" altLang="en-US" sz="1600" dirty="0"/>
              <a:t>나온 가중치들을 사용하였고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가중치에 대한 </a:t>
            </a:r>
            <a:endParaRPr lang="en-US" altLang="ko-KR" sz="1600" dirty="0"/>
          </a:p>
          <a:p>
            <a:r>
              <a:rPr lang="en-US" altLang="ko-KR" sz="1600" dirty="0" err="1"/>
              <a:t>Confusion_matrix</a:t>
            </a:r>
            <a:r>
              <a:rPr lang="ko-KR" altLang="en-US" sz="1600" dirty="0"/>
              <a:t>는 좌측의 </a:t>
            </a:r>
            <a:r>
              <a:rPr lang="en-US" altLang="ko-KR" sz="1600" dirty="0"/>
              <a:t>array</a:t>
            </a:r>
            <a:r>
              <a:rPr lang="ko-KR" altLang="en-US" sz="1600" dirty="0"/>
              <a:t>를 갖는다</a:t>
            </a:r>
            <a:endParaRPr lang="en-US" altLang="ko-KR" sz="1600" dirty="0"/>
          </a:p>
          <a:p>
            <a:r>
              <a:rPr lang="ko-KR" altLang="en-US" sz="1600" dirty="0"/>
              <a:t>이 가중치를 추가로 테스트를 하기 위한 코드에 대입하였고</a:t>
            </a:r>
            <a:endParaRPr lang="en-US" altLang="ko-KR" sz="1600" dirty="0"/>
          </a:p>
          <a:p>
            <a:r>
              <a:rPr lang="ko-KR" altLang="en-US" sz="1600" dirty="0"/>
              <a:t>그 중 확률의 차이가 가장 적은 것으로 </a:t>
            </a:r>
            <a:r>
              <a:rPr lang="en-US" altLang="ko-KR" sz="1600" dirty="0"/>
              <a:t>64%</a:t>
            </a:r>
            <a:r>
              <a:rPr lang="ko-KR" altLang="en-US" sz="1600" dirty="0"/>
              <a:t>의 정확도 도출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7893C16-2390-55AB-E603-1BA969F50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41" y="3823617"/>
            <a:ext cx="4210638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데이터 </a:t>
            </a:r>
            <a:r>
              <a:rPr lang="ko-KR" altLang="en-US" sz="2800" kern="0" dirty="0" err="1">
                <a:solidFill>
                  <a:prstClr val="white"/>
                </a:solidFill>
                <a:latin typeface="+mj-ea"/>
                <a:ea typeface="+mj-ea"/>
              </a:rPr>
              <a:t>전처리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 &amp;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특징추출에 대한 코드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70FD1E-39F0-CBA4-6E35-766B0747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9" y="785089"/>
            <a:ext cx="5404827" cy="59414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60647B-C677-AFFC-9865-C66301C25E8B}"/>
              </a:ext>
            </a:extLst>
          </p:cNvPr>
          <p:cNvSpPr txBox="1"/>
          <p:nvPr/>
        </p:nvSpPr>
        <p:spPr>
          <a:xfrm>
            <a:off x="5738949" y="1659285"/>
            <a:ext cx="63289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데이터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부분에서는 </a:t>
            </a:r>
            <a:endParaRPr lang="en-US" altLang="ko-KR" sz="1600" dirty="0"/>
          </a:p>
          <a:p>
            <a:r>
              <a:rPr lang="en-US" altLang="ko-KR" sz="1600" dirty="0"/>
              <a:t>csv</a:t>
            </a:r>
            <a:r>
              <a:rPr lang="ko-KR" altLang="en-US" sz="1600" dirty="0"/>
              <a:t>파일을 불러와 </a:t>
            </a:r>
            <a:r>
              <a:rPr lang="en-US" altLang="ko-KR" sz="1600" dirty="0" err="1"/>
              <a:t>numpy</a:t>
            </a:r>
            <a:r>
              <a:rPr lang="ko-KR" altLang="en-US" sz="1600" dirty="0"/>
              <a:t>로 바꿔주고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각 특징을 </a:t>
            </a:r>
            <a:r>
              <a:rPr lang="ko-KR" altLang="en-US" sz="1600" dirty="0" err="1"/>
              <a:t>슬라이싱</a:t>
            </a:r>
            <a:r>
              <a:rPr lang="ko-KR" altLang="en-US" sz="1600" dirty="0"/>
              <a:t> 하는 방법으로 </a:t>
            </a:r>
            <a:r>
              <a:rPr lang="en-US" altLang="ko-KR" sz="1600" dirty="0" err="1"/>
              <a:t>np.genfromtxt</a:t>
            </a:r>
            <a:r>
              <a:rPr lang="en-US" altLang="ko-KR" sz="1600" dirty="0"/>
              <a:t>()</a:t>
            </a:r>
            <a:r>
              <a:rPr lang="ko-KR" altLang="en-US" sz="1600" dirty="0"/>
              <a:t>를 이용하여</a:t>
            </a:r>
            <a:endParaRPr lang="en-US" altLang="ko-KR" sz="1600" dirty="0"/>
          </a:p>
          <a:p>
            <a:r>
              <a:rPr lang="en-US" altLang="ko-KR" sz="1600" dirty="0"/>
              <a:t>Column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쓰여있는</a:t>
            </a:r>
            <a:r>
              <a:rPr lang="ko-KR" altLang="en-US" sz="1600" dirty="0"/>
              <a:t> 특징이름의 인덱스를 </a:t>
            </a:r>
            <a:r>
              <a:rPr lang="en-US" altLang="ko-KR" sz="1600" dirty="0"/>
              <a:t>list</a:t>
            </a:r>
            <a:r>
              <a:rPr lang="ko-KR" altLang="en-US" sz="1600" dirty="0"/>
              <a:t>로 만들어주며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각 특징의 </a:t>
            </a:r>
            <a:r>
              <a:rPr lang="en-US" altLang="ko-KR" sz="1600" dirty="0"/>
              <a:t>index</a:t>
            </a:r>
            <a:r>
              <a:rPr lang="ko-KR" altLang="en-US" sz="1600" dirty="0"/>
              <a:t>를 특징</a:t>
            </a:r>
            <a:r>
              <a:rPr lang="en-US" altLang="ko-KR" sz="1600" dirty="0"/>
              <a:t>_</a:t>
            </a:r>
            <a:r>
              <a:rPr lang="en-US" altLang="ko-KR" sz="1600" dirty="0" err="1"/>
              <a:t>idx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Gender -&gt;</a:t>
            </a:r>
            <a:r>
              <a:rPr lang="ko-KR" altLang="en-US" sz="1600" dirty="0"/>
              <a:t> </a:t>
            </a:r>
            <a:r>
              <a:rPr lang="en-US" altLang="ko-KR" sz="1600" dirty="0"/>
              <a:t>female = 0, male = 1</a:t>
            </a:r>
          </a:p>
          <a:p>
            <a:r>
              <a:rPr lang="en-US" altLang="ko-KR" sz="1600" dirty="0"/>
              <a:t>a neurological disorder -&gt;</a:t>
            </a:r>
            <a:r>
              <a:rPr lang="ko-KR" altLang="en-US" sz="1600" dirty="0"/>
              <a:t> </a:t>
            </a:r>
            <a:r>
              <a:rPr lang="en-US" altLang="ko-KR" sz="1600" dirty="0"/>
              <a:t>yes = 1, no = 0</a:t>
            </a:r>
          </a:p>
          <a:p>
            <a:r>
              <a:rPr lang="en-US" altLang="ko-KR" sz="1600" dirty="0"/>
              <a:t>heart disease -&gt;</a:t>
            </a:r>
            <a:r>
              <a:rPr lang="ko-KR" altLang="en-US" sz="1600" dirty="0"/>
              <a:t> </a:t>
            </a:r>
            <a:r>
              <a:rPr lang="en-US" altLang="ko-KR" sz="1600" dirty="0"/>
              <a:t>yes = 1, no = 0 </a:t>
            </a:r>
            <a:r>
              <a:rPr lang="ko-KR" altLang="en-US" sz="1600" dirty="0"/>
              <a:t>으로 데이터 수정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</a:t>
            </a:r>
            <a:r>
              <a:rPr lang="ko-KR" altLang="en-US" sz="1600" dirty="0"/>
              <a:t>문을 이용하여 </a:t>
            </a:r>
            <a:r>
              <a:rPr lang="en-US" altLang="ko-KR" sz="1600" dirty="0"/>
              <a:t>nan</a:t>
            </a:r>
            <a:r>
              <a:rPr lang="ko-KR" altLang="en-US" sz="1600" dirty="0"/>
              <a:t>값으로 적힌 값들을 각 열의 평균값으로 변경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데이터 형식을 </a:t>
            </a:r>
            <a:r>
              <a:rPr lang="en-US" altLang="ko-KR" sz="1600" dirty="0"/>
              <a:t>float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7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데이터 </a:t>
            </a:r>
            <a:r>
              <a:rPr lang="ko-KR" altLang="en-US" sz="2800" kern="0" dirty="0" err="1">
                <a:solidFill>
                  <a:prstClr val="white"/>
                </a:solidFill>
                <a:latin typeface="+mj-ea"/>
                <a:ea typeface="+mj-ea"/>
              </a:rPr>
              <a:t>전처리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 &amp;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특징추출에 대한 코드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DE8F25-F30D-0DAB-CBAB-4B743138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4" y="941842"/>
            <a:ext cx="9397331" cy="4117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59086F-458A-37CF-8C9E-8744EB7C9B3D}"/>
              </a:ext>
            </a:extLst>
          </p:cNvPr>
          <p:cNvSpPr txBox="1"/>
          <p:nvPr/>
        </p:nvSpPr>
        <p:spPr>
          <a:xfrm>
            <a:off x="261257" y="5290837"/>
            <a:ext cx="1127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 코드에서는 필요가 없을 수 있으나 </a:t>
            </a:r>
            <a:r>
              <a:rPr lang="en-US" altLang="ko-KR" sz="1600" dirty="0" err="1"/>
              <a:t>heart_disease_new</a:t>
            </a:r>
            <a:r>
              <a:rPr lang="ko-KR" altLang="en-US" sz="1600" dirty="0"/>
              <a:t>파일에서 </a:t>
            </a:r>
            <a:r>
              <a:rPr lang="en-US" altLang="ko-KR" sz="1600" dirty="0"/>
              <a:t>yes, no</a:t>
            </a:r>
            <a:r>
              <a:rPr lang="ko-KR" altLang="en-US" sz="1600" dirty="0"/>
              <a:t>의 비율이 </a:t>
            </a:r>
            <a:r>
              <a:rPr lang="en-US" altLang="ko-KR" sz="1600" dirty="0"/>
              <a:t>500:2500</a:t>
            </a:r>
            <a:r>
              <a:rPr lang="ko-KR" altLang="en-US" sz="1600" dirty="0"/>
              <a:t>으로 </a:t>
            </a:r>
            <a:r>
              <a:rPr lang="en-US" altLang="ko-KR" sz="1600" dirty="0"/>
              <a:t>no</a:t>
            </a:r>
            <a:r>
              <a:rPr lang="ko-KR" altLang="en-US" sz="1600" dirty="0"/>
              <a:t>로만 분리하여도 정확도가 높게 나와 정확한 정확도 계산을 위해 </a:t>
            </a:r>
            <a:r>
              <a:rPr lang="en-US" altLang="ko-KR" sz="1600" dirty="0"/>
              <a:t>5:5 </a:t>
            </a:r>
            <a:r>
              <a:rPr lang="ko-KR" altLang="en-US" sz="1600" dirty="0"/>
              <a:t>비율로 이를 수정</a:t>
            </a:r>
            <a:endParaRPr lang="en-US" altLang="ko-KR" sz="1600" dirty="0"/>
          </a:p>
          <a:p>
            <a:r>
              <a:rPr lang="ko-KR" altLang="en-US" sz="1600" dirty="0"/>
              <a:t>특징은 </a:t>
            </a:r>
            <a:r>
              <a:rPr lang="en-US" altLang="ko-KR" sz="1600" dirty="0"/>
              <a:t>3</a:t>
            </a:r>
            <a:r>
              <a:rPr lang="ko-KR" altLang="en-US" sz="1600" dirty="0"/>
              <a:t>개 사용 </a:t>
            </a:r>
            <a:r>
              <a:rPr lang="en-US" altLang="ko-KR" sz="1600" dirty="0"/>
              <a:t>-&gt; 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따로 구한 </a:t>
            </a:r>
            <a:r>
              <a:rPr lang="en-US" altLang="ko-KR" sz="1600" dirty="0" err="1"/>
              <a:t>bmi</a:t>
            </a:r>
            <a:r>
              <a:rPr lang="en-US" altLang="ko-KR" sz="1600" dirty="0"/>
              <a:t>, </a:t>
            </a:r>
            <a:r>
              <a:rPr lang="ko-KR" altLang="en-US" sz="1600" dirty="0"/>
              <a:t>흡연과 고기섭취의 상관관계와 키의 차</a:t>
            </a:r>
            <a:endParaRPr lang="en-US" altLang="ko-KR" sz="1600" dirty="0"/>
          </a:p>
          <a:p>
            <a:r>
              <a:rPr lang="ko-KR" altLang="en-US" sz="1600" dirty="0"/>
              <a:t>이들을 결합하고</a:t>
            </a:r>
            <a:r>
              <a:rPr lang="en-US" altLang="ko-KR" sz="1600" dirty="0"/>
              <a:t> y</a:t>
            </a:r>
            <a:r>
              <a:rPr lang="ko-KR" altLang="en-US" sz="1600" dirty="0"/>
              <a:t>데이터를 추가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865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데이터 </a:t>
            </a:r>
            <a:r>
              <a:rPr lang="ko-KR" altLang="en-US" sz="2800" kern="0" dirty="0" err="1">
                <a:solidFill>
                  <a:prstClr val="white"/>
                </a:solidFill>
                <a:latin typeface="+mj-ea"/>
                <a:ea typeface="+mj-ea"/>
              </a:rPr>
              <a:t>전처리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 &amp;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특징추출에 대한 코드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FAB16-69A5-8855-8282-60C47FB8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3" y="827452"/>
            <a:ext cx="4840537" cy="58991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48D39D-D1A2-E22C-EE52-0C816BD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77" y="827452"/>
            <a:ext cx="7846423" cy="4061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2B870D-916B-C05F-4416-97B1657C3E26}"/>
              </a:ext>
            </a:extLst>
          </p:cNvPr>
          <p:cNvSpPr txBox="1"/>
          <p:nvPr/>
        </p:nvSpPr>
        <p:spPr>
          <a:xfrm>
            <a:off x="5216433" y="5005833"/>
            <a:ext cx="708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최종 학습에 있어서 각</a:t>
            </a:r>
            <a:r>
              <a:rPr lang="en-US" altLang="ko-KR" sz="1600" dirty="0"/>
              <a:t> </a:t>
            </a:r>
            <a:r>
              <a:rPr lang="ko-KR" altLang="en-US" sz="1600" dirty="0"/>
              <a:t>노드 수와 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, epochs</a:t>
            </a:r>
            <a:r>
              <a:rPr lang="ko-KR" altLang="en-US" sz="1600" dirty="0"/>
              <a:t>는 </a:t>
            </a:r>
            <a:endParaRPr lang="en-US" altLang="ko-KR" sz="1600" dirty="0"/>
          </a:p>
          <a:p>
            <a:r>
              <a:rPr lang="en-US" altLang="ko-KR" sz="1600" dirty="0" err="1"/>
              <a:t>output_size</a:t>
            </a:r>
            <a:r>
              <a:rPr lang="en-US" altLang="ko-KR" sz="1600" dirty="0"/>
              <a:t> = 1, </a:t>
            </a:r>
            <a:r>
              <a:rPr lang="en-US" altLang="ko-KR" sz="1600" dirty="0" err="1"/>
              <a:t>hidden_size</a:t>
            </a:r>
            <a:r>
              <a:rPr lang="en-US" altLang="ko-KR" sz="1600" dirty="0"/>
              <a:t> = 2, 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 = 0.0006, epochs = 500</a:t>
            </a:r>
          </a:p>
          <a:p>
            <a:r>
              <a:rPr lang="en-US" altLang="ko-KR" sz="1600" dirty="0" err="1"/>
              <a:t>Batch_size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로 하여 전체 데이터를 학습하면 </a:t>
            </a:r>
            <a:r>
              <a:rPr lang="en-US" altLang="ko-KR" sz="1600" dirty="0"/>
              <a:t>1epoch</a:t>
            </a:r>
            <a:r>
              <a:rPr lang="ko-KR" altLang="en-US" sz="1600" dirty="0"/>
              <a:t>로 진행</a:t>
            </a:r>
            <a:endParaRPr lang="en-US" altLang="ko-KR" sz="1600" dirty="0"/>
          </a:p>
          <a:p>
            <a:r>
              <a:rPr lang="en-US" altLang="ko-KR" sz="1600" dirty="0"/>
              <a:t>0.5 </a:t>
            </a:r>
            <a:r>
              <a:rPr lang="ko-KR" altLang="en-US" sz="1600" dirty="0"/>
              <a:t>이상이면 </a:t>
            </a:r>
            <a:r>
              <a:rPr lang="en-US" altLang="ko-KR" sz="1600" dirty="0"/>
              <a:t>1,</a:t>
            </a:r>
            <a:r>
              <a:rPr lang="ko-KR" altLang="en-US" sz="1600" dirty="0"/>
              <a:t> 미만이면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분류</a:t>
            </a:r>
          </a:p>
        </p:txBody>
      </p:sp>
    </p:spTree>
    <p:extLst>
      <p:ext uri="{BB962C8B-B14F-4D97-AF65-F5344CB8AC3E}">
        <p14:creationId xmlns:p14="http://schemas.microsoft.com/office/powerpoint/2010/main" val="3717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특징추출 후 코드 실행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,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정확도 판별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D3AF0C-726F-8D20-7C58-66997E208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5"/>
          <a:stretch/>
        </p:blipFill>
        <p:spPr>
          <a:xfrm>
            <a:off x="297684" y="832890"/>
            <a:ext cx="3849443" cy="3095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486D29-AB38-258D-30BF-64864B486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74"/>
          <a:stretch/>
        </p:blipFill>
        <p:spPr>
          <a:xfrm>
            <a:off x="3999968" y="848881"/>
            <a:ext cx="4192064" cy="3008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B9C80B-6AA7-536F-BB72-484807BEA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45" r="50833" b="1235"/>
          <a:stretch/>
        </p:blipFill>
        <p:spPr>
          <a:xfrm>
            <a:off x="8192032" y="908233"/>
            <a:ext cx="3849443" cy="2890260"/>
          </a:xfrm>
          <a:prstGeom prst="rect">
            <a:avLst/>
          </a:prstGeom>
        </p:spPr>
      </p:pic>
      <p:pic>
        <p:nvPicPr>
          <p:cNvPr id="11" name="그림 10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2954854-6C37-085D-DBE8-CD7647328C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t="4716" r="50909"/>
          <a:stretch/>
        </p:blipFill>
        <p:spPr>
          <a:xfrm>
            <a:off x="297683" y="3923675"/>
            <a:ext cx="4117299" cy="2934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C577C-14D4-78C7-1E58-ACE8C6D127A3}"/>
              </a:ext>
            </a:extLst>
          </p:cNvPr>
          <p:cNvSpPr txBox="1"/>
          <p:nvPr/>
        </p:nvSpPr>
        <p:spPr>
          <a:xfrm flipH="1">
            <a:off x="4526022" y="4239491"/>
            <a:ext cx="733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코드를 실행함에 있어서 데이터를 랜덤으로 가져오므로 </a:t>
            </a:r>
            <a:endParaRPr lang="en-US" altLang="ko-KR" dirty="0"/>
          </a:p>
          <a:p>
            <a:r>
              <a:rPr lang="ko-KR" altLang="en-US" dirty="0"/>
              <a:t>정확도가 계속해서 변화하며 그 가중치들의 값이 다르게 나오게 되고</a:t>
            </a:r>
            <a:r>
              <a:rPr lang="en-US" altLang="ko-KR" dirty="0"/>
              <a:t>, </a:t>
            </a:r>
            <a:r>
              <a:rPr lang="ko-KR" altLang="en-US" dirty="0"/>
              <a:t>여러 번 실행시킨 코드 중 가장 정확도가 높게 나온 </a:t>
            </a:r>
            <a:r>
              <a:rPr lang="en-US" altLang="ko-KR" dirty="0" err="1"/>
              <a:t>w,v</a:t>
            </a:r>
            <a:r>
              <a:rPr lang="ko-KR" altLang="en-US" dirty="0"/>
              <a:t>를 사용  </a:t>
            </a:r>
          </a:p>
        </p:txBody>
      </p:sp>
    </p:spTree>
    <p:extLst>
      <p:ext uri="{BB962C8B-B14F-4D97-AF65-F5344CB8AC3E}">
        <p14:creationId xmlns:p14="http://schemas.microsoft.com/office/powerpoint/2010/main" val="12340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가중치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test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 설명 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105A-4144-F0CA-FB67-16D5ABE1307C}"/>
              </a:ext>
            </a:extLst>
          </p:cNvPr>
          <p:cNvSpPr txBox="1"/>
          <p:nvPr/>
        </p:nvSpPr>
        <p:spPr>
          <a:xfrm>
            <a:off x="388514" y="5738948"/>
            <a:ext cx="10232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사용했던 특징을 추출해 가중치를 구하는 코드에서 원래는 데이터를 균일하게 추출하기 위해 편향조절을 해 주었지만 </a:t>
            </a:r>
            <a:r>
              <a:rPr lang="en-US" altLang="ko-KR" dirty="0"/>
              <a:t>test</a:t>
            </a:r>
            <a:r>
              <a:rPr lang="ko-KR" altLang="en-US" dirty="0"/>
              <a:t>코드에서는 이 코드가 필요 없으므로 지워주고 데이터를 섞어 </a:t>
            </a:r>
            <a:endParaRPr lang="en-US" altLang="ko-KR" dirty="0"/>
          </a:p>
          <a:p>
            <a:r>
              <a:rPr lang="ko-KR" altLang="en-US" dirty="0"/>
              <a:t>테스트 데이터를 </a:t>
            </a:r>
            <a:r>
              <a:rPr lang="en-US" altLang="ko-KR" dirty="0" err="1"/>
              <a:t>yes:no</a:t>
            </a:r>
            <a:r>
              <a:rPr lang="ko-KR" altLang="en-US" dirty="0"/>
              <a:t>를 균일하게 뽑아온다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81A439-3087-DF02-984D-035F6E731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68"/>
          <a:stretch/>
        </p:blipFill>
        <p:spPr>
          <a:xfrm>
            <a:off x="388514" y="837895"/>
            <a:ext cx="5215711" cy="3979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1E00F9-837E-8858-61A8-43F55451C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47"/>
          <a:stretch/>
        </p:blipFill>
        <p:spPr>
          <a:xfrm>
            <a:off x="4781470" y="837895"/>
            <a:ext cx="5215711" cy="29319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ED68B1-2A23-28FC-1DF6-896F049D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470" y="3769874"/>
            <a:ext cx="5215711" cy="15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가중치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test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 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44DE19-5A88-14DD-C47E-673583DE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4" y="781701"/>
            <a:ext cx="6070978" cy="5944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C2F6DE-03FF-4537-10BE-A89C3AA2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27" y="4434934"/>
            <a:ext cx="7542580" cy="2291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C415F7-8A2E-B813-66B6-EA65AC9A30D3}"/>
              </a:ext>
            </a:extLst>
          </p:cNvPr>
          <p:cNvSpPr txBox="1"/>
          <p:nvPr/>
        </p:nvSpPr>
        <p:spPr>
          <a:xfrm>
            <a:off x="6418531" y="2923141"/>
            <a:ext cx="595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확률을 구하기 위해 </a:t>
            </a:r>
            <a:r>
              <a:rPr lang="en-US" altLang="ko-KR" sz="1600" dirty="0" err="1"/>
              <a:t>confusion_matrix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수정하고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정확도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mse</a:t>
            </a:r>
            <a:r>
              <a:rPr lang="ko-KR" altLang="en-US" sz="1600" dirty="0"/>
              <a:t>함수를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순전파만 진행하는 </a:t>
            </a:r>
            <a:r>
              <a:rPr lang="en-US" altLang="ko-KR" sz="1600" dirty="0" err="1"/>
              <a:t>Neural_Network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함수를 추가하여 각 함수를 실행하면  가중치를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88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가중치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(W, V)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 선택 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C098B-2669-154A-5584-606E5E52BFAB}"/>
              </a:ext>
            </a:extLst>
          </p:cNvPr>
          <p:cNvSpPr txBox="1"/>
          <p:nvPr/>
        </p:nvSpPr>
        <p:spPr>
          <a:xfrm>
            <a:off x="226423" y="1045029"/>
            <a:ext cx="11242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앞서 여러 번 시도한 데이터에 대해 나온 가중치 </a:t>
            </a:r>
            <a:r>
              <a:rPr lang="en-US" altLang="ko-KR" dirty="0"/>
              <a:t>W,V</a:t>
            </a:r>
            <a:r>
              <a:rPr lang="ko-KR" altLang="en-US" dirty="0"/>
              <a:t>를 테스트용 코드로 </a:t>
            </a:r>
            <a:r>
              <a:rPr lang="en-US" altLang="ko-KR" dirty="0"/>
              <a:t>yes, no</a:t>
            </a:r>
            <a:r>
              <a:rPr lang="ko-KR" altLang="en-US" dirty="0"/>
              <a:t>를 동일하게 선택해 테스트</a:t>
            </a:r>
            <a:endParaRPr lang="en-US" altLang="ko-KR" dirty="0"/>
          </a:p>
          <a:p>
            <a:r>
              <a:rPr lang="ko-KR" altLang="en-US" dirty="0"/>
              <a:t>이 테스트 코드는 순전파만 이용하여</a:t>
            </a:r>
            <a:r>
              <a:rPr lang="en-US" altLang="ko-KR" dirty="0"/>
              <a:t> </a:t>
            </a:r>
            <a:r>
              <a:rPr lang="ko-KR" altLang="en-US" dirty="0"/>
              <a:t>정확도 계산 부분만 </a:t>
            </a:r>
            <a:r>
              <a:rPr lang="ko-KR" altLang="en-US" dirty="0" err="1"/>
              <a:t>실행후</a:t>
            </a:r>
            <a:r>
              <a:rPr lang="ko-KR" altLang="en-US" dirty="0"/>
              <a:t> </a:t>
            </a:r>
            <a:r>
              <a:rPr lang="en-US" altLang="ko-KR" dirty="0" err="1"/>
              <a:t>confusion_matrix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03AD6-5E3E-7E51-4719-83DD9EAE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68" y="1904787"/>
            <a:ext cx="3810532" cy="1687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A5A407-7C0A-66F6-39E4-19813317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39" y="1904787"/>
            <a:ext cx="3699863" cy="16873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48178A-2AA8-83DB-4790-470726521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67" y="3842550"/>
            <a:ext cx="3828273" cy="16873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EC3D97-F174-8989-1D7C-3AC8EA90D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155" y="3842550"/>
            <a:ext cx="3505689" cy="16873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05FED-9D4D-BF0A-C8A1-D7A23805B86E}"/>
              </a:ext>
            </a:extLst>
          </p:cNvPr>
          <p:cNvSpPr txBox="1"/>
          <p:nvPr/>
        </p:nvSpPr>
        <p:spPr>
          <a:xfrm>
            <a:off x="8057494" y="2536122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가중치 구하는 코드에서의 정확도 </a:t>
            </a:r>
            <a:r>
              <a:rPr lang="en-US" altLang="ko-KR" dirty="0"/>
              <a:t>0.63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F360C-ED88-4A70-B2C5-E9394036A2E7}"/>
              </a:ext>
            </a:extLst>
          </p:cNvPr>
          <p:cNvSpPr txBox="1"/>
          <p:nvPr/>
        </p:nvSpPr>
        <p:spPr>
          <a:xfrm>
            <a:off x="8057494" y="4501580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가중치 구하는 코드에서의 정확도 </a:t>
            </a:r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F1D0E-AF18-C472-D472-35B553B70134}"/>
              </a:ext>
            </a:extLst>
          </p:cNvPr>
          <p:cNvSpPr txBox="1"/>
          <p:nvPr/>
        </p:nvSpPr>
        <p:spPr>
          <a:xfrm>
            <a:off x="226423" y="5780313"/>
            <a:ext cx="1158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가로별로 같은 코드를 여러 번 실행하였더니</a:t>
            </a:r>
            <a:r>
              <a:rPr lang="en-US" altLang="ko-KR" dirty="0"/>
              <a:t>, </a:t>
            </a:r>
            <a:r>
              <a:rPr lang="ko-KR" altLang="en-US" dirty="0"/>
              <a:t>우측 하단이 정확도이고</a:t>
            </a:r>
            <a:r>
              <a:rPr lang="en-US" altLang="ko-KR" dirty="0"/>
              <a:t>, </a:t>
            </a:r>
            <a:r>
              <a:rPr lang="ko-KR" altLang="en-US" dirty="0"/>
              <a:t>기존 가중치를 구하는 코드에서 처럼</a:t>
            </a:r>
            <a:endParaRPr lang="en-US" altLang="ko-KR" dirty="0"/>
          </a:p>
          <a:p>
            <a:r>
              <a:rPr lang="ko-KR" altLang="en-US" dirty="0"/>
              <a:t>정확도는 비슷하게 나오는 것을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분류는 높게 </a:t>
            </a:r>
            <a:r>
              <a:rPr lang="en-US" altLang="ko-KR" dirty="0"/>
              <a:t>75</a:t>
            </a:r>
            <a:r>
              <a:rPr lang="ko-KR" altLang="en-US" dirty="0"/>
              <a:t>퍼가 나오게 되지만</a:t>
            </a:r>
            <a:r>
              <a:rPr lang="en-US" altLang="ko-KR" dirty="0"/>
              <a:t>, 1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분류하는 것이 높으면 </a:t>
            </a:r>
            <a:r>
              <a:rPr lang="en-US" altLang="ko-KR" dirty="0"/>
              <a:t>50</a:t>
            </a:r>
            <a:r>
              <a:rPr lang="ko-KR" altLang="en-US" dirty="0" err="1"/>
              <a:t>퍼로</a:t>
            </a:r>
            <a:r>
              <a:rPr lang="ko-KR" altLang="en-US" dirty="0"/>
              <a:t> 나오게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최적의 가중치 선택</a:t>
            </a:r>
            <a:endParaRPr lang="en-US" altLang="ko-KR" sz="2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73A41-5484-53A9-79F0-D9116B872C34}"/>
              </a:ext>
            </a:extLst>
          </p:cNvPr>
          <p:cNvSpPr txBox="1"/>
          <p:nvPr/>
        </p:nvSpPr>
        <p:spPr>
          <a:xfrm>
            <a:off x="331441" y="1245326"/>
            <a:ext cx="11529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최적의 가중치를 어떤 것을 선택하여야 하는지 생각을 해 보았고</a:t>
            </a:r>
            <a:r>
              <a:rPr lang="en-US" altLang="ko-KR" dirty="0"/>
              <a:t>, </a:t>
            </a:r>
            <a:r>
              <a:rPr lang="ko-KR" altLang="en-US" dirty="0"/>
              <a:t>결국 정확도는 </a:t>
            </a:r>
            <a:r>
              <a:rPr lang="en-US" altLang="ko-KR" dirty="0"/>
              <a:t>70</a:t>
            </a:r>
            <a:r>
              <a:rPr lang="ko-KR" altLang="en-US" dirty="0"/>
              <a:t>이 최대치라고 가정하였고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가중치를 검증하는 코드에서의 </a:t>
            </a:r>
            <a:r>
              <a:rPr lang="en-US" altLang="ko-KR" dirty="0" err="1"/>
              <a:t>confusion_matrix</a:t>
            </a:r>
            <a:r>
              <a:rPr lang="ko-KR" altLang="en-US" dirty="0"/>
              <a:t>를 실행시키며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E63093-5BC8-2E19-C95F-2E1E33708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" t="6968" r="4450" b="12017"/>
          <a:stretch/>
        </p:blipFill>
        <p:spPr>
          <a:xfrm>
            <a:off x="285554" y="1982161"/>
            <a:ext cx="7160275" cy="2880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E7CCE9-3C6F-3223-0FDB-A0720BD1C9F6}"/>
              </a:ext>
            </a:extLst>
          </p:cNvPr>
          <p:cNvSpPr txBox="1"/>
          <p:nvPr/>
        </p:nvSpPr>
        <p:spPr>
          <a:xfrm>
            <a:off x="482925" y="5242560"/>
            <a:ext cx="1122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앞서 구한 이 </a:t>
            </a:r>
            <a:r>
              <a:rPr lang="en-US" altLang="ko-KR" dirty="0" err="1"/>
              <a:t>confusion_matrix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옳게 분류하고</a:t>
            </a:r>
            <a:r>
              <a:rPr lang="en-US" altLang="ko-KR" dirty="0"/>
              <a:t>, 1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옳게 분류한 확률인 </a:t>
            </a:r>
            <a:r>
              <a:rPr lang="en-US" altLang="ko-KR" dirty="0"/>
              <a:t>0.748</a:t>
            </a:r>
            <a:r>
              <a:rPr lang="ko-KR" altLang="en-US" dirty="0"/>
              <a:t>과 </a:t>
            </a:r>
            <a:r>
              <a:rPr lang="en-US" altLang="ko-KR" dirty="0"/>
              <a:t>0.494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간격 차이를 줄이면서 가장 차이가 낮은 것을 선택하였다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4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544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곽종근(2020142001)</cp:lastModifiedBy>
  <cp:revision>28</cp:revision>
  <dcterms:created xsi:type="dcterms:W3CDTF">2024-02-16T05:30:51Z</dcterms:created>
  <dcterms:modified xsi:type="dcterms:W3CDTF">2024-06-07T15:59:49Z</dcterms:modified>
  <cp:version/>
</cp:coreProperties>
</file>