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7" r:id="rId2"/>
    <p:sldId id="262" r:id="rId3"/>
    <p:sldId id="277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220512" y="2443243"/>
            <a:ext cx="9541502" cy="1829110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812800" latinLnBrk="0"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 </a:t>
            </a:r>
            <a:r>
              <a:rPr lang="en-US" altLang="ko-KR" sz="4000" kern="0" dirty="0">
                <a:solidFill>
                  <a:prstClr val="white"/>
                </a:solidFill>
              </a:rPr>
              <a:t>7</a:t>
            </a:r>
            <a:r>
              <a:rPr lang="ko-KR" altLang="en-US" sz="4000" kern="0" dirty="0">
                <a:solidFill>
                  <a:prstClr val="white"/>
                </a:solidFill>
              </a:rPr>
              <a:t>주차 모델 검증 및 평가</a:t>
            </a:r>
            <a:r>
              <a:rPr lang="en-US" altLang="ko-KR" sz="4000" kern="0" dirty="0">
                <a:solidFill>
                  <a:prstClr val="white"/>
                </a:solidFill>
              </a:rPr>
              <a:t>, </a:t>
            </a:r>
            <a:r>
              <a:rPr lang="ko-KR" altLang="en-US" sz="4000" kern="0" dirty="0" err="1">
                <a:solidFill>
                  <a:prstClr val="white"/>
                </a:solidFill>
              </a:rPr>
              <a:t>가우시안</a:t>
            </a:r>
            <a:endParaRPr lang="ko-KR" altLang="en-US" sz="40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en-US" altLang="ko-KR" sz="4000" kern="0" dirty="0">
                <a:solidFill>
                  <a:prstClr val="white"/>
                </a:solidFill>
              </a:rPr>
              <a:t>              </a:t>
            </a:r>
            <a:r>
              <a:rPr lang="ko-KR" altLang="en-US" sz="4000" kern="0" dirty="0">
                <a:solidFill>
                  <a:prstClr val="white"/>
                </a:solidFill>
              </a:rPr>
              <a:t>실습과제</a:t>
            </a:r>
            <a:r>
              <a:rPr lang="en-US" altLang="ko-KR" sz="4000" kern="0" dirty="0">
                <a:solidFill>
                  <a:prstClr val="white"/>
                </a:solidFill>
              </a:rPr>
              <a:t>4, chap.2</a:t>
            </a:r>
          </a:p>
          <a:p>
            <a:pPr marL="812800" latinLnBrk="0"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                                                        </a:t>
            </a:r>
            <a:r>
              <a:rPr lang="ko-KR" altLang="en-US" sz="1600" kern="0" dirty="0">
                <a:solidFill>
                  <a:prstClr val="white"/>
                </a:solidFill>
              </a:rPr>
              <a:t>제출일</a:t>
            </a:r>
            <a:r>
              <a:rPr lang="en-US" altLang="ko-KR" sz="1600" kern="0" dirty="0">
                <a:solidFill>
                  <a:prstClr val="white"/>
                </a:solidFill>
              </a:rPr>
              <a:t>: 2024.05.02.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sp>
        <p:nvSpPr>
          <p:cNvPr id="87" name="사각형: 둥근 모서리 1"/>
          <p:cNvSpPr/>
          <p:nvPr/>
        </p:nvSpPr>
        <p:spPr>
          <a:xfrm>
            <a:off x="6396735" y="1922462"/>
            <a:ext cx="2949027" cy="579258"/>
          </a:xfrm>
          <a:prstGeom prst="roundRect">
            <a:avLst>
              <a:gd name="adj" fmla="val 27283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265113" algn="ctr" latinLnBrk="0">
              <a:defRPr/>
            </a:pP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전자공학과 </a:t>
            </a:r>
            <a:r>
              <a:rPr lang="en-US" altLang="ko-KR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2020142001 </a:t>
            </a: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곽종근     </a:t>
            </a:r>
            <a:endParaRPr lang="en-US" altLang="ko-KR" sz="1400" kern="0">
              <a:solidFill>
                <a:srgbClr val="6D41FA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93586" y="2919136"/>
            <a:ext cx="543637" cy="611877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79" name="TextBox 78"/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554890" y="2082146"/>
            <a:ext cx="3453891" cy="194135"/>
            <a:chOff x="7931714" y="3236683"/>
            <a:chExt cx="3453891" cy="194135"/>
          </a:xfrm>
          <a:solidFill>
            <a:srgbClr val="6D41FA"/>
          </a:solidFill>
        </p:grpSpPr>
        <p:sp>
          <p:nvSpPr>
            <p:cNvPr id="144" name="Freeform 9"/>
            <p:cNvSpPr/>
            <p:nvPr/>
          </p:nvSpPr>
          <p:spPr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6" name="Group 16"/>
            <p:cNvGrpSpPr>
              <a:grpSpLocks noChangeAspect="1"/>
            </p:cNvGrpSpPr>
            <p:nvPr/>
          </p:nvGrpSpPr>
          <p:grpSpPr>
            <a:xfrm>
              <a:off x="8575786" y="3237047"/>
              <a:ext cx="168268" cy="193407"/>
              <a:chOff x="1039" y="1681"/>
              <a:chExt cx="1071" cy="1231"/>
            </a:xfrm>
            <a:grpFill/>
          </p:grpSpPr>
          <p:sp>
            <p:nvSpPr>
              <p:cNvPr id="165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자유형 32"/>
            <p:cNvSpPr/>
            <p:nvPr/>
          </p:nvSpPr>
          <p:spPr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8" name="Group 36"/>
            <p:cNvGrpSpPr>
              <a:grpSpLocks noChangeAspect="1"/>
            </p:cNvGrpSpPr>
            <p:nvPr/>
          </p:nvGrpSpPr>
          <p:grpSpPr>
            <a:xfrm>
              <a:off x="9271008" y="3236683"/>
              <a:ext cx="75149" cy="194135"/>
              <a:chOff x="2375" y="2182"/>
              <a:chExt cx="144" cy="372"/>
            </a:xfrm>
            <a:grpFill/>
          </p:grpSpPr>
          <p:sp>
            <p:nvSpPr>
              <p:cNvPr id="160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Freeform 6"/>
            <p:cNvSpPr/>
            <p:nvPr/>
          </p:nvSpPr>
          <p:spPr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0" name="Group 23"/>
            <p:cNvGrpSpPr>
              <a:grpSpLocks noChangeAspect="1"/>
            </p:cNvGrpSpPr>
            <p:nvPr/>
          </p:nvGrpSpPr>
          <p:grpSpPr>
            <a:xfrm>
              <a:off x="11209004" y="3252701"/>
              <a:ext cx="176601" cy="162098"/>
              <a:chOff x="2577" y="1104"/>
              <a:chExt cx="414" cy="380"/>
            </a:xfrm>
            <a:grpFill/>
          </p:grpSpPr>
          <p:sp>
            <p:nvSpPr>
              <p:cNvPr id="15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4.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741" y="727852"/>
            <a:ext cx="5820167" cy="6004345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6989" y="718777"/>
            <a:ext cx="6974280" cy="550131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941298" y="6218674"/>
            <a:ext cx="6250702" cy="513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K개의 가우스 함수를 이용한 선형 기저함수 모델의 Analytic Solution을</a:t>
            </a:r>
          </a:p>
          <a:p>
            <a:pPr>
              <a:defRPr/>
            </a:pPr>
            <a:r>
              <a:rPr lang="ko-KR" altLang="en-US" sz="1400"/>
              <a:t>구하는 사용자 지정함수를 구현하라.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4.2)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k=3,6,8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일 때에 대한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weight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6301" y="886908"/>
            <a:ext cx="7922930" cy="5084184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659558" y="5823728"/>
            <a:ext cx="10432897" cy="635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이 데이더에서 점은 원래 데이터이고 </a:t>
            </a:r>
            <a:r>
              <a:rPr lang="en-US" altLang="ko-KR"/>
              <a:t>k</a:t>
            </a:r>
            <a:r>
              <a:rPr lang="ko-KR" altLang="en-US"/>
              <a:t>가 </a:t>
            </a:r>
            <a:r>
              <a:rPr lang="en-US" altLang="ko-KR"/>
              <a:t>3,6,8</a:t>
            </a:r>
            <a:r>
              <a:rPr lang="ko-KR" altLang="en-US"/>
              <a:t>에 대한 회귀곡선을 그려보았을 때 </a:t>
            </a:r>
            <a:r>
              <a:rPr lang="en-US" altLang="ko-KR"/>
              <a:t>k</a:t>
            </a:r>
            <a:r>
              <a:rPr lang="ko-KR" altLang="en-US"/>
              <a:t>가 증가함에 따라</a:t>
            </a:r>
          </a:p>
          <a:p>
            <a:pPr>
              <a:defRPr/>
            </a:pPr>
            <a:r>
              <a:rPr lang="ko-KR" altLang="en-US"/>
              <a:t>원래 데이터와 차이가 적게 나타난다는 것을 알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4.3)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3~10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에 대한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mse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값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97943"/>
            <a:ext cx="4818120" cy="3069565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17492" y="769997"/>
            <a:ext cx="4915767" cy="3062556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886740"/>
            <a:ext cx="4669951" cy="2764586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81755" y="3960513"/>
            <a:ext cx="4710068" cy="263130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813593" y="1303846"/>
            <a:ext cx="335497" cy="361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0741" y="1600379"/>
            <a:ext cx="339449" cy="359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696777" y="4475851"/>
            <a:ext cx="338013" cy="3609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854655" y="4619625"/>
            <a:ext cx="342685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4.3)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3~10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에 대한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mse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값</a:t>
            </a:r>
            <a:endParaRPr lang="en-US" altLang="ko-KR" sz="800" kern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61383"/>
            <a:ext cx="4030881" cy="256761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6751" y="845568"/>
            <a:ext cx="4081822" cy="2583431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153" y="3617703"/>
            <a:ext cx="4082238" cy="2581689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28664" y="3587779"/>
            <a:ext cx="4108647" cy="26927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463145" y="1537478"/>
            <a:ext cx="343045" cy="365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97792" y="1465591"/>
            <a:ext cx="337473" cy="361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147059" y="4147077"/>
            <a:ext cx="230506" cy="36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452863" y="4179318"/>
            <a:ext cx="468127" cy="362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97533" y="5877642"/>
            <a:ext cx="4338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/>
              <a:t>이전 슬라이드와 지금 슬라이드에서</a:t>
            </a:r>
          </a:p>
          <a:p>
            <a:pPr>
              <a:defRPr/>
            </a:pPr>
            <a:r>
              <a:rPr lang="en-US" altLang="ko-KR" sz="1600" dirty="0"/>
              <a:t>k</a:t>
            </a:r>
            <a:r>
              <a:rPr lang="ko-KR" altLang="en-US" sz="1600" dirty="0"/>
              <a:t>값에 다라서 </a:t>
            </a:r>
            <a:r>
              <a:rPr lang="en-US" altLang="ko-KR" sz="1600" dirty="0" err="1"/>
              <a:t>mse</a:t>
            </a:r>
            <a:r>
              <a:rPr lang="ko-KR" altLang="en-US" sz="1600" dirty="0"/>
              <a:t> 그래프를 비교했더니</a:t>
            </a:r>
          </a:p>
          <a:p>
            <a:pPr>
              <a:defRPr/>
            </a:pPr>
            <a:r>
              <a:rPr lang="ko-KR" altLang="en-US" sz="1600" dirty="0"/>
              <a:t>그 값은 </a:t>
            </a:r>
            <a:r>
              <a:rPr lang="ko-KR" altLang="en-US" sz="1600" dirty="0" err="1"/>
              <a:t>달라지지않는다</a:t>
            </a:r>
            <a:endParaRPr lang="en-US" altLang="ko-K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chap.2-1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32133"/>
            <a:ext cx="4699100" cy="2964131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773" y="3928161"/>
            <a:ext cx="4577551" cy="2929838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4629" y="1014144"/>
            <a:ext cx="4567268" cy="283485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247485" y="2975214"/>
            <a:ext cx="520605" cy="36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0.1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24891" y="5985474"/>
            <a:ext cx="524199" cy="365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0.5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51448" y="3136959"/>
            <a:ext cx="522041" cy="366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0.7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90901" y="4269177"/>
            <a:ext cx="7601098" cy="1123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700"/>
              <a:t>noise</a:t>
            </a:r>
            <a:r>
              <a:rPr lang="ko-KR" altLang="en-US" sz="1700"/>
              <a:t> 크기를 이렇게 </a:t>
            </a:r>
            <a:r>
              <a:rPr lang="en-US" altLang="ko-KR" sz="1700"/>
              <a:t>0.1,</a:t>
            </a:r>
            <a:r>
              <a:rPr lang="ko-KR" altLang="en-US" sz="1700"/>
              <a:t> </a:t>
            </a:r>
            <a:r>
              <a:rPr lang="en-US" altLang="ko-KR" sz="1700"/>
              <a:t>0.5,</a:t>
            </a:r>
            <a:r>
              <a:rPr lang="ko-KR" altLang="en-US" sz="1700"/>
              <a:t> </a:t>
            </a:r>
            <a:r>
              <a:rPr lang="en-US" altLang="ko-KR" sz="1700"/>
              <a:t>0.7</a:t>
            </a:r>
            <a:r>
              <a:rPr lang="ko-KR" altLang="en-US" sz="1700"/>
              <a:t>로 설정해서 그래프를 그렸을 때</a:t>
            </a:r>
          </a:p>
          <a:p>
            <a:pPr>
              <a:defRPr/>
            </a:pPr>
            <a:r>
              <a:rPr lang="ko-KR" altLang="en-US" sz="1700"/>
              <a:t>작게 하면 원래의 데이터에 별로 차이 없는 값으로 나오고 크게 하면</a:t>
            </a:r>
          </a:p>
          <a:p>
            <a:pPr>
              <a:defRPr/>
            </a:pPr>
            <a:r>
              <a:rPr lang="ko-KR" altLang="en-US" sz="1700"/>
              <a:t>원래 데이터에서 차이가 많이 나는 값으로 그려지므로 적당한 값을 설정하는</a:t>
            </a:r>
          </a:p>
          <a:p>
            <a:pPr>
              <a:defRPr/>
            </a:pPr>
            <a:r>
              <a:rPr lang="ko-KR" altLang="en-US" sz="1700"/>
              <a:t>것이 중요하다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txBody>
          <a:bodyPr wrap="none" anchor="ctr"/>
          <a:lstStyle/>
          <a:p>
            <a:pPr marL="53975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실습 과제 </a:t>
            </a:r>
            <a:r>
              <a:rPr kumimoji="0" lang="en-US" altLang="ko-KR" sz="28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chap.2-2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1705" y="887263"/>
            <a:ext cx="6636837" cy="41489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9284" y="1302049"/>
            <a:ext cx="3462528" cy="983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330" y="5383422"/>
            <a:ext cx="9556239" cy="640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증강된 총 </a:t>
            </a:r>
            <a:r>
              <a:rPr lang="en-US" altLang="ko-KR"/>
              <a:t>1000</a:t>
            </a:r>
            <a:r>
              <a:rPr lang="ko-KR" altLang="en-US"/>
              <a:t>개의 데이터를 </a:t>
            </a:r>
            <a:r>
              <a:rPr lang="en-US" altLang="ko-KR"/>
              <a:t>5:3:2</a:t>
            </a:r>
            <a:r>
              <a:rPr lang="ko-KR" altLang="en-US"/>
              <a:t>로 분할했더니 각 데이터가 </a:t>
            </a:r>
            <a:r>
              <a:rPr lang="en-US" altLang="ko-KR"/>
              <a:t>500,300,200</a:t>
            </a:r>
            <a:r>
              <a:rPr lang="ko-KR" altLang="en-US"/>
              <a:t>개로 분리되었고</a:t>
            </a:r>
          </a:p>
          <a:p>
            <a:pPr>
              <a:defRPr/>
            </a:pPr>
            <a:r>
              <a:rPr lang="ko-KR" altLang="en-US"/>
              <a:t>그 분리된 데이터는 실행마다 랜덤하게 분배됨을 알 수 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txBody>
          <a:bodyPr wrap="none" anchor="ctr"/>
          <a:lstStyle/>
          <a:p>
            <a:pPr marL="53975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실습 과제 </a:t>
            </a:r>
            <a:r>
              <a:rPr kumimoji="0" lang="en-US" altLang="ko-KR" sz="2800" b="0" i="0" u="none" strike="noStrike" kern="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chap.2-3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27087D-CE64-0D18-6862-FD011DF7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06" y="858502"/>
            <a:ext cx="7184252" cy="4433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26C451-4516-D628-8C3E-009DCD70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502" y="1032678"/>
            <a:ext cx="3905795" cy="1066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7A87C-42F8-604F-2FFB-1ADC244E3C65}"/>
              </a:ext>
            </a:extLst>
          </p:cNvPr>
          <p:cNvSpPr txBox="1"/>
          <p:nvPr/>
        </p:nvSpPr>
        <p:spPr>
          <a:xfrm>
            <a:off x="904673" y="5613841"/>
            <a:ext cx="1007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</a:t>
            </a:r>
            <a:r>
              <a:rPr lang="en-US" altLang="ko-KR" dirty="0" err="1"/>
              <a:t>test_mse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en-US" altLang="ko-KR" dirty="0" err="1"/>
              <a:t>training_mse</a:t>
            </a:r>
            <a:r>
              <a:rPr lang="ko-KR" altLang="en-US" dirty="0"/>
              <a:t>의 그래프를 그려보았고</a:t>
            </a:r>
            <a:r>
              <a:rPr lang="en-US" altLang="ko-KR" dirty="0"/>
              <a:t>, </a:t>
            </a:r>
            <a:r>
              <a:rPr lang="en-US" altLang="ko-KR" dirty="0" err="1"/>
              <a:t>test_mse</a:t>
            </a:r>
            <a:r>
              <a:rPr lang="ko-KR" altLang="en-US" dirty="0"/>
              <a:t>의 그래프는 감소하다가 어느</a:t>
            </a:r>
            <a:endParaRPr lang="en-US" altLang="ko-KR" dirty="0"/>
          </a:p>
          <a:p>
            <a:r>
              <a:rPr lang="ko-KR" altLang="en-US" dirty="0"/>
              <a:t>순간에 증가함을 알 수 있고 이때의 </a:t>
            </a:r>
            <a:r>
              <a:rPr lang="ko-KR" altLang="en-US" dirty="0" err="1"/>
              <a:t>증하가는</a:t>
            </a:r>
            <a:r>
              <a:rPr lang="ko-KR" altLang="en-US" dirty="0"/>
              <a:t> 그 시작점이 최적의 </a:t>
            </a:r>
            <a:r>
              <a:rPr lang="en-US" altLang="ko-KR" dirty="0"/>
              <a:t>k</a:t>
            </a:r>
            <a:r>
              <a:rPr lang="ko-KR" altLang="en-US" dirty="0"/>
              <a:t>값임을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234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곽종근(2020142001)</cp:lastModifiedBy>
  <cp:revision>14</cp:revision>
  <dcterms:created xsi:type="dcterms:W3CDTF">2024-02-16T05:30:51Z</dcterms:created>
  <dcterms:modified xsi:type="dcterms:W3CDTF">2024-05-02T01:52:21Z</dcterms:modified>
  <cp:version/>
</cp:coreProperties>
</file>