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4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06C"/>
    <a:srgbClr val="6D41FA"/>
    <a:srgbClr val="F4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9D9E8-03AB-45F9-9D78-A4DEB7E54410}" v="5" dt="2024-04-02T08:43:41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9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2440831" y="2946402"/>
            <a:ext cx="7322942" cy="1829110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812800" latinLnBrk="0"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   </a:t>
            </a:r>
            <a:r>
              <a:rPr lang="en-US" altLang="ko-KR" sz="4400" kern="0" dirty="0">
                <a:solidFill>
                  <a:prstClr val="white"/>
                </a:solidFill>
              </a:rPr>
              <a:t>4</a:t>
            </a:r>
            <a:r>
              <a:rPr lang="ko-KR" altLang="en-US" sz="4400" kern="0" dirty="0">
                <a:solidFill>
                  <a:prstClr val="white"/>
                </a:solidFill>
              </a:rPr>
              <a:t>주차 선형회귀</a:t>
            </a:r>
            <a:endParaRPr lang="en-US" altLang="ko-KR" sz="4400" kern="0" dirty="0">
              <a:solidFill>
                <a:prstClr val="white"/>
              </a:solidFill>
            </a:endParaRPr>
          </a:p>
          <a:p>
            <a:pPr marL="812800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</a:rPr>
              <a:t>     </a:t>
            </a:r>
            <a:r>
              <a:rPr lang="ko-KR" altLang="en-US" sz="4400" kern="0" dirty="0">
                <a:solidFill>
                  <a:prstClr val="white"/>
                </a:solidFill>
              </a:rPr>
              <a:t>실습과제</a:t>
            </a:r>
            <a:r>
              <a:rPr lang="en-US" altLang="ko-KR" sz="4400" kern="0" dirty="0">
                <a:solidFill>
                  <a:prstClr val="white"/>
                </a:solidFill>
              </a:rPr>
              <a:t>1,2</a:t>
            </a:r>
          </a:p>
          <a:p>
            <a:pPr marL="812800" latinLnBrk="0"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                                </a:t>
            </a:r>
            <a:r>
              <a:rPr lang="ko-KR" altLang="en-US" sz="1600" kern="0" dirty="0">
                <a:solidFill>
                  <a:prstClr val="white"/>
                </a:solidFill>
              </a:rPr>
              <a:t>제출일</a:t>
            </a:r>
            <a:r>
              <a:rPr lang="en-US" altLang="ko-KR" sz="1600" kern="0" dirty="0">
                <a:solidFill>
                  <a:prstClr val="white"/>
                </a:solidFill>
              </a:rPr>
              <a:t>: 2024.04.10.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sp>
        <p:nvSpPr>
          <p:cNvPr id="87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6814746" y="2227262"/>
            <a:ext cx="2949027" cy="579258"/>
          </a:xfrm>
          <a:prstGeom prst="roundRect">
            <a:avLst>
              <a:gd name="adj" fmla="val 27283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65113" algn="ctr" latinLnBrk="0">
              <a:defRPr/>
            </a:pPr>
            <a:r>
              <a:rPr lang="ko-KR" altLang="en-US" sz="1400" kern="0" dirty="0">
                <a:solidFill>
                  <a:srgbClr val="6D41F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전자공학과 </a:t>
            </a:r>
            <a:r>
              <a:rPr lang="en-US" altLang="ko-KR" sz="1400" kern="0" dirty="0">
                <a:solidFill>
                  <a:srgbClr val="6D41F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2020142001 </a:t>
            </a:r>
            <a:r>
              <a:rPr lang="ko-KR" altLang="en-US" sz="1400" kern="0" dirty="0">
                <a:solidFill>
                  <a:srgbClr val="6D41F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곽종근     </a:t>
            </a:r>
            <a:endParaRPr lang="en-US" altLang="ko-KR" sz="1400" kern="0" dirty="0">
              <a:solidFill>
                <a:srgbClr val="6D41F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2BDD384-7126-4994-C9FF-A087A331BEAB}"/>
              </a:ext>
            </a:extLst>
          </p:cNvPr>
          <p:cNvGrpSpPr/>
          <p:nvPr/>
        </p:nvGrpSpPr>
        <p:grpSpPr>
          <a:xfrm>
            <a:off x="2747620" y="3293604"/>
            <a:ext cx="543637" cy="611877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6659EA-892C-A25F-F37F-A3E4EC138BC1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F4E49BA-FE0B-27AC-6058-033517754FC3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DCE44D-2E10-9989-AEC5-A49FF8D66BFD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9A34AF5-D4AF-0451-453F-58D329A226A8}"/>
              </a:ext>
            </a:extLst>
          </p:cNvPr>
          <p:cNvGrpSpPr/>
          <p:nvPr/>
        </p:nvGrpSpPr>
        <p:grpSpPr>
          <a:xfrm>
            <a:off x="2972901" y="2386946"/>
            <a:ext cx="3453891" cy="194135"/>
            <a:chOff x="7931714" y="3236683"/>
            <a:chExt cx="3453891" cy="194135"/>
          </a:xfrm>
          <a:solidFill>
            <a:srgbClr val="6D41FA"/>
          </a:solidFill>
        </p:grpSpPr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A1763B14-E5AE-69AD-75FF-6752423C9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714" y="325647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6" name="Group 16">
              <a:extLst>
                <a:ext uri="{FF2B5EF4-FFF2-40B4-BE49-F238E27FC236}">
                  <a16:creationId xmlns:a16="http://schemas.microsoft.com/office/drawing/2014/main" id="{4E1CADA9-6517-4ECA-3EA6-F55B6CB955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5786" y="3237047"/>
              <a:ext cx="168268" cy="193407"/>
              <a:chOff x="1039" y="1681"/>
              <a:chExt cx="1071" cy="1231"/>
            </a:xfrm>
            <a:grpFill/>
          </p:grpSpPr>
          <p:sp>
            <p:nvSpPr>
              <p:cNvPr id="165" name="Freeform 17">
                <a:extLst>
                  <a:ext uri="{FF2B5EF4-FFF2-40B4-BE49-F238E27FC236}">
                    <a16:creationId xmlns:a16="http://schemas.microsoft.com/office/drawing/2014/main" id="{1A3397DF-A2E1-F842-C59F-B9485924EB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Freeform 18">
                <a:extLst>
                  <a:ext uri="{FF2B5EF4-FFF2-40B4-BE49-F238E27FC236}">
                    <a16:creationId xmlns:a16="http://schemas.microsoft.com/office/drawing/2014/main" id="{158EA2EE-DB9B-1B68-5DBC-56017D2FB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Freeform 19">
                <a:extLst>
                  <a:ext uri="{FF2B5EF4-FFF2-40B4-BE49-F238E27FC236}">
                    <a16:creationId xmlns:a16="http://schemas.microsoft.com/office/drawing/2014/main" id="{D003DCFB-7D53-379E-3975-B43EB7456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Freeform 20">
                <a:extLst>
                  <a:ext uri="{FF2B5EF4-FFF2-40B4-BE49-F238E27FC236}">
                    <a16:creationId xmlns:a16="http://schemas.microsoft.com/office/drawing/2014/main" id="{D8EC4A3B-D92F-22F2-426A-26E22304A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7" name="자유형 32">
              <a:extLst>
                <a:ext uri="{FF2B5EF4-FFF2-40B4-BE49-F238E27FC236}">
                  <a16:creationId xmlns:a16="http://schemas.microsoft.com/office/drawing/2014/main" id="{0AB23DDB-D359-A66A-E4EE-DA4BB9DA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295" y="3263372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8" name="Group 36">
              <a:extLst>
                <a:ext uri="{FF2B5EF4-FFF2-40B4-BE49-F238E27FC236}">
                  <a16:creationId xmlns:a16="http://schemas.microsoft.com/office/drawing/2014/main" id="{DB4EE2E7-A206-D1F8-098B-762B5A442F2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71008" y="3236683"/>
              <a:ext cx="75149" cy="194135"/>
              <a:chOff x="2375" y="2182"/>
              <a:chExt cx="144" cy="372"/>
            </a:xfrm>
            <a:grpFill/>
          </p:grpSpPr>
          <p:sp>
            <p:nvSpPr>
              <p:cNvPr id="160" name="Freeform 37">
                <a:extLst>
                  <a:ext uri="{FF2B5EF4-FFF2-40B4-BE49-F238E27FC236}">
                    <a16:creationId xmlns:a16="http://schemas.microsoft.com/office/drawing/2014/main" id="{95DB19E0-E683-FF24-0A60-CBE9CD7F1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9FB53F3A-8557-75F2-B63F-948AEA061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803AE300-206E-80E1-5EC4-37C88B6A6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A2670C7A-C415-2512-551F-AC668119E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41">
                <a:extLst>
                  <a:ext uri="{FF2B5EF4-FFF2-40B4-BE49-F238E27FC236}">
                    <a16:creationId xmlns:a16="http://schemas.microsoft.com/office/drawing/2014/main" id="{B73800A2-A8FC-FDC0-C375-BC720C8C7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5970A638-BCD1-DC5D-B618-ABF1E1FA4DFC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873111" y="3271143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50" name="Group 23">
              <a:extLst>
                <a:ext uri="{FF2B5EF4-FFF2-40B4-BE49-F238E27FC236}">
                  <a16:creationId xmlns:a16="http://schemas.microsoft.com/office/drawing/2014/main" id="{D7EA7F79-6443-DF00-3DB5-31A69DFDDF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09004" y="3252701"/>
              <a:ext cx="176601" cy="162098"/>
              <a:chOff x="2577" y="1104"/>
              <a:chExt cx="414" cy="380"/>
            </a:xfrm>
            <a:grpFill/>
          </p:grpSpPr>
          <p:sp>
            <p:nvSpPr>
              <p:cNvPr id="155" name="Freeform 24">
                <a:extLst>
                  <a:ext uri="{FF2B5EF4-FFF2-40B4-BE49-F238E27FC236}">
                    <a16:creationId xmlns:a16="http://schemas.microsoft.com/office/drawing/2014/main" id="{393D75BC-D9D9-E281-FC28-DC3CB969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5">
                <a:extLst>
                  <a:ext uri="{FF2B5EF4-FFF2-40B4-BE49-F238E27FC236}">
                    <a16:creationId xmlns:a16="http://schemas.microsoft.com/office/drawing/2014/main" id="{7BA9AC63-F6EF-A635-8975-0936C272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26">
                <a:extLst>
                  <a:ext uri="{FF2B5EF4-FFF2-40B4-BE49-F238E27FC236}">
                    <a16:creationId xmlns:a16="http://schemas.microsoft.com/office/drawing/2014/main" id="{BED3A31C-EB31-EDAD-E7BD-3FAEBFA81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7">
                <a:extLst>
                  <a:ext uri="{FF2B5EF4-FFF2-40B4-BE49-F238E27FC236}">
                    <a16:creationId xmlns:a16="http://schemas.microsoft.com/office/drawing/2014/main" id="{5D29DF53-5A8B-573A-28E4-BEF0932A7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28">
                <a:extLst>
                  <a:ext uri="{FF2B5EF4-FFF2-40B4-BE49-F238E27FC236}">
                    <a16:creationId xmlns:a16="http://schemas.microsoft.com/office/drawing/2014/main" id="{0D874858-DCA8-AA56-9794-5F4A71627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648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2 . RP</a:t>
            </a:r>
            <a:r>
              <a:rPr lang="ko-KR" altLang="en-US" sz="2800" kern="0" dirty="0">
                <a:solidFill>
                  <a:schemeClr val="bg1"/>
                </a:solidFill>
                <a:latin typeface="+mj-ea"/>
                <a:ea typeface="+mj-ea"/>
              </a:rPr>
              <a:t>변화 작은 값</a:t>
            </a:r>
            <a:endParaRPr lang="en-US" altLang="ko-KR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33CD9368-181A-057E-23E4-F7E0C895D0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 t="14255" r="33637" b="2421"/>
          <a:stretch/>
        </p:blipFill>
        <p:spPr>
          <a:xfrm>
            <a:off x="0" y="883781"/>
            <a:ext cx="8604069" cy="4027853"/>
          </a:xfrm>
          <a:prstGeom prst="rect">
            <a:avLst/>
          </a:prstGeom>
        </p:spPr>
      </p:pic>
      <p:pic>
        <p:nvPicPr>
          <p:cNvPr id="7" name="그림 6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ADB898C3-7C5E-8E1F-977C-F9EC4FF172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4" t="-1938" r="567" b="2275"/>
          <a:stretch/>
        </p:blipFill>
        <p:spPr>
          <a:xfrm>
            <a:off x="8092630" y="883781"/>
            <a:ext cx="3890364" cy="4278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B767F-701D-27B8-AE58-01B10258855E}"/>
              </a:ext>
            </a:extLst>
          </p:cNvPr>
          <p:cNvSpPr txBox="1"/>
          <p:nvPr/>
        </p:nvSpPr>
        <p:spPr>
          <a:xfrm>
            <a:off x="242474" y="5335622"/>
            <a:ext cx="1160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RP</a:t>
            </a:r>
            <a:r>
              <a:rPr lang="ko-KR" altLang="en-US" dirty="0"/>
              <a:t>값을 기존보다 작은 </a:t>
            </a:r>
            <a:r>
              <a:rPr lang="en-US" altLang="ko-KR" dirty="0"/>
              <a:t>4000</a:t>
            </a:r>
            <a:r>
              <a:rPr lang="ko-KR" altLang="en-US" dirty="0"/>
              <a:t>으로 반복했더니 </a:t>
            </a:r>
            <a:r>
              <a:rPr lang="en-US" altLang="ko-KR" dirty="0"/>
              <a:t>W1</a:t>
            </a:r>
            <a:r>
              <a:rPr lang="ko-KR" altLang="en-US" dirty="0"/>
              <a:t>그래프는 곡률이 거의 사라진 직선으로</a:t>
            </a:r>
            <a:r>
              <a:rPr lang="en-US" altLang="ko-KR" dirty="0"/>
              <a:t>, W0</a:t>
            </a:r>
            <a:r>
              <a:rPr lang="ko-KR" altLang="en-US" dirty="0"/>
              <a:t>그래프는 증가치가</a:t>
            </a:r>
            <a:endParaRPr lang="en-US" altLang="ko-KR" dirty="0"/>
          </a:p>
          <a:p>
            <a:r>
              <a:rPr lang="ko-KR" altLang="en-US" dirty="0"/>
              <a:t>더욱 높다가 </a:t>
            </a:r>
            <a:r>
              <a:rPr lang="ko-KR" altLang="en-US" dirty="0" err="1"/>
              <a:t>꺽이는</a:t>
            </a:r>
            <a:r>
              <a:rPr lang="ko-KR" altLang="en-US" dirty="0"/>
              <a:t> 그래프가 되었지만 </a:t>
            </a:r>
            <a:r>
              <a:rPr lang="en-US" altLang="ko-KR" dirty="0" err="1"/>
              <a:t>mse</a:t>
            </a:r>
            <a:r>
              <a:rPr lang="ko-KR" altLang="en-US" dirty="0"/>
              <a:t>값은 큰 변화가 없었고</a:t>
            </a:r>
            <a:r>
              <a:rPr lang="en-US" altLang="ko-KR" dirty="0"/>
              <a:t>, </a:t>
            </a:r>
            <a:r>
              <a:rPr lang="ko-KR" altLang="en-US" dirty="0"/>
              <a:t>최종 그래프는 올라간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61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2 . RP</a:t>
            </a:r>
            <a:r>
              <a:rPr lang="ko-KR" altLang="en-US" sz="2800" kern="0" dirty="0">
                <a:solidFill>
                  <a:schemeClr val="bg1"/>
                </a:solidFill>
                <a:latin typeface="+mj-ea"/>
                <a:ea typeface="+mj-ea"/>
              </a:rPr>
              <a:t>변화 큰 값</a:t>
            </a:r>
            <a:endParaRPr lang="en-US" altLang="ko-KR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B204-467C-8739-2799-93768EC1D173}"/>
              </a:ext>
            </a:extLst>
          </p:cNvPr>
          <p:cNvSpPr txBox="1"/>
          <p:nvPr/>
        </p:nvSpPr>
        <p:spPr>
          <a:xfrm>
            <a:off x="312120" y="5119991"/>
            <a:ext cx="11394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반복수를</a:t>
            </a:r>
            <a:r>
              <a:rPr lang="ko-KR" altLang="en-US" dirty="0"/>
              <a:t> </a:t>
            </a:r>
            <a:r>
              <a:rPr lang="en-US" altLang="ko-KR" dirty="0"/>
              <a:t>40000</a:t>
            </a:r>
            <a:r>
              <a:rPr lang="ko-KR" altLang="en-US" dirty="0"/>
              <a:t>으로 변화했더니 </a:t>
            </a:r>
            <a:r>
              <a:rPr lang="en-US" altLang="ko-KR" dirty="0"/>
              <a:t>w0,w1</a:t>
            </a:r>
            <a:r>
              <a:rPr lang="ko-KR" altLang="en-US" dirty="0"/>
              <a:t>그래프의 곡률이 매우 커짐을 알 수 있고</a:t>
            </a:r>
            <a:r>
              <a:rPr lang="en-US" altLang="ko-KR" dirty="0"/>
              <a:t>, </a:t>
            </a:r>
            <a:r>
              <a:rPr lang="en-US" altLang="ko-KR" dirty="0" err="1"/>
              <a:t>mse</a:t>
            </a:r>
            <a:r>
              <a:rPr lang="ko-KR" altLang="en-US" dirty="0"/>
              <a:t>의 그래프 또한 더욱 큰</a:t>
            </a:r>
            <a:endParaRPr lang="en-US" altLang="ko-KR" dirty="0"/>
          </a:p>
          <a:p>
            <a:r>
              <a:rPr lang="ko-KR" altLang="en-US" dirty="0"/>
              <a:t>곡률을 갖게 되었고</a:t>
            </a:r>
            <a:r>
              <a:rPr lang="en-US" altLang="ko-KR" dirty="0"/>
              <a:t>, </a:t>
            </a:r>
            <a:r>
              <a:rPr lang="ko-KR" altLang="en-US" dirty="0"/>
              <a:t>최종 그래프는 보다 정확한 값이 나왔음을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E097DCA3-5C5D-6191-E585-86352DF6B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" t="13207" r="35445" b="4355"/>
          <a:stretch/>
        </p:blipFill>
        <p:spPr>
          <a:xfrm>
            <a:off x="103720" y="1018162"/>
            <a:ext cx="8271795" cy="3952672"/>
          </a:xfrm>
          <a:prstGeom prst="rect">
            <a:avLst/>
          </a:prstGeom>
        </p:spPr>
      </p:pic>
      <p:pic>
        <p:nvPicPr>
          <p:cNvPr id="7" name="그림 6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512A2646-4C30-A8D7-32E8-6C5D85F67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1" t="4666" b="5400"/>
          <a:stretch/>
        </p:blipFill>
        <p:spPr>
          <a:xfrm>
            <a:off x="8227978" y="869005"/>
            <a:ext cx="3860301" cy="39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5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2 . LR</a:t>
            </a:r>
            <a:r>
              <a:rPr lang="ko-KR" altLang="en-US" sz="2800" kern="0" dirty="0">
                <a:solidFill>
                  <a:schemeClr val="bg1"/>
                </a:solidFill>
                <a:latin typeface="+mj-ea"/>
                <a:ea typeface="+mj-ea"/>
              </a:rPr>
              <a:t>변화 작은 값</a:t>
            </a:r>
            <a:endParaRPr lang="en-US" altLang="ko-KR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B204-467C-8739-2799-93768EC1D173}"/>
              </a:ext>
            </a:extLst>
          </p:cNvPr>
          <p:cNvSpPr txBox="1"/>
          <p:nvPr/>
        </p:nvSpPr>
        <p:spPr>
          <a:xfrm>
            <a:off x="312120" y="5119991"/>
            <a:ext cx="978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LR</a:t>
            </a:r>
            <a:r>
              <a:rPr lang="ko-KR" altLang="en-US" dirty="0"/>
              <a:t>값을 </a:t>
            </a:r>
            <a:r>
              <a:rPr lang="en-US" altLang="ko-KR" dirty="0"/>
              <a:t>0.001</a:t>
            </a:r>
            <a:r>
              <a:rPr lang="ko-KR" altLang="en-US" dirty="0"/>
              <a:t>의 </a:t>
            </a:r>
            <a:r>
              <a:rPr lang="en-US" altLang="ko-KR" dirty="0"/>
              <a:t>5</a:t>
            </a:r>
            <a:r>
              <a:rPr lang="ko-KR" altLang="en-US" dirty="0"/>
              <a:t>배를 한 </a:t>
            </a:r>
            <a:r>
              <a:rPr lang="en-US" altLang="ko-KR" dirty="0"/>
              <a:t>0.005</a:t>
            </a:r>
            <a:r>
              <a:rPr lang="ko-KR" altLang="en-US" dirty="0"/>
              <a:t>로 하였더니 </a:t>
            </a:r>
            <a:r>
              <a:rPr lang="en-US" altLang="ko-KR" dirty="0"/>
              <a:t>w0,w1,mse</a:t>
            </a:r>
            <a:r>
              <a:rPr lang="ko-KR" altLang="en-US" dirty="0"/>
              <a:t>의 곡률은 크게 나오고 최종 그래프는 </a:t>
            </a:r>
            <a:endParaRPr lang="en-US" altLang="ko-KR" dirty="0"/>
          </a:p>
          <a:p>
            <a:r>
              <a:rPr lang="ko-KR" altLang="en-US" dirty="0"/>
              <a:t>기준의 그래프보다는 조금 더 정확함을 알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, 소프트웨어, 도표, 라인이(가) 표시된 사진&#10;&#10;자동 생성된 설명">
            <a:extLst>
              <a:ext uri="{FF2B5EF4-FFF2-40B4-BE49-F238E27FC236}">
                <a16:creationId xmlns:a16="http://schemas.microsoft.com/office/drawing/2014/main" id="{B6ACEB87-57BA-E371-3908-7460FDEB3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8514" r="34580" b="4529"/>
          <a:stretch/>
        </p:blipFill>
        <p:spPr>
          <a:xfrm>
            <a:off x="110205" y="826851"/>
            <a:ext cx="8257588" cy="3381983"/>
          </a:xfrm>
          <a:prstGeom prst="rect">
            <a:avLst/>
          </a:prstGeom>
        </p:spPr>
      </p:pic>
      <p:pic>
        <p:nvPicPr>
          <p:cNvPr id="7" name="그림 6" descr="텍스트, 소프트웨어, 도표, 라인이(가) 표시된 사진&#10;&#10;자동 생성된 설명">
            <a:extLst>
              <a:ext uri="{FF2B5EF4-FFF2-40B4-BE49-F238E27FC236}">
                <a16:creationId xmlns:a16="http://schemas.microsoft.com/office/drawing/2014/main" id="{A14C25CF-3768-70DD-EB5A-8570D42DC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9" t="7800" r="904" b="7798"/>
          <a:stretch/>
        </p:blipFill>
        <p:spPr>
          <a:xfrm>
            <a:off x="8367793" y="710683"/>
            <a:ext cx="3714764" cy="384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2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2 . LR</a:t>
            </a:r>
            <a:r>
              <a:rPr lang="ko-KR" altLang="en-US" sz="2800" kern="0" dirty="0">
                <a:solidFill>
                  <a:schemeClr val="bg1"/>
                </a:solidFill>
                <a:latin typeface="+mj-ea"/>
                <a:ea typeface="+mj-ea"/>
              </a:rPr>
              <a:t>변화 큰 값</a:t>
            </a:r>
            <a:endParaRPr lang="en-US" altLang="ko-KR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B204-467C-8739-2799-93768EC1D173}"/>
              </a:ext>
            </a:extLst>
          </p:cNvPr>
          <p:cNvSpPr txBox="1"/>
          <p:nvPr/>
        </p:nvSpPr>
        <p:spPr>
          <a:xfrm>
            <a:off x="312119" y="5484770"/>
            <a:ext cx="1169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LR</a:t>
            </a:r>
            <a:r>
              <a:rPr lang="ko-KR" altLang="en-US" dirty="0"/>
              <a:t>을 크게 </a:t>
            </a:r>
            <a:r>
              <a:rPr lang="en-US" altLang="ko-KR" dirty="0"/>
              <a:t>0.01</a:t>
            </a:r>
            <a:r>
              <a:rPr lang="ko-KR" altLang="en-US" dirty="0"/>
              <a:t>로 변화했더니 </a:t>
            </a:r>
            <a:r>
              <a:rPr lang="en-US" altLang="ko-KR" dirty="0"/>
              <a:t>W0</a:t>
            </a:r>
            <a:r>
              <a:rPr lang="ko-KR" altLang="en-US" dirty="0"/>
              <a:t>은 완전히 모양이 바뀌었고</a:t>
            </a:r>
            <a:r>
              <a:rPr lang="en-US" altLang="ko-KR" dirty="0"/>
              <a:t>, W1</a:t>
            </a:r>
            <a:r>
              <a:rPr lang="ko-KR" altLang="en-US" dirty="0"/>
              <a:t>은 곡률이 커졌고</a:t>
            </a:r>
            <a:r>
              <a:rPr lang="en-US" altLang="ko-KR" dirty="0"/>
              <a:t>, </a:t>
            </a:r>
            <a:r>
              <a:rPr lang="en-US" altLang="ko-KR" dirty="0" err="1"/>
              <a:t>mse</a:t>
            </a:r>
            <a:r>
              <a:rPr lang="ko-KR" altLang="en-US" dirty="0"/>
              <a:t>그래프는 모서리 부분의</a:t>
            </a:r>
            <a:endParaRPr lang="en-US" altLang="ko-KR" dirty="0"/>
          </a:p>
          <a:p>
            <a:r>
              <a:rPr lang="ko-KR" altLang="en-US" dirty="0"/>
              <a:t>곡률이 생겼지만 결과는 같다</a:t>
            </a:r>
            <a:r>
              <a:rPr lang="en-US" altLang="ko-KR" dirty="0"/>
              <a:t>, </a:t>
            </a:r>
            <a:r>
              <a:rPr lang="ko-KR" altLang="en-US" dirty="0"/>
              <a:t>최종 그래프는 더욱 정확한 그래프가 나왔다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C1F29F47-8FC2-B80E-CBB0-40971AB58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 t="15005" r="34734" b="3385"/>
          <a:stretch/>
        </p:blipFill>
        <p:spPr>
          <a:xfrm>
            <a:off x="103720" y="1091678"/>
            <a:ext cx="7610314" cy="3665148"/>
          </a:xfrm>
          <a:prstGeom prst="rect">
            <a:avLst/>
          </a:prstGeom>
        </p:spPr>
      </p:pic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EED7F6E-7FEC-8792-CFF9-76B2599C3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5" t="4608" r="-204" b="8896"/>
          <a:stretch/>
        </p:blipFill>
        <p:spPr>
          <a:xfrm>
            <a:off x="7850221" y="794425"/>
            <a:ext cx="3941323" cy="43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7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2 . </a:t>
            </a:r>
            <a:r>
              <a:rPr lang="ko-KR" altLang="en-US" sz="2800" kern="0" dirty="0">
                <a:solidFill>
                  <a:schemeClr val="bg1"/>
                </a:solidFill>
                <a:latin typeface="+mj-ea"/>
                <a:ea typeface="+mj-ea"/>
              </a:rPr>
              <a:t>모두 변화</a:t>
            </a:r>
            <a:endParaRPr lang="en-US" altLang="ko-KR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B204-467C-8739-2799-93768EC1D173}"/>
              </a:ext>
            </a:extLst>
          </p:cNvPr>
          <p:cNvSpPr txBox="1"/>
          <p:nvPr/>
        </p:nvSpPr>
        <p:spPr>
          <a:xfrm>
            <a:off x="312120" y="5119991"/>
            <a:ext cx="7366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값을 변화시켰는데 순서대로 </a:t>
            </a:r>
            <a:r>
              <a:rPr lang="en-US" altLang="ko-KR" dirty="0"/>
              <a:t>10,20,0.02502,30000</a:t>
            </a:r>
            <a:r>
              <a:rPr lang="ko-KR" altLang="en-US" dirty="0"/>
              <a:t>로 변화시켰고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그래프가 이상한 값을 나타내는 그래프로 변화하였다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A069BFBB-F201-CC3C-0A07-84A709457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" t="9615" r="37797" b="3383"/>
          <a:stretch/>
        </p:blipFill>
        <p:spPr>
          <a:xfrm>
            <a:off x="0" y="863185"/>
            <a:ext cx="7807235" cy="3889178"/>
          </a:xfrm>
          <a:prstGeom prst="rect">
            <a:avLst/>
          </a:prstGeom>
        </p:spPr>
      </p:pic>
      <p:pic>
        <p:nvPicPr>
          <p:cNvPr id="8" name="그림 7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0C4BDE19-EEBB-F01C-8FA2-7DC56D60D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5" t="9730" r="326" b="7935"/>
          <a:stretch/>
        </p:blipFill>
        <p:spPr>
          <a:xfrm>
            <a:off x="7629417" y="894498"/>
            <a:ext cx="4562583" cy="40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7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id="{FC8D1DFD-A6E5-93F2-C20F-E7DB2B416F4C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2800" kern="0" dirty="0">
                <a:solidFill>
                  <a:schemeClr val="bg1"/>
                </a:solidFill>
                <a:latin typeface="+mj-ea"/>
                <a:ea typeface="+mj-ea"/>
              </a:rPr>
              <a:t>실습과제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2800" kern="0" dirty="0">
                <a:solidFill>
                  <a:schemeClr val="bg1"/>
                </a:solidFill>
                <a:latin typeface="+mj-ea"/>
                <a:ea typeface="+mj-ea"/>
              </a:rPr>
              <a:t>과 비교</a:t>
            </a:r>
            <a:endParaRPr lang="en-US" altLang="ko-KR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493A0D-AD93-2FE1-18CF-C2B893819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" t="19323" r="45602" b="857"/>
          <a:stretch/>
        </p:blipFill>
        <p:spPr>
          <a:xfrm>
            <a:off x="103720" y="896983"/>
            <a:ext cx="4096805" cy="2969068"/>
          </a:xfrm>
          <a:prstGeom prst="rect">
            <a:avLst/>
          </a:prstGeom>
        </p:spPr>
      </p:pic>
      <p:pic>
        <p:nvPicPr>
          <p:cNvPr id="7" name="그림 6" descr="LR값 변화&#10;">
            <a:extLst>
              <a:ext uri="{FF2B5EF4-FFF2-40B4-BE49-F238E27FC236}">
                <a16:creationId xmlns:a16="http://schemas.microsoft.com/office/drawing/2014/main" id="{C233E339-6C2B-DFD5-EB6B-9ACFD67D5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1" t="15005" r="34734" b="3385"/>
          <a:stretch/>
        </p:blipFill>
        <p:spPr>
          <a:xfrm>
            <a:off x="4322645" y="841767"/>
            <a:ext cx="2275259" cy="3198768"/>
          </a:xfrm>
          <a:prstGeom prst="rect">
            <a:avLst/>
          </a:prstGeom>
        </p:spPr>
      </p:pic>
      <p:pic>
        <p:nvPicPr>
          <p:cNvPr id="8" name="그림 7" descr="LR값 작은변화&#10;">
            <a:extLst>
              <a:ext uri="{FF2B5EF4-FFF2-40B4-BE49-F238E27FC236}">
                <a16:creationId xmlns:a16="http://schemas.microsoft.com/office/drawing/2014/main" id="{86030780-8D4A-8660-A411-D7AB4B6AA7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2" t="18514" r="34580" b="3280"/>
          <a:stretch/>
        </p:blipFill>
        <p:spPr>
          <a:xfrm>
            <a:off x="6859123" y="841767"/>
            <a:ext cx="2871868" cy="3311133"/>
          </a:xfrm>
          <a:prstGeom prst="rect">
            <a:avLst/>
          </a:prstGeom>
        </p:spPr>
      </p:pic>
      <p:pic>
        <p:nvPicPr>
          <p:cNvPr id="9" name="그림 8" descr="RP값 작게">
            <a:extLst>
              <a:ext uri="{FF2B5EF4-FFF2-40B4-BE49-F238E27FC236}">
                <a16:creationId xmlns:a16="http://schemas.microsoft.com/office/drawing/2014/main" id="{5409E769-6121-529E-1CAD-9397EE626E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2" t="14254" r="33637" b="3536"/>
          <a:stretch/>
        </p:blipFill>
        <p:spPr>
          <a:xfrm>
            <a:off x="444473" y="3846612"/>
            <a:ext cx="2413027" cy="3011388"/>
          </a:xfrm>
          <a:prstGeom prst="rect">
            <a:avLst/>
          </a:prstGeom>
        </p:spPr>
      </p:pic>
      <p:pic>
        <p:nvPicPr>
          <p:cNvPr id="10" name="그림 9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B5C14113-3393-ADE4-C830-6C1734B494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3" t="9616" r="37797" b="3276"/>
          <a:stretch/>
        </p:blipFill>
        <p:spPr>
          <a:xfrm>
            <a:off x="2583052" y="3866051"/>
            <a:ext cx="2275259" cy="2969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5B5562-186C-F4C0-A657-5574B0DD5B9B}"/>
              </a:ext>
            </a:extLst>
          </p:cNvPr>
          <p:cNvSpPr txBox="1"/>
          <p:nvPr/>
        </p:nvSpPr>
        <p:spPr>
          <a:xfrm>
            <a:off x="5071140" y="4545874"/>
            <a:ext cx="7120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비슷하게 나온 </a:t>
            </a:r>
            <a:r>
              <a:rPr lang="en-US" altLang="ko-KR" dirty="0"/>
              <a:t>2</a:t>
            </a:r>
            <a:r>
              <a:rPr lang="ko-KR" altLang="en-US" dirty="0"/>
              <a:t>개와 가장 다르게 나온 </a:t>
            </a:r>
            <a:r>
              <a:rPr lang="en-US" altLang="ko-KR" dirty="0"/>
              <a:t>2</a:t>
            </a:r>
            <a:r>
              <a:rPr lang="ko-KR" altLang="en-US" dirty="0"/>
              <a:t>개를 추려봤을 때</a:t>
            </a:r>
            <a:endParaRPr lang="en-US" altLang="ko-KR" dirty="0"/>
          </a:p>
          <a:p>
            <a:r>
              <a:rPr lang="ko-KR" altLang="en-US" dirty="0"/>
              <a:t>위에 있는 </a:t>
            </a:r>
            <a:r>
              <a:rPr lang="en-US" altLang="ko-KR" dirty="0"/>
              <a:t>2</a:t>
            </a:r>
            <a:r>
              <a:rPr lang="ko-KR" altLang="en-US" dirty="0"/>
              <a:t>개의 그래프는 </a:t>
            </a:r>
            <a:r>
              <a:rPr lang="en-US" altLang="ko-KR" dirty="0"/>
              <a:t>LR</a:t>
            </a:r>
            <a:r>
              <a:rPr lang="ko-KR" altLang="en-US" dirty="0"/>
              <a:t>값을 크고</a:t>
            </a:r>
            <a:r>
              <a:rPr lang="en-US" altLang="ko-KR" dirty="0"/>
              <a:t>, </a:t>
            </a:r>
            <a:r>
              <a:rPr lang="ko-KR" altLang="en-US" dirty="0"/>
              <a:t>작게 변화시킨 그래프이고 </a:t>
            </a:r>
            <a:endParaRPr lang="en-US" altLang="ko-KR" dirty="0"/>
          </a:p>
          <a:p>
            <a:r>
              <a:rPr lang="ko-KR" altLang="en-US" dirty="0"/>
              <a:t>왼쪽의 그래프 </a:t>
            </a:r>
            <a:r>
              <a:rPr lang="en-US" altLang="ko-KR" dirty="0"/>
              <a:t>2</a:t>
            </a:r>
            <a:r>
              <a:rPr lang="ko-KR" altLang="en-US" dirty="0"/>
              <a:t>개는 </a:t>
            </a:r>
            <a:r>
              <a:rPr lang="en-US" altLang="ko-KR" dirty="0"/>
              <a:t>RP</a:t>
            </a:r>
            <a:r>
              <a:rPr lang="ko-KR" altLang="en-US" dirty="0"/>
              <a:t>의 값을 아주 작게 한 것과</a:t>
            </a:r>
            <a:r>
              <a:rPr lang="en-US" altLang="ko-KR" dirty="0"/>
              <a:t>, </a:t>
            </a:r>
            <a:r>
              <a:rPr lang="ko-KR" altLang="en-US" dirty="0"/>
              <a:t>모든 값을 </a:t>
            </a:r>
            <a:endParaRPr lang="en-US" altLang="ko-KR" dirty="0"/>
          </a:p>
          <a:p>
            <a:r>
              <a:rPr lang="ko-KR" altLang="en-US" dirty="0"/>
              <a:t>무작위로 바꿨을 때의 그래프로 비교할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61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1.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코드 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233243-2AE5-00C8-259C-555900E6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8" y="801188"/>
            <a:ext cx="10187749" cy="59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5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1-2. 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출력 결과  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C0F0E8-048C-9840-96ED-CCC7B9B4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" y="785444"/>
            <a:ext cx="10516370" cy="5084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FB003-B47D-2406-429F-240A598C7493}"/>
              </a:ext>
            </a:extLst>
          </p:cNvPr>
          <p:cNvSpPr txBox="1"/>
          <p:nvPr/>
        </p:nvSpPr>
        <p:spPr>
          <a:xfrm>
            <a:off x="262128" y="5949430"/>
            <a:ext cx="1140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축에는 무게 </a:t>
            </a:r>
            <a:r>
              <a:rPr lang="en-US" altLang="ko-KR" dirty="0"/>
              <a:t>Weight[g], y</a:t>
            </a:r>
            <a:r>
              <a:rPr lang="ko-KR" altLang="en-US" dirty="0"/>
              <a:t>축은 길이 </a:t>
            </a:r>
            <a:r>
              <a:rPr lang="en-US" altLang="ko-KR" dirty="0"/>
              <a:t>Length[cm]</a:t>
            </a:r>
            <a:r>
              <a:rPr lang="ko-KR" altLang="en-US" dirty="0"/>
              <a:t>으로 나타냈고 그래프에 점으로</a:t>
            </a:r>
            <a:r>
              <a:rPr lang="en-US" altLang="ko-KR" dirty="0"/>
              <a:t> </a:t>
            </a:r>
            <a:r>
              <a:rPr lang="ko-KR" altLang="en-US" dirty="0"/>
              <a:t>각 데이터를 표시하였고</a:t>
            </a:r>
            <a:endParaRPr lang="en-US" altLang="ko-KR" dirty="0"/>
          </a:p>
          <a:p>
            <a:r>
              <a:rPr lang="ko-KR" altLang="en-US" dirty="0"/>
              <a:t>같은 그래프에 선형회귀의 </a:t>
            </a:r>
            <a:r>
              <a:rPr lang="en-US" altLang="ko-KR" dirty="0"/>
              <a:t>Analytic solution</a:t>
            </a:r>
            <a:r>
              <a:rPr lang="ko-KR" altLang="en-US" dirty="0"/>
              <a:t>을 구해서 그래프로 표시하였다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41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2 . </a:t>
            </a:r>
            <a:r>
              <a:rPr lang="ko-KR" altLang="en-US" sz="2800" kern="0" dirty="0">
                <a:solidFill>
                  <a:schemeClr val="bg1"/>
                </a:solidFill>
                <a:latin typeface="+mj-ea"/>
                <a:ea typeface="+mj-ea"/>
              </a:rPr>
              <a:t>코드</a:t>
            </a:r>
            <a:endParaRPr lang="en-US" altLang="ko-KR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F839B5-3439-DB2A-74D6-93B1752C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2" y="801188"/>
            <a:ext cx="9692890" cy="59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5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2 . </a:t>
            </a:r>
            <a:r>
              <a:rPr lang="ko-KR" altLang="en-US" sz="2800" kern="0" dirty="0">
                <a:solidFill>
                  <a:schemeClr val="bg1"/>
                </a:solidFill>
                <a:latin typeface="+mj-ea"/>
                <a:ea typeface="+mj-ea"/>
              </a:rPr>
              <a:t>코드</a:t>
            </a:r>
            <a:endParaRPr lang="en-US" altLang="ko-KR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C4D472-29D4-9707-0984-C72D9553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09" y="867291"/>
            <a:ext cx="9524843" cy="57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2 .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 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출력 초기값 설정 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소프트웨어, 라인, 도표이(가) 표시된 사진&#10;&#10;자동 생성된 설명">
            <a:extLst>
              <a:ext uri="{FF2B5EF4-FFF2-40B4-BE49-F238E27FC236}">
                <a16:creationId xmlns:a16="http://schemas.microsoft.com/office/drawing/2014/main" id="{B434DC21-B34D-830B-F7C8-103261226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" t="24043" r="32314" b="1076"/>
          <a:stretch/>
        </p:blipFill>
        <p:spPr>
          <a:xfrm>
            <a:off x="103719" y="807394"/>
            <a:ext cx="8989975" cy="3482504"/>
          </a:xfrm>
          <a:prstGeom prst="rect">
            <a:avLst/>
          </a:prstGeom>
        </p:spPr>
      </p:pic>
      <p:pic>
        <p:nvPicPr>
          <p:cNvPr id="7" name="그림 6" descr="텍스트, 소프트웨어, 라인, 도표이(가) 표시된 사진&#10;&#10;자동 생성된 설명">
            <a:extLst>
              <a:ext uri="{FF2B5EF4-FFF2-40B4-BE49-F238E27FC236}">
                <a16:creationId xmlns:a16="http://schemas.microsoft.com/office/drawing/2014/main" id="{4A5CBCE3-7087-707C-6B50-2E11DE3E89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45" t="14354" r="-133" b="4904"/>
          <a:stretch/>
        </p:blipFill>
        <p:spPr>
          <a:xfrm>
            <a:off x="8541570" y="1035434"/>
            <a:ext cx="3326859" cy="3935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B5F93-C643-266B-171C-ED2B87684570}"/>
              </a:ext>
            </a:extLst>
          </p:cNvPr>
          <p:cNvSpPr txBox="1"/>
          <p:nvPr/>
        </p:nvSpPr>
        <p:spPr>
          <a:xfrm>
            <a:off x="175098" y="4533089"/>
            <a:ext cx="8088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W0, w1, </a:t>
            </a:r>
            <a:r>
              <a:rPr lang="ko-KR" altLang="en-US" dirty="0"/>
              <a:t>반복횟수</a:t>
            </a:r>
            <a:r>
              <a:rPr lang="en-US" altLang="ko-KR" dirty="0"/>
              <a:t>, Learning Rate</a:t>
            </a:r>
            <a:r>
              <a:rPr lang="ko-KR" altLang="en-US" dirty="0"/>
              <a:t>를 설정해 주는데 이 값을 기준으로 변화를 </a:t>
            </a:r>
            <a:endParaRPr lang="en-US" altLang="ko-KR" dirty="0"/>
          </a:p>
          <a:p>
            <a:r>
              <a:rPr lang="ko-KR" altLang="en-US" dirty="0"/>
              <a:t>주기로 하고 각 값은 순서대로 </a:t>
            </a:r>
            <a:r>
              <a:rPr lang="en-US" altLang="ko-KR" dirty="0"/>
              <a:t>1, 2, 0.001, 10000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B6BF9-9C08-A4D9-AD77-04ACE741FC4C}"/>
              </a:ext>
            </a:extLst>
          </p:cNvPr>
          <p:cNvSpPr txBox="1"/>
          <p:nvPr/>
        </p:nvSpPr>
        <p:spPr>
          <a:xfrm>
            <a:off x="103719" y="5330757"/>
            <a:ext cx="10786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결과를 살펴보니 </a:t>
            </a:r>
            <a:r>
              <a:rPr lang="en-US" altLang="ko-KR" dirty="0" err="1"/>
              <a:t>mse</a:t>
            </a:r>
            <a:r>
              <a:rPr lang="ko-KR" altLang="en-US" dirty="0"/>
              <a:t>는 수렵을 하긴 하지만 그 경사가 가파른 것 같고</a:t>
            </a:r>
            <a:r>
              <a:rPr lang="en-US" altLang="ko-KR" dirty="0"/>
              <a:t>, </a:t>
            </a:r>
            <a:r>
              <a:rPr lang="ko-KR" altLang="en-US" dirty="0"/>
              <a:t>최종 그래프는 과제 </a:t>
            </a:r>
            <a:r>
              <a:rPr lang="en-US" altLang="ko-KR" dirty="0"/>
              <a:t>1</a:t>
            </a:r>
            <a:r>
              <a:rPr lang="ko-KR" altLang="en-US" dirty="0"/>
              <a:t>에서 구한</a:t>
            </a:r>
            <a:endParaRPr lang="en-US" altLang="ko-KR" dirty="0"/>
          </a:p>
          <a:p>
            <a:r>
              <a:rPr lang="ko-KR" altLang="en-US" dirty="0"/>
              <a:t>그래프보다 조금 더 위로 올라간 것을 알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05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2 . W0</a:t>
            </a:r>
            <a:r>
              <a:rPr lang="ko-KR" altLang="en-US" sz="2800" kern="0" dirty="0">
                <a:solidFill>
                  <a:schemeClr val="bg1"/>
                </a:solidFill>
                <a:latin typeface="+mj-ea"/>
                <a:ea typeface="+mj-ea"/>
              </a:rPr>
              <a:t>변화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림 5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E3613963-BEFE-88B2-61A3-05EB45C22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" t="11027" b="4036"/>
          <a:stretch/>
        </p:blipFill>
        <p:spPr>
          <a:xfrm>
            <a:off x="103720" y="710684"/>
            <a:ext cx="11980740" cy="4085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B80AC1-8747-A00E-6E4A-0F8BBED61EDD}"/>
              </a:ext>
            </a:extLst>
          </p:cNvPr>
          <p:cNvSpPr txBox="1"/>
          <p:nvPr/>
        </p:nvSpPr>
        <p:spPr>
          <a:xfrm>
            <a:off x="584494" y="5246451"/>
            <a:ext cx="1071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W0</a:t>
            </a:r>
            <a:r>
              <a:rPr lang="ko-KR" altLang="en-US" dirty="0"/>
              <a:t>값을 </a:t>
            </a:r>
            <a:r>
              <a:rPr lang="en-US" altLang="ko-KR" dirty="0"/>
              <a:t>8</a:t>
            </a:r>
            <a:r>
              <a:rPr lang="ko-KR" altLang="en-US" dirty="0"/>
              <a:t>로  변화시켰더니 </a:t>
            </a:r>
            <a:r>
              <a:rPr lang="en-US" altLang="ko-KR" dirty="0"/>
              <a:t>optimal solution </a:t>
            </a:r>
            <a:r>
              <a:rPr lang="ko-KR" altLang="en-US" dirty="0"/>
              <a:t>그래프에서 </a:t>
            </a:r>
            <a:r>
              <a:rPr lang="en-US" altLang="ko-KR" dirty="0"/>
              <a:t>w1</a:t>
            </a:r>
            <a:r>
              <a:rPr lang="ko-KR" altLang="en-US" dirty="0"/>
              <a:t>의 그래프까지 같이 변화했음을 알 수 있고</a:t>
            </a:r>
            <a:endParaRPr lang="en-US" altLang="ko-KR" dirty="0"/>
          </a:p>
          <a:p>
            <a:r>
              <a:rPr lang="en-US" altLang="ko-KR" dirty="0" err="1"/>
              <a:t>Mse</a:t>
            </a:r>
            <a:r>
              <a:rPr lang="ko-KR" altLang="en-US" dirty="0"/>
              <a:t>값은 완전히 </a:t>
            </a:r>
            <a:r>
              <a:rPr lang="en-US" altLang="ko-KR" dirty="0"/>
              <a:t>0</a:t>
            </a:r>
            <a:r>
              <a:rPr lang="ko-KR" altLang="en-US" dirty="0"/>
              <a:t>으로 붙어버린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52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2 . W1</a:t>
            </a:r>
            <a:r>
              <a:rPr lang="ko-KR" altLang="en-US" sz="2800" kern="0" dirty="0">
                <a:solidFill>
                  <a:schemeClr val="bg1"/>
                </a:solidFill>
                <a:latin typeface="+mj-ea"/>
                <a:ea typeface="+mj-ea"/>
              </a:rPr>
              <a:t>변화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BA549C62-DDFC-5BD1-6D51-9E51D4E5A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 t="5441" r="16" b="1077"/>
          <a:stretch/>
        </p:blipFill>
        <p:spPr>
          <a:xfrm>
            <a:off x="103720" y="875489"/>
            <a:ext cx="12002371" cy="4007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C0B204-467C-8739-2799-93768EC1D173}"/>
              </a:ext>
            </a:extLst>
          </p:cNvPr>
          <p:cNvSpPr txBox="1"/>
          <p:nvPr/>
        </p:nvSpPr>
        <p:spPr>
          <a:xfrm>
            <a:off x="312120" y="5119991"/>
            <a:ext cx="1147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</a:t>
            </a:r>
            <a:r>
              <a:rPr lang="ko-KR" altLang="en-US" dirty="0"/>
              <a:t>값을 </a:t>
            </a:r>
            <a:r>
              <a:rPr lang="en-US" altLang="ko-KR" dirty="0"/>
              <a:t>20</a:t>
            </a:r>
            <a:r>
              <a:rPr lang="ko-KR" altLang="en-US" dirty="0"/>
              <a:t>으로  변화시켰더니 </a:t>
            </a:r>
            <a:r>
              <a:rPr lang="en-US" altLang="ko-KR" dirty="0"/>
              <a:t>optimal solution </a:t>
            </a:r>
            <a:r>
              <a:rPr lang="ko-KR" altLang="en-US" dirty="0"/>
              <a:t>그래프에서 </a:t>
            </a:r>
            <a:r>
              <a:rPr lang="en-US" altLang="ko-KR" dirty="0"/>
              <a:t>w0, w1</a:t>
            </a:r>
            <a:r>
              <a:rPr lang="ko-KR" altLang="en-US" dirty="0"/>
              <a:t>의 그래프가 같이 변화했음을 알 수 있고</a:t>
            </a:r>
            <a:endParaRPr lang="en-US" altLang="ko-KR" dirty="0"/>
          </a:p>
          <a:p>
            <a:r>
              <a:rPr lang="en-US" altLang="ko-KR" dirty="0" err="1"/>
              <a:t>Mse</a:t>
            </a:r>
            <a:r>
              <a:rPr lang="ko-KR" altLang="en-US" dirty="0"/>
              <a:t>값은 초기값보다 곡률이 더 커졌다</a:t>
            </a:r>
            <a:r>
              <a:rPr lang="en-US" altLang="ko-KR" dirty="0"/>
              <a:t>. </a:t>
            </a:r>
            <a:r>
              <a:rPr lang="ko-KR" altLang="en-US" dirty="0"/>
              <a:t>또한 최종적인 그래프에서 값이 오차가 많은 그래프가 생기게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3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2 . W0, W1</a:t>
            </a:r>
            <a:r>
              <a:rPr lang="ko-KR" altLang="en-US" sz="2800" kern="0" dirty="0">
                <a:solidFill>
                  <a:schemeClr val="bg1"/>
                </a:solidFill>
                <a:latin typeface="+mj-ea"/>
                <a:ea typeface="+mj-ea"/>
              </a:rPr>
              <a:t>변화 </a:t>
            </a:r>
            <a:r>
              <a:rPr lang="en-US" altLang="ko-KR" sz="2800" kern="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B204-467C-8739-2799-93768EC1D173}"/>
              </a:ext>
            </a:extLst>
          </p:cNvPr>
          <p:cNvSpPr txBox="1"/>
          <p:nvPr/>
        </p:nvSpPr>
        <p:spPr>
          <a:xfrm>
            <a:off x="312120" y="5119991"/>
            <a:ext cx="11707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W0, W1</a:t>
            </a:r>
            <a:r>
              <a:rPr lang="ko-KR" altLang="en-US" dirty="0"/>
              <a:t>값을 </a:t>
            </a:r>
            <a:r>
              <a:rPr lang="en-US" altLang="ko-KR" dirty="0"/>
              <a:t>2</a:t>
            </a:r>
            <a:r>
              <a:rPr lang="ko-KR" altLang="en-US" dirty="0"/>
              <a:t>배로  변화시켰더니 </a:t>
            </a:r>
            <a:r>
              <a:rPr lang="en-US" altLang="ko-KR" dirty="0"/>
              <a:t>optimal solution </a:t>
            </a:r>
            <a:r>
              <a:rPr lang="ko-KR" altLang="en-US" dirty="0"/>
              <a:t>그래프에서 </a:t>
            </a:r>
            <a:r>
              <a:rPr lang="en-US" altLang="ko-KR" dirty="0"/>
              <a:t>w0, w1</a:t>
            </a:r>
            <a:r>
              <a:rPr lang="ko-KR" altLang="en-US" dirty="0"/>
              <a:t>의 그래프가 같이 변화했음을 알 수 있고</a:t>
            </a:r>
            <a:endParaRPr lang="en-US" altLang="ko-KR" dirty="0"/>
          </a:p>
          <a:p>
            <a:r>
              <a:rPr lang="en-US" altLang="ko-KR" dirty="0"/>
              <a:t>W0</a:t>
            </a:r>
            <a:r>
              <a:rPr lang="ko-KR" altLang="en-US" dirty="0"/>
              <a:t>은 그래프가 뒤집어진 모양으로 변화하였다 </a:t>
            </a:r>
            <a:r>
              <a:rPr lang="en-US" altLang="ko-KR" dirty="0" err="1"/>
              <a:t>Mse</a:t>
            </a:r>
            <a:r>
              <a:rPr lang="ko-KR" altLang="en-US" dirty="0"/>
              <a:t>값은 초기값과 비슷함을 알 수 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또한 최종적인 그래프도 비슷하게 나왔다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93893A-D27E-10D2-F00D-7C6AD9B66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41716"/>
            <a:ext cx="8639802" cy="3931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8855B-273D-69E7-460C-7D7655F8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569" y="421055"/>
            <a:ext cx="3609431" cy="43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68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498</Words>
  <Application>Microsoft Office PowerPoint</Application>
  <PresentationFormat>와이드스크린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곽종근(2020142001)</cp:lastModifiedBy>
  <cp:revision>3</cp:revision>
  <dcterms:created xsi:type="dcterms:W3CDTF">2024-02-16T05:30:51Z</dcterms:created>
  <dcterms:modified xsi:type="dcterms:W3CDTF">2024-04-09T16:07:35Z</dcterms:modified>
</cp:coreProperties>
</file>