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9" r:id="rId1"/>
  </p:sldMasterIdLst>
  <p:sldIdLst>
    <p:sldId id="257" r:id="rId2"/>
    <p:sldId id="283" r:id="rId3"/>
    <p:sldId id="288" r:id="rId4"/>
    <p:sldId id="287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48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22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988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18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43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30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358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407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90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45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398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391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81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1"/>
          <p:cNvSpPr/>
          <p:nvPr/>
        </p:nvSpPr>
        <p:spPr>
          <a:xfrm>
            <a:off x="155004" y="2319622"/>
            <a:ext cx="11682477" cy="1829110"/>
          </a:xfrm>
          <a:prstGeom prst="roundRect">
            <a:avLst>
              <a:gd name="adj" fmla="val 27283"/>
            </a:avLst>
          </a:prstGeom>
          <a:solidFill>
            <a:srgbClr val="6D41FA"/>
          </a:solidFill>
          <a:ln>
            <a:noFill/>
          </a:ln>
          <a:effectLst>
            <a:outerShdw blurRad="114300" dist="38100" dir="5400000" algn="t" rotWithShape="0">
              <a:srgbClr val="6D41F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812800" latinLnBrk="0">
              <a:defRPr/>
            </a:pPr>
            <a:r>
              <a:rPr lang="en-US" altLang="ko-KR" sz="4000" kern="0" dirty="0">
                <a:solidFill>
                  <a:prstClr val="white"/>
                </a:solidFill>
              </a:rPr>
              <a:t>8</a:t>
            </a:r>
            <a:r>
              <a:rPr lang="ko-KR" altLang="en-US" sz="4000" kern="0" dirty="0">
                <a:solidFill>
                  <a:prstClr val="white"/>
                </a:solidFill>
              </a:rPr>
              <a:t>주차 인공신경망 </a:t>
            </a:r>
            <a:r>
              <a:rPr lang="en-US" altLang="ko-KR" sz="4000" kern="0" dirty="0">
                <a:solidFill>
                  <a:prstClr val="white"/>
                </a:solidFill>
              </a:rPr>
              <a:t>Two-Layer Neural Network</a:t>
            </a:r>
          </a:p>
          <a:p>
            <a:pPr marL="812800" latinLnBrk="0">
              <a:defRPr/>
            </a:pPr>
            <a:r>
              <a:rPr lang="en-US" altLang="ko-KR" sz="4000" kern="0" dirty="0">
                <a:solidFill>
                  <a:prstClr val="white"/>
                </a:solidFill>
              </a:rPr>
              <a:t>          Chap.4 </a:t>
            </a:r>
            <a:r>
              <a:rPr lang="ko-KR" altLang="en-US" sz="4000" kern="0" dirty="0">
                <a:solidFill>
                  <a:prstClr val="white"/>
                </a:solidFill>
              </a:rPr>
              <a:t>실습</a:t>
            </a:r>
            <a:endParaRPr lang="en-US" altLang="ko-KR" sz="4000" kern="0" dirty="0">
              <a:solidFill>
                <a:prstClr val="white"/>
              </a:solidFill>
            </a:endParaRPr>
          </a:p>
          <a:p>
            <a:pPr marL="812800" latinLnBrk="0">
              <a:defRPr/>
            </a:pPr>
            <a:r>
              <a:rPr lang="ko-KR" altLang="en-US" sz="1100" kern="0" dirty="0">
                <a:solidFill>
                  <a:prstClr val="white"/>
                </a:solidFill>
              </a:rPr>
              <a:t>                                                             </a:t>
            </a:r>
            <a:r>
              <a:rPr lang="ko-KR" altLang="en-US" sz="1600" kern="0" dirty="0">
                <a:solidFill>
                  <a:prstClr val="white"/>
                </a:solidFill>
              </a:rPr>
              <a:t>제출일</a:t>
            </a:r>
            <a:r>
              <a:rPr lang="en-US" altLang="ko-KR" sz="1600" kern="0" dirty="0">
                <a:solidFill>
                  <a:prstClr val="white"/>
                </a:solidFill>
              </a:rPr>
              <a:t>: 2024.05.11.</a:t>
            </a:r>
            <a:endParaRPr lang="en-US" altLang="ko-KR" sz="1050" kern="0" dirty="0">
              <a:solidFill>
                <a:prstClr val="white"/>
              </a:solidFill>
            </a:endParaRPr>
          </a:p>
        </p:txBody>
      </p:sp>
      <p:sp>
        <p:nvSpPr>
          <p:cNvPr id="87" name="사각형: 둥근 모서리 1"/>
          <p:cNvSpPr/>
          <p:nvPr/>
        </p:nvSpPr>
        <p:spPr>
          <a:xfrm>
            <a:off x="8011771" y="1889584"/>
            <a:ext cx="2949027" cy="579258"/>
          </a:xfrm>
          <a:prstGeom prst="roundRect">
            <a:avLst>
              <a:gd name="adj" fmla="val 27283"/>
            </a:avLst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265113" algn="ctr" latinLnBrk="0">
              <a:defRPr/>
            </a:pPr>
            <a:r>
              <a:rPr lang="ko-KR" altLang="en-US" sz="1400" kern="0">
                <a:solidFill>
                  <a:srgbClr val="6D41FA"/>
                </a:solidFill>
                <a:latin typeface="Tmon몬소리 Black"/>
                <a:ea typeface="Tmon몬소리 Black"/>
              </a:rPr>
              <a:t>전자공학과 </a:t>
            </a:r>
            <a:r>
              <a:rPr lang="en-US" altLang="ko-KR" sz="1400" kern="0">
                <a:solidFill>
                  <a:srgbClr val="6D41FA"/>
                </a:solidFill>
                <a:latin typeface="Tmon몬소리 Black"/>
                <a:ea typeface="Tmon몬소리 Black"/>
              </a:rPr>
              <a:t>2020142001 </a:t>
            </a:r>
            <a:r>
              <a:rPr lang="ko-KR" altLang="en-US" sz="1400" kern="0">
                <a:solidFill>
                  <a:srgbClr val="6D41FA"/>
                </a:solidFill>
                <a:latin typeface="Tmon몬소리 Black"/>
                <a:ea typeface="Tmon몬소리 Black"/>
              </a:rPr>
              <a:t>곽종근     </a:t>
            </a:r>
            <a:endParaRPr lang="en-US" altLang="ko-KR" sz="1400" kern="0">
              <a:solidFill>
                <a:srgbClr val="6D41FA"/>
              </a:solidFill>
              <a:latin typeface="Tmon몬소리 Black"/>
              <a:ea typeface="Tmon몬소리 Black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354518" y="2874273"/>
            <a:ext cx="543637" cy="611877"/>
            <a:chOff x="5395274" y="2650519"/>
            <a:chExt cx="1459542" cy="1642754"/>
          </a:xfrm>
          <a:solidFill>
            <a:schemeClr val="bg1"/>
          </a:solidFill>
        </p:grpSpPr>
        <p:sp>
          <p:nvSpPr>
            <p:cNvPr id="79" name="TextBox 78"/>
            <p:cNvSpPr txBox="1"/>
            <p:nvPr/>
          </p:nvSpPr>
          <p:spPr>
            <a:xfrm>
              <a:off x="5628162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Tmon몬소리 Black"/>
                <a:ea typeface="Tmon몬소리 Black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Tmon몬소리 Black"/>
                <a:ea typeface="Tmon몬소리 Black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Tmon몬소리 Black"/>
                <a:ea typeface="Tmon몬소리 Black"/>
              </a:endParaRPr>
            </a:p>
          </p:txBody>
        </p:sp>
      </p:grpSp>
      <p:grpSp>
        <p:nvGrpSpPr>
          <p:cNvPr id="143" name="그룹 142"/>
          <p:cNvGrpSpPr/>
          <p:nvPr/>
        </p:nvGrpSpPr>
        <p:grpSpPr>
          <a:xfrm>
            <a:off x="2554890" y="2082146"/>
            <a:ext cx="3453891" cy="194135"/>
            <a:chOff x="7931714" y="3236683"/>
            <a:chExt cx="3453891" cy="194135"/>
          </a:xfrm>
          <a:solidFill>
            <a:srgbClr val="6D41FA"/>
          </a:solidFill>
        </p:grpSpPr>
        <p:sp>
          <p:nvSpPr>
            <p:cNvPr id="144" name="Freeform 9"/>
            <p:cNvSpPr/>
            <p:nvPr/>
          </p:nvSpPr>
          <p:spPr>
            <a:xfrm>
              <a:off x="7931714" y="3256470"/>
              <a:ext cx="117118" cy="154560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46" name="Group 16"/>
            <p:cNvGrpSpPr>
              <a:grpSpLocks noChangeAspect="1"/>
            </p:cNvGrpSpPr>
            <p:nvPr/>
          </p:nvGrpSpPr>
          <p:grpSpPr>
            <a:xfrm>
              <a:off x="8575786" y="3237047"/>
              <a:ext cx="168268" cy="193407"/>
              <a:chOff x="1039" y="1681"/>
              <a:chExt cx="1071" cy="1231"/>
            </a:xfrm>
            <a:grpFill/>
          </p:grpSpPr>
          <p:sp>
            <p:nvSpPr>
              <p:cNvPr id="165" name="Freeform 17"/>
              <p:cNvSpPr>
                <a:spLocks noEditPoints="1"/>
              </p:cNvSpPr>
              <p:nvPr/>
            </p:nvSpPr>
            <p:spPr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6" name="Freeform 18"/>
              <p:cNvSpPr/>
              <p:nvPr/>
            </p:nvSpPr>
            <p:spPr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7" name="Freeform 19"/>
              <p:cNvSpPr/>
              <p:nvPr/>
            </p:nvSpPr>
            <p:spPr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8" name="Freeform 20"/>
              <p:cNvSpPr/>
              <p:nvPr/>
            </p:nvSpPr>
            <p:spPr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7" name="자유형 32"/>
            <p:cNvSpPr/>
            <p:nvPr/>
          </p:nvSpPr>
          <p:spPr>
            <a:xfrm>
              <a:off x="10541295" y="3263372"/>
              <a:ext cx="140756" cy="140756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48" name="Group 36"/>
            <p:cNvGrpSpPr>
              <a:grpSpLocks noChangeAspect="1"/>
            </p:cNvGrpSpPr>
            <p:nvPr/>
          </p:nvGrpSpPr>
          <p:grpSpPr>
            <a:xfrm>
              <a:off x="9271008" y="3236683"/>
              <a:ext cx="75149" cy="194135"/>
              <a:chOff x="2375" y="2182"/>
              <a:chExt cx="144" cy="372"/>
            </a:xfrm>
            <a:grpFill/>
          </p:grpSpPr>
          <p:sp>
            <p:nvSpPr>
              <p:cNvPr id="160" name="Freeform 37"/>
              <p:cNvSpPr/>
              <p:nvPr/>
            </p:nvSpPr>
            <p:spPr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1" name="Rectangle 38"/>
              <p:cNvSpPr>
                <a:spLocks noChangeArrowheads="1"/>
              </p:cNvSpPr>
              <p:nvPr/>
            </p:nvSpPr>
            <p:spPr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2" name="Rectangle 39"/>
              <p:cNvSpPr>
                <a:spLocks noChangeArrowheads="1"/>
              </p:cNvSpPr>
              <p:nvPr/>
            </p:nvSpPr>
            <p:spPr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3" name="Rectangle 40"/>
              <p:cNvSpPr>
                <a:spLocks noChangeArrowheads="1"/>
              </p:cNvSpPr>
              <p:nvPr/>
            </p:nvSpPr>
            <p:spPr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4" name="Freeform 41"/>
              <p:cNvSpPr/>
              <p:nvPr/>
            </p:nvSpPr>
            <p:spPr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9" name="Freeform 6"/>
            <p:cNvSpPr/>
            <p:nvPr/>
          </p:nvSpPr>
          <p:spPr>
            <a:xfrm rot="10800000" flipH="1" flipV="1">
              <a:off x="9873111" y="3271143"/>
              <a:ext cx="141230" cy="12521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0" name="Group 23"/>
            <p:cNvGrpSpPr>
              <a:grpSpLocks noChangeAspect="1"/>
            </p:cNvGrpSpPr>
            <p:nvPr/>
          </p:nvGrpSpPr>
          <p:grpSpPr>
            <a:xfrm>
              <a:off x="11209004" y="3252701"/>
              <a:ext cx="176601" cy="162098"/>
              <a:chOff x="2577" y="1104"/>
              <a:chExt cx="414" cy="380"/>
            </a:xfrm>
            <a:grpFill/>
          </p:grpSpPr>
          <p:sp>
            <p:nvSpPr>
              <p:cNvPr id="155" name="Freeform 24"/>
              <p:cNvSpPr>
                <a:spLocks noEditPoints="1"/>
              </p:cNvSpPr>
              <p:nvPr/>
            </p:nvSpPr>
            <p:spPr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6" name="Freeform 25"/>
              <p:cNvSpPr>
                <a:spLocks noEditPoints="1"/>
              </p:cNvSpPr>
              <p:nvPr/>
            </p:nvSpPr>
            <p:spPr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7" name="Freeform 26"/>
              <p:cNvSpPr/>
              <p:nvPr/>
            </p:nvSpPr>
            <p:spPr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8" name="Freeform 27"/>
              <p:cNvSpPr/>
              <p:nvPr/>
            </p:nvSpPr>
            <p:spPr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9" name="Freeform 28"/>
              <p:cNvSpPr/>
              <p:nvPr/>
            </p:nvSpPr>
            <p:spPr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1"/>
          <p:cNvSpPr/>
          <p:nvPr/>
        </p:nvSpPr>
        <p:spPr>
          <a:xfrm>
            <a:off x="103720" y="131426"/>
            <a:ext cx="8437850" cy="579258"/>
          </a:xfrm>
          <a:prstGeom prst="roundRect">
            <a:avLst>
              <a:gd name="adj" fmla="val 27283"/>
            </a:avLst>
          </a:prstGeom>
          <a:solidFill>
            <a:srgbClr val="6D41FA"/>
          </a:solidFill>
          <a:ln>
            <a:noFill/>
          </a:ln>
          <a:effectLst>
            <a:outerShdw blurRad="114300" dist="38100" dir="5400000" algn="t" rotWithShape="0">
              <a:srgbClr val="6D41F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539750" latinLnBrk="0">
              <a:defRPr/>
            </a:pPr>
            <a:r>
              <a:rPr lang="en-US" altLang="ko-KR" sz="2800" kern="0" dirty="0">
                <a:solidFill>
                  <a:prstClr val="white"/>
                </a:solidFill>
                <a:latin typeface="+mj-ea"/>
                <a:ea typeface="+mj-ea"/>
              </a:rPr>
              <a:t>Chap.4 </a:t>
            </a:r>
            <a:r>
              <a:rPr lang="ko-KR" altLang="en-US" sz="2800" kern="0" dirty="0">
                <a:solidFill>
                  <a:prstClr val="white"/>
                </a:solidFill>
                <a:latin typeface="+mj-ea"/>
                <a:ea typeface="+mj-ea"/>
              </a:rPr>
              <a:t>전체 코드</a:t>
            </a:r>
            <a:endParaRPr lang="en-US" altLang="ko-KR" sz="2800" kern="0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9149A9-2929-49E4-C804-FB7AD0CE3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20" y="803664"/>
            <a:ext cx="8569689" cy="548054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29CFB07-09BD-C48E-5E6E-39B049F61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187" y="803664"/>
            <a:ext cx="5982498" cy="548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8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1"/>
          <p:cNvSpPr/>
          <p:nvPr/>
        </p:nvSpPr>
        <p:spPr>
          <a:xfrm>
            <a:off x="103720" y="131426"/>
            <a:ext cx="8437850" cy="579258"/>
          </a:xfrm>
          <a:prstGeom prst="roundRect">
            <a:avLst>
              <a:gd name="adj" fmla="val 27283"/>
            </a:avLst>
          </a:prstGeom>
          <a:solidFill>
            <a:srgbClr val="6D41FA"/>
          </a:solidFill>
          <a:ln>
            <a:noFill/>
          </a:ln>
          <a:effectLst>
            <a:outerShdw blurRad="114300" dist="38100" dir="5400000" algn="t" rotWithShape="0">
              <a:srgbClr val="6D41F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539750" latinLnBrk="0">
              <a:defRPr/>
            </a:pPr>
            <a:r>
              <a:rPr lang="en-US" altLang="ko-KR" sz="2800" kern="0">
                <a:solidFill>
                  <a:prstClr val="white"/>
                </a:solidFill>
                <a:latin typeface="+mj-ea"/>
                <a:ea typeface="+mj-ea"/>
              </a:rPr>
              <a:t>Chap.4 One-Hot Encoding  </a:t>
            </a:r>
            <a:endParaRPr lang="en-US" altLang="ko-KR" sz="2800" kern="0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E3915F-2610-BEE5-54BB-1D0D773D2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49" y="914398"/>
            <a:ext cx="3681927" cy="243874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216A6A8-77AF-5B77-8DDE-069539042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715" y="914399"/>
            <a:ext cx="3310911" cy="243874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EE14FA7-F1C0-C26C-87BF-5999CE4BC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408" y="914399"/>
            <a:ext cx="3581799" cy="243874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0A1222D-B15D-B920-9D19-10652E6ACB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6488" y="914398"/>
            <a:ext cx="3025512" cy="243874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3FC048F-4511-C680-FAA7-73213C7947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71" y="3702016"/>
            <a:ext cx="3681927" cy="254062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A0B5298-8760-985D-F7F1-9E40B02301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3649" y="3734959"/>
            <a:ext cx="3848637" cy="254062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FC04080-4D15-5345-BBDF-B7CCDC6D2E4D}"/>
              </a:ext>
            </a:extLst>
          </p:cNvPr>
          <p:cNvSpPr txBox="1"/>
          <p:nvPr/>
        </p:nvSpPr>
        <p:spPr>
          <a:xfrm>
            <a:off x="1189699" y="3320196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0~299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DF0701-3A94-45C3-0A73-276F430C4A46}"/>
              </a:ext>
            </a:extLst>
          </p:cNvPr>
          <p:cNvSpPr txBox="1"/>
          <p:nvPr/>
        </p:nvSpPr>
        <p:spPr>
          <a:xfrm>
            <a:off x="4500610" y="3353139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300~599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72BEB2-0CBF-4D8F-37E9-06676907F9A5}"/>
              </a:ext>
            </a:extLst>
          </p:cNvPr>
          <p:cNvSpPr txBox="1"/>
          <p:nvPr/>
        </p:nvSpPr>
        <p:spPr>
          <a:xfrm>
            <a:off x="1221727" y="6270790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1200~1499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B684B0-13D2-27F9-DA26-D4AC89DEDF83}"/>
              </a:ext>
            </a:extLst>
          </p:cNvPr>
          <p:cNvSpPr txBox="1"/>
          <p:nvPr/>
        </p:nvSpPr>
        <p:spPr>
          <a:xfrm>
            <a:off x="7316660" y="3349156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600~899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2B376C-399D-F89C-6269-F0BB738C0BB5}"/>
              </a:ext>
            </a:extLst>
          </p:cNvPr>
          <p:cNvSpPr txBox="1"/>
          <p:nvPr/>
        </p:nvSpPr>
        <p:spPr>
          <a:xfrm>
            <a:off x="10412356" y="3328018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900~1199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54F0B7-5388-6574-885D-24B9AB2D4A46}"/>
              </a:ext>
            </a:extLst>
          </p:cNvPr>
          <p:cNvSpPr txBox="1"/>
          <p:nvPr/>
        </p:nvSpPr>
        <p:spPr>
          <a:xfrm>
            <a:off x="4927169" y="6308531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1500~1799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9257B6-8797-E57A-19BD-B38E801EB7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01445" y="3830670"/>
            <a:ext cx="4811881" cy="170709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FC48009-3DD3-B699-125F-C28616B3E2AB}"/>
              </a:ext>
            </a:extLst>
          </p:cNvPr>
          <p:cNvSpPr txBox="1"/>
          <p:nvPr/>
        </p:nvSpPr>
        <p:spPr>
          <a:xfrm>
            <a:off x="7489372" y="5605388"/>
            <a:ext cx="44726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Zeros</a:t>
            </a:r>
            <a:r>
              <a:rPr lang="ko-KR" altLang="en-US" dirty="0"/>
              <a:t>배열로 기본 형태를 만들어 두고</a:t>
            </a:r>
            <a:endParaRPr lang="en-US" altLang="ko-KR" dirty="0"/>
          </a:p>
          <a:p>
            <a:r>
              <a:rPr lang="en-US" altLang="ko-KR" dirty="0"/>
              <a:t>For</a:t>
            </a:r>
            <a:r>
              <a:rPr lang="ko-KR" altLang="en-US" dirty="0"/>
              <a:t>문을 이용해 각 위치에 해당되는 값을 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로 설정해주는 코드 </a:t>
            </a:r>
            <a:endParaRPr lang="en-US" altLang="ko-KR" dirty="0"/>
          </a:p>
          <a:p>
            <a:r>
              <a:rPr lang="ko-KR" altLang="en-US" dirty="0"/>
              <a:t>각 값들이 </a:t>
            </a:r>
            <a:r>
              <a:rPr lang="en-US" altLang="ko-KR" dirty="0"/>
              <a:t>1</a:t>
            </a:r>
            <a:r>
              <a:rPr lang="ko-KR" altLang="en-US" dirty="0"/>
              <a:t>로 바뀐 것을 알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826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1"/>
          <p:cNvSpPr/>
          <p:nvPr/>
        </p:nvSpPr>
        <p:spPr>
          <a:xfrm>
            <a:off x="103720" y="131426"/>
            <a:ext cx="8437850" cy="579258"/>
          </a:xfrm>
          <a:prstGeom prst="roundRect">
            <a:avLst>
              <a:gd name="adj" fmla="val 27283"/>
            </a:avLst>
          </a:prstGeom>
          <a:solidFill>
            <a:srgbClr val="6D41FA"/>
          </a:solidFill>
          <a:ln>
            <a:noFill/>
          </a:ln>
          <a:effectLst>
            <a:outerShdw blurRad="114300" dist="38100" dir="5400000" algn="t" rotWithShape="0">
              <a:srgbClr val="6D41F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539750" latinLnBrk="0">
              <a:defRPr/>
            </a:pPr>
            <a:r>
              <a:rPr lang="en-US" altLang="ko-KR" sz="2800" kern="0" dirty="0">
                <a:solidFill>
                  <a:prstClr val="white"/>
                </a:solidFill>
                <a:latin typeface="+mj-ea"/>
                <a:ea typeface="+mj-ea"/>
              </a:rPr>
              <a:t>Chap.4 </a:t>
            </a:r>
            <a:r>
              <a:rPr lang="en-US" altLang="ko-KR" sz="2800" kern="0" dirty="0">
                <a:solidFill>
                  <a:prstClr val="white"/>
                </a:solidFill>
              </a:rPr>
              <a:t>Two-Layer Neural Network</a:t>
            </a:r>
            <a:endParaRPr lang="en-US" altLang="ko-KR" sz="2800" kern="0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85DF13C-0132-3CF6-A10C-D6B466594E17}"/>
              </a:ext>
            </a:extLst>
          </p:cNvPr>
          <p:cNvGrpSpPr/>
          <p:nvPr/>
        </p:nvGrpSpPr>
        <p:grpSpPr>
          <a:xfrm>
            <a:off x="5813784" y="2481031"/>
            <a:ext cx="5455571" cy="2764032"/>
            <a:chOff x="137771" y="837778"/>
            <a:chExt cx="7123612" cy="294276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3D6F8C8-4A5A-3ED0-7686-9449A4DFE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5521" y="837778"/>
              <a:ext cx="5768389" cy="229319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8F64C9-1B59-563A-2B8C-B79AF2CE90CA}"/>
                </a:ext>
              </a:extLst>
            </p:cNvPr>
            <p:cNvSpPr txBox="1"/>
            <p:nvPr/>
          </p:nvSpPr>
          <p:spPr>
            <a:xfrm>
              <a:off x="137771" y="3104174"/>
              <a:ext cx="7123612" cy="676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데이터에서 입출력 수를 구하고 그 크기만큼 </a:t>
              </a:r>
              <a:r>
                <a:rPr lang="en-US" altLang="ko-KR" sz="1400" dirty="0"/>
                <a:t>weight</a:t>
              </a:r>
              <a:r>
                <a:rPr lang="ko-KR" altLang="en-US" sz="1400" dirty="0"/>
                <a:t>를 그 크기만큼 초기화해주는 코드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여기서 </a:t>
              </a:r>
              <a:r>
                <a:rPr lang="ko-KR" altLang="en-US" sz="1400" dirty="0" err="1"/>
                <a:t>히든레이어</a:t>
              </a:r>
              <a:r>
                <a:rPr lang="ko-KR" altLang="en-US" sz="1400" dirty="0"/>
                <a:t> 사이즈는 </a:t>
              </a:r>
              <a:r>
                <a:rPr lang="en-US" altLang="ko-KR" sz="1400" dirty="0"/>
                <a:t>10</a:t>
              </a:r>
              <a:r>
                <a:rPr lang="ko-KR" altLang="en-US" sz="1400" dirty="0"/>
                <a:t>으로 설정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A7E62F4-FCD4-FD54-AC54-46749A0D1439}"/>
              </a:ext>
            </a:extLst>
          </p:cNvPr>
          <p:cNvGrpSpPr/>
          <p:nvPr/>
        </p:nvGrpSpPr>
        <p:grpSpPr>
          <a:xfrm>
            <a:off x="104331" y="1164870"/>
            <a:ext cx="5753578" cy="969175"/>
            <a:chOff x="137771" y="3502578"/>
            <a:chExt cx="5753578" cy="969175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89545189-AAAB-ADFA-3099-7A77F79EA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0168" y="3502578"/>
              <a:ext cx="4623019" cy="314412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0ED0C66D-6B9B-F41F-0E8B-984B48DF3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0168" y="3816990"/>
              <a:ext cx="4623018" cy="314412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7665DDE-4BC0-0A50-D9CB-CF02A509806E}"/>
                </a:ext>
              </a:extLst>
            </p:cNvPr>
            <p:cNvSpPr txBox="1"/>
            <p:nvPr/>
          </p:nvSpPr>
          <p:spPr>
            <a:xfrm>
              <a:off x="137771" y="4163976"/>
              <a:ext cx="57535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M</a:t>
              </a:r>
              <a:r>
                <a:rPr lang="ko-KR" altLang="en-US" sz="1400" dirty="0"/>
                <a:t>은 </a:t>
              </a:r>
              <a:r>
                <a:rPr lang="en-US" altLang="ko-KR" sz="1400" dirty="0" err="1"/>
                <a:t>input_size</a:t>
              </a:r>
              <a:r>
                <a:rPr lang="en-US" altLang="ko-KR" sz="1400" dirty="0"/>
                <a:t> = 4, </a:t>
              </a:r>
              <a:r>
                <a:rPr lang="en-US" altLang="ko-KR" sz="1400" dirty="0" err="1"/>
                <a:t>output_size</a:t>
              </a:r>
              <a:r>
                <a:rPr lang="en-US" altLang="ko-KR" sz="1400" dirty="0"/>
                <a:t> = 6</a:t>
              </a:r>
              <a:r>
                <a:rPr lang="ko-KR" altLang="en-US" sz="1400" dirty="0"/>
                <a:t>이 된다 </a:t>
              </a:r>
              <a:r>
                <a:rPr lang="en-US" altLang="ko-KR" sz="1400" dirty="0"/>
                <a:t>/ </a:t>
              </a:r>
              <a:r>
                <a:rPr lang="ko-KR" altLang="en-US" sz="1400" dirty="0" err="1"/>
                <a:t>히든</a:t>
              </a:r>
              <a:r>
                <a:rPr lang="ko-KR" altLang="en-US" sz="1400" dirty="0"/>
                <a:t> 레이어 </a:t>
              </a:r>
              <a:r>
                <a:rPr lang="en-US" altLang="ko-KR" sz="1400" dirty="0"/>
                <a:t>= 10</a:t>
              </a:r>
              <a:r>
                <a:rPr lang="ko-KR" altLang="en-US" sz="1400" dirty="0" err="1"/>
                <a:t>일때</a:t>
              </a:r>
              <a:r>
                <a:rPr lang="ko-KR" altLang="en-US" sz="1400" dirty="0"/>
                <a:t> 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CDC128-13F0-9265-BED2-1DD26DAF06F1}"/>
              </a:ext>
            </a:extLst>
          </p:cNvPr>
          <p:cNvGrpSpPr/>
          <p:nvPr/>
        </p:nvGrpSpPr>
        <p:grpSpPr>
          <a:xfrm>
            <a:off x="287385" y="2294217"/>
            <a:ext cx="5088231" cy="2898743"/>
            <a:chOff x="6540139" y="837778"/>
            <a:chExt cx="4661825" cy="2430329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8641A108-EF49-DB4D-39C5-08B80721B53E}"/>
                </a:ext>
              </a:extLst>
            </p:cNvPr>
            <p:cNvGrpSpPr/>
            <p:nvPr/>
          </p:nvGrpSpPr>
          <p:grpSpPr>
            <a:xfrm>
              <a:off x="6540139" y="837778"/>
              <a:ext cx="4661825" cy="2061459"/>
              <a:chOff x="235521" y="3581468"/>
              <a:chExt cx="5955863" cy="2321129"/>
            </a:xfrm>
          </p:grpSpPr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7512A67C-1945-29E4-2C49-DEBC40F423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5521" y="3581468"/>
                <a:ext cx="5955863" cy="2321129"/>
              </a:xfrm>
              <a:prstGeom prst="rect">
                <a:avLst/>
              </a:prstGeom>
            </p:spPr>
          </p:pic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AAB2782B-AD86-6F98-AA33-2CA4A29EE4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1080" y="5463485"/>
                <a:ext cx="3181794" cy="219106"/>
              </a:xfrm>
              <a:prstGeom prst="rect">
                <a:avLst/>
              </a:prstGeom>
            </p:spPr>
          </p:pic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E293F49-A17F-A7CF-E43B-00B4171F1143}"/>
                </a:ext>
              </a:extLst>
            </p:cNvPr>
            <p:cNvSpPr txBox="1"/>
            <p:nvPr/>
          </p:nvSpPr>
          <p:spPr>
            <a:xfrm>
              <a:off x="6540139" y="2960330"/>
              <a:ext cx="44849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최종적으로 </a:t>
              </a:r>
              <a:r>
                <a:rPr lang="en-US" altLang="ko-KR" sz="1400" dirty="0" err="1"/>
                <a:t>y_hat</a:t>
              </a:r>
              <a:r>
                <a:rPr lang="ko-KR" altLang="en-US" sz="1400" dirty="0"/>
                <a:t>은 </a:t>
              </a:r>
              <a:r>
                <a:rPr lang="en-US" altLang="ko-KR" sz="1400" dirty="0"/>
                <a:t>6,1800</a:t>
              </a:r>
              <a:r>
                <a:rPr lang="ko-KR" altLang="en-US" sz="1400" dirty="0"/>
                <a:t>의 크기가 된다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2D1A46C-A33F-4B54-B002-A8EF6D02E988}"/>
              </a:ext>
            </a:extLst>
          </p:cNvPr>
          <p:cNvGrpSpPr/>
          <p:nvPr/>
        </p:nvGrpSpPr>
        <p:grpSpPr>
          <a:xfrm>
            <a:off x="6021145" y="1054731"/>
            <a:ext cx="4934238" cy="1235024"/>
            <a:chOff x="105448" y="4662203"/>
            <a:chExt cx="5753578" cy="1501096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ECE395E4-166D-5641-8EFE-7984D1BEA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13436" y="4662203"/>
              <a:ext cx="4802701" cy="868862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E98E1C1-6C95-C284-784F-D42FA23B45F5}"/>
                </a:ext>
              </a:extLst>
            </p:cNvPr>
            <p:cNvSpPr txBox="1"/>
            <p:nvPr/>
          </p:nvSpPr>
          <p:spPr>
            <a:xfrm>
              <a:off x="105448" y="5640079"/>
              <a:ext cx="57535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Hidden layer</a:t>
              </a:r>
              <a:r>
                <a:rPr lang="ko-KR" altLang="en-US" sz="1400" dirty="0"/>
                <a:t>로 가는 </a:t>
              </a:r>
              <a:r>
                <a:rPr lang="en-US" altLang="ko-KR" sz="1400" dirty="0"/>
                <a:t>weight = v</a:t>
              </a:r>
              <a:r>
                <a:rPr lang="ko-KR" altLang="en-US" sz="1400" dirty="0"/>
                <a:t>로 </a:t>
              </a:r>
              <a:r>
                <a:rPr lang="en-US" altLang="ko-KR" sz="1400" dirty="0"/>
                <a:t>(10,4)</a:t>
              </a:r>
              <a:r>
                <a:rPr lang="ko-KR" altLang="en-US" sz="1400" dirty="0"/>
                <a:t>사이즈</a:t>
              </a:r>
              <a:endParaRPr lang="en-US" altLang="ko-KR" sz="1400" dirty="0"/>
            </a:p>
            <a:p>
              <a:r>
                <a:rPr lang="ko-KR" altLang="en-US" sz="1400" dirty="0"/>
                <a:t>최종 </a:t>
              </a:r>
              <a:r>
                <a:rPr lang="en-US" altLang="ko-KR" sz="1400" dirty="0"/>
                <a:t>Output layer</a:t>
              </a:r>
              <a:r>
                <a:rPr lang="ko-KR" altLang="en-US" sz="1400" dirty="0"/>
                <a:t>로 가는 </a:t>
              </a:r>
              <a:r>
                <a:rPr lang="en-US" altLang="ko-KR" sz="1400" dirty="0"/>
                <a:t>weight = w</a:t>
              </a:r>
              <a:r>
                <a:rPr lang="ko-KR" altLang="en-US" sz="1400" dirty="0"/>
                <a:t>로 </a:t>
              </a:r>
              <a:r>
                <a:rPr lang="en-US" altLang="ko-KR" sz="1400" dirty="0"/>
                <a:t>(6,11) </a:t>
              </a:r>
              <a:r>
                <a:rPr lang="ko-KR" altLang="en-US" sz="1400" dirty="0"/>
                <a:t>사이즈</a:t>
              </a:r>
            </a:p>
          </p:txBody>
        </p: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9D589E7F-9E52-D795-C109-C903CA0EE7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8602" y="5265827"/>
            <a:ext cx="5087014" cy="132087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6E25994-90FA-0634-F8D9-F47F3528E731}"/>
              </a:ext>
            </a:extLst>
          </p:cNvPr>
          <p:cNvSpPr txBox="1"/>
          <p:nvPr/>
        </p:nvSpPr>
        <p:spPr>
          <a:xfrm>
            <a:off x="5295275" y="5709970"/>
            <a:ext cx="5974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여기서 </a:t>
            </a:r>
            <a:r>
              <a:rPr lang="en-US" altLang="ko-KR" dirty="0" err="1"/>
              <a:t>y_hat</a:t>
            </a:r>
            <a:r>
              <a:rPr lang="ko-KR" altLang="en-US" dirty="0"/>
              <a:t>은 가중치에 적용된 </a:t>
            </a:r>
            <a:r>
              <a:rPr lang="en-US" altLang="ko-KR" dirty="0"/>
              <a:t>x</a:t>
            </a:r>
            <a:r>
              <a:rPr lang="ko-KR" altLang="en-US" dirty="0"/>
              <a:t>를 행렬연산 하여서 </a:t>
            </a:r>
            <a:r>
              <a:rPr lang="ko-KR" altLang="en-US" dirty="0" err="1"/>
              <a:t>시그모이드에</a:t>
            </a:r>
            <a:r>
              <a:rPr lang="ko-KR" altLang="en-US" dirty="0"/>
              <a:t> 적용시키는 과정을 </a:t>
            </a:r>
            <a:r>
              <a:rPr lang="en-US" altLang="ko-KR" dirty="0"/>
              <a:t>2</a:t>
            </a:r>
            <a:r>
              <a:rPr lang="ko-KR" altLang="en-US" dirty="0"/>
              <a:t>번 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944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1"/>
          <p:cNvSpPr/>
          <p:nvPr/>
        </p:nvSpPr>
        <p:spPr>
          <a:xfrm>
            <a:off x="103720" y="131426"/>
            <a:ext cx="8437850" cy="579258"/>
          </a:xfrm>
          <a:prstGeom prst="roundRect">
            <a:avLst>
              <a:gd name="adj" fmla="val 27283"/>
            </a:avLst>
          </a:prstGeom>
          <a:solidFill>
            <a:srgbClr val="6D41FA"/>
          </a:solidFill>
          <a:ln>
            <a:noFill/>
          </a:ln>
          <a:effectLst>
            <a:outerShdw blurRad="114300" dist="38100" dir="5400000" algn="t" rotWithShape="0">
              <a:srgbClr val="6D41F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539750" latinLnBrk="0">
              <a:defRPr/>
            </a:pPr>
            <a:r>
              <a:rPr lang="en-US" altLang="ko-KR" sz="2800" kern="0" dirty="0">
                <a:solidFill>
                  <a:prstClr val="white"/>
                </a:solidFill>
                <a:latin typeface="+mj-ea"/>
                <a:ea typeface="+mj-ea"/>
              </a:rPr>
              <a:t>Chap.4 Accuracy </a:t>
            </a:r>
            <a:r>
              <a:rPr lang="ko-KR" altLang="en-US" sz="2800" kern="0" dirty="0">
                <a:solidFill>
                  <a:prstClr val="white"/>
                </a:solidFill>
                <a:latin typeface="+mj-ea"/>
                <a:ea typeface="+mj-ea"/>
              </a:rPr>
              <a:t>함수 구현</a:t>
            </a:r>
            <a:endParaRPr lang="en-US" altLang="ko-KR" sz="2800" kern="0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B52E40-DF72-0212-6D6C-9AFFDDA95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87" y="965981"/>
            <a:ext cx="6230792" cy="20301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260D72-E46A-EBD8-87CC-3E72B139B110}"/>
              </a:ext>
            </a:extLst>
          </p:cNvPr>
          <p:cNvSpPr txBox="1"/>
          <p:nvPr/>
        </p:nvSpPr>
        <p:spPr>
          <a:xfrm>
            <a:off x="103720" y="2996118"/>
            <a:ext cx="6426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열에서 최대값의 위치를 구해주고 </a:t>
            </a:r>
            <a:r>
              <a:rPr lang="ko-KR" altLang="en-US" dirty="0" err="1"/>
              <a:t>제로스</a:t>
            </a:r>
            <a:r>
              <a:rPr lang="ko-KR" altLang="en-US" dirty="0"/>
              <a:t> 배열에 위에서 구한 위치의 값을 </a:t>
            </a:r>
            <a:r>
              <a:rPr lang="en-US" altLang="ko-KR" dirty="0"/>
              <a:t>1</a:t>
            </a:r>
            <a:r>
              <a:rPr lang="ko-KR" altLang="en-US" dirty="0"/>
              <a:t>로 바꿔주고 이 행렬의 각 </a:t>
            </a:r>
            <a:r>
              <a:rPr lang="en-US" altLang="ko-KR" dirty="0"/>
              <a:t>6</a:t>
            </a:r>
            <a:r>
              <a:rPr lang="ko-KR" altLang="en-US" dirty="0"/>
              <a:t>개의 열과 </a:t>
            </a:r>
            <a:endParaRPr lang="en-US" altLang="ko-KR" dirty="0"/>
          </a:p>
          <a:p>
            <a:r>
              <a:rPr lang="ko-KR" altLang="en-US" dirty="0"/>
              <a:t>완전히 일치하는 개수를 세서 전체 개수와 나눠준다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474A081-20F9-81F0-DA35-C0FAAAF7F358}"/>
              </a:ext>
            </a:extLst>
          </p:cNvPr>
          <p:cNvGrpSpPr/>
          <p:nvPr/>
        </p:nvGrpSpPr>
        <p:grpSpPr>
          <a:xfrm>
            <a:off x="201687" y="4232264"/>
            <a:ext cx="5352807" cy="2098576"/>
            <a:chOff x="201687" y="3976967"/>
            <a:chExt cx="5352807" cy="209857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2361131-0B70-BBBA-4AFB-E113B1895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687" y="3976967"/>
              <a:ext cx="5352807" cy="209857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3C8B68B-160A-BDFF-CC1B-12899A200288}"/>
                </a:ext>
              </a:extLst>
            </p:cNvPr>
            <p:cNvSpPr txBox="1"/>
            <p:nvPr/>
          </p:nvSpPr>
          <p:spPr>
            <a:xfrm>
              <a:off x="612843" y="5632315"/>
              <a:ext cx="3177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이처럼 해당 위치가 </a:t>
              </a:r>
              <a:r>
                <a:rPr lang="en-US" altLang="ko-KR" dirty="0">
                  <a:solidFill>
                    <a:schemeClr val="bg1"/>
                  </a:solidFill>
                </a:rPr>
                <a:t>1</a:t>
              </a:r>
              <a:r>
                <a:rPr lang="ko-KR" altLang="en-US" dirty="0">
                  <a:solidFill>
                    <a:schemeClr val="bg1"/>
                  </a:solidFill>
                </a:rPr>
                <a:t>로 바뀜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01A222B-D9F9-815A-40BE-2F7DC92A4710}"/>
              </a:ext>
            </a:extLst>
          </p:cNvPr>
          <p:cNvGrpSpPr/>
          <p:nvPr/>
        </p:nvGrpSpPr>
        <p:grpSpPr>
          <a:xfrm>
            <a:off x="6017900" y="4313224"/>
            <a:ext cx="5651585" cy="1138342"/>
            <a:chOff x="5779310" y="4907176"/>
            <a:chExt cx="4682692" cy="713031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1C30A373-0A10-2B6E-9C20-09E4C6E7B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79310" y="4907176"/>
              <a:ext cx="4639322" cy="238158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D7F7F01-F692-4E30-DA35-3FD5A5132F65}"/>
                </a:ext>
              </a:extLst>
            </p:cNvPr>
            <p:cNvSpPr txBox="1"/>
            <p:nvPr/>
          </p:nvSpPr>
          <p:spPr>
            <a:xfrm>
              <a:off x="5779310" y="5250875"/>
              <a:ext cx="46826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최종 정확도는 </a:t>
              </a:r>
              <a:r>
                <a:rPr lang="en-US" altLang="ko-KR" dirty="0"/>
                <a:t>1/6</a:t>
              </a:r>
              <a:r>
                <a:rPr lang="ko-KR" altLang="en-US" dirty="0"/>
                <a:t>에 해당되는 값이 나온다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96A6EBB-A543-803E-395D-393AC22C208D}"/>
              </a:ext>
            </a:extLst>
          </p:cNvPr>
          <p:cNvGrpSpPr/>
          <p:nvPr/>
        </p:nvGrpSpPr>
        <p:grpSpPr>
          <a:xfrm>
            <a:off x="6797720" y="1127991"/>
            <a:ext cx="4793300" cy="1490536"/>
            <a:chOff x="6815137" y="1424716"/>
            <a:chExt cx="4793300" cy="1490536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56DF9A43-6956-CE2B-BD21-98C0DAB547AC}"/>
                </a:ext>
              </a:extLst>
            </p:cNvPr>
            <p:cNvGrpSpPr/>
            <p:nvPr/>
          </p:nvGrpSpPr>
          <p:grpSpPr>
            <a:xfrm>
              <a:off x="6815137" y="1424716"/>
              <a:ext cx="4259627" cy="738664"/>
              <a:chOff x="6815137" y="1424716"/>
              <a:chExt cx="4259627" cy="738664"/>
            </a:xfrm>
          </p:grpSpPr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0A8DC65D-2B09-1AA1-CBA6-0AE9105507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15137" y="1424716"/>
                <a:ext cx="4259627" cy="369332"/>
              </a:xfrm>
              <a:prstGeom prst="rect">
                <a:avLst/>
              </a:prstGeom>
            </p:spPr>
          </p:pic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57A632EA-71CB-BE34-BDFC-6DCAD985D6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15137" y="1794048"/>
                <a:ext cx="4259627" cy="369332"/>
              </a:xfrm>
              <a:prstGeom prst="rect">
                <a:avLst/>
              </a:prstGeom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39CFB87-83A7-915B-702C-C3849474CD91}"/>
                </a:ext>
              </a:extLst>
            </p:cNvPr>
            <p:cNvSpPr txBox="1"/>
            <p:nvPr/>
          </p:nvSpPr>
          <p:spPr>
            <a:xfrm>
              <a:off x="6815137" y="2268921"/>
              <a:ext cx="47933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최대값을 </a:t>
              </a:r>
              <a:r>
                <a:rPr lang="en-US" altLang="ko-KR" dirty="0"/>
                <a:t>1</a:t>
              </a:r>
              <a:r>
                <a:rPr lang="ko-KR" altLang="en-US" dirty="0"/>
                <a:t>로 바꾼 배열의 크기는 </a:t>
              </a:r>
              <a:r>
                <a:rPr lang="en-US" altLang="ko-KR" dirty="0"/>
                <a:t>(6,1800)</a:t>
              </a:r>
            </a:p>
            <a:p>
              <a:r>
                <a:rPr lang="ko-KR" altLang="en-US" dirty="0"/>
                <a:t>최대값을 구한 것의 크기는 </a:t>
              </a:r>
              <a:r>
                <a:rPr lang="en-US" altLang="ko-KR" dirty="0"/>
                <a:t>1800</a:t>
              </a:r>
              <a:r>
                <a:rPr lang="ko-KR" altLang="en-US" dirty="0"/>
                <a:t>개가 나온다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</TotalTime>
  <Words>224</Words>
  <Application>Microsoft Office PowerPoint</Application>
  <PresentationFormat>와이드스크린</PresentationFormat>
  <Paragraphs>30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곽종근(2020142001)</cp:lastModifiedBy>
  <cp:revision>19</cp:revision>
  <dcterms:created xsi:type="dcterms:W3CDTF">2024-02-16T05:30:51Z</dcterms:created>
  <dcterms:modified xsi:type="dcterms:W3CDTF">2024-05-11T14:08:19Z</dcterms:modified>
  <cp:version/>
</cp:coreProperties>
</file>