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sldIdLst>
    <p:sldId id="257" r:id="rId2"/>
    <p:sldId id="283" r:id="rId3"/>
    <p:sldId id="262" r:id="rId4"/>
    <p:sldId id="284" r:id="rId5"/>
    <p:sldId id="285" r:id="rId6"/>
    <p:sldId id="28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8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22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98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8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3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30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5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40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0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45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9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9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8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195373" y="2434535"/>
            <a:ext cx="9541502" cy="1829110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812800" latinLnBrk="0">
              <a:defRPr/>
            </a:pPr>
            <a:r>
              <a:rPr lang="ko-KR" altLang="en-US" sz="4400" kern="0" dirty="0">
                <a:solidFill>
                  <a:prstClr val="white"/>
                </a:solidFill>
              </a:rPr>
              <a:t>     </a:t>
            </a:r>
            <a:r>
              <a:rPr lang="en-US" altLang="ko-KR" sz="4000" kern="0" dirty="0">
                <a:solidFill>
                  <a:prstClr val="white"/>
                </a:solidFill>
              </a:rPr>
              <a:t>7</a:t>
            </a:r>
            <a:r>
              <a:rPr lang="ko-KR" altLang="en-US" sz="4000" kern="0" dirty="0">
                <a:solidFill>
                  <a:prstClr val="white"/>
                </a:solidFill>
              </a:rPr>
              <a:t>주차 로지스틱 회귀</a:t>
            </a:r>
            <a:endParaRPr lang="en-US" altLang="ko-KR" sz="4000" kern="0" dirty="0">
              <a:solidFill>
                <a:prstClr val="white"/>
              </a:solidFill>
            </a:endParaRPr>
          </a:p>
          <a:p>
            <a:pPr marL="812800" latinLnBrk="0">
              <a:defRPr/>
            </a:pPr>
            <a:r>
              <a:rPr lang="en-US" altLang="ko-KR" sz="4000" kern="0" dirty="0">
                <a:solidFill>
                  <a:prstClr val="white"/>
                </a:solidFill>
              </a:rPr>
              <a:t>          Chap.3 </a:t>
            </a:r>
            <a:r>
              <a:rPr lang="ko-KR" altLang="en-US" sz="4000" kern="0" dirty="0">
                <a:solidFill>
                  <a:prstClr val="white"/>
                </a:solidFill>
              </a:rPr>
              <a:t>실습</a:t>
            </a:r>
            <a:endParaRPr lang="en-US" altLang="ko-KR" sz="4000" kern="0" dirty="0">
              <a:solidFill>
                <a:prstClr val="white"/>
              </a:solidFill>
            </a:endParaRPr>
          </a:p>
          <a:p>
            <a:pPr marL="812800" latinLnBrk="0">
              <a:defRPr/>
            </a:pPr>
            <a:r>
              <a:rPr lang="ko-KR" altLang="en-US" sz="1100" kern="0" dirty="0">
                <a:solidFill>
                  <a:prstClr val="white"/>
                </a:solidFill>
              </a:rPr>
              <a:t>                                                        </a:t>
            </a:r>
            <a:r>
              <a:rPr lang="ko-KR" altLang="en-US" sz="1600" kern="0" dirty="0">
                <a:solidFill>
                  <a:prstClr val="white"/>
                </a:solidFill>
              </a:rPr>
              <a:t>제출일</a:t>
            </a:r>
            <a:r>
              <a:rPr lang="en-US" altLang="ko-KR" sz="1600" kern="0" dirty="0">
                <a:solidFill>
                  <a:prstClr val="white"/>
                </a:solidFill>
              </a:rPr>
              <a:t>: 2024.05.07.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sp>
        <p:nvSpPr>
          <p:cNvPr id="87" name="사각형: 둥근 모서리 1"/>
          <p:cNvSpPr/>
          <p:nvPr/>
        </p:nvSpPr>
        <p:spPr>
          <a:xfrm>
            <a:off x="6396735" y="1922462"/>
            <a:ext cx="2949027" cy="579258"/>
          </a:xfrm>
          <a:prstGeom prst="roundRect">
            <a:avLst>
              <a:gd name="adj" fmla="val 27283"/>
            </a:avLst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265113" algn="ctr" latinLnBrk="0">
              <a:defRPr/>
            </a:pPr>
            <a:r>
              <a:rPr lang="ko-KR" altLang="en-US" sz="1400" kern="0">
                <a:solidFill>
                  <a:srgbClr val="6D41FA"/>
                </a:solidFill>
                <a:latin typeface="Tmon몬소리 Black"/>
                <a:ea typeface="Tmon몬소리 Black"/>
              </a:rPr>
              <a:t>전자공학과 </a:t>
            </a:r>
            <a:r>
              <a:rPr lang="en-US" altLang="ko-KR" sz="1400" kern="0">
                <a:solidFill>
                  <a:srgbClr val="6D41FA"/>
                </a:solidFill>
                <a:latin typeface="Tmon몬소리 Black"/>
                <a:ea typeface="Tmon몬소리 Black"/>
              </a:rPr>
              <a:t>2020142001 </a:t>
            </a:r>
            <a:r>
              <a:rPr lang="ko-KR" altLang="en-US" sz="1400" kern="0">
                <a:solidFill>
                  <a:srgbClr val="6D41FA"/>
                </a:solidFill>
                <a:latin typeface="Tmon몬소리 Black"/>
                <a:ea typeface="Tmon몬소리 Black"/>
              </a:rPr>
              <a:t>곽종근     </a:t>
            </a:r>
            <a:endParaRPr lang="en-US" altLang="ko-KR" sz="1400" kern="0">
              <a:solidFill>
                <a:srgbClr val="6D41FA"/>
              </a:solidFill>
              <a:latin typeface="Tmon몬소리 Black"/>
              <a:ea typeface="Tmon몬소리 Black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493586" y="2919136"/>
            <a:ext cx="543637" cy="611877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79" name="TextBox 78"/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Tmon몬소리 Black"/>
                <a:ea typeface="Tmon몬소리 Black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Tmon몬소리 Black"/>
                <a:ea typeface="Tmon몬소리 Black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Tmon몬소리 Black"/>
                <a:ea typeface="Tmon몬소리 Black"/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2554890" y="2082146"/>
            <a:ext cx="3453891" cy="194135"/>
            <a:chOff x="7931714" y="3236683"/>
            <a:chExt cx="3453891" cy="194135"/>
          </a:xfrm>
          <a:solidFill>
            <a:srgbClr val="6D41FA"/>
          </a:solidFill>
        </p:grpSpPr>
        <p:sp>
          <p:nvSpPr>
            <p:cNvPr id="144" name="Freeform 9"/>
            <p:cNvSpPr/>
            <p:nvPr/>
          </p:nvSpPr>
          <p:spPr>
            <a:xfrm>
              <a:off x="7931714" y="3256470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46" name="Group 16"/>
            <p:cNvGrpSpPr>
              <a:grpSpLocks noChangeAspect="1"/>
            </p:cNvGrpSpPr>
            <p:nvPr/>
          </p:nvGrpSpPr>
          <p:grpSpPr>
            <a:xfrm>
              <a:off x="8575786" y="3237047"/>
              <a:ext cx="168268" cy="193407"/>
              <a:chOff x="1039" y="1681"/>
              <a:chExt cx="1071" cy="1231"/>
            </a:xfrm>
            <a:grpFill/>
          </p:grpSpPr>
          <p:sp>
            <p:nvSpPr>
              <p:cNvPr id="165" name="Freeform 17"/>
              <p:cNvSpPr>
                <a:spLocks noEditPoints="1"/>
              </p:cNvSpPr>
              <p:nvPr/>
            </p:nvSpPr>
            <p:spPr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Freeform 18"/>
              <p:cNvSpPr/>
              <p:nvPr/>
            </p:nvSpPr>
            <p:spPr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Freeform 19"/>
              <p:cNvSpPr/>
              <p:nvPr/>
            </p:nvSpPr>
            <p:spPr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Freeform 20"/>
              <p:cNvSpPr/>
              <p:nvPr/>
            </p:nvSpPr>
            <p:spPr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7" name="자유형 32"/>
            <p:cNvSpPr/>
            <p:nvPr/>
          </p:nvSpPr>
          <p:spPr>
            <a:xfrm>
              <a:off x="10541295" y="3263372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48" name="Group 36"/>
            <p:cNvGrpSpPr>
              <a:grpSpLocks noChangeAspect="1"/>
            </p:cNvGrpSpPr>
            <p:nvPr/>
          </p:nvGrpSpPr>
          <p:grpSpPr>
            <a:xfrm>
              <a:off x="9271008" y="3236683"/>
              <a:ext cx="75149" cy="194135"/>
              <a:chOff x="2375" y="2182"/>
              <a:chExt cx="144" cy="372"/>
            </a:xfrm>
            <a:grpFill/>
          </p:grpSpPr>
          <p:sp>
            <p:nvSpPr>
              <p:cNvPr id="160" name="Freeform 37"/>
              <p:cNvSpPr/>
              <p:nvPr/>
            </p:nvSpPr>
            <p:spPr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Rectangle 38"/>
              <p:cNvSpPr>
                <a:spLocks noChangeArrowheads="1"/>
              </p:cNvSpPr>
              <p:nvPr/>
            </p:nvSpPr>
            <p:spPr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Rectangle 39"/>
              <p:cNvSpPr>
                <a:spLocks noChangeArrowheads="1"/>
              </p:cNvSpPr>
              <p:nvPr/>
            </p:nvSpPr>
            <p:spPr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Rectangle 40"/>
              <p:cNvSpPr>
                <a:spLocks noChangeArrowheads="1"/>
              </p:cNvSpPr>
              <p:nvPr/>
            </p:nvSpPr>
            <p:spPr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41"/>
              <p:cNvSpPr/>
              <p:nvPr/>
            </p:nvSpPr>
            <p:spPr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9" name="Freeform 6"/>
            <p:cNvSpPr/>
            <p:nvPr/>
          </p:nvSpPr>
          <p:spPr>
            <a:xfrm rot="10800000" flipH="1" flipV="1">
              <a:off x="9873111" y="3271143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0" name="Group 23"/>
            <p:cNvGrpSpPr>
              <a:grpSpLocks noChangeAspect="1"/>
            </p:cNvGrpSpPr>
            <p:nvPr/>
          </p:nvGrpSpPr>
          <p:grpSpPr>
            <a:xfrm>
              <a:off x="11209004" y="3252701"/>
              <a:ext cx="176601" cy="162098"/>
              <a:chOff x="2577" y="1104"/>
              <a:chExt cx="414" cy="380"/>
            </a:xfrm>
            <a:grpFill/>
          </p:grpSpPr>
          <p:sp>
            <p:nvSpPr>
              <p:cNvPr id="155" name="Freeform 24"/>
              <p:cNvSpPr>
                <a:spLocks noEditPoints="1"/>
              </p:cNvSpPr>
              <p:nvPr/>
            </p:nvSpPr>
            <p:spPr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25"/>
              <p:cNvSpPr>
                <a:spLocks noEditPoints="1"/>
              </p:cNvSpPr>
              <p:nvPr/>
            </p:nvSpPr>
            <p:spPr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26"/>
              <p:cNvSpPr/>
              <p:nvPr/>
            </p:nvSpPr>
            <p:spPr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27"/>
              <p:cNvSpPr/>
              <p:nvPr/>
            </p:nvSpPr>
            <p:spPr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28"/>
              <p:cNvSpPr/>
              <p:nvPr/>
            </p:nvSpPr>
            <p:spPr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Chap.3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F65ED9-85D0-0D7B-409A-6BCBBEB7E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66" y="757941"/>
            <a:ext cx="10840963" cy="534211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1DA1AAF-AFF2-8DB9-FA9B-48C9E8BB4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784" r="46831"/>
          <a:stretch/>
        </p:blipFill>
        <p:spPr>
          <a:xfrm>
            <a:off x="5690966" y="884401"/>
            <a:ext cx="5253735" cy="2832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CB3FB6-86E0-FC7D-B636-B31A24C7355D}"/>
              </a:ext>
            </a:extLst>
          </p:cNvPr>
          <p:cNvSpPr txBox="1"/>
          <p:nvPr/>
        </p:nvSpPr>
        <p:spPr>
          <a:xfrm>
            <a:off x="181466" y="6147316"/>
            <a:ext cx="11124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이전 실습에 사용했던 데이터 분할 코드를 </a:t>
            </a:r>
            <a:r>
              <a:rPr lang="ko-KR" altLang="en-US" dirty="0" err="1"/>
              <a:t>이용헤</a:t>
            </a:r>
            <a:r>
              <a:rPr lang="ko-KR" altLang="en-US" dirty="0"/>
              <a:t> </a:t>
            </a:r>
            <a:r>
              <a:rPr lang="en-US" altLang="ko-KR" dirty="0"/>
              <a:t>train</a:t>
            </a:r>
            <a:r>
              <a:rPr lang="ko-KR" altLang="en-US" dirty="0"/>
              <a:t>과 </a:t>
            </a:r>
            <a:r>
              <a:rPr lang="en-US" altLang="ko-KR" dirty="0"/>
              <a:t>test</a:t>
            </a:r>
            <a:r>
              <a:rPr lang="ko-KR" altLang="en-US" dirty="0"/>
              <a:t>로 분리하는 함수를 선언하고 </a:t>
            </a:r>
            <a:r>
              <a:rPr lang="en-US" altLang="ko-KR" dirty="0"/>
              <a:t>7</a:t>
            </a:r>
            <a:r>
              <a:rPr lang="ko-KR" altLang="en-US" dirty="0"/>
              <a:t>대</a:t>
            </a:r>
            <a:r>
              <a:rPr lang="en-US" altLang="ko-KR" dirty="0"/>
              <a:t>3</a:t>
            </a:r>
            <a:r>
              <a:rPr lang="ko-KR" altLang="en-US" dirty="0"/>
              <a:t>으로 분리</a:t>
            </a:r>
            <a:endParaRPr lang="en-US" altLang="ko-KR" dirty="0"/>
          </a:p>
          <a:p>
            <a:r>
              <a:rPr lang="ko-KR" altLang="en-US" dirty="0"/>
              <a:t>오른쪽 코드는 </a:t>
            </a:r>
            <a:r>
              <a:rPr lang="ko-KR" altLang="en-US" dirty="0" err="1"/>
              <a:t>경사하강법을</a:t>
            </a:r>
            <a:r>
              <a:rPr lang="ko-KR" altLang="en-US" dirty="0"/>
              <a:t> 사용하기 위해 </a:t>
            </a:r>
            <a:r>
              <a:rPr lang="ko-KR" altLang="en-US" dirty="0" err="1"/>
              <a:t>시그모이드</a:t>
            </a:r>
            <a:r>
              <a:rPr lang="en-US" altLang="ko-KR" dirty="0"/>
              <a:t>, Cee, </a:t>
            </a:r>
            <a:r>
              <a:rPr lang="ko-KR" altLang="en-US" dirty="0" err="1"/>
              <a:t>예측값을</a:t>
            </a:r>
            <a:r>
              <a:rPr lang="ko-KR" altLang="en-US" dirty="0"/>
              <a:t> 따로 함수로 선언</a:t>
            </a:r>
          </a:p>
        </p:txBody>
      </p:sp>
    </p:spTree>
    <p:extLst>
      <p:ext uri="{BB962C8B-B14F-4D97-AF65-F5344CB8AC3E}">
        <p14:creationId xmlns:p14="http://schemas.microsoft.com/office/powerpoint/2010/main" val="114278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Chap.3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2316CD-8E13-FE4E-380F-464E3F8F9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02" y="863031"/>
            <a:ext cx="9482165" cy="52939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F406C0-2995-24D3-7654-30995DA65A91}"/>
              </a:ext>
            </a:extLst>
          </p:cNvPr>
          <p:cNvSpPr txBox="1"/>
          <p:nvPr/>
        </p:nvSpPr>
        <p:spPr>
          <a:xfrm>
            <a:off x="452846" y="6374674"/>
            <a:ext cx="956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앞 슬라이드에 있는 코드를 사용해 </a:t>
            </a:r>
            <a:r>
              <a:rPr lang="en-US" altLang="ko-KR" dirty="0"/>
              <a:t>history</a:t>
            </a:r>
            <a:r>
              <a:rPr lang="ko-KR" altLang="en-US" dirty="0"/>
              <a:t>리스트에 </a:t>
            </a:r>
            <a:r>
              <a:rPr lang="ko-KR" altLang="en-US" dirty="0" err="1"/>
              <a:t>경사하강법을</a:t>
            </a:r>
            <a:r>
              <a:rPr lang="ko-KR" altLang="en-US" dirty="0"/>
              <a:t> 진행한 값들을 전부 저장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Chap.3 </a:t>
            </a:r>
          </a:p>
        </p:txBody>
      </p:sp>
      <p:pic>
        <p:nvPicPr>
          <p:cNvPr id="11" name="그림 10" descr="라인, 그래프, 도표, 텍스트이(가) 표시된 사진&#10;&#10;자동 생성된 설명">
            <a:extLst>
              <a:ext uri="{FF2B5EF4-FFF2-40B4-BE49-F238E27FC236}">
                <a16:creationId xmlns:a16="http://schemas.microsoft.com/office/drawing/2014/main" id="{0AF176FA-D7CB-A46D-0E53-95F56F91E1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" r="8997"/>
          <a:stretch/>
        </p:blipFill>
        <p:spPr>
          <a:xfrm>
            <a:off x="103720" y="886091"/>
            <a:ext cx="4005943" cy="3363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2E1BEF-0768-BBEE-9396-E99C04564D36}"/>
              </a:ext>
            </a:extLst>
          </p:cNvPr>
          <p:cNvSpPr txBox="1"/>
          <p:nvPr/>
        </p:nvSpPr>
        <p:spPr>
          <a:xfrm>
            <a:off x="496388" y="4671391"/>
            <a:ext cx="93346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왼쪽 그래프부터 가중치</a:t>
            </a:r>
            <a:r>
              <a:rPr lang="en-US" altLang="ko-KR" dirty="0"/>
              <a:t>, Cee, </a:t>
            </a:r>
            <a:r>
              <a:rPr lang="ko-KR" altLang="en-US" dirty="0"/>
              <a:t>분류 정확도 그래프로 나타나고 </a:t>
            </a:r>
            <a:endParaRPr lang="en-US" altLang="ko-KR" dirty="0"/>
          </a:p>
          <a:p>
            <a:r>
              <a:rPr lang="ko-KR" altLang="en-US" dirty="0"/>
              <a:t>가중치 그래프에서 </a:t>
            </a:r>
            <a:r>
              <a:rPr lang="en-US" altLang="ko-KR" dirty="0"/>
              <a:t>w0</a:t>
            </a:r>
            <a:r>
              <a:rPr lang="ko-KR" altLang="en-US" dirty="0"/>
              <a:t>과 </a:t>
            </a:r>
            <a:r>
              <a:rPr lang="en-US" altLang="ko-KR" dirty="0"/>
              <a:t>w1</a:t>
            </a:r>
            <a:r>
              <a:rPr lang="ko-KR" altLang="en-US" dirty="0"/>
              <a:t>은 매우 근사한 값을 가진다는 것을 알게 되었고</a:t>
            </a:r>
            <a:endParaRPr lang="en-US" altLang="ko-KR" dirty="0"/>
          </a:p>
          <a:p>
            <a:r>
              <a:rPr lang="en-US" altLang="ko-KR" dirty="0"/>
              <a:t>Cee</a:t>
            </a:r>
            <a:r>
              <a:rPr lang="ko-KR" altLang="en-US" dirty="0"/>
              <a:t>그래프는 </a:t>
            </a:r>
            <a:r>
              <a:rPr lang="ko-KR" altLang="en-US" dirty="0" err="1"/>
              <a:t>시작값에서</a:t>
            </a:r>
            <a:r>
              <a:rPr lang="ko-KR" altLang="en-US" dirty="0"/>
              <a:t> 급강하여 </a:t>
            </a:r>
            <a:r>
              <a:rPr lang="en-US" altLang="ko-KR" dirty="0"/>
              <a:t>0</a:t>
            </a:r>
            <a:r>
              <a:rPr lang="ko-KR" altLang="en-US" dirty="0"/>
              <a:t>과 가까운 값으로 점차 수렴해 가게 되고</a:t>
            </a:r>
            <a:endParaRPr lang="en-US" altLang="ko-KR" dirty="0"/>
          </a:p>
          <a:p>
            <a:r>
              <a:rPr lang="ko-KR" altLang="en-US" dirty="0"/>
              <a:t>정확도 그래프는 </a:t>
            </a:r>
            <a:r>
              <a:rPr lang="en-US" altLang="ko-KR" dirty="0"/>
              <a:t>100</a:t>
            </a:r>
            <a:r>
              <a:rPr lang="ko-KR" altLang="en-US" dirty="0"/>
              <a:t>프로 정확하지는 않지만 </a:t>
            </a:r>
            <a:r>
              <a:rPr lang="en-US" altLang="ko-KR" dirty="0"/>
              <a:t>90</a:t>
            </a:r>
            <a:r>
              <a:rPr lang="ko-KR" altLang="en-US" dirty="0"/>
              <a:t>프로 정도의 정확도가 나오고 그 이유는 </a:t>
            </a:r>
            <a:endParaRPr lang="en-US" altLang="ko-KR" dirty="0"/>
          </a:p>
          <a:p>
            <a:r>
              <a:rPr lang="ko-KR" altLang="en-US" dirty="0"/>
              <a:t>원래 데이터 값을 </a:t>
            </a:r>
            <a:r>
              <a:rPr lang="ko-KR" altLang="en-US" dirty="0" err="1"/>
              <a:t>점찍어</a:t>
            </a:r>
            <a:r>
              <a:rPr lang="ko-KR" altLang="en-US" dirty="0"/>
              <a:t> 보면 튀어나온 몇몇 값들 때문임을 예상해 볼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E6766A1-539F-5116-9DD2-69D9C8618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181" y="1132293"/>
            <a:ext cx="4025262" cy="317844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F96649A-7AB7-5AEC-69A6-3DC365D79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124" y="1220487"/>
            <a:ext cx="3858509" cy="302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1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Chap.3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C79D47-B7D9-B0C5-886D-FB4A5C9FA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82" y="1292097"/>
            <a:ext cx="4012394" cy="30877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49FF8A-56C7-1566-95BB-EE4686B59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825" y="1292097"/>
            <a:ext cx="4077005" cy="30877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0F8FDB-5CDA-E9C7-84E7-6B0B86C79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926" y="1362372"/>
            <a:ext cx="3943047" cy="31509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6C7730-3E91-0360-80EC-0F664FBBDBED}"/>
              </a:ext>
            </a:extLst>
          </p:cNvPr>
          <p:cNvSpPr txBox="1"/>
          <p:nvPr/>
        </p:nvSpPr>
        <p:spPr>
          <a:xfrm>
            <a:off x="653142" y="4805252"/>
            <a:ext cx="995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 그래프는 각각 테스트 정확도</a:t>
            </a:r>
            <a:r>
              <a:rPr lang="en-US" altLang="ko-KR" dirty="0"/>
              <a:t>, </a:t>
            </a:r>
            <a:r>
              <a:rPr lang="ko-KR" altLang="en-US" dirty="0" err="1"/>
              <a:t>트레인정확도</a:t>
            </a:r>
            <a:r>
              <a:rPr lang="en-US" altLang="ko-KR" dirty="0"/>
              <a:t>, </a:t>
            </a:r>
            <a:r>
              <a:rPr lang="ko-KR" altLang="en-US" dirty="0"/>
              <a:t>두 정확도 그래프를 하나로 보여준 그래프이고</a:t>
            </a:r>
            <a:endParaRPr lang="en-US" altLang="ko-KR" dirty="0"/>
          </a:p>
          <a:p>
            <a:r>
              <a:rPr lang="ko-KR" altLang="en-US" dirty="0"/>
              <a:t>두 정확도가 모두 </a:t>
            </a:r>
            <a:r>
              <a:rPr lang="en-US" altLang="ko-KR" dirty="0"/>
              <a:t>90</a:t>
            </a:r>
            <a:r>
              <a:rPr lang="ko-KR" altLang="en-US" dirty="0"/>
              <a:t>프로에 가까운 높은 정확도를 갖게 되는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98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Chap.3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56741-A6B6-9467-895B-D898CE387515}"/>
              </a:ext>
            </a:extLst>
          </p:cNvPr>
          <p:cNvSpPr txBox="1"/>
          <p:nvPr/>
        </p:nvSpPr>
        <p:spPr>
          <a:xfrm>
            <a:off x="237403" y="5437394"/>
            <a:ext cx="11618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왼쪽은 </a:t>
            </a:r>
            <a:r>
              <a:rPr lang="en-US" altLang="ko-KR" dirty="0"/>
              <a:t>train</a:t>
            </a:r>
            <a:r>
              <a:rPr lang="ko-KR" altLang="en-US" dirty="0"/>
              <a:t>데이터에 대한 결정경계 그래프이고</a:t>
            </a:r>
            <a:r>
              <a:rPr lang="en-US" altLang="ko-KR" dirty="0"/>
              <a:t>, </a:t>
            </a:r>
            <a:r>
              <a:rPr lang="ko-KR" altLang="en-US" dirty="0"/>
              <a:t>오른쪽은 </a:t>
            </a:r>
            <a:r>
              <a:rPr lang="en-US" altLang="ko-KR" dirty="0"/>
              <a:t>test </a:t>
            </a:r>
            <a:r>
              <a:rPr lang="ko-KR" altLang="en-US" dirty="0"/>
              <a:t>데이터에 대한 결정경계 그래프인데</a:t>
            </a:r>
            <a:endParaRPr lang="en-US" altLang="ko-KR" dirty="0"/>
          </a:p>
          <a:p>
            <a:r>
              <a:rPr lang="ko-KR" altLang="en-US" dirty="0"/>
              <a:t>이 그래프를 보면 거의 비슷한 모양이고</a:t>
            </a:r>
            <a:r>
              <a:rPr lang="en-US" altLang="ko-KR" dirty="0"/>
              <a:t>, scatter </a:t>
            </a:r>
            <a:r>
              <a:rPr lang="ko-KR" altLang="en-US" dirty="0"/>
              <a:t>된 값들을 보면 경계를 </a:t>
            </a:r>
            <a:r>
              <a:rPr lang="ko-KR" altLang="en-US" dirty="0" err="1"/>
              <a:t>넘어가있는</a:t>
            </a:r>
            <a:r>
              <a:rPr lang="ko-KR" altLang="en-US" dirty="0"/>
              <a:t> 값들이 있는데 이들 때문에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F6DC0B-2733-8A20-39E6-DC05A74FE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0" y="952618"/>
            <a:ext cx="5256213" cy="42403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303DBE-86BE-4D70-DF76-DE4CFCD3B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328" y="943809"/>
            <a:ext cx="5516890" cy="424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8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198</Words>
  <Application>Microsoft Office PowerPoint</Application>
  <PresentationFormat>와이드스크린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곽종근(2020142001)</cp:lastModifiedBy>
  <cp:revision>16</cp:revision>
  <dcterms:created xsi:type="dcterms:W3CDTF">2024-02-16T05:30:51Z</dcterms:created>
  <dcterms:modified xsi:type="dcterms:W3CDTF">2024-05-07T04:38:09Z</dcterms:modified>
  <cp:version/>
</cp:coreProperties>
</file>