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6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811E1-B926-4452-849C-BE6DA97B6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559CA5-00CC-4B26-90CA-F5293BDD9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DB219A-938F-43F3-A876-F0CD18CCC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83CE-56F1-47EE-B7BE-550A522D36A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530EE5-3EB3-4BF3-A32F-2DA5598DE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B59D2-F580-4B00-B69E-8E92D813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BBD6-4821-4636-937A-3D409B7CA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15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E1428-9BD2-4C2A-910E-B23FF65D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54AF64-9DD6-458E-A0F7-2166F78A9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9BD8B8-530B-4306-BD4F-CBF2AEDC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83CE-56F1-47EE-B7BE-550A522D36A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0FD804-A77E-4A2B-B6F7-3BDD0CA4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5ECF6-9474-4A7A-AE84-7456E7AB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BBD6-4821-4636-937A-3D409B7CA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10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E16A2E-0D13-41F9-95DE-813D39FFC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FF4D89-F2C4-43BF-A335-4279A1685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78361-6E37-4A27-A3CC-03D65A1F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83CE-56F1-47EE-B7BE-550A522D36A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F709E3-3927-4E19-895E-4902EC05C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BA9547-2905-41F7-A4AF-C5D6EC4BC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BBD6-4821-4636-937A-3D409B7CA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71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ED855-D4F0-47E3-A1E1-82476E5F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CFABCF-B291-4289-AC2B-52EE9BE34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37B20-1874-4A65-B0A8-658B2064D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83CE-56F1-47EE-B7BE-550A522D36A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B2EC95-159C-40F1-B013-70BF3FCD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FB40D-0EAB-443C-8B1B-27049B27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BBD6-4821-4636-937A-3D409B7CA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79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0556C-F5FD-4361-A8A1-E74F20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9EBAED-170A-490E-99ED-F5571D3F0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E827EE-2FB1-4194-B29B-C19712F9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83CE-56F1-47EE-B7BE-550A522D36A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6C4E2C-36DE-414E-B0D0-EED0183F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7A82B8-994A-4224-AF48-8B6A04E1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BBD6-4821-4636-937A-3D409B7CA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29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84C22-6E8D-4BD9-8C78-76F19235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32FA8C-5688-4847-AC0C-15DA65950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396042-9DF1-40C1-858E-FB8BBB922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F83704-0E1A-457F-8AC7-3FEAA922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83CE-56F1-47EE-B7BE-550A522D36A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53B3E3-F1D8-49D4-B725-E6441E83E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DB9F23-C843-4DED-A07F-72C32A48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BBD6-4821-4636-937A-3D409B7CA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09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5B39E-2014-4719-8A21-7F6CA3DD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B8DF86-603E-47EF-BA24-AC9FB784F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108E4E-ED28-4F11-B0C0-BF3F4F667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764BBE-BA05-47A8-9794-1C83C9458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FC69A2-5B76-47A7-9937-B9B1BCF63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B527E4-D7FF-4F40-B8C3-D71B6BB0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83CE-56F1-47EE-B7BE-550A522D36A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1B4B90-02E2-4E32-8789-70BCC4F7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20A418-F0DA-46FA-AEAA-62370BA3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BBD6-4821-4636-937A-3D409B7CA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81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C3FA4-A098-4EC2-9104-A95F0006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213585-BCF7-40E4-A646-E14ED271B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83CE-56F1-47EE-B7BE-550A522D36A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215C86-3761-486B-9DF8-0471FB72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90EF0C-9F8C-4846-880A-B22EC51E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BBD6-4821-4636-937A-3D409B7CA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56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8B2656-C54C-4F98-947B-2E78F46AC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83CE-56F1-47EE-B7BE-550A522D36A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B3C364-FD53-4816-A973-3D7D7EB4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41D97A-FE65-4291-A4A8-80C362B2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BBD6-4821-4636-937A-3D409B7CA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3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AF37F-56A4-4052-8A85-0F8323BDC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D5A037-EE0C-41F1-82FC-645452B2E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61A7D2-0089-458F-9A07-E6642E4D9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D674E-8F2A-4566-9595-FF9194B9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83CE-56F1-47EE-B7BE-550A522D36A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339350-E80C-48C9-B0E5-1B8D9D64F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A87528-8125-46D2-8193-B571397A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BBD6-4821-4636-937A-3D409B7CA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06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9C14E-E941-49E0-AC9B-3DD33009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6F5BDA-6418-48BE-A0EF-C26D9DAE9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448667-A85D-47AC-AB21-C2DE35B8E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B44C8C-5D61-4E7E-9867-99EA6167F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83CE-56F1-47EE-B7BE-550A522D36A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B11CED-8463-4EFE-B8F0-5B68D9A2C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03E96F-AA31-4B1C-B84E-D515AFA1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BBD6-4821-4636-937A-3D409B7CA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11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175CDF-CEC4-46F9-A8D7-CA084BDC4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46B24F-0F48-40A3-8880-A4C59984B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82062-2FF9-4EA9-8485-6D80782A6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883CE-56F1-47EE-B7BE-550A522D36A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24433E-74B3-49DC-8F34-7CD72FABA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6FA1B-4F18-4F85-B47A-DEADED672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5BBD6-4821-4636-937A-3D409B7CA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06.01497.pdf" TargetMode="External"/><Relationship Id="rId2" Type="http://schemas.openxmlformats.org/officeDocument/2006/relationships/hyperlink" Target="https://arxiv.org/pdf/1506.02640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google.com/presentation/d/1aeRvtKG21KHdD5lg6Hgyhx5rPq_ZOsGjG5rJ1HP7BbA/pub?start=false&amp;loop=false&amp;delayms=3000&amp;slide=id.p" TargetMode="External"/><Relationship Id="rId5" Type="http://schemas.openxmlformats.org/officeDocument/2006/relationships/hyperlink" Target="https://arxiv.org/pdf/1504.06066.pdf" TargetMode="External"/><Relationship Id="rId4" Type="http://schemas.openxmlformats.org/officeDocument/2006/relationships/hyperlink" Target="https://arxiv.org/pdf/1409.4842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F6A35-62F5-4214-84D8-E6683243920B}"/>
              </a:ext>
            </a:extLst>
          </p:cNvPr>
          <p:cNvSpPr txBox="1"/>
          <p:nvPr/>
        </p:nvSpPr>
        <p:spPr>
          <a:xfrm>
            <a:off x="927653" y="1669774"/>
            <a:ext cx="11158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0" i="0" u="none" strike="noStrike" dirty="0">
                <a:solidFill>
                  <a:srgbClr val="3366FF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You Only Look Once (YOLOv1): </a:t>
            </a:r>
          </a:p>
          <a:p>
            <a:r>
              <a:rPr lang="en-US" altLang="ko-KR" sz="2800" dirty="0">
                <a:solidFill>
                  <a:srgbClr val="33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Unified, Real-Time Object Detection</a:t>
            </a:r>
            <a:endParaRPr lang="ko-KR" altLang="en-US" sz="2800" dirty="0">
              <a:solidFill>
                <a:srgbClr val="3366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001702F-FFC7-43A9-BDA2-94311DD8222D}"/>
              </a:ext>
            </a:extLst>
          </p:cNvPr>
          <p:cNvCxnSpPr/>
          <p:nvPr/>
        </p:nvCxnSpPr>
        <p:spPr>
          <a:xfrm>
            <a:off x="1192697" y="4558748"/>
            <a:ext cx="4505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975ED92-A937-4D68-B498-F5728CCE28BF}"/>
              </a:ext>
            </a:extLst>
          </p:cNvPr>
          <p:cNvSpPr txBox="1"/>
          <p:nvPr/>
        </p:nvSpPr>
        <p:spPr>
          <a:xfrm>
            <a:off x="1046923" y="4788116"/>
            <a:ext cx="1484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최성욱</a:t>
            </a:r>
          </a:p>
        </p:txBody>
      </p:sp>
    </p:spTree>
    <p:extLst>
      <p:ext uri="{BB962C8B-B14F-4D97-AF65-F5344CB8AC3E}">
        <p14:creationId xmlns:p14="http://schemas.microsoft.com/office/powerpoint/2010/main" val="2380270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F6A35-62F5-4214-84D8-E6683243920B}"/>
              </a:ext>
            </a:extLst>
          </p:cNvPr>
          <p:cNvSpPr txBox="1"/>
          <p:nvPr/>
        </p:nvSpPr>
        <p:spPr>
          <a:xfrm>
            <a:off x="516835" y="318052"/>
            <a:ext cx="1115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3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 Technique</a:t>
            </a:r>
            <a:endParaRPr lang="ko-KR" altLang="en-US" sz="2800" dirty="0">
              <a:solidFill>
                <a:srgbClr val="3366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A29CC56-8C91-43B0-BCCB-65FF5ECD3604}"/>
              </a:ext>
            </a:extLst>
          </p:cNvPr>
          <p:cNvCxnSpPr/>
          <p:nvPr/>
        </p:nvCxnSpPr>
        <p:spPr>
          <a:xfrm>
            <a:off x="516835" y="1060174"/>
            <a:ext cx="11052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DBC57A4-36BC-4993-BFF1-63268281A664}"/>
              </a:ext>
            </a:extLst>
          </p:cNvPr>
          <p:cNvSpPr txBox="1"/>
          <p:nvPr/>
        </p:nvSpPr>
        <p:spPr>
          <a:xfrm>
            <a:off x="675861" y="1438087"/>
            <a:ext cx="599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3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· Hyper</a:t>
            </a:r>
            <a:r>
              <a:rPr lang="ko-KR" altLang="en-US" sz="2000" dirty="0">
                <a:solidFill>
                  <a:srgbClr val="33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2000" dirty="0">
                <a:solidFill>
                  <a:srgbClr val="33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Parameter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7C3AE2-509E-4416-BC83-160396842EF0}"/>
                  </a:ext>
                </a:extLst>
              </p:cNvPr>
              <p:cNvSpPr txBox="1"/>
              <p:nvPr/>
            </p:nvSpPr>
            <p:spPr>
              <a:xfrm>
                <a:off x="814497" y="2216109"/>
                <a:ext cx="10860668" cy="53245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en-US" altLang="ko-KR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Pascal</a:t>
                </a:r>
                <a:r>
                  <a:rPr lang="ko-KR" altLang="en-US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en-US" altLang="ko-KR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VOC</a:t>
                </a:r>
                <a:r>
                  <a:rPr lang="ko-KR" altLang="en-US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en-US" altLang="ko-KR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2007/2012 </a:t>
                </a:r>
                <a:r>
                  <a:rPr lang="ko-KR" altLang="en-US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에 대하여 </a:t>
                </a:r>
                <a:r>
                  <a:rPr lang="en-US" altLang="ko-KR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train / valid dataset</a:t>
                </a:r>
                <a:r>
                  <a:rPr lang="ko-KR" altLang="en-US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을 활용하여 </a:t>
                </a:r>
                <a:r>
                  <a:rPr lang="en-US" altLang="ko-KR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135 epoch </a:t>
                </a:r>
                <a:r>
                  <a:rPr lang="ko-KR" altLang="en-US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진행</a:t>
                </a:r>
                <a:br>
                  <a:rPr lang="en-US" altLang="ko-KR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</a:br>
                <a:r>
                  <a:rPr lang="en-US" altLang="ko-KR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( VOC 2012</a:t>
                </a:r>
                <a:r>
                  <a:rPr lang="ko-KR" altLang="en-US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에 대하여 </a:t>
                </a:r>
                <a:r>
                  <a:rPr lang="en-US" altLang="ko-KR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test</a:t>
                </a:r>
                <a:r>
                  <a:rPr lang="ko-KR" altLang="en-US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할 경우 </a:t>
                </a:r>
                <a:r>
                  <a:rPr lang="en-US" altLang="ko-KR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-&gt; VOC 2007</a:t>
                </a:r>
                <a:r>
                  <a:rPr lang="ko-KR" altLang="en-US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도 함께 학습</a:t>
                </a:r>
                <a:r>
                  <a:rPr lang="en-US" altLang="ko-KR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ko-KR" altLang="en-US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반대도 마찬가지로 진행</a:t>
                </a:r>
                <a:r>
                  <a:rPr lang="en-US" altLang="ko-KR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)</a:t>
                </a:r>
              </a:p>
              <a:p>
                <a:pPr marL="457200" indent="-457200">
                  <a:buAutoNum type="arabicPeriod"/>
                </a:pPr>
                <a:endParaRPr lang="en-US" altLang="ko-KR" sz="20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pPr marL="457200" indent="-457200">
                  <a:buAutoNum type="arabicPeriod"/>
                </a:pPr>
                <a:r>
                  <a:rPr lang="en-US" altLang="ko-KR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Batch size: 64</a:t>
                </a:r>
              </a:p>
              <a:p>
                <a:pPr marL="457200" indent="-457200">
                  <a:buAutoNum type="arabicPeriod"/>
                </a:pPr>
                <a:endParaRPr lang="en-US" altLang="ko-KR" sz="20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pPr marL="457200" indent="-457200">
                  <a:buAutoNum type="arabicPeriod"/>
                </a:pPr>
                <a:r>
                  <a:rPr lang="en-US" altLang="ko-KR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Optimizer: SGD (Momentum: 0.9, </a:t>
                </a:r>
                <a:r>
                  <a:rPr lang="en-US" altLang="ko-KR" sz="2000" dirty="0" err="1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weight_decay</a:t>
                </a:r>
                <a:r>
                  <a:rPr lang="en-US" altLang="ko-KR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: 0.0005)</a:t>
                </a:r>
              </a:p>
              <a:p>
                <a:pPr marL="457200" indent="-457200">
                  <a:buAutoNum type="arabicPeriod"/>
                </a:pPr>
                <a:endParaRPr lang="en-US" altLang="ko-KR" sz="20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pPr marL="457200" indent="-457200">
                  <a:buAutoNum type="arabicPeriod"/>
                </a:pPr>
                <a:r>
                  <a:rPr lang="en-US" altLang="ko-KR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Learning Rate Scheduling: </a:t>
                </a:r>
                <a:r>
                  <a:rPr lang="en-US" altLang="ko-KR" sz="2000" dirty="0" err="1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StepLR</a:t>
                </a:r>
                <a:r>
                  <a:rPr lang="en-US" altLang="ko-KR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br>
                  <a:rPr lang="en-US" altLang="ko-KR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</a:br>
                <a:r>
                  <a:rPr lang="en-US" altLang="ko-KR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(</a:t>
                </a:r>
                <a:r>
                  <a:rPr lang="ko-KR" altLang="en-US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첫 </a:t>
                </a:r>
                <a:r>
                  <a:rPr lang="en-US" altLang="ko-KR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epoch</a:t>
                </a:r>
                <a:r>
                  <a:rPr lang="ko-KR" altLang="en-US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에서는</a:t>
                </a:r>
                <a:r>
                  <a:rPr lang="en-US" altLang="ko-KR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KoPub돋움체 Bold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KoPub돋움체 Bold" panose="02020603020101020101" pitchFamily="18" charset="-127"/>
                          </a:rPr>
                          <m:t>10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KoPub돋움체 Bold" panose="02020603020101020101" pitchFamily="18" charset="-127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KoPub돋움체 Bold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KoPub돋움체 Bold" panose="02020603020101020101" pitchFamily="18" charset="-127"/>
                          </a:rPr>
                          <m:t>10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KoPub돋움체 Bold" panose="02020603020101020101" pitchFamily="18" charset="-127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KoPub돋움체 Bold" panose="02020603020101020101" pitchFamily="18" charset="-127"/>
                          </a:rPr>
                          <m:t>2</m:t>
                        </m:r>
                      </m:sup>
                    </m:sSup>
                    <m:r>
                      <a:rPr lang="ko-KR" altLang="en-US" sz="2000" i="1">
                        <a:latin typeface="Cambria Math" panose="02040503050406030204" pitchFamily="18" charset="0"/>
                        <a:ea typeface="KoPub돋움체 Bold" panose="02020603020101020101" pitchFamily="18" charset="-127"/>
                      </a:rPr>
                      <m:t>로</m:t>
                    </m:r>
                  </m:oMath>
                </a14:m>
                <a:r>
                  <a:rPr lang="en-US" altLang="ko-KR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ko-KR" altLang="en-US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높임</a:t>
                </a:r>
                <a:r>
                  <a:rPr lang="en-US" altLang="ko-KR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/ 75epochs: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KoPub돋움체 Bold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KoPub돋움체 Bold" panose="02020603020101020101" pitchFamily="18" charset="-127"/>
                          </a:rPr>
                          <m:t>10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KoPub돋움체 Bold" panose="02020603020101020101" pitchFamily="18" charset="-127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KoPub돋움체 Bold" panose="02020603020101020101" pitchFamily="18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30epochs: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KoPub돋움체 Bold" panose="02020603020101020101" pitchFamily="18" charset="-127"/>
                      </a:rPr>
                      <m:t> 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KoPub돋움체 Bold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KoPub돋움체 Bold" panose="02020603020101020101" pitchFamily="18" charset="-127"/>
                          </a:rPr>
                          <m:t>10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KoPub돋움체 Bold" panose="02020603020101020101" pitchFamily="18" charset="-127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30epochs: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KoPub돋움체 Bold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KoPub돋움체 Bold" panose="02020603020101020101" pitchFamily="18" charset="-127"/>
                          </a:rPr>
                          <m:t>10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KoPub돋움체 Bold" panose="02020603020101020101" pitchFamily="18" charset="-127"/>
                          </a:rPr>
                          <m:t>−4</m:t>
                        </m:r>
                      </m:sup>
                    </m:sSup>
                  </m:oMath>
                </a14:m>
                <a:endParaRPr lang="en-US" altLang="ko-KR" sz="20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pPr marL="457200" indent="-457200">
                  <a:buAutoNum type="arabicPeriod"/>
                </a:pPr>
                <a:endParaRPr lang="en-US" altLang="ko-KR" sz="20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pPr marL="457200" indent="-457200">
                  <a:buAutoNum type="arabicPeriod"/>
                </a:pPr>
                <a:r>
                  <a:rPr lang="en-US" altLang="ko-KR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Dropout &amp; Extensive Data Augmentation</a:t>
                </a:r>
              </a:p>
              <a:p>
                <a:pPr marL="800100" lvl="1" indent="-342900">
                  <a:buFontTx/>
                  <a:buChar char="-"/>
                </a:pPr>
                <a:r>
                  <a:rPr lang="en-US" altLang="ko-KR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Dropout Ratio: 0.5</a:t>
                </a:r>
              </a:p>
              <a:p>
                <a:pPr marL="800100" lvl="1" indent="-342900">
                  <a:buFontTx/>
                  <a:buChar char="-"/>
                </a:pPr>
                <a:r>
                  <a:rPr lang="ko-KR" altLang="en-US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원본</a:t>
                </a:r>
                <a:r>
                  <a:rPr lang="en-US" altLang="ko-KR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image size</a:t>
                </a:r>
                <a:r>
                  <a:rPr lang="ko-KR" altLang="en-US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의 </a:t>
                </a:r>
                <a:r>
                  <a:rPr lang="en-US" altLang="ko-KR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20% </a:t>
                </a:r>
                <a:r>
                  <a:rPr lang="ko-KR" altLang="en-US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까지 </a:t>
                </a:r>
                <a:r>
                  <a:rPr lang="en-US" altLang="ko-KR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random scaling and translation</a:t>
                </a:r>
              </a:p>
              <a:p>
                <a:pPr marL="800100" lvl="1" indent="-342900">
                  <a:buFontTx/>
                  <a:buChar char="-"/>
                </a:pPr>
                <a:r>
                  <a:rPr lang="en-US" altLang="ko-KR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HSV color space</a:t>
                </a:r>
                <a:r>
                  <a:rPr lang="ko-KR" altLang="en-US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에서 </a:t>
                </a:r>
                <a:r>
                  <a:rPr lang="en-US" altLang="ko-KR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image</a:t>
                </a:r>
                <a:r>
                  <a:rPr lang="ko-KR" altLang="en-US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의 </a:t>
                </a:r>
                <a:r>
                  <a:rPr lang="en-US" altLang="ko-KR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exposure &amp; saturation</a:t>
                </a:r>
                <a:r>
                  <a:rPr lang="ko-KR" altLang="en-US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을 최대 </a:t>
                </a:r>
                <a:r>
                  <a:rPr lang="en-US" altLang="ko-KR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1.5</a:t>
                </a:r>
                <a:r>
                  <a:rPr lang="ko-KR" altLang="en-US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배까지 랜덤 조정</a:t>
                </a:r>
                <a:endParaRPr lang="en-US" altLang="ko-KR" sz="20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endParaRPr lang="en-US" altLang="ko-KR" sz="20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pPr marL="342900" indent="-342900">
                  <a:buAutoNum type="arabicPeriod"/>
                </a:pPr>
                <a:endParaRPr lang="en-US" altLang="ko-KR" sz="20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pPr marL="342900" indent="-342900">
                  <a:buAutoNum type="arabicPeriod"/>
                </a:pPr>
                <a:endParaRPr lang="en-US" altLang="ko-KR" sz="20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7C3AE2-509E-4416-BC83-160396842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97" y="2216109"/>
                <a:ext cx="10860668" cy="5324535"/>
              </a:xfrm>
              <a:prstGeom prst="rect">
                <a:avLst/>
              </a:prstGeom>
              <a:blipFill>
                <a:blip r:embed="rId2"/>
                <a:stretch>
                  <a:fillRect l="-505" t="-5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21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F6A35-62F5-4214-84D8-E6683243920B}"/>
              </a:ext>
            </a:extLst>
          </p:cNvPr>
          <p:cNvSpPr txBox="1"/>
          <p:nvPr/>
        </p:nvSpPr>
        <p:spPr>
          <a:xfrm>
            <a:off x="516835" y="318052"/>
            <a:ext cx="1115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3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 Technique</a:t>
            </a:r>
            <a:endParaRPr lang="ko-KR" altLang="en-US" sz="2800" dirty="0">
              <a:solidFill>
                <a:srgbClr val="3366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A29CC56-8C91-43B0-BCCB-65FF5ECD3604}"/>
              </a:ext>
            </a:extLst>
          </p:cNvPr>
          <p:cNvCxnSpPr/>
          <p:nvPr/>
        </p:nvCxnSpPr>
        <p:spPr>
          <a:xfrm>
            <a:off x="516835" y="1060174"/>
            <a:ext cx="11052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DBC57A4-36BC-4993-BFF1-63268281A664}"/>
              </a:ext>
            </a:extLst>
          </p:cNvPr>
          <p:cNvSpPr txBox="1"/>
          <p:nvPr/>
        </p:nvSpPr>
        <p:spPr>
          <a:xfrm>
            <a:off x="675861" y="1438087"/>
            <a:ext cx="599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3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· Inference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7C3AE2-509E-4416-BC83-160396842EF0}"/>
              </a:ext>
            </a:extLst>
          </p:cNvPr>
          <p:cNvSpPr txBox="1"/>
          <p:nvPr/>
        </p:nvSpPr>
        <p:spPr>
          <a:xfrm>
            <a:off x="814497" y="2216109"/>
            <a:ext cx="513267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각 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image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당 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98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개의 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Bounding Boxes 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예측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각 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Bounding Box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에서의 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 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확률 예측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각 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Bounding Box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Confidence Score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와 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 Score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곱한다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pPr lvl="1"/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NMS (Non-maximal suppression)</a:t>
            </a:r>
          </a:p>
          <a:p>
            <a:pPr marL="800100" lvl="1" indent="-342900">
              <a:buFontTx/>
              <a:buChar char="-"/>
            </a:pP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2~3%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</a:t>
            </a:r>
            <a:r>
              <a:rPr lang="en-US" altLang="ko-KR" sz="2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mAP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상승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800100" lvl="1" indent="-342900">
              <a:buFontTx/>
              <a:buChar char="-"/>
            </a:pP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800100" lvl="1" indent="-342900">
              <a:buFontTx/>
              <a:buChar char="-"/>
            </a:pP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8695F996-DC92-4112-B919-668D5FDA3333}"/>
              </a:ext>
            </a:extLst>
          </p:cNvPr>
          <p:cNvSpPr/>
          <p:nvPr/>
        </p:nvSpPr>
        <p:spPr>
          <a:xfrm>
            <a:off x="8812696" y="3537809"/>
            <a:ext cx="583095" cy="49682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2849455-5849-4619-AAE4-35F1F69E9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170" y="1139670"/>
            <a:ext cx="6199282" cy="22886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9867905-A2C0-4AB7-BDD7-FB74D9CB9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456" y="4442312"/>
            <a:ext cx="7933605" cy="240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11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F6A35-62F5-4214-84D8-E6683243920B}"/>
              </a:ext>
            </a:extLst>
          </p:cNvPr>
          <p:cNvSpPr txBox="1"/>
          <p:nvPr/>
        </p:nvSpPr>
        <p:spPr>
          <a:xfrm>
            <a:off x="516835" y="318052"/>
            <a:ext cx="1115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3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 Technique</a:t>
            </a:r>
            <a:endParaRPr lang="ko-KR" altLang="en-US" sz="2800" dirty="0">
              <a:solidFill>
                <a:srgbClr val="3366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A29CC56-8C91-43B0-BCCB-65FF5ECD3604}"/>
              </a:ext>
            </a:extLst>
          </p:cNvPr>
          <p:cNvCxnSpPr/>
          <p:nvPr/>
        </p:nvCxnSpPr>
        <p:spPr>
          <a:xfrm>
            <a:off x="516835" y="1060174"/>
            <a:ext cx="11052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DBC57A4-36BC-4993-BFF1-63268281A664}"/>
              </a:ext>
            </a:extLst>
          </p:cNvPr>
          <p:cNvSpPr txBox="1"/>
          <p:nvPr/>
        </p:nvSpPr>
        <p:spPr>
          <a:xfrm>
            <a:off x="675861" y="1438087"/>
            <a:ext cx="599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3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· Inference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ACB3E16-2327-4C02-9148-DD2FE2526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909" y="1838197"/>
            <a:ext cx="7547692" cy="453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70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F6A35-62F5-4214-84D8-E6683243920B}"/>
              </a:ext>
            </a:extLst>
          </p:cNvPr>
          <p:cNvSpPr txBox="1"/>
          <p:nvPr/>
        </p:nvSpPr>
        <p:spPr>
          <a:xfrm>
            <a:off x="516835" y="318052"/>
            <a:ext cx="1115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 startAt="4"/>
            </a:pPr>
            <a:r>
              <a:rPr lang="en-US" altLang="ko-KR" sz="2800" dirty="0">
                <a:solidFill>
                  <a:srgbClr val="33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Limitations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A29CC56-8C91-43B0-BCCB-65FF5ECD3604}"/>
              </a:ext>
            </a:extLst>
          </p:cNvPr>
          <p:cNvCxnSpPr/>
          <p:nvPr/>
        </p:nvCxnSpPr>
        <p:spPr>
          <a:xfrm>
            <a:off x="516835" y="1060174"/>
            <a:ext cx="11052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FB9441-E348-4931-9957-E439FD1320DF}"/>
              </a:ext>
            </a:extLst>
          </p:cNvPr>
          <p:cNvSpPr txBox="1"/>
          <p:nvPr/>
        </p:nvSpPr>
        <p:spPr>
          <a:xfrm>
            <a:off x="966897" y="1657309"/>
            <a:ext cx="862160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Spatial Constraints</a:t>
            </a: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하나의 </a:t>
            </a:r>
            <a:r>
              <a:rPr lang="en-US" altLang="ko-KR" sz="20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Grid Cell</a:t>
            </a:r>
            <a:r>
              <a:rPr lang="ko-KR" altLang="en-US" sz="20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에서 </a:t>
            </a:r>
            <a:r>
              <a:rPr lang="en-US" altLang="ko-KR" sz="20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20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개의 </a:t>
            </a:r>
            <a:r>
              <a:rPr lang="en-US" altLang="ko-KR" sz="20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 </a:t>
            </a:r>
            <a:r>
              <a:rPr lang="ko-KR" altLang="en-US" sz="20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만을 예측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한다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여러 작은 객체가 하나의 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grid cell 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내부에 있을 경우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detect 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하기 어렵다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pPr marL="800100" lvl="1" indent="-342900">
              <a:buFontTx/>
              <a:buChar char="-"/>
            </a:pP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Aspect ratios</a:t>
            </a:r>
            <a:r>
              <a:rPr lang="ko-KR" altLang="en-US" sz="20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일반화의 어려움</a:t>
            </a:r>
            <a:endParaRPr lang="en-US" altLang="ko-KR" sz="20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Training Dataset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 의존하는 </a:t>
            </a:r>
            <a:r>
              <a:rPr lang="en-US" altLang="ko-KR" sz="2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Bbox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aspect ratios</a:t>
            </a:r>
          </a:p>
          <a:p>
            <a:pPr lvl="1"/>
            <a:endParaRPr lang="en-US" altLang="ko-KR" sz="20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Coarse Features</a:t>
            </a:r>
          </a:p>
          <a:p>
            <a:pPr marL="800100" lvl="1" indent="-342900">
              <a:buFontTx/>
              <a:buChar char="-"/>
            </a:pPr>
            <a:r>
              <a:rPr lang="en-US" altLang="ko-KR" sz="2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Upsampling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Layer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부재로 인한 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Feature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정보 부재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 err="1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Bbox</a:t>
            </a:r>
            <a:r>
              <a:rPr lang="ko-KR" altLang="en-US" sz="20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</a:t>
            </a:r>
            <a:r>
              <a:rPr lang="en-US" altLang="ko-KR" sz="20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size</a:t>
            </a:r>
            <a:r>
              <a:rPr lang="ko-KR" altLang="en-US" sz="20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 따른 동일한 </a:t>
            </a:r>
            <a:r>
              <a:rPr lang="en-US" altLang="ko-KR" sz="20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Loss </a:t>
            </a:r>
            <a:r>
              <a:rPr lang="ko-KR" altLang="en-US" sz="20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</a:t>
            </a:r>
            <a:endParaRPr lang="en-US" altLang="ko-KR" sz="20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2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Bbox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크기가 크건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작건 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Loss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 동일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큰 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size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</a:t>
            </a:r>
            <a:r>
              <a:rPr lang="en-US" altLang="ko-KR" sz="2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Bbox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 비해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작은 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size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</a:t>
            </a:r>
            <a:r>
              <a:rPr lang="en-US" altLang="ko-KR" sz="2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Bbox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에서 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Loss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 더욱 </a:t>
            </a:r>
            <a:r>
              <a:rPr lang="ko-KR" altLang="en-US" sz="2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민감해야한다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pPr marL="800100" lvl="1" indent="-342900">
              <a:buFontTx/>
              <a:buChar char="-"/>
            </a:pP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7135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F6A35-62F5-4214-84D8-E6683243920B}"/>
              </a:ext>
            </a:extLst>
          </p:cNvPr>
          <p:cNvSpPr txBox="1"/>
          <p:nvPr/>
        </p:nvSpPr>
        <p:spPr>
          <a:xfrm>
            <a:off x="516835" y="318052"/>
            <a:ext cx="1115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 startAt="5"/>
            </a:pPr>
            <a:r>
              <a:rPr lang="en-US" altLang="ko-KR" sz="2800" dirty="0">
                <a:solidFill>
                  <a:srgbClr val="33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Experiments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A29CC56-8C91-43B0-BCCB-65FF5ECD3604}"/>
              </a:ext>
            </a:extLst>
          </p:cNvPr>
          <p:cNvCxnSpPr/>
          <p:nvPr/>
        </p:nvCxnSpPr>
        <p:spPr>
          <a:xfrm>
            <a:off x="516835" y="1060174"/>
            <a:ext cx="11052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FB9441-E348-4931-9957-E439FD1320DF}"/>
              </a:ext>
            </a:extLst>
          </p:cNvPr>
          <p:cNvSpPr txBox="1"/>
          <p:nvPr/>
        </p:nvSpPr>
        <p:spPr>
          <a:xfrm>
            <a:off x="6096000" y="1660791"/>
            <a:ext cx="557916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YOLO</a:t>
            </a:r>
          </a:p>
          <a:p>
            <a:pPr marL="800100" lvl="1" indent="-342900">
              <a:buFontTx/>
              <a:buChar char="-"/>
            </a:pPr>
            <a:r>
              <a:rPr lang="en-US" altLang="ko-KR" sz="20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63.4%</a:t>
            </a:r>
            <a:r>
              <a:rPr lang="ko-KR" altLang="en-US" sz="20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</a:t>
            </a:r>
            <a:r>
              <a:rPr lang="en-US" altLang="ko-KR" sz="2000" dirty="0" err="1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mAP</a:t>
            </a:r>
            <a:endParaRPr lang="en-US" altLang="ko-KR" sz="20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20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Maintaining Real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Apple SD Gothic Neo"/>
              </a:rPr>
              <a:t>-</a:t>
            </a:r>
            <a:r>
              <a:rPr lang="en-US" altLang="ko-KR" sz="20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Time Performance</a:t>
            </a:r>
          </a:p>
          <a:p>
            <a:pPr marL="800100" lvl="1" indent="-342900">
              <a:buFontTx/>
              <a:buChar char="-"/>
            </a:pPr>
            <a:r>
              <a:rPr lang="en-US" altLang="ko-KR" sz="20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Fast YOLO</a:t>
            </a:r>
            <a:r>
              <a:rPr lang="ko-KR" altLang="en-US" sz="20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경우 가장 빠른 </a:t>
            </a:r>
            <a:r>
              <a:rPr lang="en-US" altLang="ko-KR" sz="20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Detector</a:t>
            </a:r>
          </a:p>
          <a:p>
            <a:endParaRPr lang="en-US" altLang="ko-KR" sz="2000" dirty="0">
              <a:solidFill>
                <a:srgbClr val="202124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20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Fast R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Apple SD Gothic Neo"/>
              </a:rPr>
              <a:t>-</a:t>
            </a:r>
            <a:r>
              <a:rPr lang="en-US" altLang="ko-KR" sz="20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CNN</a:t>
            </a:r>
          </a:p>
          <a:p>
            <a:pPr marL="800100" lvl="1" indent="-342900">
              <a:buFontTx/>
              <a:buChar char="-"/>
            </a:pPr>
            <a:r>
              <a:rPr lang="en-US" altLang="ko-KR" sz="20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Selective Search (2 sec per image)</a:t>
            </a:r>
          </a:p>
          <a:p>
            <a:pPr marL="800100" lvl="1" indent="-342900">
              <a:buFontTx/>
              <a:buChar char="-"/>
            </a:pPr>
            <a:r>
              <a:rPr lang="en-US" altLang="ko-KR" sz="20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0.5 fps</a:t>
            </a:r>
          </a:p>
          <a:p>
            <a:pPr marL="800100" lvl="1" indent="-342900">
              <a:buFontTx/>
              <a:buChar char="-"/>
            </a:pPr>
            <a:endParaRPr lang="en-US" altLang="ko-KR" sz="2000" dirty="0">
              <a:solidFill>
                <a:srgbClr val="202124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indent="-457200">
              <a:buAutoNum type="arabicPeriod" startAt="3"/>
            </a:pPr>
            <a:r>
              <a:rPr lang="en-US" altLang="ko-KR" sz="20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Faster R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Apple SD Gothic Neo"/>
              </a:rPr>
              <a:t>-</a:t>
            </a:r>
            <a:r>
              <a:rPr lang="en-US" altLang="ko-KR" sz="20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CNN</a:t>
            </a:r>
          </a:p>
          <a:p>
            <a:pPr marL="800100" lvl="1" indent="-342900">
              <a:buFontTx/>
              <a:buChar char="-"/>
            </a:pPr>
            <a:r>
              <a:rPr lang="en-US" altLang="ko-KR" sz="20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Selective Search -&gt; Region Proposal Network</a:t>
            </a:r>
          </a:p>
          <a:p>
            <a:pPr marL="800100" lvl="1" indent="-342900">
              <a:buFontTx/>
              <a:buChar char="-"/>
            </a:pPr>
            <a:r>
              <a:rPr lang="en-US" altLang="ko-KR" sz="20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YOLO</a:t>
            </a:r>
            <a:r>
              <a:rPr lang="ko-KR" altLang="en-US" sz="20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 비해 높은 성능</a:t>
            </a:r>
            <a:endParaRPr lang="en-US" altLang="ko-KR" sz="2000" dirty="0">
              <a:solidFill>
                <a:srgbClr val="202124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같은 </a:t>
            </a:r>
            <a:r>
              <a:rPr lang="en-US" altLang="ko-KR" sz="20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Backbone</a:t>
            </a:r>
            <a:r>
              <a:rPr lang="ko-KR" altLang="en-US" sz="20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 </a:t>
            </a:r>
            <a:r>
              <a:rPr lang="en-US" altLang="ko-KR" sz="20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VGG-16</a:t>
            </a:r>
            <a:r>
              <a:rPr lang="ko-KR" altLang="en-US" sz="20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 사용했을 때</a:t>
            </a:r>
            <a:r>
              <a:rPr lang="en-US" altLang="ko-KR" sz="20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YOLO</a:t>
            </a:r>
            <a:r>
              <a:rPr lang="ko-KR" altLang="en-US" sz="20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 비해 </a:t>
            </a:r>
            <a:r>
              <a:rPr lang="en-US" altLang="ko-KR" sz="20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20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배 느리다</a:t>
            </a:r>
            <a:r>
              <a:rPr lang="en-US" altLang="ko-KR" sz="20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endParaRPr lang="en-US" altLang="ko-KR" sz="2000" dirty="0">
              <a:solidFill>
                <a:srgbClr val="202124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C15C8-BD56-4347-9201-158DBE798BE6}"/>
              </a:ext>
            </a:extLst>
          </p:cNvPr>
          <p:cNvSpPr txBox="1"/>
          <p:nvPr/>
        </p:nvSpPr>
        <p:spPr>
          <a:xfrm>
            <a:off x="675861" y="1438087"/>
            <a:ext cx="599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3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· Comparison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358760-D0BC-4E49-AC3C-1556E0412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76" y="2216110"/>
            <a:ext cx="5482063" cy="336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45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F6A35-62F5-4214-84D8-E6683243920B}"/>
              </a:ext>
            </a:extLst>
          </p:cNvPr>
          <p:cNvSpPr txBox="1"/>
          <p:nvPr/>
        </p:nvSpPr>
        <p:spPr>
          <a:xfrm>
            <a:off x="516835" y="318052"/>
            <a:ext cx="1115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 startAt="5"/>
            </a:pPr>
            <a:r>
              <a:rPr lang="en-US" altLang="ko-KR" sz="2800" dirty="0">
                <a:solidFill>
                  <a:srgbClr val="33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Experiments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A29CC56-8C91-43B0-BCCB-65FF5ECD3604}"/>
              </a:ext>
            </a:extLst>
          </p:cNvPr>
          <p:cNvCxnSpPr/>
          <p:nvPr/>
        </p:nvCxnSpPr>
        <p:spPr>
          <a:xfrm>
            <a:off x="516835" y="1060174"/>
            <a:ext cx="11052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FB9441-E348-4931-9957-E439FD1320DF}"/>
              </a:ext>
            </a:extLst>
          </p:cNvPr>
          <p:cNvSpPr txBox="1"/>
          <p:nvPr/>
        </p:nvSpPr>
        <p:spPr>
          <a:xfrm>
            <a:off x="6612835" y="1638142"/>
            <a:ext cx="5579165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각 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Category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Top N Prediction 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진행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 err="1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BackGround</a:t>
            </a:r>
            <a:r>
              <a:rPr lang="en-US" altLang="ko-KR" sz="20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Error</a:t>
            </a:r>
          </a:p>
          <a:p>
            <a:pPr marL="800100" lvl="1" indent="-342900">
              <a:buFontTx/>
              <a:buChar char="-"/>
            </a:pPr>
            <a:r>
              <a:rPr lang="en-US" altLang="ko-KR" sz="20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IU &lt; 0.1 for any object</a:t>
            </a:r>
          </a:p>
          <a:p>
            <a:pPr marL="800100" lvl="1" indent="-342900">
              <a:buFontTx/>
              <a:buChar char="-"/>
            </a:pPr>
            <a:r>
              <a:rPr lang="en-US" altLang="ko-KR" sz="2000" dirty="0" err="1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IoU</a:t>
            </a:r>
            <a:r>
              <a:rPr lang="ko-KR" altLang="en-US" sz="20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 낮은데 객체를 담고있을 경우</a:t>
            </a:r>
            <a:endParaRPr lang="en-US" altLang="ko-KR" sz="2000" dirty="0">
              <a:solidFill>
                <a:srgbClr val="202124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lvl="1"/>
            <a:endParaRPr lang="en-US" altLang="ko-KR" sz="2000" dirty="0">
              <a:solidFill>
                <a:srgbClr val="202124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Localization Error</a:t>
            </a:r>
          </a:p>
          <a:p>
            <a:pPr marL="800100" lvl="1" indent="-342900">
              <a:buFontTx/>
              <a:buChar char="-"/>
            </a:pPr>
            <a:r>
              <a:rPr lang="en-US" altLang="ko-KR" sz="20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Correct Class</a:t>
            </a:r>
          </a:p>
          <a:p>
            <a:pPr marL="800100" lvl="1" indent="-342900">
              <a:buFontTx/>
              <a:buChar char="-"/>
            </a:pPr>
            <a:r>
              <a:rPr lang="en-US" altLang="ko-KR" sz="20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0.1 &lt; </a:t>
            </a:r>
            <a:r>
              <a:rPr lang="en-US" altLang="ko-KR" sz="2000" dirty="0" err="1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IoU</a:t>
            </a:r>
            <a:r>
              <a:rPr lang="en-US" altLang="ko-KR" sz="20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&lt; 0.5</a:t>
            </a: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제대로 예측했으나 </a:t>
            </a:r>
            <a:r>
              <a:rPr lang="en-US" altLang="ko-KR" sz="2000" dirty="0" err="1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IoU</a:t>
            </a:r>
            <a:r>
              <a:rPr lang="ko-KR" altLang="en-US" sz="20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 작다</a:t>
            </a:r>
            <a:r>
              <a:rPr lang="en-US" altLang="ko-KR" sz="20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endParaRPr lang="en-US" altLang="ko-KR" sz="2000" dirty="0">
              <a:solidFill>
                <a:srgbClr val="202124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indent="-457200">
              <a:buAutoNum type="arabicPeriod" startAt="3"/>
            </a:pPr>
            <a:r>
              <a:rPr lang="en-US" altLang="ko-KR" sz="20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YOLO</a:t>
            </a: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객체 탐지는 잘하지만</a:t>
            </a:r>
            <a:r>
              <a:rPr lang="en-US" altLang="ko-KR" sz="20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좌표를 제대로 찾지 못한다</a:t>
            </a:r>
            <a:r>
              <a:rPr lang="en-US" altLang="ko-KR" sz="20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이미지 전체를 보기 때문에</a:t>
            </a:r>
            <a:r>
              <a:rPr lang="en-US" altLang="ko-KR" sz="20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en-US" altLang="ko-KR" sz="2000" dirty="0" err="1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BackGround</a:t>
            </a:r>
            <a:r>
              <a:rPr lang="en-US" altLang="ko-KR" sz="20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Error</a:t>
            </a:r>
            <a:r>
              <a:rPr lang="ko-KR" altLang="en-US" sz="20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비중이 낮다</a:t>
            </a:r>
            <a:r>
              <a:rPr lang="en-US" altLang="ko-KR" sz="20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pPr marL="457200" indent="-457200">
              <a:buAutoNum type="arabicPeriod" startAt="3"/>
            </a:pPr>
            <a:endParaRPr lang="en-US" altLang="ko-KR" sz="2000" dirty="0">
              <a:solidFill>
                <a:srgbClr val="202124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C15C8-BD56-4347-9201-158DBE798BE6}"/>
              </a:ext>
            </a:extLst>
          </p:cNvPr>
          <p:cNvSpPr txBox="1"/>
          <p:nvPr/>
        </p:nvSpPr>
        <p:spPr>
          <a:xfrm>
            <a:off x="675861" y="1438087"/>
            <a:ext cx="599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3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· Error</a:t>
            </a:r>
            <a:r>
              <a:rPr lang="ko-KR" altLang="en-US" sz="2000" dirty="0">
                <a:solidFill>
                  <a:srgbClr val="33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2000" dirty="0">
                <a:solidFill>
                  <a:srgbClr val="33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Analysis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3846513-B4A0-45D8-8D0E-BA3738E04CED}"/>
              </a:ext>
            </a:extLst>
          </p:cNvPr>
          <p:cNvGrpSpPr/>
          <p:nvPr/>
        </p:nvGrpSpPr>
        <p:grpSpPr>
          <a:xfrm>
            <a:off x="516835" y="2242999"/>
            <a:ext cx="5992225" cy="3348603"/>
            <a:chOff x="675861" y="2405616"/>
            <a:chExt cx="5229953" cy="278118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D06EC91-5269-4148-A4B7-8EDE1264F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861" y="2405616"/>
              <a:ext cx="5229953" cy="2781183"/>
            </a:xfrm>
            <a:prstGeom prst="rect">
              <a:avLst/>
            </a:prstGeom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98D570B-E1BF-44E6-B619-46C9EAA33975}"/>
                </a:ext>
              </a:extLst>
            </p:cNvPr>
            <p:cNvSpPr/>
            <p:nvPr/>
          </p:nvSpPr>
          <p:spPr>
            <a:xfrm>
              <a:off x="3419061" y="2862470"/>
              <a:ext cx="1417982" cy="30480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7285F0B-9FA8-405A-8519-C017942FC106}"/>
                </a:ext>
              </a:extLst>
            </p:cNvPr>
            <p:cNvSpPr/>
            <p:nvPr/>
          </p:nvSpPr>
          <p:spPr>
            <a:xfrm>
              <a:off x="675861" y="2862470"/>
              <a:ext cx="1417982" cy="30480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8FAF363-1EC3-43FE-8132-5BC6AE486BA9}"/>
                </a:ext>
              </a:extLst>
            </p:cNvPr>
            <p:cNvSpPr/>
            <p:nvPr/>
          </p:nvSpPr>
          <p:spPr>
            <a:xfrm>
              <a:off x="1216881" y="3959750"/>
              <a:ext cx="1036982" cy="304800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FCF513DC-ED68-49BC-AC4D-C2BD496C4EDB}"/>
                </a:ext>
              </a:extLst>
            </p:cNvPr>
            <p:cNvSpPr/>
            <p:nvPr/>
          </p:nvSpPr>
          <p:spPr>
            <a:xfrm>
              <a:off x="3671973" y="3949480"/>
              <a:ext cx="1036982" cy="304800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FEC0BE26-6538-4B72-9995-5FF86EAE4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97" y="5797826"/>
            <a:ext cx="3496163" cy="91452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BD33E56-3B06-4A85-A2CA-9E7EDF098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635" y="5767480"/>
            <a:ext cx="3143689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29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F6A35-62F5-4214-84D8-E6683243920B}"/>
              </a:ext>
            </a:extLst>
          </p:cNvPr>
          <p:cNvSpPr txBox="1"/>
          <p:nvPr/>
        </p:nvSpPr>
        <p:spPr>
          <a:xfrm>
            <a:off x="516835" y="318052"/>
            <a:ext cx="1115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 startAt="5"/>
            </a:pPr>
            <a:r>
              <a:rPr lang="en-US" altLang="ko-KR" sz="2800" dirty="0">
                <a:solidFill>
                  <a:srgbClr val="33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Experiments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A29CC56-8C91-43B0-BCCB-65FF5ECD3604}"/>
              </a:ext>
            </a:extLst>
          </p:cNvPr>
          <p:cNvCxnSpPr/>
          <p:nvPr/>
        </p:nvCxnSpPr>
        <p:spPr>
          <a:xfrm>
            <a:off x="516835" y="1060174"/>
            <a:ext cx="11052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FB9441-E348-4931-9957-E439FD1320DF}"/>
              </a:ext>
            </a:extLst>
          </p:cNvPr>
          <p:cNvSpPr txBox="1"/>
          <p:nvPr/>
        </p:nvSpPr>
        <p:spPr>
          <a:xfrm>
            <a:off x="882390" y="2024547"/>
            <a:ext cx="1115833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YOLO + Fast R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Apple SD Gothic Neo"/>
              </a:rPr>
              <a:t>-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CN</a:t>
            </a:r>
            <a:r>
              <a:rPr lang="en-US" altLang="ko-KR" sz="20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N</a:t>
            </a:r>
          </a:p>
          <a:p>
            <a:pPr marL="800100" lvl="1" indent="-342900">
              <a:buFontTx/>
              <a:buChar char="-"/>
            </a:pPr>
            <a:r>
              <a:rPr lang="en-US" altLang="ko-KR" sz="20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Fast R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Apple SD Gothic Neo"/>
              </a:rPr>
              <a:t>-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CNN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Background Error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낮추기 위하여 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YOLO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와 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Ensemble</a:t>
            </a:r>
          </a:p>
          <a:p>
            <a:pPr marL="800100" lvl="1" indent="-342900">
              <a:buFontTx/>
              <a:buChar char="-"/>
            </a:pPr>
            <a:r>
              <a:rPr lang="en-US" altLang="ko-KR" sz="20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Apple SD Gothic Neo"/>
              </a:rPr>
              <a:t>-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CNN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 예측한 모든 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Bounding Box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 대하여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YOLO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 유사한 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Box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예측했는지 확인한다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pPr marL="800100" lvl="1" indent="-342900">
              <a:buFontTx/>
              <a:buChar char="-"/>
            </a:pPr>
            <a:r>
              <a:rPr lang="ko-KR" altLang="en-US" sz="2000" b="0" i="0" dirty="0">
                <a:solidFill>
                  <a:srgbClr val="FF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예측된 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Box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들의 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Overlap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 바탕으로 최종 예측 결정</a:t>
            </a:r>
            <a:endParaRPr lang="en-US" altLang="ko-KR" sz="2000" b="0" i="0" dirty="0">
              <a:solidFill>
                <a:srgbClr val="202124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rgbClr val="202124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indent="-457200">
              <a:buAutoNum type="arabicPeriod" startAt="2"/>
            </a:pPr>
            <a:r>
              <a:rPr lang="ko-KR" altLang="en-US" sz="2000" b="0" i="0" dirty="0">
                <a:solidFill>
                  <a:srgbClr val="202124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의의</a:t>
            </a:r>
            <a:endParaRPr lang="en-US" altLang="ko-KR" sz="2000" b="0" i="0" dirty="0">
              <a:solidFill>
                <a:srgbClr val="202124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2000" b="0" i="0" dirty="0">
                <a:solidFill>
                  <a:srgbClr val="202124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“Fast </a:t>
            </a:r>
            <a:r>
              <a:rPr lang="en-US" altLang="ko-KR" sz="20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Apple SD Gothic Neo"/>
              </a:rPr>
              <a:t>-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CNN + Fast </a:t>
            </a:r>
            <a:r>
              <a:rPr lang="en-US" altLang="ko-KR" sz="20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Apple SD Gothic Neo"/>
              </a:rPr>
              <a:t>-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CNN” 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 비하여 더 높은 성능의 개선</a:t>
            </a:r>
            <a:endParaRPr lang="en-US" altLang="ko-KR" sz="2000" b="0" i="0" dirty="0">
              <a:solidFill>
                <a:srgbClr val="202124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000" b="0" i="0" dirty="0">
                <a:solidFill>
                  <a:srgbClr val="FF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서로 다른 종류의 모델 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Ensemble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 통한 높은 성능향상</a:t>
            </a:r>
            <a:endParaRPr lang="en-US" altLang="ko-KR" sz="2000" b="0" i="0" dirty="0">
              <a:solidFill>
                <a:srgbClr val="FF0000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2000" b="0" i="0" dirty="0">
                <a:solidFill>
                  <a:srgbClr val="202124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Output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 대한 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Soft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Apple SD Gothic Neo"/>
              </a:rPr>
              <a:t>-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Ensemble 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이기 때문에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속도에서의 이득은 없다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pPr marL="800100" lvl="1" indent="-342900">
              <a:buFontTx/>
              <a:buChar char="-"/>
            </a:pPr>
            <a:r>
              <a:rPr lang="en-US" altLang="ko-KR" sz="2000" b="0" i="0" dirty="0">
                <a:solidFill>
                  <a:srgbClr val="202124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But, YOLO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실행 속도는 미미하므로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Fast R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Apple SD Gothic Neo"/>
              </a:rPr>
              <a:t>-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CNN 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측면에서는 큰 속도의 손실 없이 성능 향상 가능</a:t>
            </a:r>
            <a:endParaRPr lang="en-US" altLang="ko-KR" sz="2000" b="0" i="0" dirty="0">
              <a:solidFill>
                <a:srgbClr val="FF0000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lvl="1"/>
            <a:endParaRPr lang="en-US" altLang="ko-KR" sz="2000" dirty="0">
              <a:solidFill>
                <a:srgbClr val="202124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C15C8-BD56-4347-9201-158DBE798BE6}"/>
              </a:ext>
            </a:extLst>
          </p:cNvPr>
          <p:cNvSpPr txBox="1"/>
          <p:nvPr/>
        </p:nvSpPr>
        <p:spPr>
          <a:xfrm>
            <a:off x="675861" y="1438087"/>
            <a:ext cx="599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3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· Ensemble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D24ABEF-5060-4555-9721-48921DC9E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939" y="3429000"/>
            <a:ext cx="5213004" cy="333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02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F6A35-62F5-4214-84D8-E6683243920B}"/>
              </a:ext>
            </a:extLst>
          </p:cNvPr>
          <p:cNvSpPr txBox="1"/>
          <p:nvPr/>
        </p:nvSpPr>
        <p:spPr>
          <a:xfrm>
            <a:off x="516835" y="318052"/>
            <a:ext cx="1115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 startAt="5"/>
            </a:pPr>
            <a:r>
              <a:rPr lang="en-US" altLang="ko-KR" sz="2800" dirty="0">
                <a:solidFill>
                  <a:srgbClr val="33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Experiments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A29CC56-8C91-43B0-BCCB-65FF5ECD3604}"/>
              </a:ext>
            </a:extLst>
          </p:cNvPr>
          <p:cNvCxnSpPr/>
          <p:nvPr/>
        </p:nvCxnSpPr>
        <p:spPr>
          <a:xfrm>
            <a:off x="516835" y="1060174"/>
            <a:ext cx="11052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FB9441-E348-4931-9957-E439FD1320DF}"/>
              </a:ext>
            </a:extLst>
          </p:cNvPr>
          <p:cNvSpPr txBox="1"/>
          <p:nvPr/>
        </p:nvSpPr>
        <p:spPr>
          <a:xfrm>
            <a:off x="882390" y="2031021"/>
            <a:ext cx="11052313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Generalizable</a:t>
            </a:r>
          </a:p>
          <a:p>
            <a:pPr marL="800100" lvl="1" indent="-342900">
              <a:buFontTx/>
              <a:buChar char="-"/>
            </a:pPr>
            <a:r>
              <a:rPr lang="en-US" altLang="ko-KR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Real World</a:t>
            </a:r>
            <a:r>
              <a:rPr lang="ko-KR" altLang="en-US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에서는 모든 사례들을 예측할 수 없고</a:t>
            </a:r>
            <a:r>
              <a:rPr lang="en-US" altLang="ko-KR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Test Data</a:t>
            </a:r>
            <a:r>
              <a:rPr lang="ko-KR" altLang="en-US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 </a:t>
            </a:r>
            <a:r>
              <a:rPr lang="en-US" altLang="ko-KR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Train Data</a:t>
            </a:r>
            <a:r>
              <a:rPr lang="ko-KR" altLang="en-US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와 많이 상이할 수 있다</a:t>
            </a:r>
            <a:r>
              <a:rPr lang="en-US" altLang="ko-KR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pPr marL="800100" lvl="1" indent="-342900">
              <a:buFontTx/>
              <a:buChar char="-"/>
            </a:pPr>
            <a:r>
              <a:rPr lang="en-US" altLang="ko-KR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Artwork ( Picasso Dataset, People-Art Dataset ) </a:t>
            </a:r>
            <a:r>
              <a:rPr lang="ko-KR" altLang="en-US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 대하여</a:t>
            </a:r>
            <a:r>
              <a:rPr lang="en-US" altLang="ko-KR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일반화 </a:t>
            </a:r>
            <a:r>
              <a:rPr lang="en-US" altLang="ko-KR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Test</a:t>
            </a:r>
            <a:r>
              <a:rPr lang="ko-KR" altLang="en-US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진행한다</a:t>
            </a:r>
            <a:r>
              <a:rPr lang="en-US" altLang="ko-KR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(Train</a:t>
            </a:r>
            <a:r>
              <a:rPr lang="ko-KR" altLang="en-US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은 </a:t>
            </a:r>
            <a:r>
              <a:rPr lang="en-US" altLang="ko-KR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VOC 2007</a:t>
            </a:r>
            <a:r>
              <a:rPr lang="ko-KR" altLang="en-US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로 진행</a:t>
            </a:r>
            <a:r>
              <a:rPr lang="en-US" altLang="ko-KR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  <a:p>
            <a:pPr marL="800100" lvl="1" indent="-342900">
              <a:buFontTx/>
              <a:buChar char="-"/>
            </a:pPr>
            <a:endParaRPr lang="en-US" altLang="ko-KR" sz="1600" dirty="0">
              <a:solidFill>
                <a:srgbClr val="202124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</a:t>
            </a:r>
            <a:r>
              <a:rPr lang="en-US" altLang="ko-KR" sz="1600" b="0" i="0" dirty="0">
                <a:solidFill>
                  <a:srgbClr val="202124"/>
                </a:solidFill>
                <a:effectLst/>
                <a:latin typeface="Apple SD Gothic Neo"/>
              </a:rPr>
              <a:t>-</a:t>
            </a:r>
            <a:r>
              <a:rPr lang="en-US" altLang="ko-KR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CNN</a:t>
            </a:r>
          </a:p>
          <a:p>
            <a:pPr marL="800100" lvl="1" indent="-342900">
              <a:buFontTx/>
              <a:buChar char="-"/>
            </a:pPr>
            <a:r>
              <a:rPr lang="en-US" altLang="ko-KR" sz="16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VOC </a:t>
            </a:r>
            <a:r>
              <a:rPr lang="ko-KR" altLang="en-US" sz="16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에서의 높은 </a:t>
            </a:r>
            <a:r>
              <a:rPr lang="en-US" altLang="ko-KR" sz="16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AP </a:t>
            </a:r>
            <a:r>
              <a:rPr lang="ko-KR" altLang="en-US" sz="16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성능</a:t>
            </a:r>
            <a:endParaRPr lang="en-US" altLang="ko-KR" sz="16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16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Artwork</a:t>
            </a:r>
            <a:r>
              <a:rPr lang="ko-KR" altLang="en-US" sz="16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에서의 큰 성능 감소</a:t>
            </a:r>
            <a:endParaRPr lang="en-US" altLang="ko-KR" sz="16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Selective Search (</a:t>
            </a:r>
            <a:r>
              <a:rPr lang="ko-KR" altLang="en-US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혹은 </a:t>
            </a:r>
            <a:r>
              <a:rPr lang="en-US" altLang="ko-KR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RPN)</a:t>
            </a:r>
            <a:r>
              <a:rPr lang="ko-KR" altLang="en-US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 통한</a:t>
            </a:r>
            <a:r>
              <a:rPr lang="en-US" altLang="ko-KR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Region</a:t>
            </a:r>
            <a:r>
              <a:rPr lang="ko-KR" altLang="en-US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탐색 </a:t>
            </a:r>
            <a:r>
              <a:rPr lang="en-US" altLang="ko-KR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-&gt; </a:t>
            </a:r>
            <a:r>
              <a:rPr lang="ko-KR" altLang="en-US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좋은 </a:t>
            </a:r>
            <a:r>
              <a:rPr lang="en-US" altLang="ko-KR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RPN </a:t>
            </a:r>
            <a:r>
              <a:rPr lang="ko-KR" altLang="en-US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성능을 필요로 한다</a:t>
            </a:r>
            <a:r>
              <a:rPr lang="en-US" altLang="ko-KR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pPr lvl="1"/>
            <a:endParaRPr lang="en-US" altLang="ko-KR" sz="1600" dirty="0">
              <a:solidFill>
                <a:srgbClr val="202124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YOLO</a:t>
            </a:r>
          </a:p>
          <a:p>
            <a:pPr marL="800100" lvl="1" indent="-342900">
              <a:buFontTx/>
              <a:buChar char="-"/>
            </a:pPr>
            <a:r>
              <a:rPr lang="ko-KR" altLang="en-US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다른 모델들에 비해</a:t>
            </a:r>
            <a:r>
              <a:rPr lang="en-US" altLang="ko-KR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더 낮은 성능 감소</a:t>
            </a:r>
            <a:endParaRPr lang="en-US" altLang="ko-KR" sz="16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Image </a:t>
            </a:r>
            <a:r>
              <a:rPr lang="ko-KR" altLang="en-US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전체를 보며</a:t>
            </a:r>
            <a:r>
              <a:rPr lang="en-US" altLang="ko-KR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객체들 사이의 관계</a:t>
            </a:r>
            <a:r>
              <a:rPr lang="en-US" altLang="ko-KR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위치를 모델링</a:t>
            </a:r>
            <a:endParaRPr lang="en-US" altLang="ko-KR" sz="1600" dirty="0">
              <a:solidFill>
                <a:srgbClr val="202124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lvl="1"/>
            <a:endParaRPr lang="en-US" altLang="ko-KR" sz="1600" dirty="0">
              <a:solidFill>
                <a:srgbClr val="202124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DPM</a:t>
            </a:r>
          </a:p>
          <a:p>
            <a:pPr marL="800100" lvl="1" indent="-342900">
              <a:buFontTx/>
              <a:buChar char="-"/>
            </a:pPr>
            <a:r>
              <a:rPr lang="ko-KR" altLang="en-US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객체의 모양과 </a:t>
            </a:r>
            <a:r>
              <a:rPr lang="en-US" altLang="ko-KR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Layout</a:t>
            </a:r>
            <a:r>
              <a:rPr lang="ko-KR" altLang="en-US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 대한 강한 </a:t>
            </a:r>
            <a:r>
              <a:rPr lang="en-US" altLang="ko-KR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Spatial Model</a:t>
            </a:r>
          </a:p>
          <a:p>
            <a:pPr marL="800100" lvl="1" indent="-342900">
              <a:buFontTx/>
              <a:buChar char="-"/>
            </a:pPr>
            <a:r>
              <a:rPr lang="ko-KR" altLang="en-US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즉</a:t>
            </a:r>
            <a:r>
              <a:rPr lang="en-US" altLang="ko-KR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일반화가 어느 정도 잘 되는 </a:t>
            </a:r>
            <a:r>
              <a:rPr lang="en-US" altLang="ko-KR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Model</a:t>
            </a:r>
            <a:r>
              <a:rPr lang="ko-KR" altLang="en-US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로 알려져 있다</a:t>
            </a:r>
            <a:r>
              <a:rPr lang="en-US" altLang="ko-KR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pPr marL="800100" lvl="1" indent="-342900">
              <a:buFontTx/>
              <a:buChar char="-"/>
            </a:pPr>
            <a:r>
              <a:rPr lang="en-US" altLang="ko-KR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But, </a:t>
            </a:r>
            <a:r>
              <a:rPr lang="ko-KR" altLang="en-US" sz="16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기존의 낮은 </a:t>
            </a:r>
            <a:r>
              <a:rPr lang="en-US" altLang="ko-KR" sz="16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AP</a:t>
            </a:r>
            <a:r>
              <a:rPr lang="ko-KR" altLang="en-US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로 인해 성능이 좋지 않다</a:t>
            </a:r>
            <a:r>
              <a:rPr lang="en-US" altLang="ko-KR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r>
              <a:rPr lang="ko-KR" altLang="en-US" sz="1600" dirty="0">
                <a:solidFill>
                  <a:srgbClr val="20212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en-US" altLang="ko-KR" sz="1600" dirty="0">
              <a:solidFill>
                <a:srgbClr val="202124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1600" dirty="0">
              <a:solidFill>
                <a:srgbClr val="202124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1600" dirty="0">
              <a:solidFill>
                <a:srgbClr val="202124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C15C8-BD56-4347-9201-158DBE798BE6}"/>
              </a:ext>
            </a:extLst>
          </p:cNvPr>
          <p:cNvSpPr txBox="1"/>
          <p:nvPr/>
        </p:nvSpPr>
        <p:spPr>
          <a:xfrm>
            <a:off x="675861" y="1438087"/>
            <a:ext cx="599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3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· Generalizability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C7AC65-8DED-4351-B723-963387E5C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339" y="4356110"/>
            <a:ext cx="5803635" cy="212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17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C0CAB6-D811-4A89-AB85-1B47C29D9522}"/>
              </a:ext>
            </a:extLst>
          </p:cNvPr>
          <p:cNvCxnSpPr/>
          <p:nvPr/>
        </p:nvCxnSpPr>
        <p:spPr>
          <a:xfrm>
            <a:off x="516835" y="1060174"/>
            <a:ext cx="11052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F5D18FA-9310-4742-9E6F-139AC31950BF}"/>
              </a:ext>
            </a:extLst>
          </p:cNvPr>
          <p:cNvSpPr txBox="1"/>
          <p:nvPr/>
        </p:nvSpPr>
        <p:spPr>
          <a:xfrm>
            <a:off x="516835" y="318052"/>
            <a:ext cx="1115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3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References</a:t>
            </a:r>
            <a:endParaRPr lang="ko-KR" altLang="en-US" sz="2800" dirty="0">
              <a:solidFill>
                <a:srgbClr val="3366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9BFCD4-7508-42F9-8B05-AFCDC34EF6AA}"/>
              </a:ext>
            </a:extLst>
          </p:cNvPr>
          <p:cNvSpPr txBox="1"/>
          <p:nvPr/>
        </p:nvSpPr>
        <p:spPr>
          <a:xfrm>
            <a:off x="516835" y="1454571"/>
            <a:ext cx="1047931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/>
              <a:t>[1] You Only Look Once: Unified, Real-Time Object Detection </a:t>
            </a:r>
            <a:br>
              <a:rPr lang="en-US" altLang="ko-KR" sz="1600" dirty="0"/>
            </a:br>
            <a:r>
              <a:rPr lang="en-US" altLang="ko-KR" sz="1600" dirty="0">
                <a:hlinkClick r:id="rId2"/>
              </a:rPr>
              <a:t>https://arxiv.org/pdf/1506.02640.pdf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[2] Faster R-CNN: Towards Real-Time Object Detection with Region Proposal Networks:</a:t>
            </a:r>
            <a:br>
              <a:rPr lang="en-US" altLang="ko-KR" sz="1600" dirty="0"/>
            </a:br>
            <a:r>
              <a:rPr lang="en-US" altLang="ko-KR" sz="1600" dirty="0">
                <a:hlinkClick r:id="rId3"/>
              </a:rPr>
              <a:t>https://arxiv.org/pdf/1506.01497.pdf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[3] </a:t>
            </a:r>
            <a:r>
              <a:rPr lang="en-US" altLang="ko-KR" sz="1600" dirty="0" err="1"/>
              <a:t>GoogLeNet</a:t>
            </a:r>
            <a:r>
              <a:rPr lang="en-US" altLang="ko-KR" sz="1600" dirty="0"/>
              <a:t>: Going deeper with convolutions</a:t>
            </a:r>
            <a:br>
              <a:rPr lang="en-US" altLang="ko-KR" sz="1600" dirty="0"/>
            </a:br>
            <a:r>
              <a:rPr lang="en-US" altLang="ko-KR" sz="1600" dirty="0">
                <a:hlinkClick r:id="rId4"/>
              </a:rPr>
              <a:t>https://arxiv.org/pdf/1409.4842.pdf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[4] Object detection networks on convolutional feature maps</a:t>
            </a:r>
            <a:br>
              <a:rPr lang="en-US" altLang="ko-KR" sz="1600" dirty="0"/>
            </a:br>
            <a:r>
              <a:rPr lang="en-US" altLang="ko-KR" sz="1600" dirty="0">
                <a:hlinkClick r:id="rId5"/>
              </a:rPr>
              <a:t>https://arxiv.org/pdf/1504.06066.pdf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[5] deepsystem.io (YOLO)</a:t>
            </a:r>
            <a:br>
              <a:rPr lang="en-US" altLang="ko-KR" sz="1600" dirty="0"/>
            </a:br>
            <a:r>
              <a:rPr lang="en-US" altLang="ko-KR" sz="1600" dirty="0">
                <a:hlinkClick r:id="rId6"/>
              </a:rPr>
              <a:t>https://docs.google.com/presentation/d/1aeRvtKG21KHdD5lg6Hgyhx5rPq_ZOsGjG5rJ1HP7BbA/pub?start=false&amp;loop=false&amp;delayms=3000&amp;slide=id.p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271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F6A35-62F5-4214-84D8-E6683243920B}"/>
              </a:ext>
            </a:extLst>
          </p:cNvPr>
          <p:cNvSpPr txBox="1"/>
          <p:nvPr/>
        </p:nvSpPr>
        <p:spPr>
          <a:xfrm>
            <a:off x="902252" y="1279077"/>
            <a:ext cx="956418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000" dirty="0">
                <a:solidFill>
                  <a:srgbClr val="33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Abstract</a:t>
            </a:r>
          </a:p>
          <a:p>
            <a:pPr marL="514350" indent="-514350">
              <a:buAutoNum type="arabicPeriod"/>
            </a:pPr>
            <a:endParaRPr lang="en-US" altLang="ko-KR" sz="2000" dirty="0">
              <a:solidFill>
                <a:srgbClr val="3366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en-US" altLang="ko-KR" sz="2000" dirty="0">
                <a:solidFill>
                  <a:srgbClr val="33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Introduction</a:t>
            </a:r>
          </a:p>
          <a:p>
            <a:pPr marL="514350" indent="-514350">
              <a:buAutoNum type="arabicPeriod"/>
            </a:pPr>
            <a:endParaRPr lang="en-US" altLang="ko-KR" sz="2000" dirty="0">
              <a:solidFill>
                <a:srgbClr val="3366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514350" indent="-514350">
              <a:buAutoNum type="arabicPeriod" startAt="3"/>
            </a:pPr>
            <a:r>
              <a:rPr lang="en-US" altLang="ko-KR" sz="2000" dirty="0">
                <a:solidFill>
                  <a:srgbClr val="33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Technique</a:t>
            </a:r>
          </a:p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	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3.1 Unified Detection</a:t>
            </a:r>
          </a:p>
          <a:p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	3.2 Network Design</a:t>
            </a:r>
          </a:p>
          <a:p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	3.3 Training</a:t>
            </a:r>
          </a:p>
          <a:p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	3.4 Loss</a:t>
            </a:r>
          </a:p>
          <a:p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	3.5 Hyper Parameter</a:t>
            </a:r>
          </a:p>
          <a:p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	3.6 Inference</a:t>
            </a:r>
          </a:p>
          <a:p>
            <a:endParaRPr lang="en-US" altLang="ko-KR" dirty="0">
              <a:solidFill>
                <a:srgbClr val="3366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514350" indent="-514350">
              <a:buAutoNum type="arabicPeriod" startAt="4"/>
            </a:pPr>
            <a:r>
              <a:rPr lang="en-US" altLang="ko-KR" sz="2000" dirty="0">
                <a:solidFill>
                  <a:srgbClr val="33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Limitations</a:t>
            </a:r>
          </a:p>
          <a:p>
            <a:endParaRPr lang="en-US" altLang="ko-KR" sz="2000" dirty="0">
              <a:solidFill>
                <a:srgbClr val="3366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2000" dirty="0">
                <a:solidFill>
                  <a:srgbClr val="33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5.    Experiments</a:t>
            </a:r>
          </a:p>
          <a:p>
            <a:endParaRPr lang="en-US" altLang="ko-KR" sz="2000" dirty="0">
              <a:solidFill>
                <a:srgbClr val="3366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2000" dirty="0">
                <a:solidFill>
                  <a:srgbClr val="33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6.    Reference</a:t>
            </a:r>
          </a:p>
          <a:p>
            <a:pPr marL="514350" indent="-514350">
              <a:buAutoNum type="arabicPeriod"/>
            </a:pPr>
            <a:endParaRPr lang="en-US" altLang="ko-KR" dirty="0">
              <a:solidFill>
                <a:srgbClr val="3366F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D348128-3DC8-47C9-A9CB-C7EB4C3E1E8A}"/>
              </a:ext>
            </a:extLst>
          </p:cNvPr>
          <p:cNvCxnSpPr/>
          <p:nvPr/>
        </p:nvCxnSpPr>
        <p:spPr>
          <a:xfrm>
            <a:off x="516835" y="1060174"/>
            <a:ext cx="11052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CDFDFE3-AB1A-4952-B116-052184FAB4DD}"/>
              </a:ext>
            </a:extLst>
          </p:cNvPr>
          <p:cNvSpPr txBox="1"/>
          <p:nvPr/>
        </p:nvSpPr>
        <p:spPr>
          <a:xfrm>
            <a:off x="516835" y="318052"/>
            <a:ext cx="1115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33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98458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F6A35-62F5-4214-84D8-E6683243920B}"/>
              </a:ext>
            </a:extLst>
          </p:cNvPr>
          <p:cNvSpPr txBox="1"/>
          <p:nvPr/>
        </p:nvSpPr>
        <p:spPr>
          <a:xfrm>
            <a:off x="516835" y="318052"/>
            <a:ext cx="11158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dirty="0">
                <a:solidFill>
                  <a:srgbClr val="33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Abstract</a:t>
            </a:r>
          </a:p>
          <a:p>
            <a:endParaRPr lang="ko-KR" altLang="en-US" sz="2800" dirty="0">
              <a:solidFill>
                <a:srgbClr val="3366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A29CC56-8C91-43B0-BCCB-65FF5ECD3604}"/>
              </a:ext>
            </a:extLst>
          </p:cNvPr>
          <p:cNvCxnSpPr/>
          <p:nvPr/>
        </p:nvCxnSpPr>
        <p:spPr>
          <a:xfrm>
            <a:off x="516835" y="1060174"/>
            <a:ext cx="11052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DBC57A4-36BC-4993-BFF1-63268281A664}"/>
              </a:ext>
            </a:extLst>
          </p:cNvPr>
          <p:cNvSpPr txBox="1"/>
          <p:nvPr/>
        </p:nvSpPr>
        <p:spPr>
          <a:xfrm>
            <a:off x="675861" y="1438087"/>
            <a:ext cx="599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3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· Why do we need to use this proposed model?</a:t>
            </a:r>
            <a:endParaRPr lang="ko-KR" altLang="en-US" sz="2000" dirty="0">
              <a:solidFill>
                <a:srgbClr val="3366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85B8B1-2201-41D2-B227-3E3755E95306}"/>
              </a:ext>
            </a:extLst>
          </p:cNvPr>
          <p:cNvSpPr txBox="1"/>
          <p:nvPr/>
        </p:nvSpPr>
        <p:spPr>
          <a:xfrm>
            <a:off x="898905" y="2216109"/>
            <a:ext cx="990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Whole Detection Pipeline is a single Network. </a:t>
            </a:r>
            <a:endParaRPr lang="en-US" altLang="ko-KR" sz="20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Fast</a:t>
            </a:r>
          </a:p>
          <a:p>
            <a:pPr marL="800100" lvl="1" indent="-342900">
              <a:buAutoNum type="arabicPeriod"/>
            </a:pP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Real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Apple SD Gothic Neo"/>
              </a:rPr>
              <a:t>-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Time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에서 초당 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45 frame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처리 가능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800100" lvl="1" indent="-342900">
              <a:buAutoNum type="arabicPeriod"/>
            </a:pP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Fast YOLO: 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초당 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155 frame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처리 가능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800100" lvl="1" indent="-342900">
              <a:buAutoNum type="arabicPeriod"/>
            </a:pP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False Positive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 적다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Generalized</a:t>
            </a:r>
            <a:endParaRPr lang="ko-KR" altLang="en-US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5F39602-32C5-4442-89AD-ED9D031A970B}"/>
              </a:ext>
            </a:extLst>
          </p:cNvPr>
          <p:cNvSpPr/>
          <p:nvPr/>
        </p:nvSpPr>
        <p:spPr>
          <a:xfrm>
            <a:off x="6668086" y="3326296"/>
            <a:ext cx="980661" cy="6493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8B05C5-FAEE-48ED-95F5-BDF72C622D7B}"/>
              </a:ext>
            </a:extLst>
          </p:cNvPr>
          <p:cNvSpPr txBox="1"/>
          <p:nvPr/>
        </p:nvSpPr>
        <p:spPr>
          <a:xfrm>
            <a:off x="8136833" y="2831662"/>
            <a:ext cx="29684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rgbClr val="FF0000"/>
                </a:solidFill>
              </a:rPr>
              <a:t>빠르다</a:t>
            </a:r>
            <a:r>
              <a:rPr lang="en-US" altLang="ko-KR" sz="2000" b="1" dirty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0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rgbClr val="FF0000"/>
                </a:solidFill>
              </a:rPr>
              <a:t>간편하다</a:t>
            </a:r>
            <a:r>
              <a:rPr lang="en-US" altLang="ko-KR" sz="2000" b="1" dirty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0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rgbClr val="FF0000"/>
                </a:solidFill>
              </a:rPr>
              <a:t>일반화가 잘된다</a:t>
            </a:r>
            <a:r>
              <a:rPr lang="en-US" altLang="ko-KR" sz="2000" b="1" dirty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sz="2000" b="1" dirty="0">
              <a:solidFill>
                <a:srgbClr val="FF0000"/>
              </a:solidFill>
            </a:endParaRPr>
          </a:p>
          <a:p>
            <a:endParaRPr lang="ko-KR" altLang="en-US" sz="20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526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F6A35-62F5-4214-84D8-E6683243920B}"/>
              </a:ext>
            </a:extLst>
          </p:cNvPr>
          <p:cNvSpPr txBox="1"/>
          <p:nvPr/>
        </p:nvSpPr>
        <p:spPr>
          <a:xfrm>
            <a:off x="516835" y="318052"/>
            <a:ext cx="1115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3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  Introduction</a:t>
            </a:r>
            <a:endParaRPr lang="ko-KR" altLang="en-US" sz="2800" dirty="0">
              <a:solidFill>
                <a:srgbClr val="3366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A29CC56-8C91-43B0-BCCB-65FF5ECD3604}"/>
              </a:ext>
            </a:extLst>
          </p:cNvPr>
          <p:cNvCxnSpPr/>
          <p:nvPr/>
        </p:nvCxnSpPr>
        <p:spPr>
          <a:xfrm>
            <a:off x="516835" y="1060174"/>
            <a:ext cx="11052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DBC57A4-36BC-4993-BFF1-63268281A664}"/>
              </a:ext>
            </a:extLst>
          </p:cNvPr>
          <p:cNvSpPr txBox="1"/>
          <p:nvPr/>
        </p:nvSpPr>
        <p:spPr>
          <a:xfrm>
            <a:off x="675861" y="1438087"/>
            <a:ext cx="599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3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· YOLO   vs   Traditional Detector  </a:t>
            </a:r>
            <a:endParaRPr lang="ko-KR" altLang="en-US" sz="2000" dirty="0">
              <a:solidFill>
                <a:srgbClr val="3366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85B8B1-2201-41D2-B227-3E3755E95306}"/>
              </a:ext>
            </a:extLst>
          </p:cNvPr>
          <p:cNvSpPr txBox="1"/>
          <p:nvPr/>
        </p:nvSpPr>
        <p:spPr>
          <a:xfrm>
            <a:off x="904524" y="2107657"/>
            <a:ext cx="49673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Traditional Detector (DPM, R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Apple SD Gothic Neo"/>
              </a:rPr>
              <a:t>-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CNN)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RPN or Sliding Window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활용하여 </a:t>
            </a:r>
            <a:r>
              <a:rPr lang="en-US" altLang="ko-KR" sz="20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Potential </a:t>
            </a:r>
            <a:r>
              <a:rPr lang="en-US" altLang="ko-KR" sz="2000" dirty="0" err="1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Bbox</a:t>
            </a:r>
            <a:endParaRPr lang="en-US" altLang="ko-KR" sz="20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800100" lvl="1" indent="-342900">
              <a:buFontTx/>
              <a:buChar char="-"/>
            </a:pPr>
            <a:endParaRPr lang="en-US" altLang="ko-KR" sz="20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Potential </a:t>
            </a:r>
            <a:r>
              <a:rPr lang="en-US" altLang="ko-KR" sz="2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Bbox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바탕으로 </a:t>
            </a:r>
            <a:r>
              <a:rPr lang="ko-KR" altLang="en-US" sz="20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분류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진행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800100" lvl="1" indent="-342900">
              <a:buFontTx/>
              <a:buChar char="-"/>
            </a:pP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20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Post-Processing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(</a:t>
            </a:r>
            <a:r>
              <a:rPr lang="en-US" altLang="ko-KR" sz="2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Bbox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미세 조정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NMS, </a:t>
            </a:r>
            <a:r>
              <a:rPr lang="en-US" altLang="ko-KR" sz="2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Bbox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rescore)</a:t>
            </a:r>
          </a:p>
          <a:p>
            <a:pPr marL="800100" lvl="1" indent="-342900">
              <a:buFontTx/>
              <a:buChar char="-"/>
            </a:pP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800100" lvl="1" indent="-342900">
              <a:buAutoNum type="arabicPeriod"/>
            </a:pP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800100" lvl="1" indent="-342900">
              <a:buAutoNum type="arabicPeriod"/>
            </a:pP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800100" lvl="1" indent="-342900">
              <a:buAutoNum type="arabicPeriod"/>
            </a:pP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800100" lvl="1" indent="-342900">
              <a:buAutoNum type="arabicPeriod"/>
            </a:pP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C08A2C-148B-413B-BB34-C2C7B0342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299" y="2107657"/>
            <a:ext cx="3038899" cy="31817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A9DDA7C-41B5-43AF-8DE7-F9C163FE3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815" y="2216109"/>
            <a:ext cx="3281940" cy="307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9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F6A35-62F5-4214-84D8-E6683243920B}"/>
              </a:ext>
            </a:extLst>
          </p:cNvPr>
          <p:cNvSpPr txBox="1"/>
          <p:nvPr/>
        </p:nvSpPr>
        <p:spPr>
          <a:xfrm>
            <a:off x="516835" y="318052"/>
            <a:ext cx="1115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3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  Introduction</a:t>
            </a:r>
            <a:endParaRPr lang="ko-KR" altLang="en-US" sz="2800" dirty="0">
              <a:solidFill>
                <a:srgbClr val="3366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A29CC56-8C91-43B0-BCCB-65FF5ECD3604}"/>
              </a:ext>
            </a:extLst>
          </p:cNvPr>
          <p:cNvCxnSpPr/>
          <p:nvPr/>
        </p:nvCxnSpPr>
        <p:spPr>
          <a:xfrm>
            <a:off x="516835" y="1060174"/>
            <a:ext cx="11052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DBC57A4-36BC-4993-BFF1-63268281A664}"/>
              </a:ext>
            </a:extLst>
          </p:cNvPr>
          <p:cNvSpPr txBox="1"/>
          <p:nvPr/>
        </p:nvSpPr>
        <p:spPr>
          <a:xfrm>
            <a:off x="675861" y="1438087"/>
            <a:ext cx="599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3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· YOLO   vs   Traditional Detector  </a:t>
            </a:r>
            <a:endParaRPr lang="ko-KR" altLang="en-US" sz="2000" dirty="0">
              <a:solidFill>
                <a:srgbClr val="3366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F91455-063E-411A-90AA-E50B93F88E21}"/>
              </a:ext>
            </a:extLst>
          </p:cNvPr>
          <p:cNvSpPr txBox="1"/>
          <p:nvPr/>
        </p:nvSpPr>
        <p:spPr>
          <a:xfrm>
            <a:off x="828563" y="1938004"/>
            <a:ext cx="921576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YOLO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20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Simple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Coordinate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와 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 Classification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 동시에 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Regression 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문제로 해결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800100" lvl="1" indent="-342900">
              <a:buFontTx/>
              <a:buChar char="-"/>
            </a:pP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20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Fast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with Performance</a:t>
            </a:r>
          </a:p>
          <a:p>
            <a:pPr marL="1257300" lvl="2" indent="-342900">
              <a:buFontTx/>
              <a:buChar char="-"/>
            </a:pP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Batch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처리 없이 하나의 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Titan X GPU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에서 초당 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45 frame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 처리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1257300" lvl="2" indent="-342900">
              <a:buFontTx/>
              <a:buChar char="-"/>
            </a:pP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Real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Apple SD Gothic Neo"/>
              </a:rPr>
              <a:t>-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Time system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에서 가장 높은 </a:t>
            </a:r>
            <a:r>
              <a:rPr lang="en-US" altLang="ko-KR" sz="2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mAP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lvl="1"/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Reason </a:t>
            </a:r>
            <a:r>
              <a:rPr lang="en-US" altLang="ko-KR" sz="20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Globally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about the image</a:t>
            </a:r>
          </a:p>
          <a:p>
            <a:pPr marL="1257300" lvl="2" indent="-342900">
              <a:buFontTx/>
              <a:buChar char="-"/>
            </a:pP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False Positive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 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Fast R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Apple SD Gothic Neo"/>
              </a:rPr>
              <a:t>-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CNN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 비해 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배 이상 적다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pPr marL="1257300" lvl="2" indent="-342900">
              <a:buFontTx/>
              <a:buChar char="-"/>
            </a:pP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Background Error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 낮다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pPr lvl="1"/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20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Generalizable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Representation</a:t>
            </a:r>
          </a:p>
          <a:p>
            <a:pPr marL="1257300" lvl="2" indent="-342900">
              <a:buFontTx/>
              <a:buChar char="-"/>
            </a:pP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Natural Dataset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으로부터 학습 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-&gt; artwork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에서의 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Test</a:t>
            </a:r>
          </a:p>
          <a:p>
            <a:pPr marL="1257300" lvl="2" indent="-342900">
              <a:buFontTx/>
              <a:buChar char="-"/>
            </a:pP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DPM, R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Apple SD Gothic Neo"/>
              </a:rPr>
              <a:t>-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CNN 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보다 훨씬 성능이 좋다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126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F6A35-62F5-4214-84D8-E6683243920B}"/>
              </a:ext>
            </a:extLst>
          </p:cNvPr>
          <p:cNvSpPr txBox="1"/>
          <p:nvPr/>
        </p:nvSpPr>
        <p:spPr>
          <a:xfrm>
            <a:off x="516835" y="318052"/>
            <a:ext cx="1115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3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 Technique</a:t>
            </a:r>
            <a:endParaRPr lang="ko-KR" altLang="en-US" sz="2800" dirty="0">
              <a:solidFill>
                <a:srgbClr val="3366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A29CC56-8C91-43B0-BCCB-65FF5ECD3604}"/>
              </a:ext>
            </a:extLst>
          </p:cNvPr>
          <p:cNvCxnSpPr/>
          <p:nvPr/>
        </p:nvCxnSpPr>
        <p:spPr>
          <a:xfrm>
            <a:off x="516835" y="1060174"/>
            <a:ext cx="11052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DBC57A4-36BC-4993-BFF1-63268281A664}"/>
              </a:ext>
            </a:extLst>
          </p:cNvPr>
          <p:cNvSpPr txBox="1"/>
          <p:nvPr/>
        </p:nvSpPr>
        <p:spPr>
          <a:xfrm>
            <a:off x="675861" y="1438087"/>
            <a:ext cx="599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3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· Unified Detection</a:t>
            </a:r>
            <a:endParaRPr lang="ko-KR" altLang="en-US" sz="2000" dirty="0">
              <a:solidFill>
                <a:srgbClr val="3366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F91455-063E-411A-90AA-E50B93F88E21}"/>
              </a:ext>
            </a:extLst>
          </p:cNvPr>
          <p:cNvSpPr txBox="1"/>
          <p:nvPr/>
        </p:nvSpPr>
        <p:spPr>
          <a:xfrm>
            <a:off x="842632" y="2181629"/>
            <a:ext cx="921576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전체 이미지에서 </a:t>
            </a:r>
            <a:r>
              <a:rPr lang="en-US" altLang="ko-KR" sz="2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Bbox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예측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각 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Grid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Cell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에서 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예측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0391DD-9BF3-4B67-974C-3CFA2C23E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25" y="3926119"/>
            <a:ext cx="1974467" cy="21898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17B915-3331-4105-BC1F-70795F48D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256" y="3185605"/>
            <a:ext cx="2351549" cy="22559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6A6278A-3360-4CCD-BA6D-E7AE590EA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812" y="4533013"/>
            <a:ext cx="1974466" cy="218131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D61CC98-C33C-4E8E-8AD6-C785294B6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7998" y="3265262"/>
            <a:ext cx="2761486" cy="3065381"/>
          </a:xfrm>
          <a:prstGeom prst="rect">
            <a:avLst/>
          </a:prstGeom>
        </p:spPr>
      </p:pic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9F78E0AA-A6D8-4332-A35E-C6B16F5B8CF5}"/>
              </a:ext>
            </a:extLst>
          </p:cNvPr>
          <p:cNvSpPr/>
          <p:nvPr/>
        </p:nvSpPr>
        <p:spPr>
          <a:xfrm rot="14596300">
            <a:off x="2627191" y="3950084"/>
            <a:ext cx="490124" cy="769103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0CA30601-5C3A-47A1-8DE1-DF64C84C0E95}"/>
              </a:ext>
            </a:extLst>
          </p:cNvPr>
          <p:cNvSpPr/>
          <p:nvPr/>
        </p:nvSpPr>
        <p:spPr>
          <a:xfrm rot="16200000">
            <a:off x="3883758" y="4286626"/>
            <a:ext cx="490124" cy="333414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3B8A0DCC-B71D-4CF9-835E-8FCC95EEE03B}"/>
              </a:ext>
            </a:extLst>
          </p:cNvPr>
          <p:cNvSpPr/>
          <p:nvPr/>
        </p:nvSpPr>
        <p:spPr>
          <a:xfrm rot="16200000">
            <a:off x="7062861" y="2401450"/>
            <a:ext cx="490124" cy="333414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5388C008-4E50-4199-83AC-4BAB9980A2A7}"/>
              </a:ext>
            </a:extLst>
          </p:cNvPr>
          <p:cNvSpPr/>
          <p:nvPr/>
        </p:nvSpPr>
        <p:spPr>
          <a:xfrm rot="14596300">
            <a:off x="8533195" y="5324083"/>
            <a:ext cx="490124" cy="769103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117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F6A35-62F5-4214-84D8-E6683243920B}"/>
              </a:ext>
            </a:extLst>
          </p:cNvPr>
          <p:cNvSpPr txBox="1"/>
          <p:nvPr/>
        </p:nvSpPr>
        <p:spPr>
          <a:xfrm>
            <a:off x="516835" y="318052"/>
            <a:ext cx="1115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3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 Technique</a:t>
            </a:r>
            <a:endParaRPr lang="ko-KR" altLang="en-US" sz="2800" dirty="0">
              <a:solidFill>
                <a:srgbClr val="3366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A29CC56-8C91-43B0-BCCB-65FF5ECD3604}"/>
              </a:ext>
            </a:extLst>
          </p:cNvPr>
          <p:cNvCxnSpPr/>
          <p:nvPr/>
        </p:nvCxnSpPr>
        <p:spPr>
          <a:xfrm>
            <a:off x="516835" y="1060174"/>
            <a:ext cx="11052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DBC57A4-36BC-4993-BFF1-63268281A664}"/>
              </a:ext>
            </a:extLst>
          </p:cNvPr>
          <p:cNvSpPr txBox="1"/>
          <p:nvPr/>
        </p:nvSpPr>
        <p:spPr>
          <a:xfrm>
            <a:off x="675861" y="1438087"/>
            <a:ext cx="599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3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· Network Design</a:t>
            </a:r>
            <a:endParaRPr lang="ko-KR" altLang="en-US" sz="2000" dirty="0">
              <a:solidFill>
                <a:srgbClr val="3366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F91455-063E-411A-90AA-E50B93F88E21}"/>
              </a:ext>
            </a:extLst>
          </p:cNvPr>
          <p:cNvSpPr txBox="1"/>
          <p:nvPr/>
        </p:nvSpPr>
        <p:spPr>
          <a:xfrm>
            <a:off x="814498" y="2216109"/>
            <a:ext cx="616307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Convolutional Layers: 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특성 추출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24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개의 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Conv Layers</a:t>
            </a:r>
          </a:p>
          <a:p>
            <a:pPr marL="800100" lvl="1" indent="-342900">
              <a:buFontTx/>
              <a:buChar char="-"/>
            </a:pP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1x1 Reduction Layer + 3x3 Conv Layer</a:t>
            </a:r>
          </a:p>
          <a:p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  Fully Connected Layers: class 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확률과 좌표 예측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4961146-6C95-4AC1-9E3C-64EE355BF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488" y="4119060"/>
            <a:ext cx="6678512" cy="273894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4832623-745D-4C97-9E19-04DA18DEB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030" y="1159511"/>
            <a:ext cx="4315427" cy="2381582"/>
          </a:xfrm>
          <a:prstGeom prst="rect">
            <a:avLst/>
          </a:prstGeom>
        </p:spPr>
      </p:pic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078AF488-15F4-4389-8E52-1CFB44763656}"/>
              </a:ext>
            </a:extLst>
          </p:cNvPr>
          <p:cNvSpPr/>
          <p:nvPr/>
        </p:nvSpPr>
        <p:spPr>
          <a:xfrm>
            <a:off x="8564355" y="3662392"/>
            <a:ext cx="576775" cy="90960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155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F6A35-62F5-4214-84D8-E6683243920B}"/>
              </a:ext>
            </a:extLst>
          </p:cNvPr>
          <p:cNvSpPr txBox="1"/>
          <p:nvPr/>
        </p:nvSpPr>
        <p:spPr>
          <a:xfrm>
            <a:off x="516835" y="318052"/>
            <a:ext cx="1115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3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 Technique</a:t>
            </a:r>
            <a:endParaRPr lang="ko-KR" altLang="en-US" sz="2800" dirty="0">
              <a:solidFill>
                <a:srgbClr val="3366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A29CC56-8C91-43B0-BCCB-65FF5ECD3604}"/>
              </a:ext>
            </a:extLst>
          </p:cNvPr>
          <p:cNvCxnSpPr/>
          <p:nvPr/>
        </p:nvCxnSpPr>
        <p:spPr>
          <a:xfrm>
            <a:off x="516835" y="1060174"/>
            <a:ext cx="11052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DBC57A4-36BC-4993-BFF1-63268281A664}"/>
              </a:ext>
            </a:extLst>
          </p:cNvPr>
          <p:cNvSpPr txBox="1"/>
          <p:nvPr/>
        </p:nvSpPr>
        <p:spPr>
          <a:xfrm>
            <a:off x="675861" y="1438087"/>
            <a:ext cx="599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3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· Training </a:t>
            </a:r>
            <a:endParaRPr lang="ko-KR" altLang="en-US" sz="2000" dirty="0">
              <a:solidFill>
                <a:srgbClr val="3366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F91455-063E-411A-90AA-E50B93F88E21}"/>
              </a:ext>
            </a:extLst>
          </p:cNvPr>
          <p:cNvSpPr txBox="1"/>
          <p:nvPr/>
        </p:nvSpPr>
        <p:spPr>
          <a:xfrm>
            <a:off x="800429" y="1888633"/>
            <a:ext cx="1020050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Pre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-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Training</a:t>
            </a:r>
          </a:p>
          <a:p>
            <a:pPr marL="800100" lvl="1" indent="-342900">
              <a:buFontTx/>
              <a:buChar char="-"/>
            </a:pP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ImageNet Dataset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 활용하여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en-US" altLang="ko-KR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</a:t>
            </a:r>
            <a:r>
              <a:rPr lang="ko-KR" altLang="en-US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개의 </a:t>
            </a:r>
            <a:r>
              <a:rPr lang="en-US" altLang="ko-KR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Conv Layer</a:t>
            </a:r>
            <a:r>
              <a:rPr lang="ko-KR" altLang="en-US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 대해서만 사전 학습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 진행</a:t>
            </a:r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Additional Layer</a:t>
            </a:r>
          </a:p>
          <a:p>
            <a:pPr marL="800100" lvl="1" indent="-34290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개의 </a:t>
            </a:r>
            <a:r>
              <a:rPr lang="en-US" altLang="ko-KR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Conv Layer</a:t>
            </a:r>
            <a:r>
              <a:rPr lang="ko-KR" altLang="en-US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와 </a:t>
            </a:r>
            <a:r>
              <a:rPr lang="en-US" altLang="ko-KR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개의 </a:t>
            </a:r>
            <a:r>
              <a:rPr lang="en-US" altLang="ko-KR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Fully Connected Layer</a:t>
            </a:r>
            <a:r>
              <a:rPr lang="ko-KR" altLang="en-US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추가 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-&gt;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성능의 개선 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[4]</a:t>
            </a:r>
          </a:p>
          <a:p>
            <a:pPr marL="800100" lvl="1" indent="-342900">
              <a:buFontTx/>
              <a:buChar char="-"/>
            </a:pPr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 High Resolution (</a:t>
            </a:r>
            <a:r>
              <a:rPr lang="en-US" altLang="ko-KR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448 x 448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세밀한 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Visual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정보를 요구 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(Detection)</a:t>
            </a:r>
          </a:p>
          <a:p>
            <a:pPr marL="800100" lvl="1" indent="-342900">
              <a:buFontTx/>
              <a:buChar char="-"/>
            </a:pPr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4.  </a:t>
            </a:r>
            <a:r>
              <a:rPr lang="en-US" altLang="ko-KR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Normalize </a:t>
            </a:r>
            <a:r>
              <a:rPr lang="en-US" altLang="ko-KR" dirty="0" err="1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Bbox</a:t>
            </a:r>
            <a:endParaRPr lang="en-US" altLang="ko-KR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800100" lvl="1" indent="-342900">
              <a:buFontTx/>
              <a:buChar char="-"/>
            </a:pP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Bounding Box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width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와 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height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image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height, width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 대하여 정규화 하여 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과 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사이의 값으로 만든다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pPr marL="800100" lvl="1" indent="-342900">
              <a:buFontTx/>
              <a:buChar char="-"/>
            </a:pP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x, y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역시 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grid cell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offset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 되도록 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parameter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화 하고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0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과 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사이의 값으로 만든다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5.  Activation Function</a:t>
            </a:r>
          </a:p>
          <a:p>
            <a:pPr marL="800100" lvl="1" indent="-34290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Leaky </a:t>
            </a:r>
            <a:r>
              <a:rPr lang="en-US" altLang="ko-KR" dirty="0" err="1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ReLU</a:t>
            </a:r>
            <a:endParaRPr lang="en-US" altLang="ko-KR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800100" lvl="1" indent="-342900">
              <a:buFontTx/>
              <a:buChar char="-"/>
            </a:pP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Linear Activation Function at Final layer 		</a:t>
            </a:r>
          </a:p>
          <a:p>
            <a:pPr marL="800100" lvl="1" indent="-342900">
              <a:buFontTx/>
              <a:buChar char="-"/>
            </a:pPr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	</a:t>
            </a:r>
          </a:p>
          <a:p>
            <a:pPr marL="342900" indent="-342900">
              <a:buAutoNum type="arabicPeriod"/>
            </a:pPr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541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F6A35-62F5-4214-84D8-E6683243920B}"/>
              </a:ext>
            </a:extLst>
          </p:cNvPr>
          <p:cNvSpPr txBox="1"/>
          <p:nvPr/>
        </p:nvSpPr>
        <p:spPr>
          <a:xfrm>
            <a:off x="516835" y="318052"/>
            <a:ext cx="1115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3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 Technique</a:t>
            </a:r>
            <a:endParaRPr lang="ko-KR" altLang="en-US" sz="2800" dirty="0">
              <a:solidFill>
                <a:srgbClr val="3366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A29CC56-8C91-43B0-BCCB-65FF5ECD3604}"/>
              </a:ext>
            </a:extLst>
          </p:cNvPr>
          <p:cNvCxnSpPr/>
          <p:nvPr/>
        </p:nvCxnSpPr>
        <p:spPr>
          <a:xfrm>
            <a:off x="516835" y="1060174"/>
            <a:ext cx="11052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DBC57A4-36BC-4993-BFF1-63268281A664}"/>
              </a:ext>
            </a:extLst>
          </p:cNvPr>
          <p:cNvSpPr txBox="1"/>
          <p:nvPr/>
        </p:nvSpPr>
        <p:spPr>
          <a:xfrm>
            <a:off x="675861" y="1438087"/>
            <a:ext cx="599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3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· Loss Function</a:t>
            </a:r>
            <a:endParaRPr lang="ko-KR" altLang="en-US" sz="2000" dirty="0">
              <a:solidFill>
                <a:srgbClr val="3366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3E2E19-508C-4146-9818-AF3780F9E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95" y="2902665"/>
            <a:ext cx="5260987" cy="33239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C1F1AA-D748-4884-99CE-92B74FAB5613}"/>
              </a:ext>
            </a:extLst>
          </p:cNvPr>
          <p:cNvSpPr txBox="1"/>
          <p:nvPr/>
        </p:nvSpPr>
        <p:spPr>
          <a:xfrm>
            <a:off x="5847278" y="2543083"/>
            <a:ext cx="6396111" cy="42934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300" dirty="0">
                <a:solidFill>
                  <a:schemeClr val="accent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Bounding Box Loss</a:t>
            </a:r>
          </a:p>
          <a:p>
            <a:pPr marL="742950" lvl="1" indent="-285750">
              <a:buFontTx/>
              <a:buChar char="-"/>
            </a:pPr>
            <a:r>
              <a:rPr lang="en-US" altLang="ko-KR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Object</a:t>
            </a:r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가지는 </a:t>
            </a:r>
            <a:r>
              <a:rPr lang="en-US" altLang="ko-KR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Bounding Box</a:t>
            </a:r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</a:t>
            </a:r>
            <a:r>
              <a:rPr lang="en-US" altLang="ko-KR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x, y</a:t>
            </a:r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 대하여 </a:t>
            </a:r>
            <a:r>
              <a:rPr lang="en-US" altLang="ko-KR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SSE </a:t>
            </a:r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연산</a:t>
            </a:r>
            <a:endParaRPr lang="en-US" altLang="ko-KR" sz="13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Object</a:t>
            </a:r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가지는 </a:t>
            </a:r>
            <a:r>
              <a:rPr lang="en-US" altLang="ko-KR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Bounding Box</a:t>
            </a:r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</a:t>
            </a:r>
            <a:r>
              <a:rPr lang="en-US" altLang="ko-KR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w, h</a:t>
            </a:r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 대하여 </a:t>
            </a:r>
            <a:r>
              <a:rPr lang="en-US" altLang="ko-KR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SSE </a:t>
            </a:r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연산</a:t>
            </a:r>
            <a:endParaRPr lang="en-US" altLang="ko-KR" sz="13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w, h</a:t>
            </a:r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경우</a:t>
            </a:r>
            <a:r>
              <a:rPr lang="en-US" altLang="ko-KR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Large Box</a:t>
            </a:r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와 </a:t>
            </a:r>
            <a:r>
              <a:rPr lang="en-US" altLang="ko-KR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Small Box</a:t>
            </a:r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에서의 편차가 상대적으로 차이가 나므로 </a:t>
            </a:r>
            <a:r>
              <a:rPr lang="en-US" altLang="ko-KR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square root</a:t>
            </a:r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사용하여 그 편차를 줄여준다</a:t>
            </a:r>
            <a:r>
              <a:rPr lang="en-US" altLang="ko-KR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Penalty </a:t>
            </a:r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부과</a:t>
            </a:r>
            <a:endParaRPr lang="en-US" altLang="ko-KR" sz="13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3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300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Confidence Loss</a:t>
            </a:r>
          </a:p>
          <a:p>
            <a:pPr marL="742950" lvl="1" indent="-285750">
              <a:buFontTx/>
              <a:buChar char="-"/>
            </a:pPr>
            <a:r>
              <a:rPr lang="en-US" altLang="ko-KR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Object</a:t>
            </a:r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가지는 </a:t>
            </a:r>
            <a:r>
              <a:rPr lang="en-US" altLang="ko-KR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Bounding Box</a:t>
            </a:r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 있는 </a:t>
            </a:r>
            <a:r>
              <a:rPr lang="en-US" altLang="ko-KR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grid cell</a:t>
            </a:r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 대하여 </a:t>
            </a:r>
            <a:r>
              <a:rPr lang="en-US" altLang="ko-KR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Confidence </a:t>
            </a:r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연산</a:t>
            </a:r>
            <a:endParaRPr lang="en-US" altLang="ko-KR" sz="13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Object</a:t>
            </a:r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가지지 않는 </a:t>
            </a:r>
            <a:r>
              <a:rPr lang="en-US" altLang="ko-KR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Bounding Box</a:t>
            </a:r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 있는 </a:t>
            </a:r>
            <a:r>
              <a:rPr lang="en-US" altLang="ko-KR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grid cell</a:t>
            </a:r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 대하여 </a:t>
            </a:r>
            <a:r>
              <a:rPr lang="en-US" altLang="ko-KR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Confidence </a:t>
            </a:r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연산</a:t>
            </a:r>
            <a:endParaRPr lang="en-US" altLang="ko-KR" sz="13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Object</a:t>
            </a:r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가지지 않는 </a:t>
            </a:r>
            <a:r>
              <a:rPr lang="en-US" altLang="ko-KR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Bounding Box</a:t>
            </a:r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 있는 </a:t>
            </a:r>
            <a:r>
              <a:rPr lang="en-US" altLang="ko-KR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gride cell</a:t>
            </a:r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 대하여</a:t>
            </a:r>
            <a:r>
              <a:rPr lang="en-US" altLang="ko-KR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Penalty </a:t>
            </a:r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부과</a:t>
            </a:r>
            <a:endParaRPr lang="en-US" altLang="ko-KR" sz="13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lvl="1"/>
            <a:endParaRPr lang="en-US" altLang="ko-KR" sz="13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300" dirty="0">
                <a:solidFill>
                  <a:schemeClr val="accen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Classification Loss</a:t>
            </a:r>
          </a:p>
          <a:p>
            <a:pPr lvl="1"/>
            <a:r>
              <a:rPr lang="en-US" altLang="ko-KR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 Object</a:t>
            </a:r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 있는 </a:t>
            </a:r>
            <a:r>
              <a:rPr lang="en-US" altLang="ko-KR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grid cell</a:t>
            </a:r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 대하여</a:t>
            </a:r>
            <a:r>
              <a:rPr lang="en-US" altLang="ko-KR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class </a:t>
            </a:r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확률 예측</a:t>
            </a:r>
            <a:endParaRPr lang="en-US" altLang="ko-KR" sz="13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3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300" dirty="0">
                <a:solidFill>
                  <a:srgbClr val="7030A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Penalty</a:t>
            </a:r>
          </a:p>
          <a:p>
            <a:pPr marL="742950" lvl="1" indent="-285750">
              <a:buFontTx/>
              <a:buChar char="-"/>
            </a:pPr>
            <a:r>
              <a:rPr lang="en-US" altLang="ko-KR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Confidence Error</a:t>
            </a:r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에서 </a:t>
            </a:r>
            <a:r>
              <a:rPr lang="en-US" altLang="ko-KR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Object</a:t>
            </a:r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 없는 </a:t>
            </a:r>
            <a:r>
              <a:rPr lang="en-US" altLang="ko-KR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Cell</a:t>
            </a:r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 훨씬 많기 때문에 </a:t>
            </a:r>
            <a:r>
              <a:rPr lang="en-US" altLang="ko-KR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Confidence Error (</a:t>
            </a:r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특히</a:t>
            </a:r>
            <a:r>
              <a:rPr lang="en-US" altLang="ko-KR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No Object)</a:t>
            </a:r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 큰 </a:t>
            </a:r>
            <a:r>
              <a:rPr lang="en-US" altLang="ko-KR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power</a:t>
            </a:r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 쏠린다</a:t>
            </a:r>
            <a:r>
              <a:rPr lang="en-US" altLang="ko-KR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이를 보정하기 위하여</a:t>
            </a:r>
            <a:r>
              <a:rPr lang="en-US" altLang="ko-KR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Bounding Box Loss</a:t>
            </a:r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 </a:t>
            </a:r>
            <a:r>
              <a:rPr lang="en-US" altLang="ko-KR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Penalty</a:t>
            </a:r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추가하여 증가시킨다</a:t>
            </a:r>
            <a:r>
              <a:rPr lang="en-US" altLang="ko-KR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더불어</a:t>
            </a:r>
            <a:r>
              <a:rPr lang="en-US" altLang="ko-KR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No Object</a:t>
            </a:r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 대한 </a:t>
            </a:r>
            <a:r>
              <a:rPr lang="en-US" altLang="ko-KR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Confidence Error</a:t>
            </a:r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 </a:t>
            </a:r>
            <a:r>
              <a:rPr lang="en-US" altLang="ko-KR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Penalty</a:t>
            </a:r>
            <a:r>
              <a:rPr lang="ko-KR" altLang="en-US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추가하여 감소시킨다</a:t>
            </a:r>
            <a:r>
              <a:rPr lang="en-US" altLang="ko-KR" sz="1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ko-KR" altLang="en-US" sz="13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75816D-2B9B-40B0-99D5-2A53A32F137E}"/>
                  </a:ext>
                </a:extLst>
              </p:cNvPr>
              <p:cNvSpPr txBox="1"/>
              <p:nvPr/>
            </p:nvSpPr>
            <p:spPr>
              <a:xfrm>
                <a:off x="2752788" y="1122574"/>
                <a:ext cx="7413674" cy="1522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Notation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1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obj</m:t>
                        </m:r>
                      </m:sup>
                    </m:sSubSup>
                  </m:oMath>
                </a14:m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: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객체가 탐지된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Bounding Box (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즉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en-US" altLang="ko-KR" sz="1000" dirty="0" err="1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i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번째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grid cell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에서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j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번째 객체를 포함한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Bounding Box)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1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noobj</m:t>
                        </m:r>
                      </m:sup>
                    </m:sSubSup>
                  </m:oMath>
                </a14:m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: r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객체가 탐지되지 않은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Bounding Box (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즉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en-US" altLang="ko-KR" sz="1000" dirty="0" err="1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i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번째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grid cell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에서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j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번째 객체를 포함하지 않은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Bounding Box)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1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obj</m:t>
                        </m:r>
                      </m:sup>
                    </m:sSubSup>
                    <m:r>
                      <a:rPr lang="en-US" altLang="ko-KR" sz="1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: </a:t>
                </a:r>
                <a:r>
                  <a:rPr lang="en-US" altLang="ko-KR" sz="1000" dirty="0" err="1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i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번째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grid cell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에서 객체를 포함하는지 여부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.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KoPub돋움체 Bold" panose="02020603020101020101" pitchFamily="18" charset="-127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00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KoPub돋움체 Bold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KoPub돋움체 Bold" panose="02020603020101020101" pitchFamily="18" charset="-127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0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KoPub돋움체 Bold" panose="02020603020101020101" pitchFamily="18" charset="-127"/>
                              </a:rPr>
                              <m:t>i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en-US" altLang="ko-KR" sz="10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KoPub돋움체 Bold" panose="02020603020101020101" pitchFamily="18" charset="-127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rPr>
                      <m:t>: </m:t>
                    </m:r>
                    <m:r>
                      <m:rPr>
                        <m:nor/>
                      </m:rPr>
                      <a:rPr lang="en-US" altLang="ko-KR" sz="1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rPr>
                      <m:t>i</m:t>
                    </m:r>
                    <m:r>
                      <m:rPr>
                        <m:nor/>
                      </m:rPr>
                      <a:rPr lang="ko-KR" altLang="en-US" sz="1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rPr>
                      <m:t>번째 </m:t>
                    </m:r>
                    <m:r>
                      <m:rPr>
                        <m:nor/>
                      </m:rPr>
                      <a:rPr lang="en-US" altLang="ko-KR" sz="1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rPr>
                      <m:t>grid</m:t>
                    </m:r>
                    <m:r>
                      <m:rPr>
                        <m:nor/>
                      </m:rPr>
                      <a:rPr lang="en-US" altLang="ko-KR" sz="1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rPr>
                      <m:t>cell</m:t>
                    </m:r>
                    <m:r>
                      <m:rPr>
                        <m:nor/>
                      </m:rPr>
                      <a:rPr lang="ko-KR" altLang="en-US" sz="1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rPr>
                      <m:t>에서의 </m:t>
                    </m:r>
                    <m:r>
                      <m:rPr>
                        <m:nor/>
                      </m:rPr>
                      <a:rPr lang="en-US" altLang="ko-KR" sz="1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rPr>
                      <m:t>Confidence</m:t>
                    </m:r>
                    <m:r>
                      <m:rPr>
                        <m:nor/>
                      </m:rPr>
                      <a:rPr lang="en-US" altLang="ko-KR" sz="1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rPr>
                      <m:t> </m:t>
                    </m:r>
                    <m:r>
                      <a:rPr lang="ko-KR" altLang="en-US" sz="1000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KoPub돋움체 Bold" panose="02020603020101020101" pitchFamily="18" charset="-127"/>
                      </a:rPr>
                      <m:t>예측</m:t>
                    </m:r>
                    <m:r>
                      <m:rPr>
                        <m:nor/>
                      </m:rPr>
                      <a:rPr lang="ko-KR" altLang="en-US" sz="1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rPr>
                      <m:t>값</m:t>
                    </m:r>
                    <m:r>
                      <m:rPr>
                        <m:nor/>
                      </m:rPr>
                      <a:rPr lang="en-US" altLang="ko-KR" sz="1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rPr>
                      <m:t>. (</m:t>
                    </m:r>
                    <m:r>
                      <m:rPr>
                        <m:nor/>
                      </m:rPr>
                      <a:rPr lang="en-US" altLang="ko-KR" sz="1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rPr>
                      <m:t>Confidence</m:t>
                    </m:r>
                    <m:r>
                      <m:rPr>
                        <m:nor/>
                      </m:rPr>
                      <a:rPr lang="en-US" altLang="ko-KR" sz="1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rPr>
                      <m:t> = </m:t>
                    </m:r>
                    <m:r>
                      <m:rPr>
                        <m:nor/>
                      </m:rPr>
                      <a:rPr lang="en-US" altLang="ko-KR" sz="1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rPr>
                      <m:t>Pr</m:t>
                    </m:r>
                    <m:r>
                      <m:rPr>
                        <m:nor/>
                      </m:rPr>
                      <a:rPr lang="en-US" altLang="ko-KR" sz="1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rPr>
                      <m:t>Object</m:t>
                    </m:r>
                    <m:r>
                      <m:rPr>
                        <m:nor/>
                      </m:rPr>
                      <a:rPr lang="en-US" altLang="ko-KR" sz="1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rPr>
                      <m:t>) </m:t>
                    </m:r>
                    <m:r>
                      <m:rPr>
                        <m:nor/>
                      </m:rPr>
                      <a:rPr lang="ko-KR" altLang="en-US" sz="1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rPr>
                      <m:t>∗ </m:t>
                    </m:r>
                    <m:sSubSup>
                      <m:sSubSupPr>
                        <m:ctrlPr>
                          <a:rPr lang="en-US" altLang="ko-KR" sz="1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KoPub돋움체 Bold" panose="02020603020101020101" pitchFamily="18" charset="-127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1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KoPub돋움체 Bold" panose="02020603020101020101" pitchFamily="18" charset="-127"/>
                          </a:rPr>
                          <m:t>IOU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KoPub돋움체 Bold" panose="02020603020101020101" pitchFamily="18" charset="-127"/>
                          </a:rPr>
                          <m:t>pred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1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KoPub돋움체 Bold" panose="02020603020101020101" pitchFamily="18" charset="-127"/>
                          </a:rPr>
                          <m:t>truth</m:t>
                        </m:r>
                      </m:sup>
                    </m:sSubSup>
                  </m:oMath>
                </a14:m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)</a:t>
                </a:r>
              </a:p>
              <a:p>
                <a:pPr marL="171450" indent="-171450">
                  <a:buFontTx/>
                  <a:buChar char="-"/>
                </a:pP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KoPub돋움체 Bold" panose="02020603020101020101" pitchFamily="18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KoPub돋움체 Bold" panose="02020603020101020101" pitchFamily="18" charset="-127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KoPub돋움체 Bold" panose="02020603020101020101" pitchFamily="18" charset="-127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: </a:t>
                </a:r>
                <a:r>
                  <a:rPr lang="en-US" altLang="ko-KR" sz="1000" dirty="0" err="1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i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번째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grid cell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에서의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Confidence Ground Truth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값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. (target</a:t>
                </a:r>
                <a:r>
                  <a:rPr lang="ko-KR" altLang="en-US" sz="1000" dirty="0" err="1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값으로서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grid cell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에 객체가 있으면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1,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없으면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0)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x, y, w, h :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중심점의 좌표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width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와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height. (C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와 마찬가지로 </a:t>
                </a:r>
                <a:r>
                  <a:rPr lang="ko-KR" altLang="en-US" sz="1000" dirty="0" err="1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예측값과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target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을 표현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)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p(c) : class c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일 확률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75816D-2B9B-40B0-99D5-2A53A32F1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788" y="1122574"/>
                <a:ext cx="7413674" cy="1522725"/>
              </a:xfrm>
              <a:prstGeom prst="rect">
                <a:avLst/>
              </a:prstGeom>
              <a:blipFill>
                <a:blip r:embed="rId3"/>
                <a:stretch>
                  <a:fillRect b="-12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A54D6F7E-C55F-43BC-ACED-B85FFD1B68B9}"/>
              </a:ext>
            </a:extLst>
          </p:cNvPr>
          <p:cNvSpPr/>
          <p:nvPr/>
        </p:nvSpPr>
        <p:spPr>
          <a:xfrm>
            <a:off x="4983623" y="3023212"/>
            <a:ext cx="290582" cy="1155446"/>
          </a:xfrm>
          <a:prstGeom prst="rightBrac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8CBEA619-E61F-4871-B1B6-DFB83CBF919D}"/>
              </a:ext>
            </a:extLst>
          </p:cNvPr>
          <p:cNvSpPr/>
          <p:nvPr/>
        </p:nvSpPr>
        <p:spPr>
          <a:xfrm>
            <a:off x="4983623" y="4335780"/>
            <a:ext cx="290582" cy="1155447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609C449F-CF0E-4AB1-B5AB-8FF043BE5E07}"/>
              </a:ext>
            </a:extLst>
          </p:cNvPr>
          <p:cNvSpPr/>
          <p:nvPr/>
        </p:nvSpPr>
        <p:spPr>
          <a:xfrm>
            <a:off x="5310418" y="5691189"/>
            <a:ext cx="290582" cy="5905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B34BDD8-CFA2-4EE9-92D3-31921440CFBE}"/>
              </a:ext>
            </a:extLst>
          </p:cNvPr>
          <p:cNvSpPr/>
          <p:nvPr/>
        </p:nvSpPr>
        <p:spPr>
          <a:xfrm>
            <a:off x="516835" y="3807368"/>
            <a:ext cx="553566" cy="29536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78C3D51-514A-4743-A4DD-F894980A018E}"/>
              </a:ext>
            </a:extLst>
          </p:cNvPr>
          <p:cNvSpPr/>
          <p:nvPr/>
        </p:nvSpPr>
        <p:spPr>
          <a:xfrm>
            <a:off x="1507435" y="5124546"/>
            <a:ext cx="553566" cy="29536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1394813-5EC4-42DA-A4A3-CBD6F64E7112}"/>
              </a:ext>
            </a:extLst>
          </p:cNvPr>
          <p:cNvSpPr/>
          <p:nvPr/>
        </p:nvSpPr>
        <p:spPr>
          <a:xfrm>
            <a:off x="122295" y="3121568"/>
            <a:ext cx="553566" cy="29536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364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1436</Words>
  <Application>Microsoft Office PowerPoint</Application>
  <PresentationFormat>와이드스크린</PresentationFormat>
  <Paragraphs>240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Apple SD Gothic Neo</vt:lpstr>
      <vt:lpstr>KoPub돋움체 Bold</vt:lpstr>
      <vt:lpstr>KoPub돋움체 Light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ChoiSungUk</dc:creator>
  <cp:lastModifiedBy>ChoiSungUk</cp:lastModifiedBy>
  <cp:revision>4</cp:revision>
  <dcterms:created xsi:type="dcterms:W3CDTF">2022-01-17T12:38:44Z</dcterms:created>
  <dcterms:modified xsi:type="dcterms:W3CDTF">2022-01-19T07:10:51Z</dcterms:modified>
</cp:coreProperties>
</file>