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80" r:id="rId6"/>
    <p:sldId id="262" r:id="rId7"/>
    <p:sldId id="266" r:id="rId8"/>
    <p:sldId id="276" r:id="rId9"/>
    <p:sldId id="283" r:id="rId10"/>
    <p:sldId id="274" r:id="rId11"/>
    <p:sldId id="284" r:id="rId12"/>
    <p:sldId id="273" r:id="rId13"/>
    <p:sldId id="258" r:id="rId14"/>
    <p:sldId id="269" r:id="rId15"/>
    <p:sldId id="279" r:id="rId16"/>
    <p:sldId id="271" r:id="rId17"/>
    <p:sldId id="281" r:id="rId18"/>
    <p:sldId id="272" r:id="rId19"/>
    <p:sldId id="282" r:id="rId20"/>
    <p:sldId id="278" r:id="rId21"/>
    <p:sldId id="275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58E47-5475-4B3D-AE38-F169C0891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7FFEE9-F4D0-463B-9426-CFC0E55FD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F92E4-D6BB-442C-9F83-7ABB0856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0B02-22BB-4B0C-B9CA-88FA8A2A1F5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270E30-7998-4B99-BD6A-6D85F23F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038D8-3E07-46FB-B8F9-EF444786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0396-7D82-4FDD-A508-B77345B11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4BF7C-2D32-457C-9DCE-896A9F77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D3833-7A2C-46A6-8D5E-85F10E046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A1B64-05C6-42C9-A836-4A6E86F6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0B02-22BB-4B0C-B9CA-88FA8A2A1F5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6046B-658E-4B16-9FB4-31D7E55E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C5C99-CB8D-4236-B808-9E5387C3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0396-7D82-4FDD-A508-B77345B11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9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F4D485-A120-44D8-B2DE-4261476B3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85D791-44FC-467A-B2CC-BCA38DB22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70698-A152-4869-BDE4-E23D86D2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0B02-22BB-4B0C-B9CA-88FA8A2A1F5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32780-7682-4916-914E-BB09CF48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63376-7C70-49C0-9EA5-7BDA34DF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0396-7D82-4FDD-A508-B77345B11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8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9641B-15A0-4AFF-B793-C65ADCA9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426D2-412A-4F68-BF91-93EB34860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E7490-2636-4BA4-BFC1-B804210D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0B02-22BB-4B0C-B9CA-88FA8A2A1F5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C409E-B36F-4311-AA6A-F342D04B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C0C27-5D03-4AAC-8058-E2D17217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0396-7D82-4FDD-A508-B77345B11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95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D40D1-B1E7-4499-B538-121B82CD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E93E5-4CF9-48E7-A181-8E9519E15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0EC89-A80A-42E3-8428-661A37F1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0B02-22BB-4B0C-B9CA-88FA8A2A1F5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4EBAE-4E4D-495A-92CC-279970C4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EF29E-CABD-45DD-84CE-EF0B2BA7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0396-7D82-4FDD-A508-B77345B11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2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28968-A0F2-4F6B-B114-B2B69691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45DB3-A94D-4D65-A505-E4095998F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54C4DB-05DD-4F71-8373-60216EF2A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D89184-B6B7-4021-A6A0-635BF529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0B02-22BB-4B0C-B9CA-88FA8A2A1F5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D2450D-18E0-4715-91E7-F650347E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B927C-9AD4-4138-932F-6BA9DB65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0396-7D82-4FDD-A508-B77345B11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16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14B76-5769-4484-B0AA-74AA77E6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46F947-C27D-48AC-B4D4-BA557B30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29D222-09AA-4D14-81AF-35988C9A9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21FCD-B40D-4D04-8E22-FBF93A8C5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18AF6F-4B39-4976-A971-296489548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9D0773-B66A-4070-BEAB-9B3CB4F2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0B02-22BB-4B0C-B9CA-88FA8A2A1F5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407232-1F60-41CD-BD64-A4EB4748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6A3CB-13D1-437F-8280-4F75132E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0396-7D82-4FDD-A508-B77345B11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2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217D5-54C9-45C7-93DE-304057EA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E25107-E997-4B45-ACE4-3F245CE2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0B02-22BB-4B0C-B9CA-88FA8A2A1F5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7FC2DD-C8C3-474D-8BBB-BA29B309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20B1D8-16D4-42B2-878A-65EC0819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0396-7D82-4FDD-A508-B77345B11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4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00D18A-047C-4825-B09A-E345ACFB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0B02-22BB-4B0C-B9CA-88FA8A2A1F5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11C064-1B24-4B04-97FA-8AFECBA8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BA2E89-247C-4360-9C63-ED31F3D4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0396-7D82-4FDD-A508-B77345B11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38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89FB5-7D6E-4EEF-9C4E-2B139752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A106E-E14B-4708-90D7-6CDD38AA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11D3EB-89D5-4079-9B7A-AF8849AFC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3D888-BF3C-43FB-9F28-9FD6DA19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0B02-22BB-4B0C-B9CA-88FA8A2A1F5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D6A3-5DAB-4087-A146-690FF871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A75F3A-0661-40DC-AC88-07967A85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0396-7D82-4FDD-A508-B77345B11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5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E67A9-0B5A-4316-B61D-5E13027F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801E1F-D9EA-4613-BDFA-AA68231E3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6C2D0B-0731-44D3-AC49-FA5716D96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08AC4D-D478-4603-9279-D9FD70BA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0B02-22BB-4B0C-B9CA-88FA8A2A1F5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8EAF44-2C2A-44A5-B3F8-A2D61F38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0A8DD7-6429-42E0-9F64-2BA8D589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0396-7D82-4FDD-A508-B77345B11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51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957746-9D42-45F6-91FA-D3065B11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F2B0E-D4B5-4BD0-9B64-763DD52F9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4E9C7-6611-4394-B559-F7857D1DA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D0B02-22BB-4B0C-B9CA-88FA8A2A1F5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E2D0B-0587-4EC2-8C9E-D5E9500EF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90DCD-04F2-4ED3-8E81-424A29343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80396-7D82-4FDD-A508-B77345B11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2657C8-88EE-430D-971C-3F9527677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공주대</a:t>
            </a:r>
            <a:r>
              <a:rPr lang="ko-KR" altLang="en-US" sz="5800" dirty="0">
                <a:solidFill>
                  <a:schemeClr val="bg1"/>
                </a:solidFill>
              </a:rPr>
              <a:t> </a:t>
            </a:r>
            <a:r>
              <a:rPr lang="ko-KR" altLang="en-US" sz="5800" dirty="0">
                <a:solidFill>
                  <a:srgbClr val="FF0000"/>
                </a:solidFill>
              </a:rPr>
              <a:t>사랑</a:t>
            </a:r>
            <a:r>
              <a:rPr lang="ko-KR" altLang="en-US" sz="5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방</a:t>
            </a:r>
            <a:br>
              <a:rPr lang="en-US" altLang="ko-KR" sz="5800" dirty="0"/>
            </a:br>
            <a:endParaRPr lang="ko-KR" altLang="en-US" sz="5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3CFF9-007E-4B36-878C-34E37A362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ko-KR" altLang="en-US" sz="3200" b="1" dirty="0">
                <a:solidFill>
                  <a:schemeClr val="tx2"/>
                </a:solidFill>
              </a:rPr>
              <a:t>팀 명 </a:t>
            </a:r>
            <a:r>
              <a:rPr lang="en-US" altLang="ko-KR" sz="3200" b="1" dirty="0">
                <a:solidFill>
                  <a:schemeClr val="tx2"/>
                </a:solidFill>
              </a:rPr>
              <a:t>: </a:t>
            </a:r>
            <a:r>
              <a:rPr lang="ko-KR" altLang="en-US" sz="3200" b="1" dirty="0">
                <a:solidFill>
                  <a:schemeClr val="tx2"/>
                </a:solidFill>
              </a:rPr>
              <a:t>삼종세트</a:t>
            </a:r>
            <a:endParaRPr lang="en-US" altLang="ko-KR" sz="3200" b="1" dirty="0">
              <a:solidFill>
                <a:schemeClr val="tx2"/>
              </a:solidFill>
            </a:endParaRPr>
          </a:p>
          <a:p>
            <a:pPr algn="r"/>
            <a:r>
              <a:rPr lang="ko-KR" altLang="en-US" sz="3200" b="1" dirty="0">
                <a:solidFill>
                  <a:schemeClr val="tx2"/>
                </a:solidFill>
              </a:rPr>
              <a:t>팀 원 </a:t>
            </a:r>
            <a:r>
              <a:rPr lang="en-US" altLang="ko-KR" sz="3200" b="1" dirty="0">
                <a:solidFill>
                  <a:schemeClr val="tx2"/>
                </a:solidFill>
              </a:rPr>
              <a:t>: 201401992 </a:t>
            </a:r>
            <a:r>
              <a:rPr lang="ko-KR" altLang="en-US" sz="3200" b="1" dirty="0" err="1">
                <a:solidFill>
                  <a:schemeClr val="tx2"/>
                </a:solidFill>
              </a:rPr>
              <a:t>전종배</a:t>
            </a:r>
            <a:endParaRPr lang="en-US" altLang="ko-KR" sz="3200" b="1" dirty="0">
              <a:solidFill>
                <a:schemeClr val="tx2"/>
              </a:solidFill>
            </a:endParaRPr>
          </a:p>
          <a:p>
            <a:pPr algn="r"/>
            <a:r>
              <a:rPr lang="en-US" altLang="ko-KR" sz="3200" b="1" dirty="0">
                <a:solidFill>
                  <a:schemeClr val="tx2"/>
                </a:solidFill>
              </a:rPr>
              <a:t>201401993 </a:t>
            </a:r>
            <a:r>
              <a:rPr lang="ko-KR" altLang="en-US" sz="3200" b="1" dirty="0">
                <a:solidFill>
                  <a:schemeClr val="tx2"/>
                </a:solidFill>
              </a:rPr>
              <a:t>정종현</a:t>
            </a:r>
            <a:r>
              <a:rPr lang="en-US" altLang="ko-KR" sz="3200" b="1" dirty="0">
                <a:solidFill>
                  <a:schemeClr val="tx2"/>
                </a:solidFill>
              </a:rPr>
              <a:t> </a:t>
            </a:r>
          </a:p>
          <a:p>
            <a:pPr algn="r"/>
            <a:r>
              <a:rPr lang="en-US" altLang="ko-KR" sz="3200" b="1" dirty="0">
                <a:solidFill>
                  <a:schemeClr val="tx2"/>
                </a:solidFill>
              </a:rPr>
              <a:t>201401969 </a:t>
            </a:r>
            <a:r>
              <a:rPr lang="ko-KR" altLang="en-US" sz="3200" b="1" dirty="0" err="1">
                <a:solidFill>
                  <a:schemeClr val="tx2"/>
                </a:solidFill>
              </a:rPr>
              <a:t>원종민</a:t>
            </a:r>
            <a:endParaRPr lang="en-US" altLang="ko-KR" sz="3200" b="1" dirty="0">
              <a:solidFill>
                <a:schemeClr val="tx2"/>
              </a:solidFill>
            </a:endParaRPr>
          </a:p>
          <a:p>
            <a:pPr algn="r"/>
            <a:r>
              <a:rPr lang="ko-KR" altLang="en-US" sz="3200" b="1" dirty="0">
                <a:solidFill>
                  <a:schemeClr val="tx2"/>
                </a:solidFill>
              </a:rPr>
              <a:t>지도교수님 </a:t>
            </a:r>
            <a:r>
              <a:rPr lang="en-US" altLang="ko-KR" sz="3200" b="1" dirty="0">
                <a:solidFill>
                  <a:schemeClr val="tx2"/>
                </a:solidFill>
              </a:rPr>
              <a:t>: </a:t>
            </a:r>
            <a:r>
              <a:rPr lang="ko-KR" altLang="en-US" sz="3200" b="1" dirty="0">
                <a:solidFill>
                  <a:schemeClr val="tx2"/>
                </a:solidFill>
              </a:rPr>
              <a:t>임재현 교수님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10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A14CDB-D8C4-4634-9EBD-4B6668FACCED}"/>
              </a:ext>
            </a:extLst>
          </p:cNvPr>
          <p:cNvSpPr/>
          <p:nvPr/>
        </p:nvSpPr>
        <p:spPr>
          <a:xfrm>
            <a:off x="589681" y="3305751"/>
            <a:ext cx="2297334" cy="263617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사랑방</a:t>
            </a:r>
            <a:endParaRPr lang="en-US" altLang="ko-KR" sz="2800" dirty="0"/>
          </a:p>
          <a:p>
            <a:pPr algn="ctr"/>
            <a:r>
              <a:rPr lang="ko-KR" altLang="en-US" sz="2800" dirty="0"/>
              <a:t>알고리즘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776577-5168-46F8-AB6B-AF8C8F925928}"/>
              </a:ext>
            </a:extLst>
          </p:cNvPr>
          <p:cNvSpPr/>
          <p:nvPr/>
        </p:nvSpPr>
        <p:spPr>
          <a:xfrm>
            <a:off x="8906820" y="3076264"/>
            <a:ext cx="1588226" cy="31594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추진계획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kern="1200" dirty="0">
                <a:solidFill>
                  <a:srgbClr val="FFFF00"/>
                </a:solidFill>
              </a:rPr>
              <a:t>구현내용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C3681C6-34E5-4736-97F2-1A03C190E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728" y="2310834"/>
            <a:ext cx="2910041" cy="4355968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BF722AB-8AC6-40DD-A2D7-4AF8E1600D58}"/>
              </a:ext>
            </a:extLst>
          </p:cNvPr>
          <p:cNvSpPr/>
          <p:nvPr/>
        </p:nvSpPr>
        <p:spPr>
          <a:xfrm>
            <a:off x="3464953" y="4378695"/>
            <a:ext cx="970163" cy="79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15BC3DF-7B9B-4CCC-BF73-BB603140FE6F}"/>
              </a:ext>
            </a:extLst>
          </p:cNvPr>
          <p:cNvSpPr/>
          <p:nvPr/>
        </p:nvSpPr>
        <p:spPr>
          <a:xfrm>
            <a:off x="3464952" y="3555200"/>
            <a:ext cx="970163" cy="79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5F264BC-5F68-409E-A1C3-051215FA2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35" y="2937914"/>
            <a:ext cx="2714625" cy="16859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6E388FE-D985-46CE-99FC-8F74E8D5A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435" y="4777563"/>
            <a:ext cx="2714625" cy="1609725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1837244-98DF-47B9-9CD6-009D5123CF8A}"/>
              </a:ext>
            </a:extLst>
          </p:cNvPr>
          <p:cNvSpPr/>
          <p:nvPr/>
        </p:nvSpPr>
        <p:spPr>
          <a:xfrm>
            <a:off x="8178800" y="3848100"/>
            <a:ext cx="594337" cy="929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C56A31C5-062F-414E-96A3-7B6A461F0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820" y="2300951"/>
            <a:ext cx="2910041" cy="43559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43F9701-6104-45BA-A2AA-62F7A90CE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6820" y="3191928"/>
            <a:ext cx="1546832" cy="287867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BA3E115-4DEE-4F1C-A640-59F4C09432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5046" y="3191928"/>
            <a:ext cx="1271289" cy="2878672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E7CF003E-B7E5-4385-A8D0-3ACC0845008E}"/>
              </a:ext>
            </a:extLst>
          </p:cNvPr>
          <p:cNvSpPr/>
          <p:nvPr/>
        </p:nvSpPr>
        <p:spPr>
          <a:xfrm>
            <a:off x="2451160" y="2004798"/>
            <a:ext cx="1841500" cy="1580189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FF00"/>
                </a:solidFill>
              </a:rPr>
              <a:t>10</a:t>
            </a:r>
            <a:r>
              <a:rPr lang="ko-KR" altLang="en-US" dirty="0"/>
              <a:t>가지 테스트</a:t>
            </a:r>
          </a:p>
        </p:txBody>
      </p:sp>
    </p:spTree>
    <p:extLst>
      <p:ext uri="{BB962C8B-B14F-4D97-AF65-F5344CB8AC3E}">
        <p14:creationId xmlns:p14="http://schemas.microsoft.com/office/powerpoint/2010/main" val="26931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추진계획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kern="1200" dirty="0">
                <a:solidFill>
                  <a:srgbClr val="FFFF00"/>
                </a:solidFill>
              </a:rPr>
              <a:t>구현내용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15BC3DF-7B9B-4CCC-BF73-BB603140FE6F}"/>
              </a:ext>
            </a:extLst>
          </p:cNvPr>
          <p:cNvSpPr/>
          <p:nvPr/>
        </p:nvSpPr>
        <p:spPr>
          <a:xfrm rot="10800000">
            <a:off x="5242952" y="3460680"/>
            <a:ext cx="970163" cy="79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3B6ECE6-123D-40AB-81E7-CE91AB124BAB}"/>
              </a:ext>
            </a:extLst>
          </p:cNvPr>
          <p:cNvSpPr/>
          <p:nvPr/>
        </p:nvSpPr>
        <p:spPr>
          <a:xfrm>
            <a:off x="5242952" y="4611633"/>
            <a:ext cx="970163" cy="79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5C020F0-9732-4422-8F37-C24EF5527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779" y="3076264"/>
            <a:ext cx="2491956" cy="249195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227388E-61B0-4372-8376-55B196D13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332" y="2937914"/>
            <a:ext cx="3322608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9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추진계획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dirty="0">
                <a:solidFill>
                  <a:srgbClr val="FFFF00"/>
                </a:solidFill>
              </a:rPr>
              <a:t>조직도</a:t>
            </a:r>
            <a:endParaRPr lang="ko-KR" altLang="en-US" sz="2800" b="1" kern="1200" dirty="0">
              <a:solidFill>
                <a:srgbClr val="FFFF00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73A8976-7A64-4807-A41E-A981B9E2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177" y="2509911"/>
            <a:ext cx="7614547" cy="39976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2B13D5-1F2A-4952-85F3-1DCCB1D8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조직별</a:t>
            </a:r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역할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DA14A2B-AF2C-4DD3-9187-09BF7F248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211" y="16911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7934C15-231A-4DA8-943D-D7B6466C4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75897"/>
              </p:ext>
            </p:extLst>
          </p:nvPr>
        </p:nvGraphicFramePr>
        <p:xfrm>
          <a:off x="4038600" y="978906"/>
          <a:ext cx="7188200" cy="48968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04104">
                  <a:extLst>
                    <a:ext uri="{9D8B030D-6E8A-4147-A177-3AD203B41FA5}">
                      <a16:colId xmlns:a16="http://schemas.microsoft.com/office/drawing/2014/main" val="2708590718"/>
                    </a:ext>
                  </a:extLst>
                </a:gridCol>
                <a:gridCol w="5084096">
                  <a:extLst>
                    <a:ext uri="{9D8B030D-6E8A-4147-A177-3AD203B41FA5}">
                      <a16:colId xmlns:a16="http://schemas.microsoft.com/office/drawing/2014/main" val="1891751222"/>
                    </a:ext>
                  </a:extLst>
                </a:gridCol>
              </a:tblGrid>
              <a:tr h="6168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구분</a:t>
                      </a:r>
                      <a:endParaRPr lang="ko-KR" altLang="en-US" sz="1600" kern="0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3870" marR="122322" marT="122322" marB="1223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역할 및 책임</a:t>
                      </a:r>
                      <a:endParaRPr lang="ko-KR" altLang="en-US" sz="1600" kern="0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3870" marR="122322" marT="122322" marB="1223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420725"/>
                  </a:ext>
                </a:extLst>
              </a:tr>
              <a:tr h="23399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프로젝트 매니저</a:t>
                      </a:r>
                      <a:endParaRPr lang="ko-KR" altLang="en-US" sz="12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3870" marR="106013" marT="106013" marB="1060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조선일보명조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사업 총괄</a:t>
                      </a:r>
                      <a:endParaRPr lang="ko-KR" altLang="en-US" sz="12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조선일보명조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주요사안의 최종 의사결정</a:t>
                      </a:r>
                      <a:endParaRPr lang="ko-KR" altLang="en-US" sz="12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조선일보명조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시스템 구축관련 주요 정책 결정</a:t>
                      </a:r>
                      <a:endParaRPr lang="ko-KR" altLang="en-US" sz="12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조선일보명조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시스템 구축 방향 조정</a:t>
                      </a:r>
                      <a:endParaRPr lang="ko-KR" altLang="en-US" sz="12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조선일보명조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프로젝트 과정에서의 관리</a:t>
                      </a:r>
                      <a:r>
                        <a:rPr lang="en-US" altLang="ko-KR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조선일보명조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감독</a:t>
                      </a:r>
                      <a:endParaRPr lang="ko-KR" altLang="en-US" sz="12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조선일보명조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공주대 사랑방 개발 및 지원</a:t>
                      </a:r>
                      <a:endParaRPr lang="ko-KR" altLang="en-US" sz="12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조선일보명조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개발 업무 지원 및 산출물 검토</a:t>
                      </a:r>
                      <a:endParaRPr lang="ko-KR" altLang="en-US" sz="12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3870" marR="106013" marT="106013" marB="1060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163043"/>
                  </a:ext>
                </a:extLst>
              </a:tr>
              <a:tr h="8177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프로그래머</a:t>
                      </a:r>
                      <a:endParaRPr lang="ko-KR" altLang="en-US" sz="1200" kern="0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3870" marR="106013" marT="106013" marB="1060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12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채팅 시스템 개발</a:t>
                      </a:r>
                      <a:endParaRPr lang="ko-KR" altLang="en-US" sz="1200" kern="0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en-US" altLang="ko-KR" sz="12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조선일보명조"/>
                        </a:rPr>
                        <a:t>DB </a:t>
                      </a:r>
                      <a:r>
                        <a:rPr lang="ko-KR" altLang="en-US" sz="12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설계 및 구축</a:t>
                      </a:r>
                      <a:endParaRPr lang="ko-KR" altLang="en-US" sz="1200" kern="0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3870" marR="106013" marT="106013" marB="1060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792925"/>
                  </a:ext>
                </a:extLst>
              </a:tr>
              <a:tr h="11221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프로그램사서</a:t>
                      </a:r>
                      <a:endParaRPr lang="ko-KR" altLang="en-US" sz="1200" kern="0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3870" marR="106013" marT="106013" marB="1060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프로젝트 진행 중 새로운 방안</a:t>
                      </a:r>
                      <a:r>
                        <a:rPr lang="en-US" altLang="ko-KR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조선일보명조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기획안 제시</a:t>
                      </a:r>
                      <a:endParaRPr lang="ko-KR" altLang="en-US" sz="12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12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작업물</a:t>
                      </a: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 검수</a:t>
                      </a:r>
                      <a:endParaRPr lang="ko-KR" altLang="en-US" sz="12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최종 </a:t>
                      </a:r>
                      <a:r>
                        <a:rPr lang="en-US" altLang="ko-KR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조선일보명조"/>
                        </a:rPr>
                        <a:t>QA </a:t>
                      </a: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업무</a:t>
                      </a:r>
                      <a:endParaRPr lang="ko-KR" altLang="en-US" sz="12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3870" marR="106013" marT="106013" marB="1060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90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86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추진계획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altLang="ko-KR" sz="2800" b="1" dirty="0">
                <a:solidFill>
                  <a:srgbClr val="FFFF00"/>
                </a:solidFill>
              </a:rPr>
              <a:t>WBS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37" y="1890006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4F403DA-1887-4825-B926-21253C1477D3}"/>
              </a:ext>
            </a:extLst>
          </p:cNvPr>
          <p:cNvGrpSpPr/>
          <p:nvPr/>
        </p:nvGrpSpPr>
        <p:grpSpPr>
          <a:xfrm>
            <a:off x="4355872" y="3734262"/>
            <a:ext cx="3480255" cy="1053539"/>
            <a:chOff x="695960" y="920750"/>
            <a:chExt cx="1630045" cy="399415"/>
          </a:xfrm>
          <a:solidFill>
            <a:schemeClr val="tx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32A55C-3D59-481A-A4DE-B1FB4499AFCF}"/>
                </a:ext>
              </a:extLst>
            </p:cNvPr>
            <p:cNvSpPr/>
            <p:nvPr/>
          </p:nvSpPr>
          <p:spPr>
            <a:xfrm>
              <a:off x="809625" y="970280"/>
              <a:ext cx="151701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1B67889-34DF-49A8-8641-AB73817B5F42}"/>
                </a:ext>
              </a:extLst>
            </p:cNvPr>
            <p:cNvGrpSpPr/>
            <p:nvPr/>
          </p:nvGrpSpPr>
          <p:grpSpPr>
            <a:xfrm>
              <a:off x="695960" y="920750"/>
              <a:ext cx="1630045" cy="399415"/>
              <a:chOff x="695960" y="920750"/>
              <a:chExt cx="1630045" cy="399415"/>
            </a:xfrm>
            <a:grpFill/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900E0ED-3D6D-4871-A2CE-B5626FDE5552}"/>
                  </a:ext>
                </a:extLst>
              </p:cNvPr>
              <p:cNvSpPr/>
              <p:nvPr/>
            </p:nvSpPr>
            <p:spPr>
              <a:xfrm>
                <a:off x="783590" y="941070"/>
                <a:ext cx="1517015" cy="2571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" name="자유형: 도형 19">
                <a:extLst>
                  <a:ext uri="{FF2B5EF4-FFF2-40B4-BE49-F238E27FC236}">
                    <a16:creationId xmlns:a16="http://schemas.microsoft.com/office/drawing/2014/main" id="{A7F487AD-BCF3-4309-B6E1-6B1BFA29AE03}"/>
                  </a:ext>
                </a:extLst>
              </p:cNvPr>
              <p:cNvSpPr/>
              <p:nvPr/>
            </p:nvSpPr>
            <p:spPr>
              <a:xfrm flipH="1">
                <a:off x="823595" y="1079500"/>
                <a:ext cx="180975" cy="240665"/>
              </a:xfrm>
              <a:custGeom>
                <a:avLst/>
                <a:gdLst>
                  <a:gd name="connsiteX0" fmla="*/ 196770 w 416689"/>
                  <a:gd name="connsiteY0" fmla="*/ 0 h 393539"/>
                  <a:gd name="connsiteX1" fmla="*/ 416689 w 416689"/>
                  <a:gd name="connsiteY1" fmla="*/ 69448 h 393539"/>
                  <a:gd name="connsiteX2" fmla="*/ 0 w 416689"/>
                  <a:gd name="connsiteY2" fmla="*/ 393539 h 393539"/>
                  <a:gd name="connsiteX3" fmla="*/ 196770 w 416689"/>
                  <a:gd name="connsiteY3" fmla="*/ 0 h 39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689" h="393539">
                    <a:moveTo>
                      <a:pt x="196770" y="0"/>
                    </a:moveTo>
                    <a:lnTo>
                      <a:pt x="416689" y="69448"/>
                    </a:lnTo>
                    <a:lnTo>
                      <a:pt x="0" y="393539"/>
                    </a:lnTo>
                    <a:lnTo>
                      <a:pt x="19677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84BEBD8-962C-4A06-9A70-CF82E8EB08DF}"/>
                  </a:ext>
                </a:extLst>
              </p:cNvPr>
              <p:cNvSpPr/>
              <p:nvPr/>
            </p:nvSpPr>
            <p:spPr>
              <a:xfrm>
                <a:off x="695960" y="920750"/>
                <a:ext cx="1630045" cy="29170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4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cs typeface="조선일보명조" panose="02030304000000000000" pitchFamily="18" charset="-127"/>
                  </a:rPr>
                  <a:t>WBS</a:t>
                </a:r>
                <a:endParaRPr lang="ko-KR" altLang="en-US" sz="44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95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37" y="1890006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D06FE4-79D3-48D6-A838-00CA1468D15C}"/>
              </a:ext>
            </a:extLst>
          </p:cNvPr>
          <p:cNvCxnSpPr/>
          <p:nvPr/>
        </p:nvCxnSpPr>
        <p:spPr>
          <a:xfrm>
            <a:off x="4639310" y="1557655"/>
            <a:ext cx="0" cy="1344295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F7D942F-B537-401F-9342-9CC8A7B30E89}"/>
              </a:ext>
            </a:extLst>
          </p:cNvPr>
          <p:cNvCxnSpPr/>
          <p:nvPr/>
        </p:nvCxnSpPr>
        <p:spPr>
          <a:xfrm>
            <a:off x="7757160" y="3543076"/>
            <a:ext cx="0" cy="991870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C73EB4-A2F5-4E6A-81D1-D50D82C9FD76}"/>
              </a:ext>
            </a:extLst>
          </p:cNvPr>
          <p:cNvGrpSpPr/>
          <p:nvPr/>
        </p:nvGrpSpPr>
        <p:grpSpPr>
          <a:xfrm>
            <a:off x="361950" y="668655"/>
            <a:ext cx="11468735" cy="0"/>
            <a:chOff x="361950" y="668655"/>
            <a:chExt cx="11468735" cy="0"/>
          </a:xfrm>
          <a:solidFill>
            <a:schemeClr val="tx1"/>
          </a:solidFill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D14E5C4-C21D-4F61-9646-E95C92D29278}"/>
                </a:ext>
              </a:extLst>
            </p:cNvPr>
            <p:cNvCxnSpPr/>
            <p:nvPr/>
          </p:nvCxnSpPr>
          <p:spPr>
            <a:xfrm>
              <a:off x="361950" y="668655"/>
              <a:ext cx="7657465" cy="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AF6F9B3-84C1-4276-86D0-74692855A2FC}"/>
                </a:ext>
              </a:extLst>
            </p:cNvPr>
            <p:cNvCxnSpPr/>
            <p:nvPr/>
          </p:nvCxnSpPr>
          <p:spPr>
            <a:xfrm>
              <a:off x="8019415" y="668655"/>
              <a:ext cx="3810635" cy="0"/>
            </a:xfrm>
            <a:prstGeom prst="line">
              <a:avLst/>
            </a:prstGeom>
            <a:grpFill/>
            <a:ln w="38100">
              <a:solidFill>
                <a:srgbClr val="005B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412017-1A7C-40F9-87D1-949DE9016BBB}"/>
              </a:ext>
            </a:extLst>
          </p:cNvPr>
          <p:cNvGrpSpPr/>
          <p:nvPr/>
        </p:nvGrpSpPr>
        <p:grpSpPr>
          <a:xfrm>
            <a:off x="361950" y="6478270"/>
            <a:ext cx="11468735" cy="0"/>
            <a:chOff x="361950" y="6478270"/>
            <a:chExt cx="11468735" cy="0"/>
          </a:xfrm>
          <a:solidFill>
            <a:schemeClr val="tx1"/>
          </a:solidFill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55D2098-5CA9-4814-97A2-AA97841D1677}"/>
                </a:ext>
              </a:extLst>
            </p:cNvPr>
            <p:cNvCxnSpPr/>
            <p:nvPr/>
          </p:nvCxnSpPr>
          <p:spPr>
            <a:xfrm>
              <a:off x="361950" y="6478270"/>
              <a:ext cx="7657465" cy="0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0A97D6E-9712-4A41-8A05-F175A78E4B02}"/>
                </a:ext>
              </a:extLst>
            </p:cNvPr>
            <p:cNvCxnSpPr/>
            <p:nvPr/>
          </p:nvCxnSpPr>
          <p:spPr>
            <a:xfrm>
              <a:off x="8019415" y="6478270"/>
              <a:ext cx="3810635" cy="0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7757B6-EF01-4B4E-883F-C05AE333E752}"/>
              </a:ext>
            </a:extLst>
          </p:cNvPr>
          <p:cNvGrpSpPr/>
          <p:nvPr/>
        </p:nvGrpSpPr>
        <p:grpSpPr>
          <a:xfrm>
            <a:off x="695960" y="920750"/>
            <a:ext cx="1630045" cy="399415"/>
            <a:chOff x="695960" y="920750"/>
            <a:chExt cx="1630045" cy="399415"/>
          </a:xfrm>
          <a:solidFill>
            <a:schemeClr val="tx1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E81090F-6744-41A3-AB88-D2F4CE5DF63C}"/>
                </a:ext>
              </a:extLst>
            </p:cNvPr>
            <p:cNvSpPr/>
            <p:nvPr/>
          </p:nvSpPr>
          <p:spPr>
            <a:xfrm>
              <a:off x="809625" y="970280"/>
              <a:ext cx="151701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3058730-5B6E-4CE2-9C30-D3C65527620B}"/>
                </a:ext>
              </a:extLst>
            </p:cNvPr>
            <p:cNvGrpSpPr/>
            <p:nvPr/>
          </p:nvGrpSpPr>
          <p:grpSpPr>
            <a:xfrm>
              <a:off x="695960" y="920750"/>
              <a:ext cx="1630045" cy="399415"/>
              <a:chOff x="695960" y="920750"/>
              <a:chExt cx="1630045" cy="399415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6DF7CAD-84B9-4B02-9B62-2685890717E2}"/>
                  </a:ext>
                </a:extLst>
              </p:cNvPr>
              <p:cNvSpPr/>
              <p:nvPr/>
            </p:nvSpPr>
            <p:spPr>
              <a:xfrm>
                <a:off x="783590" y="941070"/>
                <a:ext cx="1517015" cy="2571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" name="자유형: 도형 19">
                <a:extLst>
                  <a:ext uri="{FF2B5EF4-FFF2-40B4-BE49-F238E27FC236}">
                    <a16:creationId xmlns:a16="http://schemas.microsoft.com/office/drawing/2014/main" id="{BFA009BF-3AEE-4D89-A9F7-C3E52173671B}"/>
                  </a:ext>
                </a:extLst>
              </p:cNvPr>
              <p:cNvSpPr/>
              <p:nvPr/>
            </p:nvSpPr>
            <p:spPr>
              <a:xfrm flipH="1">
                <a:off x="823595" y="1079500"/>
                <a:ext cx="180975" cy="240665"/>
              </a:xfrm>
              <a:custGeom>
                <a:avLst/>
                <a:gdLst>
                  <a:gd name="connsiteX0" fmla="*/ 196770 w 416689"/>
                  <a:gd name="connsiteY0" fmla="*/ 0 h 393539"/>
                  <a:gd name="connsiteX1" fmla="*/ 416689 w 416689"/>
                  <a:gd name="connsiteY1" fmla="*/ 69448 h 393539"/>
                  <a:gd name="connsiteX2" fmla="*/ 0 w 416689"/>
                  <a:gd name="connsiteY2" fmla="*/ 393539 h 393539"/>
                  <a:gd name="connsiteX3" fmla="*/ 196770 w 416689"/>
                  <a:gd name="connsiteY3" fmla="*/ 0 h 39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689" h="393539">
                    <a:moveTo>
                      <a:pt x="196770" y="0"/>
                    </a:moveTo>
                    <a:lnTo>
                      <a:pt x="416689" y="69448"/>
                    </a:lnTo>
                    <a:lnTo>
                      <a:pt x="0" y="393539"/>
                    </a:lnTo>
                    <a:lnTo>
                      <a:pt x="19677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9AAA459-FA27-4718-BB18-E12DD671BA8B}"/>
                  </a:ext>
                </a:extLst>
              </p:cNvPr>
              <p:cNvSpPr/>
              <p:nvPr/>
            </p:nvSpPr>
            <p:spPr>
              <a:xfrm>
                <a:off x="695960" y="920750"/>
                <a:ext cx="1630045" cy="27686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cs typeface="조선일보명조" panose="02030304000000000000" pitchFamily="18" charset="-127"/>
                  </a:rPr>
                  <a:t>WBS</a:t>
                </a:r>
                <a:endPara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3AC9075-872F-4286-911A-A893B28EF5DE}"/>
              </a:ext>
            </a:extLst>
          </p:cNvPr>
          <p:cNvGraphicFramePr>
            <a:graphicFrameLocks noGrp="1"/>
          </p:cNvGraphicFramePr>
          <p:nvPr/>
        </p:nvGraphicFramePr>
        <p:xfrm>
          <a:off x="5167986" y="1133197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공주대사랑방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BB25A92-739B-4F33-AB3E-1CEDE25CBD6D}"/>
              </a:ext>
            </a:extLst>
          </p:cNvPr>
          <p:cNvGraphicFramePr>
            <a:graphicFrameLocks noGrp="1"/>
          </p:cNvGraphicFramePr>
          <p:nvPr/>
        </p:nvGraphicFramePr>
        <p:xfrm>
          <a:off x="1484395" y="1892787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174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1.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계획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870538A-E5D7-4769-BF45-C12AD5AA50C7}"/>
              </a:ext>
            </a:extLst>
          </p:cNvPr>
          <p:cNvGraphicFramePr>
            <a:graphicFrameLocks noGrp="1"/>
          </p:cNvGraphicFramePr>
          <p:nvPr/>
        </p:nvGraphicFramePr>
        <p:xfrm>
          <a:off x="1713947" y="2628350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1.1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주요기능 결정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2BE9335-7623-48A7-A99B-68D93A77A58B}"/>
              </a:ext>
            </a:extLst>
          </p:cNvPr>
          <p:cNvGraphicFramePr>
            <a:graphicFrameLocks noGrp="1"/>
          </p:cNvGraphicFramePr>
          <p:nvPr/>
        </p:nvGraphicFramePr>
        <p:xfrm>
          <a:off x="1713947" y="3464365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1.2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WBS </a:t>
                      </a:r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및 </a:t>
                      </a:r>
                      <a:r>
                        <a:rPr lang="ko-KR" altLang="en-US" sz="1100" dirty="0" err="1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간트차트</a:t>
                      </a:r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작성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08600AE-CD4F-4E7E-BB21-659BED6D6E77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1394302" y="2567784"/>
            <a:ext cx="518161" cy="121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335193D-A198-404F-8D76-7E80D2809CDD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976297" y="2985795"/>
            <a:ext cx="1354174" cy="1211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38CB014-0746-430B-980B-F65AF3DDA874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4133490" y="-69723"/>
            <a:ext cx="241430" cy="36835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0891EFD-A1AF-4216-AFB2-8E4C80EFF25A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5382709" y="1137820"/>
            <a:ext cx="199754" cy="12268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D0F7867-0F95-46C7-8934-0D6451250F83}"/>
              </a:ext>
            </a:extLst>
          </p:cNvPr>
          <p:cNvCxnSpPr>
            <a:cxnSpLocks/>
            <a:stCxn id="21" idx="2"/>
            <a:endCxn id="40" idx="0"/>
          </p:cNvCxnSpPr>
          <p:nvPr/>
        </p:nvCxnSpPr>
        <p:spPr>
          <a:xfrm rot="16200000" flipH="1">
            <a:off x="6609383" y="1137974"/>
            <a:ext cx="199754" cy="12265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2ABEBF3-23CE-4825-92F7-164062B6AD1D}"/>
              </a:ext>
            </a:extLst>
          </p:cNvPr>
          <p:cNvCxnSpPr>
            <a:cxnSpLocks/>
            <a:stCxn id="21" idx="2"/>
            <a:endCxn id="51" idx="0"/>
          </p:cNvCxnSpPr>
          <p:nvPr/>
        </p:nvCxnSpPr>
        <p:spPr>
          <a:xfrm rot="16200000" flipH="1">
            <a:off x="7839470" y="-92113"/>
            <a:ext cx="199754" cy="36866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8D73B44A-E64E-46BD-BFAE-523B08E9D730}"/>
              </a:ext>
            </a:extLst>
          </p:cNvPr>
          <p:cNvGraphicFramePr>
            <a:graphicFrameLocks noGrp="1"/>
          </p:cNvGraphicFramePr>
          <p:nvPr/>
        </p:nvGraphicFramePr>
        <p:xfrm>
          <a:off x="3938053" y="1851111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2.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설계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486C6E1D-81A9-44E6-B08D-59016E50A1F3}"/>
              </a:ext>
            </a:extLst>
          </p:cNvPr>
          <p:cNvGraphicFramePr>
            <a:graphicFrameLocks noGrp="1"/>
          </p:cNvGraphicFramePr>
          <p:nvPr/>
        </p:nvGraphicFramePr>
        <p:xfrm>
          <a:off x="4167605" y="2628350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2.1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SW </a:t>
                      </a:r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구조 설계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F4CE620-D4FC-49A6-8E53-AE8064B38C2A}"/>
              </a:ext>
            </a:extLst>
          </p:cNvPr>
          <p:cNvGraphicFramePr>
            <a:graphicFrameLocks noGrp="1"/>
          </p:cNvGraphicFramePr>
          <p:nvPr/>
        </p:nvGraphicFramePr>
        <p:xfrm>
          <a:off x="4167605" y="3464365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2.2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UX </a:t>
                      </a:r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설계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93DE261-D7C3-4A8F-AA84-4BE7E6554B68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3847960" y="2567784"/>
            <a:ext cx="518161" cy="121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2BF8304E-E534-482E-83A0-DE22080140C4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3429955" y="2985795"/>
            <a:ext cx="1354174" cy="1211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A380E456-51A0-40BB-9967-B901CA333E3D}"/>
              </a:ext>
            </a:extLst>
          </p:cNvPr>
          <p:cNvGraphicFramePr>
            <a:graphicFrameLocks noGrp="1"/>
          </p:cNvGraphicFramePr>
          <p:nvPr/>
        </p:nvGraphicFramePr>
        <p:xfrm>
          <a:off x="4167605" y="4227451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2.3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DB </a:t>
                      </a:r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설계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3E4FFBA-91A6-43F6-8928-EDA2BD3F8C45}"/>
              </a:ext>
            </a:extLst>
          </p:cNvPr>
          <p:cNvCxnSpPr>
            <a:cxnSpLocks/>
            <a:endCxn id="36" idx="1"/>
          </p:cNvCxnSpPr>
          <p:nvPr/>
        </p:nvCxnSpPr>
        <p:spPr>
          <a:xfrm rot="16200000" flipH="1">
            <a:off x="3053123" y="3372048"/>
            <a:ext cx="2107839" cy="1211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608E1F8B-F516-495A-8A03-6582C4C3F401}"/>
              </a:ext>
            </a:extLst>
          </p:cNvPr>
          <p:cNvGraphicFramePr>
            <a:graphicFrameLocks noGrp="1"/>
          </p:cNvGraphicFramePr>
          <p:nvPr/>
        </p:nvGraphicFramePr>
        <p:xfrm>
          <a:off x="4167605" y="5031630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2.4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플로차트</a:t>
                      </a:r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작성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3A2D493C-0E7E-4A5F-9D75-B2879C9104D6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H="1">
            <a:off x="2661497" y="3784601"/>
            <a:ext cx="2891091" cy="1211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F57E34B4-0943-4D97-ABA2-E3FBD6048686}"/>
              </a:ext>
            </a:extLst>
          </p:cNvPr>
          <p:cNvGraphicFramePr>
            <a:graphicFrameLocks noGrp="1"/>
          </p:cNvGraphicFramePr>
          <p:nvPr/>
        </p:nvGraphicFramePr>
        <p:xfrm>
          <a:off x="6394506" y="1851111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3.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개발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59876F71-E187-4DE8-A76F-9163F2E7DE55}"/>
              </a:ext>
            </a:extLst>
          </p:cNvPr>
          <p:cNvGraphicFramePr>
            <a:graphicFrameLocks noGrp="1"/>
          </p:cNvGraphicFramePr>
          <p:nvPr/>
        </p:nvGraphicFramePr>
        <p:xfrm>
          <a:off x="6624058" y="2628350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3.1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로그인 폼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EFC2379-6FF8-41A4-9D1D-AC6DEBAA23CB}"/>
              </a:ext>
            </a:extLst>
          </p:cNvPr>
          <p:cNvGraphicFramePr>
            <a:graphicFrameLocks noGrp="1"/>
          </p:cNvGraphicFramePr>
          <p:nvPr/>
        </p:nvGraphicFramePr>
        <p:xfrm>
          <a:off x="6624058" y="3464365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3.2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메인 </a:t>
                      </a:r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UX </a:t>
                      </a:r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05ADA21-9BC7-4179-B8EB-FEA1B3F83919}"/>
              </a:ext>
            </a:extLst>
          </p:cNvPr>
          <p:cNvCxnSpPr>
            <a:cxnSpLocks/>
            <a:endCxn id="41" idx="1"/>
          </p:cNvCxnSpPr>
          <p:nvPr/>
        </p:nvCxnSpPr>
        <p:spPr>
          <a:xfrm rot="16200000" flipH="1">
            <a:off x="6304413" y="2567784"/>
            <a:ext cx="518161" cy="121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3F91EBB3-6457-486F-95F7-F77CD16760A8}"/>
              </a:ext>
            </a:extLst>
          </p:cNvPr>
          <p:cNvCxnSpPr>
            <a:cxnSpLocks/>
            <a:endCxn id="42" idx="1"/>
          </p:cNvCxnSpPr>
          <p:nvPr/>
        </p:nvCxnSpPr>
        <p:spPr>
          <a:xfrm rot="16200000" flipH="1">
            <a:off x="5886408" y="2985795"/>
            <a:ext cx="1354174" cy="1211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F49BBE9-F285-47B6-A361-17FC3401BA9E}"/>
              </a:ext>
            </a:extLst>
          </p:cNvPr>
          <p:cNvGraphicFramePr>
            <a:graphicFrameLocks noGrp="1"/>
          </p:cNvGraphicFramePr>
          <p:nvPr/>
        </p:nvGraphicFramePr>
        <p:xfrm>
          <a:off x="6624058" y="4227451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3.3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DB </a:t>
                      </a:r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구축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0E43012D-4952-42D6-B51C-53051BF79B47}"/>
              </a:ext>
            </a:extLst>
          </p:cNvPr>
          <p:cNvCxnSpPr>
            <a:cxnSpLocks/>
            <a:endCxn id="45" idx="1"/>
          </p:cNvCxnSpPr>
          <p:nvPr/>
        </p:nvCxnSpPr>
        <p:spPr>
          <a:xfrm rot="16200000" flipH="1">
            <a:off x="5509576" y="3372048"/>
            <a:ext cx="2107839" cy="1211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F1BB0651-3530-48BD-9FF7-E898F707DA76}"/>
              </a:ext>
            </a:extLst>
          </p:cNvPr>
          <p:cNvGraphicFramePr>
            <a:graphicFrameLocks noGrp="1"/>
          </p:cNvGraphicFramePr>
          <p:nvPr/>
        </p:nvGraphicFramePr>
        <p:xfrm>
          <a:off x="6624058" y="5031630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3.4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거래 시스템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83DF6CF9-406A-4277-A9BA-760862C53D88}"/>
              </a:ext>
            </a:extLst>
          </p:cNvPr>
          <p:cNvCxnSpPr>
            <a:cxnSpLocks/>
            <a:endCxn id="47" idx="1"/>
          </p:cNvCxnSpPr>
          <p:nvPr/>
        </p:nvCxnSpPr>
        <p:spPr>
          <a:xfrm rot="16200000" flipH="1">
            <a:off x="5117950" y="3784601"/>
            <a:ext cx="2891091" cy="1211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BB177B0-0DB3-4989-B770-E0EB610347B6}"/>
              </a:ext>
            </a:extLst>
          </p:cNvPr>
          <p:cNvGraphicFramePr>
            <a:graphicFrameLocks noGrp="1"/>
          </p:cNvGraphicFramePr>
          <p:nvPr/>
        </p:nvGraphicFramePr>
        <p:xfrm>
          <a:off x="6624058" y="5810245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3.5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매칭 시스템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A18D9582-851F-4697-A91E-6C3E9E07014E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4721689" y="4166955"/>
            <a:ext cx="3683613" cy="1211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2F784B60-A6FF-4537-B97C-ACBCD25BF614}"/>
              </a:ext>
            </a:extLst>
          </p:cNvPr>
          <p:cNvGraphicFramePr>
            <a:graphicFrameLocks noGrp="1"/>
          </p:cNvGraphicFramePr>
          <p:nvPr/>
        </p:nvGraphicFramePr>
        <p:xfrm>
          <a:off x="8854680" y="1851111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4.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최종 점검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FA2C296D-8B3D-416E-B008-621348026AE5}"/>
              </a:ext>
            </a:extLst>
          </p:cNvPr>
          <p:cNvGraphicFramePr>
            <a:graphicFrameLocks noGrp="1"/>
          </p:cNvGraphicFramePr>
          <p:nvPr/>
        </p:nvGraphicFramePr>
        <p:xfrm>
          <a:off x="9084232" y="2628350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4.1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기능 테스트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EEF342D8-2C12-43AF-BD74-9BD257194A9E}"/>
              </a:ext>
            </a:extLst>
          </p:cNvPr>
          <p:cNvGraphicFramePr>
            <a:graphicFrameLocks noGrp="1"/>
          </p:cNvGraphicFramePr>
          <p:nvPr/>
        </p:nvGraphicFramePr>
        <p:xfrm>
          <a:off x="9084232" y="3464365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4.2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환경 테스트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42D906F7-69AA-4052-964B-279E4ABF66A4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8764587" y="2567784"/>
            <a:ext cx="518161" cy="121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49D0406-FA3E-4827-882A-C7A1B03051F9}"/>
              </a:ext>
            </a:extLst>
          </p:cNvPr>
          <p:cNvCxnSpPr>
            <a:cxnSpLocks/>
            <a:endCxn id="53" idx="1"/>
          </p:cNvCxnSpPr>
          <p:nvPr/>
        </p:nvCxnSpPr>
        <p:spPr>
          <a:xfrm rot="16200000" flipH="1">
            <a:off x="8346582" y="2985795"/>
            <a:ext cx="1354174" cy="1211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9A142BCE-AF8B-4F8D-A6CC-1DFEA6C81CBB}"/>
              </a:ext>
            </a:extLst>
          </p:cNvPr>
          <p:cNvGraphicFramePr>
            <a:graphicFrameLocks noGrp="1"/>
          </p:cNvGraphicFramePr>
          <p:nvPr/>
        </p:nvGraphicFramePr>
        <p:xfrm>
          <a:off x="9084232" y="4227451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4.3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최종 보고서 작성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F0495E75-3746-496C-BBDC-EEB97585B143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H="1">
            <a:off x="7969750" y="3372048"/>
            <a:ext cx="2107839" cy="1211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추진계획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altLang="ko-KR" sz="2800" b="1" dirty="0">
                <a:solidFill>
                  <a:srgbClr val="FFFF00"/>
                </a:solidFill>
              </a:rPr>
              <a:t>Pert Chart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37" y="1890006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EA45454-0D11-4A93-B100-9B2A251FF4B7}"/>
              </a:ext>
            </a:extLst>
          </p:cNvPr>
          <p:cNvGrpSpPr/>
          <p:nvPr/>
        </p:nvGrpSpPr>
        <p:grpSpPr>
          <a:xfrm>
            <a:off x="4355872" y="3734262"/>
            <a:ext cx="3480255" cy="1053539"/>
            <a:chOff x="695960" y="920750"/>
            <a:chExt cx="1630045" cy="399415"/>
          </a:xfrm>
          <a:solidFill>
            <a:schemeClr val="tx1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EDA4E91-41C6-43B4-8C7C-30CA1CF4C3A5}"/>
                </a:ext>
              </a:extLst>
            </p:cNvPr>
            <p:cNvSpPr/>
            <p:nvPr/>
          </p:nvSpPr>
          <p:spPr>
            <a:xfrm>
              <a:off x="809625" y="970280"/>
              <a:ext cx="151701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5C0B907-3816-45C0-B869-2C2A757EABED}"/>
                </a:ext>
              </a:extLst>
            </p:cNvPr>
            <p:cNvGrpSpPr/>
            <p:nvPr/>
          </p:nvGrpSpPr>
          <p:grpSpPr>
            <a:xfrm>
              <a:off x="695960" y="920750"/>
              <a:ext cx="1630045" cy="399415"/>
              <a:chOff x="695960" y="920750"/>
              <a:chExt cx="1630045" cy="399415"/>
            </a:xfrm>
            <a:grpFill/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F866B7A-E7F7-4B6A-99E1-DCE2A07CAB6E}"/>
                  </a:ext>
                </a:extLst>
              </p:cNvPr>
              <p:cNvSpPr/>
              <p:nvPr/>
            </p:nvSpPr>
            <p:spPr>
              <a:xfrm>
                <a:off x="783590" y="941070"/>
                <a:ext cx="1517015" cy="2571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" name="자유형: 도형 19">
                <a:extLst>
                  <a:ext uri="{FF2B5EF4-FFF2-40B4-BE49-F238E27FC236}">
                    <a16:creationId xmlns:a16="http://schemas.microsoft.com/office/drawing/2014/main" id="{8C0C102F-42DF-443A-97BB-D998D28E8751}"/>
                  </a:ext>
                </a:extLst>
              </p:cNvPr>
              <p:cNvSpPr/>
              <p:nvPr/>
            </p:nvSpPr>
            <p:spPr>
              <a:xfrm flipH="1">
                <a:off x="823595" y="1079500"/>
                <a:ext cx="180975" cy="240665"/>
              </a:xfrm>
              <a:custGeom>
                <a:avLst/>
                <a:gdLst>
                  <a:gd name="connsiteX0" fmla="*/ 196770 w 416689"/>
                  <a:gd name="connsiteY0" fmla="*/ 0 h 393539"/>
                  <a:gd name="connsiteX1" fmla="*/ 416689 w 416689"/>
                  <a:gd name="connsiteY1" fmla="*/ 69448 h 393539"/>
                  <a:gd name="connsiteX2" fmla="*/ 0 w 416689"/>
                  <a:gd name="connsiteY2" fmla="*/ 393539 h 393539"/>
                  <a:gd name="connsiteX3" fmla="*/ 196770 w 416689"/>
                  <a:gd name="connsiteY3" fmla="*/ 0 h 39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689" h="393539">
                    <a:moveTo>
                      <a:pt x="196770" y="0"/>
                    </a:moveTo>
                    <a:lnTo>
                      <a:pt x="416689" y="69448"/>
                    </a:lnTo>
                    <a:lnTo>
                      <a:pt x="0" y="393539"/>
                    </a:lnTo>
                    <a:lnTo>
                      <a:pt x="19677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E3BFE5F-A8B3-48CC-B8DC-D0329CBACEE4}"/>
                  </a:ext>
                </a:extLst>
              </p:cNvPr>
              <p:cNvSpPr/>
              <p:nvPr/>
            </p:nvSpPr>
            <p:spPr>
              <a:xfrm>
                <a:off x="695960" y="920750"/>
                <a:ext cx="1630045" cy="29170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4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cs typeface="조선일보명조" panose="02030304000000000000" pitchFamily="18" charset="-127"/>
                  </a:rPr>
                  <a:t>Pert</a:t>
                </a:r>
                <a:r>
                  <a:rPr lang="ko-KR" altLang="en-US" sz="44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44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cs typeface="조선일보명조" panose="02030304000000000000" pitchFamily="18" charset="-127"/>
                  </a:rPr>
                  <a:t>Chart</a:t>
                </a:r>
                <a:endParaRPr lang="ko-KR" altLang="en-US" sz="44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692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07FAEE1-1CD3-42AD-8482-0DDF80979620}"/>
              </a:ext>
            </a:extLst>
          </p:cNvPr>
          <p:cNvCxnSpPr/>
          <p:nvPr/>
        </p:nvCxnSpPr>
        <p:spPr>
          <a:xfrm>
            <a:off x="4639310" y="1557655"/>
            <a:ext cx="0" cy="1344295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C822446-BE36-4426-85B1-D0B18AFB4970}"/>
              </a:ext>
            </a:extLst>
          </p:cNvPr>
          <p:cNvCxnSpPr/>
          <p:nvPr/>
        </p:nvCxnSpPr>
        <p:spPr>
          <a:xfrm>
            <a:off x="6968490" y="4043045"/>
            <a:ext cx="0" cy="991870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4560B45-D4BE-40E1-A9C7-A7B9F057B76E}"/>
              </a:ext>
            </a:extLst>
          </p:cNvPr>
          <p:cNvGrpSpPr/>
          <p:nvPr/>
        </p:nvGrpSpPr>
        <p:grpSpPr>
          <a:xfrm>
            <a:off x="695960" y="920750"/>
            <a:ext cx="1630045" cy="399415"/>
            <a:chOff x="695960" y="920750"/>
            <a:chExt cx="1630045" cy="39941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4AEE952-F5A0-4CE3-AAE0-8041031D4AFF}"/>
                </a:ext>
              </a:extLst>
            </p:cNvPr>
            <p:cNvSpPr/>
            <p:nvPr/>
          </p:nvSpPr>
          <p:spPr>
            <a:xfrm>
              <a:off x="809625" y="970280"/>
              <a:ext cx="1517015" cy="257175"/>
            </a:xfrm>
            <a:prstGeom prst="rect">
              <a:avLst/>
            </a:prstGeom>
            <a:solidFill>
              <a:srgbClr val="005BA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32AC2957-FC38-485B-AA04-B58EE7266768}"/>
                </a:ext>
              </a:extLst>
            </p:cNvPr>
            <p:cNvGrpSpPr/>
            <p:nvPr/>
          </p:nvGrpSpPr>
          <p:grpSpPr>
            <a:xfrm>
              <a:off x="695960" y="920750"/>
              <a:ext cx="1630045" cy="399415"/>
              <a:chOff x="695960" y="920750"/>
              <a:chExt cx="1630045" cy="39941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6BB186D-1620-402C-9533-8668C335E901}"/>
                  </a:ext>
                </a:extLst>
              </p:cNvPr>
              <p:cNvSpPr/>
              <p:nvPr/>
            </p:nvSpPr>
            <p:spPr>
              <a:xfrm>
                <a:off x="783590" y="941070"/>
                <a:ext cx="1517015" cy="257175"/>
              </a:xfrm>
              <a:prstGeom prst="rect">
                <a:avLst/>
              </a:prstGeom>
              <a:solidFill>
                <a:srgbClr val="005BA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9" name="자유형: 도형 19">
                <a:extLst>
                  <a:ext uri="{FF2B5EF4-FFF2-40B4-BE49-F238E27FC236}">
                    <a16:creationId xmlns:a16="http://schemas.microsoft.com/office/drawing/2014/main" id="{A3C76A54-5CB8-4D11-8D25-6886C1D4F652}"/>
                  </a:ext>
                </a:extLst>
              </p:cNvPr>
              <p:cNvSpPr/>
              <p:nvPr/>
            </p:nvSpPr>
            <p:spPr>
              <a:xfrm flipH="1">
                <a:off x="823595" y="1079500"/>
                <a:ext cx="180975" cy="240665"/>
              </a:xfrm>
              <a:custGeom>
                <a:avLst/>
                <a:gdLst>
                  <a:gd name="connsiteX0" fmla="*/ 196770 w 416689"/>
                  <a:gd name="connsiteY0" fmla="*/ 0 h 393539"/>
                  <a:gd name="connsiteX1" fmla="*/ 416689 w 416689"/>
                  <a:gd name="connsiteY1" fmla="*/ 69448 h 393539"/>
                  <a:gd name="connsiteX2" fmla="*/ 0 w 416689"/>
                  <a:gd name="connsiteY2" fmla="*/ 393539 h 393539"/>
                  <a:gd name="connsiteX3" fmla="*/ 196770 w 416689"/>
                  <a:gd name="connsiteY3" fmla="*/ 0 h 39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689" h="393539">
                    <a:moveTo>
                      <a:pt x="196770" y="0"/>
                    </a:moveTo>
                    <a:lnTo>
                      <a:pt x="416689" y="69448"/>
                    </a:lnTo>
                    <a:lnTo>
                      <a:pt x="0" y="393539"/>
                    </a:lnTo>
                    <a:lnTo>
                      <a:pt x="196770" y="0"/>
                    </a:lnTo>
                    <a:close/>
                  </a:path>
                </a:pathLst>
              </a:custGeom>
              <a:solidFill>
                <a:srgbClr val="005B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0B3489B-7EF9-4834-ABBE-EC5E646A2938}"/>
                  </a:ext>
                </a:extLst>
              </p:cNvPr>
              <p:cNvSpPr/>
              <p:nvPr/>
            </p:nvSpPr>
            <p:spPr>
              <a:xfrm>
                <a:off x="695960" y="920750"/>
                <a:ext cx="1630045" cy="27686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PERT </a:t>
                </a:r>
                <a:r>
                  <a:rPr lang="ko-KR" altLang="en-US" sz="12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차트</a:t>
                </a:r>
              </a:p>
            </p:txBody>
          </p:sp>
        </p:grpSp>
      </p:grp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337EAEC0-AF98-45A4-8D69-A1793AEDA77C}"/>
              </a:ext>
            </a:extLst>
          </p:cNvPr>
          <p:cNvGraphicFramePr>
            <a:graphicFrameLocks noGrp="1"/>
          </p:cNvGraphicFramePr>
          <p:nvPr/>
        </p:nvGraphicFramePr>
        <p:xfrm>
          <a:off x="997358" y="1388999"/>
          <a:ext cx="1775204" cy="85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아이디어 기획</a:t>
                      </a: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19-09-02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19-09-12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19-09-02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19-09-12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EBDA1278-8450-471B-9091-305DECF25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5222"/>
              </p:ext>
            </p:extLst>
          </p:nvPr>
        </p:nvGraphicFramePr>
        <p:xfrm>
          <a:off x="994211" y="2571380"/>
          <a:ext cx="1775204" cy="85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WBS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및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간트차트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 작성</a:t>
                      </a: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19-09-13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19-09-19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19-09-21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19-09-29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E537526C-AC81-490D-B2DC-0C23E087D61D}"/>
              </a:ext>
            </a:extLst>
          </p:cNvPr>
          <p:cNvGraphicFramePr>
            <a:graphicFrameLocks noGrp="1"/>
          </p:cNvGraphicFramePr>
          <p:nvPr/>
        </p:nvGraphicFramePr>
        <p:xfrm>
          <a:off x="3870586" y="760209"/>
          <a:ext cx="1775204" cy="841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595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SW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 구조 설계</a:t>
                      </a: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91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19-09-20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19-09-29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91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19-09-20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19-09-29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3B1B8C4A-1A49-42B4-B1C0-3E8800C8AE20}"/>
              </a:ext>
            </a:extLst>
          </p:cNvPr>
          <p:cNvGraphicFramePr>
            <a:graphicFrameLocks noGrp="1"/>
          </p:cNvGraphicFramePr>
          <p:nvPr/>
        </p:nvGraphicFramePr>
        <p:xfrm>
          <a:off x="3870586" y="1933816"/>
          <a:ext cx="1775204" cy="850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29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UI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 구상 및 디자인 설계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19-09-30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19-09-30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9CD3BFF4-9A6D-47AB-B1F9-E1A6538E2C71}"/>
              </a:ext>
            </a:extLst>
          </p:cNvPr>
          <p:cNvGraphicFramePr>
            <a:graphicFrameLocks noGrp="1"/>
          </p:cNvGraphicFramePr>
          <p:nvPr/>
        </p:nvGraphicFramePr>
        <p:xfrm>
          <a:off x="3870586" y="3115623"/>
          <a:ext cx="1775204" cy="85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DB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설계</a:t>
                      </a: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19-10-05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19-10-05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2DDCC9FB-62CE-4773-BE4B-DE452CE21AA6}"/>
              </a:ext>
            </a:extLst>
          </p:cNvPr>
          <p:cNvGraphicFramePr>
            <a:graphicFrameLocks noGrp="1"/>
          </p:cNvGraphicFramePr>
          <p:nvPr/>
        </p:nvGraphicFramePr>
        <p:xfrm>
          <a:off x="6037044" y="820910"/>
          <a:ext cx="1775204" cy="85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기능별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플로차트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 작성</a:t>
                      </a: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19-10-05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19-10-08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19-10-05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19-10-08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004F2BE6-0945-4DCC-8EFD-B067C2D84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458367"/>
              </p:ext>
            </p:extLst>
          </p:nvPr>
        </p:nvGraphicFramePr>
        <p:xfrm>
          <a:off x="8196162" y="1923062"/>
          <a:ext cx="1775204" cy="85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메인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UI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구현</a:t>
                      </a: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19-10-09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19-10-15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19-10-14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19-10-20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667F4A7-368E-4E9B-B89F-03CB85294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298884"/>
              </p:ext>
            </p:extLst>
          </p:nvPr>
        </p:nvGraphicFramePr>
        <p:xfrm>
          <a:off x="6037043" y="3115623"/>
          <a:ext cx="1775204" cy="85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사랑방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DB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구현</a:t>
                      </a: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19-10-12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19-10-28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19-10-17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19-11-06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83DA8B8C-7F96-4494-B97C-C2C73E5D3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51220"/>
              </p:ext>
            </p:extLst>
          </p:nvPr>
        </p:nvGraphicFramePr>
        <p:xfrm>
          <a:off x="8196162" y="3104870"/>
          <a:ext cx="1775204" cy="85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채팅 시스템 구현</a:t>
                      </a: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19-10-20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19-10-30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19-10-17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19-11-06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DD67AF7B-E392-4E5E-B890-16FAC5F63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56155"/>
              </p:ext>
            </p:extLst>
          </p:nvPr>
        </p:nvGraphicFramePr>
        <p:xfrm>
          <a:off x="6037044" y="4298005"/>
          <a:ext cx="1775204" cy="85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매칭 시스템 구현</a:t>
                      </a: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19-10-12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19-10-28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19-11-07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19-11-13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B9584FD4-A5E8-475B-88F9-F8C5AC735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59938"/>
              </p:ext>
            </p:extLst>
          </p:nvPr>
        </p:nvGraphicFramePr>
        <p:xfrm>
          <a:off x="8196162" y="4286677"/>
          <a:ext cx="1775204" cy="8619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73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기능 테스트</a:t>
                      </a: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7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19-10-31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19-11-01</a:t>
                      </a: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7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19-11-14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19-11-15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159A96DF-1F07-4496-8ADB-5B052F6E6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6092"/>
              </p:ext>
            </p:extLst>
          </p:nvPr>
        </p:nvGraphicFramePr>
        <p:xfrm>
          <a:off x="8196162" y="5479812"/>
          <a:ext cx="1775204" cy="85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환경 테스트</a:t>
                      </a: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19-11-01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19-11-02</a:t>
                      </a: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T9-11-15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T9-11-15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1BBCF951-72B6-4D2E-95FD-055C18DCF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436623"/>
              </p:ext>
            </p:extLst>
          </p:nvPr>
        </p:nvGraphicFramePr>
        <p:xfrm>
          <a:off x="6029704" y="5479812"/>
          <a:ext cx="1775204" cy="85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최종 보고서 작성</a:t>
                      </a: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19-11-02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19-11-03</a:t>
                      </a: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19-11-16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19-11-16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C39E5D5-BCA3-4051-8284-F0710F827C2B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 flipV="1">
            <a:off x="7812248" y="4717631"/>
            <a:ext cx="383914" cy="5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384EFA9-F5A3-4916-9A1E-4935250B7BAE}"/>
              </a:ext>
            </a:extLst>
          </p:cNvPr>
          <p:cNvCxnSpPr>
            <a:cxnSpLocks/>
            <a:stCxn id="62" idx="1"/>
            <a:endCxn id="63" idx="3"/>
          </p:cNvCxnSpPr>
          <p:nvPr/>
        </p:nvCxnSpPr>
        <p:spPr>
          <a:xfrm flipH="1">
            <a:off x="7804908" y="5905102"/>
            <a:ext cx="391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F0C6384-8C63-4E63-A7DE-3BA65AFA3BFF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flipH="1">
            <a:off x="1881813" y="2239580"/>
            <a:ext cx="3147" cy="3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B4D13A2-7C4B-4528-BE69-F74ED2D275AF}"/>
              </a:ext>
            </a:extLst>
          </p:cNvPr>
          <p:cNvCxnSpPr>
            <a:cxnSpLocks/>
            <a:stCxn id="53" idx="3"/>
            <a:endCxn id="56" idx="1"/>
          </p:cNvCxnSpPr>
          <p:nvPr/>
        </p:nvCxnSpPr>
        <p:spPr>
          <a:xfrm>
            <a:off x="5645790" y="1181111"/>
            <a:ext cx="391254" cy="6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63C91E26-053B-4151-8778-DB94E43AB4DD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2769415" y="2358818"/>
            <a:ext cx="1101171" cy="6378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D674E203-7463-45EC-8617-1BA556DA05EF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2769415" y="2996670"/>
            <a:ext cx="1101171" cy="544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90AA781-4917-46B2-A2B1-D859B8A110F7}"/>
              </a:ext>
            </a:extLst>
          </p:cNvPr>
          <p:cNvCxnSpPr>
            <a:cxnSpLocks/>
          </p:cNvCxnSpPr>
          <p:nvPr/>
        </p:nvCxnSpPr>
        <p:spPr>
          <a:xfrm flipV="1">
            <a:off x="7804785" y="1176655"/>
            <a:ext cx="391160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4C92EC1-D3FB-4496-A615-7B38DBCACEF9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 flipV="1">
            <a:off x="5645790" y="2348352"/>
            <a:ext cx="2550372" cy="1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57F1D63C-7B12-45D6-9945-D0C9DAD756DD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7812248" y="1246200"/>
            <a:ext cx="383914" cy="1102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B5EC3BB7-2B5A-4FE3-A10B-E10E88B1B733}"/>
              </a:ext>
            </a:extLst>
          </p:cNvPr>
          <p:cNvCxnSpPr>
            <a:cxnSpLocks/>
            <a:endCxn id="59" idx="3"/>
          </p:cNvCxnSpPr>
          <p:nvPr/>
        </p:nvCxnSpPr>
        <p:spPr>
          <a:xfrm rot="5400000">
            <a:off x="8795269" y="2342593"/>
            <a:ext cx="2363664" cy="11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63B3C0A7-DCE2-4DEB-A89E-F43D95C392E2}"/>
              </a:ext>
            </a:extLst>
          </p:cNvPr>
          <p:cNvCxnSpPr>
            <a:cxnSpLocks/>
            <a:stCxn id="57" idx="3"/>
            <a:endCxn id="59" idx="3"/>
          </p:cNvCxnSpPr>
          <p:nvPr/>
        </p:nvCxnSpPr>
        <p:spPr>
          <a:xfrm>
            <a:off x="9971366" y="2348352"/>
            <a:ext cx="12700" cy="118180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68E2B13-233C-44EA-B245-37D47C65CFF2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5645790" y="3540913"/>
            <a:ext cx="391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5700779-AB1B-4F9C-8312-400B683D1EF3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6924645" y="3966204"/>
            <a:ext cx="1" cy="33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F076070-254A-4F70-BD5C-FC364A990BBD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9083764" y="3955451"/>
            <a:ext cx="0" cy="33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5616392-A6A2-4065-ADCB-DAA565FBC7D9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9083764" y="5148586"/>
            <a:ext cx="0" cy="33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4BEF2FFD-74FE-4579-B12F-83C14993A93A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2769415" y="1181111"/>
            <a:ext cx="1101171" cy="1815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5D4C4AA-C8AB-4CFF-B682-CFDC1ECF8395}"/>
              </a:ext>
            </a:extLst>
          </p:cNvPr>
          <p:cNvGraphicFramePr>
            <a:graphicFrameLocks noGrp="1"/>
          </p:cNvGraphicFramePr>
          <p:nvPr/>
        </p:nvGraphicFramePr>
        <p:xfrm>
          <a:off x="551436" y="5285182"/>
          <a:ext cx="1775204" cy="85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작 업</a:t>
                      </a: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스케쥴 시작</a:t>
                      </a: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스케쥴 종료</a:t>
                      </a: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실제 시작</a:t>
                      </a: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실제 종료</a:t>
                      </a: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9667CBFF-AADD-4CE4-A7E6-A3055E4A1224}"/>
              </a:ext>
            </a:extLst>
          </p:cNvPr>
          <p:cNvGraphicFramePr>
            <a:graphicFrameLocks noGrp="1"/>
          </p:cNvGraphicFramePr>
          <p:nvPr/>
        </p:nvGraphicFramePr>
        <p:xfrm>
          <a:off x="2930482" y="5118371"/>
          <a:ext cx="1775204" cy="869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97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작 업</a:t>
                      </a: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9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스케쥴 시작</a:t>
                      </a: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스케쥴 종료</a:t>
                      </a: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9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실제 시작</a:t>
                      </a: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실제 종료</a:t>
                      </a: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EECB3C5-67CF-46E2-AF21-0392717FDD89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 flipV="1">
            <a:off x="2326640" y="5553048"/>
            <a:ext cx="603842" cy="157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F308CE1-438B-4AEE-875A-DC60E5A3B39B}"/>
              </a:ext>
            </a:extLst>
          </p:cNvPr>
          <p:cNvSpPr txBox="1"/>
          <p:nvPr/>
        </p:nvSpPr>
        <p:spPr>
          <a:xfrm>
            <a:off x="1186815" y="4786630"/>
            <a:ext cx="28136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상호작업 간의 의존성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8DD2241-61F7-43AC-8F97-79BE4D20874D}"/>
              </a:ext>
            </a:extLst>
          </p:cNvPr>
          <p:cNvSpPr txBox="1"/>
          <p:nvPr/>
        </p:nvSpPr>
        <p:spPr>
          <a:xfrm>
            <a:off x="357505" y="4533265"/>
            <a:ext cx="28136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설명</a:t>
            </a: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11E8B51B-3E97-4556-ACB5-BD3E96CD5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86434"/>
              </p:ext>
            </p:extLst>
          </p:nvPr>
        </p:nvGraphicFramePr>
        <p:xfrm>
          <a:off x="8207579" y="741254"/>
          <a:ext cx="1775204" cy="85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로그인 폼 구현</a:t>
                      </a: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19-10-09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19-10-13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19-10-14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19-10-17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61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추진계획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altLang="ko-KR" sz="2800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Gantt chart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37" y="1890006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2D78BF7-087B-4202-B119-166938413139}"/>
              </a:ext>
            </a:extLst>
          </p:cNvPr>
          <p:cNvGrpSpPr/>
          <p:nvPr/>
        </p:nvGrpSpPr>
        <p:grpSpPr>
          <a:xfrm>
            <a:off x="4355872" y="3734262"/>
            <a:ext cx="3480255" cy="1053539"/>
            <a:chOff x="695960" y="920750"/>
            <a:chExt cx="1630045" cy="399415"/>
          </a:xfrm>
          <a:solidFill>
            <a:schemeClr val="tx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C6DF73-AF5A-4A22-8690-434B5A495509}"/>
                </a:ext>
              </a:extLst>
            </p:cNvPr>
            <p:cNvSpPr/>
            <p:nvPr/>
          </p:nvSpPr>
          <p:spPr>
            <a:xfrm>
              <a:off x="809625" y="970280"/>
              <a:ext cx="151701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C3760E9-E13C-435A-A22F-4F242EA301D4}"/>
                </a:ext>
              </a:extLst>
            </p:cNvPr>
            <p:cNvGrpSpPr/>
            <p:nvPr/>
          </p:nvGrpSpPr>
          <p:grpSpPr>
            <a:xfrm>
              <a:off x="695960" y="920750"/>
              <a:ext cx="1630045" cy="399415"/>
              <a:chOff x="695960" y="920750"/>
              <a:chExt cx="1630045" cy="399415"/>
            </a:xfrm>
            <a:grpFill/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4270A9A-31F1-4683-BCF9-FEBD5A26FA9C}"/>
                  </a:ext>
                </a:extLst>
              </p:cNvPr>
              <p:cNvSpPr/>
              <p:nvPr/>
            </p:nvSpPr>
            <p:spPr>
              <a:xfrm>
                <a:off x="783590" y="941070"/>
                <a:ext cx="1517015" cy="2571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" name="자유형: 도형 19">
                <a:extLst>
                  <a:ext uri="{FF2B5EF4-FFF2-40B4-BE49-F238E27FC236}">
                    <a16:creationId xmlns:a16="http://schemas.microsoft.com/office/drawing/2014/main" id="{D7336EE0-B29D-4AC3-AECF-D7E7E0B2B82D}"/>
                  </a:ext>
                </a:extLst>
              </p:cNvPr>
              <p:cNvSpPr/>
              <p:nvPr/>
            </p:nvSpPr>
            <p:spPr>
              <a:xfrm flipH="1">
                <a:off x="823595" y="1079500"/>
                <a:ext cx="180975" cy="240665"/>
              </a:xfrm>
              <a:custGeom>
                <a:avLst/>
                <a:gdLst>
                  <a:gd name="connsiteX0" fmla="*/ 196770 w 416689"/>
                  <a:gd name="connsiteY0" fmla="*/ 0 h 393539"/>
                  <a:gd name="connsiteX1" fmla="*/ 416689 w 416689"/>
                  <a:gd name="connsiteY1" fmla="*/ 69448 h 393539"/>
                  <a:gd name="connsiteX2" fmla="*/ 0 w 416689"/>
                  <a:gd name="connsiteY2" fmla="*/ 393539 h 393539"/>
                  <a:gd name="connsiteX3" fmla="*/ 196770 w 416689"/>
                  <a:gd name="connsiteY3" fmla="*/ 0 h 39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689" h="393539">
                    <a:moveTo>
                      <a:pt x="196770" y="0"/>
                    </a:moveTo>
                    <a:lnTo>
                      <a:pt x="416689" y="69448"/>
                    </a:lnTo>
                    <a:lnTo>
                      <a:pt x="0" y="393539"/>
                    </a:lnTo>
                    <a:lnTo>
                      <a:pt x="19677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7AAE3E5-FE1E-4EE3-BE5D-729863F56676}"/>
                  </a:ext>
                </a:extLst>
              </p:cNvPr>
              <p:cNvSpPr/>
              <p:nvPr/>
            </p:nvSpPr>
            <p:spPr>
              <a:xfrm>
                <a:off x="695960" y="920750"/>
                <a:ext cx="1630045" cy="29170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4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cs typeface="조선일보명조" panose="02030304000000000000" pitchFamily="18" charset="-127"/>
                  </a:rPr>
                  <a:t>Gantt Chart</a:t>
                </a:r>
                <a:endParaRPr lang="ko-KR" altLang="en-US" sz="44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264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1A0752-1875-4C28-86EE-B8ABB8AC3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19775"/>
              </p:ext>
            </p:extLst>
          </p:nvPr>
        </p:nvGraphicFramePr>
        <p:xfrm>
          <a:off x="375781" y="385482"/>
          <a:ext cx="11273426" cy="5661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8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8886">
                  <a:extLst>
                    <a:ext uri="{9D8B030D-6E8A-4147-A177-3AD203B41FA5}">
                      <a16:colId xmlns:a16="http://schemas.microsoft.com/office/drawing/2014/main" val="4244734841"/>
                    </a:ext>
                  </a:extLst>
                </a:gridCol>
                <a:gridCol w="6609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9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9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09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09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09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31196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구분</a:t>
                      </a: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88900" marR="88900" marT="44450" marB="4445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추진내용</a:t>
                      </a: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88900" marR="88900" marT="44450" marB="4445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수행기간</a:t>
                      </a: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88900" marR="88900" marT="44450" marB="44450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9월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1주차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9월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2주차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9월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3주차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9월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4주차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9월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5주차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10</a:t>
                      </a:r>
                      <a:r>
                        <a:rPr lang="ko-KR" altLang="en-US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월</a:t>
                      </a:r>
                      <a:endParaRPr lang="en-US" altLang="ko-KR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1</a:t>
                      </a:r>
                      <a:r>
                        <a:rPr lang="ko-KR" altLang="en-US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주차</a:t>
                      </a:r>
                    </a:p>
                  </a:txBody>
                  <a:tcPr marL="67945" marR="67945" marT="33655" marB="3365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10월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2주차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10월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3주차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10월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4주차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10월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5주차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11월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1주차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11월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2주차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계획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88900" marR="88900" marT="44450" marB="4445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아이디어 기획 및 기능 결정</a:t>
                      </a: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WBS 및 간트 차트 작성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 row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설계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88900" marR="88900" marT="44450" marB="4445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SW 구조 설계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UX 구상 및 디자인 설계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DB 설계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8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기능별 플로차트 작성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 rowSpan="5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개발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88900" marR="88900" marT="44450" marB="4445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로그인 폼 구현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메인 UI 구현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사랑방 </a:t>
                      </a: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DB 구현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매칭 </a:t>
                      </a:r>
                      <a:r>
                        <a:rPr lang="en-US" altLang="ko-KR" sz="1400" b="0" kern="1200" cap="none" dirty="0" err="1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시스템</a:t>
                      </a: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 구현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78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채팅 </a:t>
                      </a:r>
                      <a:r>
                        <a:rPr lang="en-US" altLang="ko-KR" sz="1400" b="0" kern="1200" cap="none" dirty="0" err="1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시스템</a:t>
                      </a: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 구현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575">
                <a:tc rowSpan="3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테스트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88900" marR="88900" marT="44450" marB="4445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기능 테스트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환경 테스트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최종 보고서 작성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0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AC52F6-CE60-4B9E-9F40-615911EB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범위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F31F00C-3515-4062-B263-D13E63BD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72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C4DB2F6-D588-4542-AF72-EE4160ADCB84}"/>
              </a:ext>
            </a:extLst>
          </p:cNvPr>
          <p:cNvSpPr txBox="1">
            <a:spLocks/>
          </p:cNvSpPr>
          <p:nvPr/>
        </p:nvSpPr>
        <p:spPr>
          <a:xfrm>
            <a:off x="3392434" y="1159963"/>
            <a:ext cx="8563005" cy="5486497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800" dirty="0"/>
              <a:t>목차</a:t>
            </a:r>
            <a:endParaRPr lang="en-US" altLang="ko-KR" sz="5800" dirty="0"/>
          </a:p>
          <a:p>
            <a:endParaRPr lang="en-US" altLang="ko-KR" sz="3300" dirty="0"/>
          </a:p>
          <a:p>
            <a:r>
              <a:rPr lang="en-US" altLang="ko-KR" sz="3800" dirty="0"/>
              <a:t>1.</a:t>
            </a:r>
            <a:r>
              <a:rPr lang="ko-KR" altLang="en-US" sz="3800" dirty="0"/>
              <a:t>프로젝트 개요 및 현황</a:t>
            </a:r>
            <a:endParaRPr lang="en-US" altLang="ko-KR" sz="3800" dirty="0"/>
          </a:p>
          <a:p>
            <a:endParaRPr lang="ko-KR" altLang="en-US" sz="3300" dirty="0"/>
          </a:p>
          <a:p>
            <a:r>
              <a:rPr lang="ko-KR" altLang="en-US" sz="3300" dirty="0"/>
              <a:t> </a:t>
            </a:r>
            <a:r>
              <a:rPr lang="en-US" altLang="ko-KR" sz="3300" dirty="0"/>
              <a:t>- </a:t>
            </a:r>
            <a:r>
              <a:rPr lang="ko-KR" altLang="en-US" sz="3300" dirty="0"/>
              <a:t>배경 및 목적</a:t>
            </a:r>
            <a:endParaRPr lang="en-US" altLang="ko-KR" sz="3300" dirty="0"/>
          </a:p>
          <a:p>
            <a:endParaRPr lang="ko-KR" altLang="en-US" sz="3300" dirty="0"/>
          </a:p>
          <a:p>
            <a:r>
              <a:rPr lang="ko-KR" altLang="en-US" sz="3300" dirty="0"/>
              <a:t> </a:t>
            </a:r>
            <a:r>
              <a:rPr lang="en-US" altLang="ko-KR" sz="3300" dirty="0"/>
              <a:t>- </a:t>
            </a:r>
            <a:r>
              <a:rPr lang="ko-KR" altLang="en-US" sz="3300" dirty="0"/>
              <a:t>관련 시장 현황</a:t>
            </a:r>
            <a:endParaRPr lang="en-US" altLang="ko-KR" sz="3300" dirty="0"/>
          </a:p>
          <a:p>
            <a:endParaRPr lang="ko-KR" altLang="en-US" sz="3300" dirty="0"/>
          </a:p>
          <a:p>
            <a:r>
              <a:rPr lang="ko-KR" altLang="en-US" sz="3300" dirty="0"/>
              <a:t> </a:t>
            </a:r>
            <a:r>
              <a:rPr lang="en-US" altLang="ko-KR" sz="3300" dirty="0"/>
              <a:t>- </a:t>
            </a:r>
            <a:r>
              <a:rPr lang="ko-KR" altLang="en-US" sz="3300" dirty="0"/>
              <a:t>목표 및 추진방향</a:t>
            </a:r>
            <a:endParaRPr lang="en-US" altLang="ko-KR" sz="3300" dirty="0"/>
          </a:p>
          <a:p>
            <a:endParaRPr lang="ko-KR" altLang="en-US" sz="3300" dirty="0"/>
          </a:p>
          <a:p>
            <a:r>
              <a:rPr lang="ko-KR" altLang="en-US" sz="3300" dirty="0"/>
              <a:t> </a:t>
            </a:r>
            <a:r>
              <a:rPr lang="en-US" altLang="ko-KR" sz="3300" dirty="0"/>
              <a:t>- </a:t>
            </a:r>
            <a:r>
              <a:rPr lang="ko-KR" altLang="en-US" sz="3300" dirty="0"/>
              <a:t>개발환경</a:t>
            </a:r>
            <a:endParaRPr lang="en-US" altLang="ko-KR" sz="3300" dirty="0"/>
          </a:p>
          <a:p>
            <a:endParaRPr lang="ko-KR" altLang="en-US" sz="3300" dirty="0"/>
          </a:p>
          <a:p>
            <a:endParaRPr lang="ko-KR" altLang="en-US" sz="3300" dirty="0"/>
          </a:p>
          <a:p>
            <a:r>
              <a:rPr lang="en-US" altLang="ko-KR" sz="3800" dirty="0"/>
              <a:t>2.</a:t>
            </a:r>
            <a:r>
              <a:rPr lang="ko-KR" altLang="en-US" sz="3800" dirty="0"/>
              <a:t>프로젝트 내용</a:t>
            </a:r>
            <a:endParaRPr lang="en-US" altLang="ko-KR" sz="3800" dirty="0"/>
          </a:p>
          <a:p>
            <a:endParaRPr lang="ko-KR" altLang="en-US" sz="3300" dirty="0"/>
          </a:p>
          <a:p>
            <a:r>
              <a:rPr lang="ko-KR" altLang="en-US" sz="3300" dirty="0"/>
              <a:t> </a:t>
            </a:r>
            <a:r>
              <a:rPr lang="en-US" altLang="ko-KR" sz="3300" dirty="0"/>
              <a:t>- </a:t>
            </a:r>
            <a:r>
              <a:rPr lang="en-US" altLang="ko-KR" sz="3300" dirty="0" err="1"/>
              <a:t>FLow</a:t>
            </a:r>
            <a:r>
              <a:rPr lang="en-US" altLang="ko-KR" sz="3300" dirty="0"/>
              <a:t> Chart</a:t>
            </a:r>
          </a:p>
          <a:p>
            <a:endParaRPr lang="en-US" altLang="ko-KR" sz="3300" dirty="0"/>
          </a:p>
          <a:p>
            <a:r>
              <a:rPr lang="en-US" altLang="ko-KR" sz="3300" dirty="0"/>
              <a:t> - </a:t>
            </a:r>
            <a:r>
              <a:rPr lang="ko-KR" altLang="en-US" sz="3300" dirty="0"/>
              <a:t>구현 내용</a:t>
            </a:r>
          </a:p>
          <a:p>
            <a:endParaRPr lang="ko-KR" altLang="en-US" sz="3300" dirty="0"/>
          </a:p>
          <a:p>
            <a:endParaRPr lang="en-US" altLang="ko-KR" sz="3300" dirty="0"/>
          </a:p>
          <a:p>
            <a:endParaRPr lang="en-US" altLang="ko-KR" sz="3300" dirty="0"/>
          </a:p>
          <a:p>
            <a:endParaRPr lang="en-US" altLang="ko-KR" sz="3300" dirty="0"/>
          </a:p>
          <a:p>
            <a:endParaRPr lang="en-US" altLang="ko-KR" sz="3300" dirty="0"/>
          </a:p>
          <a:p>
            <a:r>
              <a:rPr lang="en-US" altLang="ko-KR" sz="3800" dirty="0"/>
              <a:t>3.</a:t>
            </a:r>
            <a:r>
              <a:rPr lang="ko-KR" altLang="en-US" sz="3800" dirty="0"/>
              <a:t>프로젝트추진계획</a:t>
            </a:r>
            <a:endParaRPr lang="en-US" altLang="ko-KR" sz="3800" dirty="0"/>
          </a:p>
          <a:p>
            <a:endParaRPr lang="ko-KR" altLang="en-US" sz="3300" dirty="0"/>
          </a:p>
          <a:p>
            <a:r>
              <a:rPr lang="ko-KR" altLang="en-US" sz="4600" dirty="0"/>
              <a:t> </a:t>
            </a:r>
            <a:r>
              <a:rPr lang="en-US" altLang="ko-KR" sz="3600" dirty="0"/>
              <a:t>- </a:t>
            </a:r>
            <a:r>
              <a:rPr lang="ko-KR" altLang="en-US" sz="3600" dirty="0"/>
              <a:t>조직도</a:t>
            </a:r>
            <a:endParaRPr lang="en-US" altLang="ko-KR" sz="3600" dirty="0"/>
          </a:p>
          <a:p>
            <a:endParaRPr lang="ko-KR" altLang="en-US" sz="3600" dirty="0"/>
          </a:p>
          <a:p>
            <a:r>
              <a:rPr lang="ko-KR" altLang="en-US" sz="3600" dirty="0"/>
              <a:t> </a:t>
            </a:r>
            <a:r>
              <a:rPr lang="en-US" altLang="ko-KR" sz="3600" dirty="0"/>
              <a:t>- WBS</a:t>
            </a:r>
          </a:p>
          <a:p>
            <a:endParaRPr lang="en-US" altLang="ko-KR" sz="3600" dirty="0"/>
          </a:p>
          <a:p>
            <a:r>
              <a:rPr lang="en-US" altLang="ko-KR" sz="3600" dirty="0"/>
              <a:t> - Pert Chart</a:t>
            </a:r>
          </a:p>
          <a:p>
            <a:endParaRPr lang="en-US" altLang="ko-KR" sz="3600" dirty="0"/>
          </a:p>
          <a:p>
            <a:r>
              <a:rPr lang="en-US" altLang="ko-KR" sz="3600" dirty="0"/>
              <a:t> - Gantt Chart</a:t>
            </a:r>
          </a:p>
          <a:p>
            <a:endParaRPr lang="ko-KR" altLang="en-US" sz="3600" dirty="0"/>
          </a:p>
          <a:p>
            <a:r>
              <a:rPr lang="ko-KR" altLang="en-US" sz="3600" dirty="0"/>
              <a:t> </a:t>
            </a:r>
            <a:r>
              <a:rPr lang="en-US" altLang="ko-KR" sz="3600" dirty="0"/>
              <a:t>- </a:t>
            </a:r>
            <a:r>
              <a:rPr lang="ko-KR" altLang="en-US" sz="3600" dirty="0"/>
              <a:t>표준 개발 및 절차</a:t>
            </a:r>
            <a:endParaRPr lang="en-US" altLang="ko-KR" sz="3600" dirty="0"/>
          </a:p>
          <a:p>
            <a:endParaRPr lang="ko-KR" altLang="en-US" sz="3600" dirty="0"/>
          </a:p>
          <a:p>
            <a:endParaRPr lang="ko-KR" altLang="en-US" sz="3800" dirty="0"/>
          </a:p>
          <a:p>
            <a:r>
              <a:rPr lang="en-US" altLang="ko-KR" sz="3800" dirty="0"/>
              <a:t>4. </a:t>
            </a:r>
            <a:r>
              <a:rPr lang="ko-KR" altLang="en-US" sz="3800" dirty="0"/>
              <a:t>프로젝트 리스크 관리</a:t>
            </a:r>
          </a:p>
          <a:p>
            <a:endParaRPr lang="ko-KR" altLang="en-US" sz="3800" dirty="0"/>
          </a:p>
          <a:p>
            <a:r>
              <a:rPr lang="en-US" altLang="ko-KR" sz="3800" dirty="0"/>
              <a:t>5. </a:t>
            </a:r>
            <a:r>
              <a:rPr lang="ko-KR" altLang="en-US" sz="3800" dirty="0"/>
              <a:t>기대효과</a:t>
            </a:r>
            <a:br>
              <a:rPr lang="en-US" altLang="ko-KR" sz="4000" dirty="0"/>
            </a:b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51125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추진계획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dirty="0">
                <a:solidFill>
                  <a:srgbClr val="FFFF00"/>
                </a:solidFill>
              </a:rPr>
              <a:t>표준 개발 및 절차</a:t>
            </a:r>
            <a:endParaRPr lang="en-US" altLang="ko-KR" sz="2800" b="1" kern="1200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37" y="1890006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E5F89F-012A-49E4-9DB6-890C85C44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11" y="2647280"/>
            <a:ext cx="10312631" cy="386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43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리스크 관리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72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800" dirty="0">
                <a:solidFill>
                  <a:srgbClr val="FFFFFF"/>
                </a:solidFill>
              </a:rPr>
              <a:t>기대 효과</a:t>
            </a:r>
            <a:endParaRPr lang="ko-KR" alt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64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개요 및 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674237" y="4170501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배경 및 목적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3B7463-B428-4017-946C-DA9C8EEF7ADF}"/>
              </a:ext>
            </a:extLst>
          </p:cNvPr>
          <p:cNvSpPr/>
          <p:nvPr/>
        </p:nvSpPr>
        <p:spPr>
          <a:xfrm>
            <a:off x="4936447" y="914400"/>
            <a:ext cx="6358038" cy="5236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  <a:tabLst>
                <a:tab pos="8351520" algn="r"/>
              </a:tabLst>
            </a:pPr>
            <a:r>
              <a:rPr lang="en-US" altLang="ko-KR" sz="2400" kern="0" dirty="0">
                <a:solidFill>
                  <a:srgbClr val="000000"/>
                </a:solidFill>
                <a:ea typeface="조선일보명조"/>
              </a:rPr>
              <a:t>-</a:t>
            </a:r>
            <a:r>
              <a:rPr lang="ko-KR" altLang="en-US" sz="2400" kern="0" dirty="0">
                <a:solidFill>
                  <a:srgbClr val="000000"/>
                </a:solidFill>
                <a:ea typeface="조선일보명조"/>
              </a:rPr>
              <a:t>혼자</a:t>
            </a:r>
            <a:r>
              <a:rPr lang="ko-KR" altLang="en-US" kern="0" dirty="0">
                <a:solidFill>
                  <a:srgbClr val="000000"/>
                </a:solidFill>
                <a:ea typeface="조선일보명조"/>
              </a:rPr>
              <a:t>는 싫은 공주대 학생에게 공통 취미나 관심사가 있는 </a:t>
            </a:r>
            <a:endParaRPr lang="en-US" altLang="ko-KR" kern="0" dirty="0">
              <a:solidFill>
                <a:srgbClr val="000000"/>
              </a:solidFill>
              <a:ea typeface="조선일보명조"/>
            </a:endParaRPr>
          </a:p>
          <a:p>
            <a:pPr algn="just" fontAlgn="base">
              <a:lnSpc>
                <a:spcPct val="200000"/>
              </a:lnSpc>
              <a:tabLst>
                <a:tab pos="8351520" algn="r"/>
              </a:tabLst>
            </a:pPr>
            <a:r>
              <a:rPr lang="ko-KR" altLang="en-US" kern="0" dirty="0">
                <a:solidFill>
                  <a:srgbClr val="000000"/>
                </a:solidFill>
                <a:ea typeface="조선일보명조"/>
              </a:rPr>
              <a:t>다른 공주대 학생과 매칭</a:t>
            </a:r>
            <a:r>
              <a:rPr lang="ko-KR" altLang="en-US" kern="0" dirty="0">
                <a:solidFill>
                  <a:srgbClr val="000000"/>
                </a:solidFill>
                <a:latin typeface="조선일보명조"/>
              </a:rPr>
              <a:t>해</a:t>
            </a:r>
            <a:r>
              <a:rPr lang="en-US" altLang="ko-KR" kern="0" dirty="0">
                <a:solidFill>
                  <a:srgbClr val="000000"/>
                </a:solidFill>
                <a:latin typeface="조선일보명조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조선일보명조"/>
              </a:rPr>
              <a:t>보다 재미있고 나은 학교생활을 제공</a:t>
            </a:r>
            <a:r>
              <a:rPr lang="en-US" altLang="ko-KR" kern="0" dirty="0">
                <a:solidFill>
                  <a:srgbClr val="000000"/>
                </a:solidFill>
                <a:latin typeface="조선일보명조"/>
              </a:rPr>
              <a:t>.</a:t>
            </a:r>
          </a:p>
          <a:p>
            <a:pPr algn="just" fontAlgn="base">
              <a:lnSpc>
                <a:spcPct val="200000"/>
              </a:lnSpc>
              <a:tabLst>
                <a:tab pos="8351520" algn="r"/>
              </a:tabLst>
            </a:pPr>
            <a:endParaRPr lang="en-US" altLang="ko-KR" kern="0" dirty="0">
              <a:solidFill>
                <a:srgbClr val="000000"/>
              </a:solidFill>
              <a:latin typeface="조선일보명조"/>
            </a:endParaRPr>
          </a:p>
          <a:p>
            <a:pPr algn="just" fontAlgn="base">
              <a:lnSpc>
                <a:spcPct val="200000"/>
              </a:lnSpc>
              <a:tabLst>
                <a:tab pos="8351520" algn="r"/>
              </a:tabLst>
            </a:pPr>
            <a:r>
              <a:rPr lang="en-US" altLang="ko-KR" sz="2000" kern="0" dirty="0">
                <a:solidFill>
                  <a:srgbClr val="000000"/>
                </a:solidFill>
                <a:ea typeface="조선일보명조"/>
              </a:rPr>
              <a:t>- </a:t>
            </a:r>
            <a:r>
              <a:rPr lang="ko-KR" altLang="en-US" kern="0" dirty="0">
                <a:solidFill>
                  <a:srgbClr val="000000"/>
                </a:solidFill>
                <a:latin typeface="조선일보명조"/>
              </a:rPr>
              <a:t>가입시 하는 간단한 </a:t>
            </a:r>
            <a:r>
              <a:rPr lang="en-US" altLang="ko-KR" kern="0" dirty="0">
                <a:solidFill>
                  <a:srgbClr val="000000"/>
                </a:solidFill>
                <a:latin typeface="조선일보명조"/>
              </a:rPr>
              <a:t>10</a:t>
            </a:r>
            <a:r>
              <a:rPr lang="ko-KR" altLang="en-US" kern="0" dirty="0">
                <a:solidFill>
                  <a:srgbClr val="000000"/>
                </a:solidFill>
                <a:latin typeface="조선일보명조"/>
              </a:rPr>
              <a:t>가지 사진 테스트를 통해 높은 친밀도 순으로 매칭</a:t>
            </a:r>
            <a:r>
              <a:rPr lang="en-US" altLang="ko-KR" kern="0" dirty="0">
                <a:solidFill>
                  <a:srgbClr val="000000"/>
                </a:solidFill>
                <a:latin typeface="조선일보명조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조선일보명조"/>
              </a:rPr>
              <a:t>친밀도가 높은 사람끼리 매칭해 빠르게 친하게 지낼 질 수 있게 만드는 게 목적</a:t>
            </a:r>
            <a:r>
              <a:rPr lang="en-US" altLang="ko-KR" kern="0" dirty="0">
                <a:solidFill>
                  <a:srgbClr val="000000"/>
                </a:solidFill>
                <a:latin typeface="조선일보명조"/>
              </a:rPr>
              <a:t>.</a:t>
            </a:r>
          </a:p>
          <a:p>
            <a:pPr algn="just" fontAlgn="base">
              <a:lnSpc>
                <a:spcPct val="200000"/>
              </a:lnSpc>
              <a:tabLst>
                <a:tab pos="8351520" algn="r"/>
              </a:tabLst>
            </a:pPr>
            <a:endParaRPr lang="en-US" altLang="ko-KR" kern="0" dirty="0">
              <a:solidFill>
                <a:srgbClr val="000000"/>
              </a:solidFill>
              <a:latin typeface="조선일보명조"/>
            </a:endParaRPr>
          </a:p>
          <a:p>
            <a:pPr algn="just" fontAlgn="base">
              <a:lnSpc>
                <a:spcPct val="200000"/>
              </a:lnSpc>
              <a:tabLst>
                <a:tab pos="8351520" algn="r"/>
              </a:tabLst>
            </a:pPr>
            <a:endParaRPr lang="ko-KR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60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개요 및 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관련 시장 현황</a:t>
            </a:r>
            <a:endParaRPr lang="en-US" altLang="ko-KR" sz="2800" b="1" kern="1200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B4DA64E-B18B-4F58-901E-9C266708A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8" y="2623485"/>
            <a:ext cx="6888261" cy="19975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7EDDC4-C8C8-47C0-8C28-65410A5FB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8" y="4473021"/>
            <a:ext cx="6705600" cy="23622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DDB81438-AD38-43AA-829C-64B120CDAEA6}"/>
              </a:ext>
            </a:extLst>
          </p:cNvPr>
          <p:cNvSpPr/>
          <p:nvPr/>
        </p:nvSpPr>
        <p:spPr>
          <a:xfrm>
            <a:off x="7730931" y="2880846"/>
            <a:ext cx="3419289" cy="1997595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매칭 어플 중 </a:t>
            </a:r>
            <a:endParaRPr lang="en-US" altLang="ko-KR" dirty="0"/>
          </a:p>
          <a:p>
            <a:pPr algn="ctr"/>
            <a:r>
              <a:rPr lang="ko-KR" altLang="en-US" dirty="0"/>
              <a:t>대학생을 위한 어플은 단 </a:t>
            </a:r>
            <a:r>
              <a:rPr lang="en-US" altLang="ko-KR" dirty="0"/>
              <a:t>‘</a:t>
            </a:r>
            <a:r>
              <a:rPr lang="en-US" altLang="ko-KR" sz="3200" dirty="0">
                <a:solidFill>
                  <a:srgbClr val="FFFF00"/>
                </a:solidFill>
              </a:rPr>
              <a:t>2</a:t>
            </a:r>
            <a:r>
              <a:rPr lang="en-US" altLang="ko-KR" dirty="0"/>
              <a:t>’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64004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개요 및 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관련 시장 현황</a:t>
            </a:r>
            <a:endParaRPr lang="en-US" altLang="ko-KR" sz="2800" b="1" kern="1200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DB81438-AD38-43AA-829C-64B120CDAEA6}"/>
              </a:ext>
            </a:extLst>
          </p:cNvPr>
          <p:cNvSpPr/>
          <p:nvPr/>
        </p:nvSpPr>
        <p:spPr>
          <a:xfrm>
            <a:off x="2209800" y="2886307"/>
            <a:ext cx="7691039" cy="3241538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다른 어플과의 </a:t>
            </a:r>
            <a:r>
              <a:rPr lang="ko-KR" altLang="en-US" sz="3200" dirty="0">
                <a:solidFill>
                  <a:srgbClr val="FFFF00"/>
                </a:solidFill>
              </a:rPr>
              <a:t>차별성</a:t>
            </a:r>
            <a:r>
              <a:rPr lang="ko-KR" altLang="en-US" sz="2400" dirty="0"/>
              <a:t>은 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사랑</a:t>
            </a:r>
            <a:r>
              <a:rPr lang="ko-KR" altLang="en-US" sz="2400" dirty="0"/>
              <a:t>방 알고리즘을</a:t>
            </a:r>
            <a:r>
              <a:rPr lang="en-US" altLang="ko-KR" sz="2400" dirty="0"/>
              <a:t> </a:t>
            </a:r>
            <a:r>
              <a:rPr lang="ko-KR" altLang="en-US" sz="2400" dirty="0"/>
              <a:t>통한</a:t>
            </a:r>
            <a:r>
              <a:rPr lang="en-US" altLang="ko-KR" sz="2400" dirty="0"/>
              <a:t> </a:t>
            </a:r>
            <a:r>
              <a:rPr lang="ko-KR" altLang="en-US" sz="2400" dirty="0"/>
              <a:t>매칭</a:t>
            </a:r>
            <a:r>
              <a:rPr lang="en-US" altLang="ko-KR" sz="2400" dirty="0"/>
              <a:t>!</a:t>
            </a:r>
          </a:p>
          <a:p>
            <a:pPr algn="ctr"/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418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개요 및 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674237" y="4170501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목표 및 추진방향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16D01F9-679B-4181-AC10-6EA17231A8B3}"/>
              </a:ext>
            </a:extLst>
          </p:cNvPr>
          <p:cNvSpPr/>
          <p:nvPr/>
        </p:nvSpPr>
        <p:spPr>
          <a:xfrm>
            <a:off x="7274257" y="2238233"/>
            <a:ext cx="424350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Sometrend</a:t>
            </a:r>
            <a:endParaRPr lang="en-US" altLang="ko-KR" dirty="0"/>
          </a:p>
          <a:p>
            <a:pPr algn="ctr"/>
            <a:r>
              <a:rPr lang="ko-KR" altLang="en-US" dirty="0"/>
              <a:t>그래프</a:t>
            </a:r>
            <a:endParaRPr lang="en-US" altLang="ko-KR" dirty="0"/>
          </a:p>
          <a:p>
            <a:pPr algn="ctr"/>
            <a:r>
              <a:rPr lang="ko-KR" altLang="en-US" dirty="0"/>
              <a:t>빅데이터 자료</a:t>
            </a:r>
          </a:p>
        </p:txBody>
      </p:sp>
    </p:spTree>
    <p:extLst>
      <p:ext uri="{BB962C8B-B14F-4D97-AF65-F5344CB8AC3E}">
        <p14:creationId xmlns:p14="http://schemas.microsoft.com/office/powerpoint/2010/main" val="3760720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rgbClr val="FFFFFF"/>
                </a:solidFill>
              </a:rPr>
              <a:t>프로젝트 개요 및 현황</a:t>
            </a:r>
            <a:endParaRPr lang="ko-KR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dirty="0">
                <a:solidFill>
                  <a:srgbClr val="FFFF00"/>
                </a:solidFill>
              </a:rPr>
              <a:t>개발 환경</a:t>
            </a:r>
            <a:endParaRPr lang="ko-KR" altLang="en-US" sz="2800" b="1" kern="1200" dirty="0">
              <a:solidFill>
                <a:srgbClr val="FFFF00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F96481-DE15-4D74-AE6A-BD3924851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79" y="2877523"/>
            <a:ext cx="2491956" cy="2491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6D334F-45F9-4BCA-8590-D60AFF704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432" y="2886307"/>
            <a:ext cx="3322608" cy="2491956"/>
          </a:xfrm>
          <a:prstGeom prst="rect">
            <a:avLst/>
          </a:prstGeom>
        </p:spPr>
      </p:pic>
      <p:pic>
        <p:nvPicPr>
          <p:cNvPr id="1026" name="Picture 2" descr="깃허브에 대한 이미지 검색결과">
            <a:extLst>
              <a:ext uri="{FF2B5EF4-FFF2-40B4-BE49-F238E27FC236}">
                <a16:creationId xmlns:a16="http://schemas.microsoft.com/office/drawing/2014/main" id="{45479090-5665-4E28-9822-61BD016B2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5477868"/>
            <a:ext cx="36195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69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추진계획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altLang="ko-KR" sz="2800" b="1" kern="1200" dirty="0">
                <a:solidFill>
                  <a:srgbClr val="FFFF00"/>
                </a:solidFill>
              </a:rPr>
              <a:t>Flow</a:t>
            </a:r>
            <a:r>
              <a:rPr lang="ko-KR" altLang="en-US" sz="2800" b="1" kern="1200" dirty="0">
                <a:solidFill>
                  <a:srgbClr val="FFFF00"/>
                </a:solidFill>
              </a:rPr>
              <a:t> </a:t>
            </a:r>
            <a:r>
              <a:rPr lang="en-US" altLang="ko-KR" sz="2800" b="1" kern="1200" dirty="0">
                <a:solidFill>
                  <a:srgbClr val="FFFF00"/>
                </a:solidFill>
              </a:rPr>
              <a:t>Chart</a:t>
            </a:r>
            <a:endParaRPr lang="ko-KR" altLang="en-US" sz="2800" b="1" kern="1200" dirty="0">
              <a:solidFill>
                <a:srgbClr val="FFFF00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07CFFDD-CE81-45B0-886B-50C548A1F646}"/>
              </a:ext>
            </a:extLst>
          </p:cNvPr>
          <p:cNvSpPr/>
          <p:nvPr/>
        </p:nvSpPr>
        <p:spPr>
          <a:xfrm>
            <a:off x="6318913" y="390326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빛</a:t>
            </a:r>
          </a:p>
        </p:txBody>
      </p:sp>
    </p:spTree>
    <p:extLst>
      <p:ext uri="{BB962C8B-B14F-4D97-AF65-F5344CB8AC3E}">
        <p14:creationId xmlns:p14="http://schemas.microsoft.com/office/powerpoint/2010/main" val="280305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추진계획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kern="1200" dirty="0">
                <a:solidFill>
                  <a:srgbClr val="FFFF00"/>
                </a:solidFill>
              </a:rPr>
              <a:t>구현내용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C3681C6-34E5-4736-97F2-1A03C190E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17" y="2327220"/>
            <a:ext cx="2910041" cy="43559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162169-DEAF-4C32-8CA1-0B10082AC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40" y="2712295"/>
            <a:ext cx="2554194" cy="2287019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5302308-D71A-4467-AA18-6782086BEEEC}"/>
              </a:ext>
            </a:extLst>
          </p:cNvPr>
          <p:cNvSpPr/>
          <p:nvPr/>
        </p:nvSpPr>
        <p:spPr>
          <a:xfrm>
            <a:off x="1288937" y="5575300"/>
            <a:ext cx="1701800" cy="8161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매칭버튼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68AFF9-7720-4EB4-9F13-FB9FA064D7F6}"/>
              </a:ext>
            </a:extLst>
          </p:cNvPr>
          <p:cNvSpPr/>
          <p:nvPr/>
        </p:nvSpPr>
        <p:spPr>
          <a:xfrm>
            <a:off x="1409587" y="5056152"/>
            <a:ext cx="1460500" cy="2762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본인 프로필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E5E3B22-7193-4B57-9C7F-61EF1CF1C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014" y="2289120"/>
            <a:ext cx="2722918" cy="446398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A927CA-6C8F-4514-8F75-F48F2054A587}"/>
              </a:ext>
            </a:extLst>
          </p:cNvPr>
          <p:cNvSpPr/>
          <p:nvPr/>
        </p:nvSpPr>
        <p:spPr>
          <a:xfrm>
            <a:off x="5422186" y="3575905"/>
            <a:ext cx="1841500" cy="237042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사랑방</a:t>
            </a:r>
            <a:endParaRPr lang="en-US" altLang="ko-KR" sz="2800" dirty="0"/>
          </a:p>
          <a:p>
            <a:pPr algn="ctr"/>
            <a:r>
              <a:rPr lang="ko-KR" altLang="en-US" sz="2800" dirty="0"/>
              <a:t>알고리즘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5F6DA63-FEF4-439B-ACEC-DCC9531FE0C9}"/>
              </a:ext>
            </a:extLst>
          </p:cNvPr>
          <p:cNvSpPr/>
          <p:nvPr/>
        </p:nvSpPr>
        <p:spPr>
          <a:xfrm>
            <a:off x="7593309" y="4258416"/>
            <a:ext cx="970163" cy="79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BF722AB-8AC6-40DD-A2D7-4AF8E1600D58}"/>
              </a:ext>
            </a:extLst>
          </p:cNvPr>
          <p:cNvSpPr/>
          <p:nvPr/>
        </p:nvSpPr>
        <p:spPr>
          <a:xfrm>
            <a:off x="4145274" y="4258416"/>
            <a:ext cx="970163" cy="79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604</Words>
  <Application>Microsoft Office PowerPoint</Application>
  <PresentationFormat>Widescreen</PresentationFormat>
  <Paragraphs>284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12롯데마트드림Bold</vt:lpstr>
      <vt:lpstr>12롯데마트드림Light</vt:lpstr>
      <vt:lpstr>맑은 고딕</vt:lpstr>
      <vt:lpstr>조선일보명조</vt:lpstr>
      <vt:lpstr>Arial</vt:lpstr>
      <vt:lpstr>Calibri</vt:lpstr>
      <vt:lpstr>Wingdings</vt:lpstr>
      <vt:lpstr>Office 테마</vt:lpstr>
      <vt:lpstr>공주대 사랑방 </vt:lpstr>
      <vt:lpstr>프로젝트 범위</vt:lpstr>
      <vt:lpstr>프로젝트 개요 및 현황</vt:lpstr>
      <vt:lpstr>프로젝트 개요 및 현황</vt:lpstr>
      <vt:lpstr>프로젝트 개요 및 현황</vt:lpstr>
      <vt:lpstr>프로젝트 개요 및 현황</vt:lpstr>
      <vt:lpstr>프로젝트 개요 및 현황</vt:lpstr>
      <vt:lpstr>프로젝트 추진계획</vt:lpstr>
      <vt:lpstr>프로젝트 추진계획</vt:lpstr>
      <vt:lpstr>프로젝트 추진계획</vt:lpstr>
      <vt:lpstr>프로젝트 추진계획</vt:lpstr>
      <vt:lpstr>프로젝트 추진계획</vt:lpstr>
      <vt:lpstr>조직별 역할</vt:lpstr>
      <vt:lpstr>프로젝트 추진계획</vt:lpstr>
      <vt:lpstr>PowerPoint Presentation</vt:lpstr>
      <vt:lpstr>프로젝트 추진계획</vt:lpstr>
      <vt:lpstr>PowerPoint Presentation</vt:lpstr>
      <vt:lpstr>프로젝트 추진계획</vt:lpstr>
      <vt:lpstr>PowerPoint Presentation</vt:lpstr>
      <vt:lpstr>프로젝트 추진계획</vt:lpstr>
      <vt:lpstr>프로젝트 리스크 관리</vt:lpstr>
      <vt:lpstr>기대 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공주대 사랑방 </dc:title>
  <dc:creator>JJONY</dc:creator>
  <cp:lastModifiedBy>정종현</cp:lastModifiedBy>
  <cp:revision>19</cp:revision>
  <dcterms:created xsi:type="dcterms:W3CDTF">2019-09-26T14:09:41Z</dcterms:created>
  <dcterms:modified xsi:type="dcterms:W3CDTF">2019-10-11T07:18:51Z</dcterms:modified>
</cp:coreProperties>
</file>