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80" r:id="rId6"/>
    <p:sldId id="266" r:id="rId7"/>
    <p:sldId id="273" r:id="rId8"/>
    <p:sldId id="258" r:id="rId9"/>
    <p:sldId id="276" r:id="rId10"/>
    <p:sldId id="306" r:id="rId11"/>
    <p:sldId id="307" r:id="rId12"/>
    <p:sldId id="302" r:id="rId13"/>
    <p:sldId id="303" r:id="rId14"/>
    <p:sldId id="305" r:id="rId15"/>
    <p:sldId id="312" r:id="rId16"/>
    <p:sldId id="293" r:id="rId17"/>
    <p:sldId id="274" r:id="rId18"/>
    <p:sldId id="313" r:id="rId19"/>
    <p:sldId id="283" r:id="rId20"/>
    <p:sldId id="314" r:id="rId21"/>
    <p:sldId id="269" r:id="rId22"/>
    <p:sldId id="279" r:id="rId23"/>
    <p:sldId id="271" r:id="rId24"/>
    <p:sldId id="281" r:id="rId25"/>
    <p:sldId id="297" r:id="rId26"/>
    <p:sldId id="298" r:id="rId27"/>
    <p:sldId id="299" r:id="rId28"/>
    <p:sldId id="300" r:id="rId29"/>
    <p:sldId id="272" r:id="rId30"/>
    <p:sldId id="282" r:id="rId31"/>
    <p:sldId id="278" r:id="rId32"/>
    <p:sldId id="296" r:id="rId33"/>
    <p:sldId id="295" r:id="rId34"/>
    <p:sldId id="290" r:id="rId35"/>
    <p:sldId id="291" r:id="rId36"/>
    <p:sldId id="310" r:id="rId37"/>
    <p:sldId id="311" r:id="rId38"/>
    <p:sldId id="27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9607" autoAdjust="0"/>
  </p:normalViewPr>
  <p:slideViewPr>
    <p:cSldViewPr snapToGrid="0">
      <p:cViewPr varScale="1">
        <p:scale>
          <a:sx n="79" d="100"/>
          <a:sy n="79" d="100"/>
        </p:scale>
        <p:origin x="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58E47-5475-4B3D-AE38-F169C0891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7FFEE9-F4D0-463B-9426-CFC0E55FD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F92E4-D6BB-442C-9F83-7ABB0856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70E30-7998-4B99-BD6A-6D85F23F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038D8-3E07-46FB-B8F9-EF444786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4BF7C-2D32-457C-9DCE-896A9F77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D3833-7A2C-46A6-8D5E-85F10E046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A1B64-05C6-42C9-A836-4A6E86F6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6046B-658E-4B16-9FB4-31D7E55E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C5C99-CB8D-4236-B808-9E5387C3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9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F4D485-A120-44D8-B2DE-4261476B3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5D791-44FC-467A-B2CC-BCA38DB22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70698-A152-4869-BDE4-E23D86D2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32780-7682-4916-914E-BB09CF48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63376-7C70-49C0-9EA5-7BDA34DF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8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9641B-15A0-4AFF-B793-C65ADCA9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426D2-412A-4F68-BF91-93EB3486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E7490-2636-4BA4-BFC1-B804210D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C409E-B36F-4311-AA6A-F342D04B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C0C27-5D03-4AAC-8058-E2D17217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5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D40D1-B1E7-4499-B538-121B82CD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E93E5-4CF9-48E7-A181-8E9519E15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0EC89-A80A-42E3-8428-661A37F1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4EBAE-4E4D-495A-92CC-279970C4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EF29E-CABD-45DD-84CE-EF0B2BA7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2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28968-A0F2-4F6B-B114-B2B69691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45DB3-A94D-4D65-A505-E4095998F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54C4DB-05DD-4F71-8373-60216EF2A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89184-B6B7-4021-A6A0-635BF529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2450D-18E0-4715-91E7-F650347E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B927C-9AD4-4138-932F-6BA9DB6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16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14B76-5769-4484-B0AA-74AA77E6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6F947-C27D-48AC-B4D4-BA557B30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9D222-09AA-4D14-81AF-35988C9A9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21FCD-B40D-4D04-8E22-FBF93A8C5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18AF6F-4B39-4976-A971-296489548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9D0773-B66A-4070-BEAB-9B3CB4F2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407232-1F60-41CD-BD64-A4EB4748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6A3CB-13D1-437F-8280-4F75132E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2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217D5-54C9-45C7-93DE-304057EA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E25107-E997-4B45-ACE4-3F245CE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7FC2DD-C8C3-474D-8BBB-BA29B309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20B1D8-16D4-42B2-878A-65EC0819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4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0D18A-047C-4825-B09A-E345ACFB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11C064-1B24-4B04-97FA-8AFECBA8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BA2E89-247C-4360-9C63-ED31F3D4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8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89FB5-7D6E-4EEF-9C4E-2B139752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A106E-E14B-4708-90D7-6CDD38AA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11D3EB-89D5-4079-9B7A-AF8849AF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3D888-BF3C-43FB-9F28-9FD6DA1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D6A3-5DAB-4087-A146-690FF871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75F3A-0661-40DC-AC88-07967A85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5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E67A9-0B5A-4316-B61D-5E13027F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801E1F-D9EA-4613-BDFA-AA68231E3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6C2D0B-0731-44D3-AC49-FA5716D96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8AC4D-D478-4603-9279-D9FD70BA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0B02-22BB-4B0C-B9CA-88FA8A2A1F5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EAF44-2C2A-44A5-B3F8-A2D61F38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0A8DD7-6429-42E0-9F64-2BA8D589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1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957746-9D42-45F6-91FA-D3065B11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F2B0E-D4B5-4BD0-9B64-763DD52F9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4E9C7-6611-4394-B559-F7857D1DA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0B02-22BB-4B0C-B9CA-88FA8A2A1F5C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E2D0B-0587-4EC2-8C9E-D5E9500EF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90DCD-04F2-4ED3-8E81-424A29343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80396-7D82-4FDD-A508-B77345B11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2657C8-88EE-430D-971C-3F952767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공주대</a:t>
            </a:r>
            <a:r>
              <a:rPr lang="ko-KR" altLang="en-US" sz="5800" dirty="0">
                <a:solidFill>
                  <a:schemeClr val="bg1"/>
                </a:solidFill>
              </a:rPr>
              <a:t> </a:t>
            </a:r>
            <a:r>
              <a:rPr lang="ko-KR" altLang="en-US" sz="5800" dirty="0">
                <a:solidFill>
                  <a:srgbClr val="FF0000"/>
                </a:solidFill>
              </a:rPr>
              <a:t>사랑</a:t>
            </a:r>
            <a:r>
              <a:rPr lang="ko-KR" altLang="en-US" sz="5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방</a:t>
            </a:r>
            <a:br>
              <a:rPr lang="en-US" altLang="ko-KR" sz="5800" dirty="0"/>
            </a:br>
            <a:endParaRPr lang="ko-KR" altLang="en-US" sz="5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3CFF9-007E-4B36-878C-34E37A362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ko-KR" altLang="en-US" sz="3200" b="1" dirty="0">
                <a:solidFill>
                  <a:schemeClr val="tx2"/>
                </a:solidFill>
              </a:rPr>
              <a:t>팀 명 </a:t>
            </a:r>
            <a:r>
              <a:rPr lang="en-US" altLang="ko-KR" sz="3200" b="1" dirty="0">
                <a:solidFill>
                  <a:schemeClr val="tx2"/>
                </a:solidFill>
              </a:rPr>
              <a:t>: </a:t>
            </a:r>
            <a:r>
              <a:rPr lang="ko-KR" altLang="en-US" sz="3200" b="1" dirty="0">
                <a:solidFill>
                  <a:schemeClr val="tx2"/>
                </a:solidFill>
              </a:rPr>
              <a:t>삼종세트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pPr algn="r"/>
            <a:r>
              <a:rPr lang="ko-KR" altLang="en-US" sz="3200" b="1" dirty="0">
                <a:solidFill>
                  <a:schemeClr val="tx2"/>
                </a:solidFill>
              </a:rPr>
              <a:t>팀 원 </a:t>
            </a:r>
            <a:r>
              <a:rPr lang="en-US" altLang="ko-KR" sz="3200" b="1" dirty="0">
                <a:solidFill>
                  <a:schemeClr val="tx2"/>
                </a:solidFill>
              </a:rPr>
              <a:t>: 201401992 </a:t>
            </a:r>
            <a:r>
              <a:rPr lang="ko-KR" altLang="en-US" sz="3200" b="1" dirty="0" err="1">
                <a:solidFill>
                  <a:schemeClr val="tx2"/>
                </a:solidFill>
              </a:rPr>
              <a:t>전종배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pPr algn="r"/>
            <a:r>
              <a:rPr lang="en-US" altLang="ko-KR" sz="3200" b="1" dirty="0">
                <a:solidFill>
                  <a:schemeClr val="tx2"/>
                </a:solidFill>
              </a:rPr>
              <a:t>201401993 </a:t>
            </a:r>
            <a:r>
              <a:rPr lang="ko-KR" altLang="en-US" sz="3200" b="1" dirty="0">
                <a:solidFill>
                  <a:schemeClr val="tx2"/>
                </a:solidFill>
              </a:rPr>
              <a:t>정종현</a:t>
            </a:r>
            <a:r>
              <a:rPr lang="en-US" altLang="ko-KR" sz="3200" b="1" dirty="0">
                <a:solidFill>
                  <a:schemeClr val="tx2"/>
                </a:solidFill>
              </a:rPr>
              <a:t> </a:t>
            </a:r>
          </a:p>
          <a:p>
            <a:pPr algn="r"/>
            <a:r>
              <a:rPr lang="en-US" altLang="ko-KR" sz="3200" b="1" dirty="0">
                <a:solidFill>
                  <a:schemeClr val="tx2"/>
                </a:solidFill>
              </a:rPr>
              <a:t>201401969 </a:t>
            </a:r>
            <a:r>
              <a:rPr lang="ko-KR" altLang="en-US" sz="3200" b="1" dirty="0" err="1">
                <a:solidFill>
                  <a:schemeClr val="tx2"/>
                </a:solidFill>
              </a:rPr>
              <a:t>원종민</a:t>
            </a:r>
            <a:endParaRPr lang="en-US" altLang="ko-KR" sz="3200" b="1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10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</a:t>
            </a:r>
            <a:r>
              <a:rPr lang="ko-KR" altLang="en-US" sz="5400" dirty="0">
                <a:solidFill>
                  <a:srgbClr val="FFFFFF"/>
                </a:solidFill>
              </a:rPr>
              <a:t>설계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dirty="0" err="1">
                <a:solidFill>
                  <a:srgbClr val="FFFF00"/>
                </a:solidFill>
              </a:rPr>
              <a:t>유스케이스</a:t>
            </a:r>
            <a:r>
              <a:rPr lang="ko-KR" altLang="en-US" sz="2800" b="1" dirty="0">
                <a:solidFill>
                  <a:srgbClr val="FFFF00"/>
                </a:solidFill>
              </a:rPr>
              <a:t> 다이어그램</a:t>
            </a:r>
            <a:endParaRPr lang="ko-KR" altLang="en-US" sz="2800" b="1" kern="1200" dirty="0">
              <a:solidFill>
                <a:srgbClr val="FFFF0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51ED18-246D-4DB0-A258-88CD10DAD010}"/>
              </a:ext>
            </a:extLst>
          </p:cNvPr>
          <p:cNvGrpSpPr/>
          <p:nvPr/>
        </p:nvGrpSpPr>
        <p:grpSpPr>
          <a:xfrm>
            <a:off x="3299772" y="4091997"/>
            <a:ext cx="660400" cy="922655"/>
            <a:chOff x="2578735" y="3244850"/>
            <a:chExt cx="660400" cy="922655"/>
          </a:xfrm>
          <a:noFill/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18D70D0-3E72-45B1-BA88-053B6577E6A7}"/>
                </a:ext>
              </a:extLst>
            </p:cNvPr>
            <p:cNvGrpSpPr/>
            <p:nvPr/>
          </p:nvGrpSpPr>
          <p:grpSpPr>
            <a:xfrm>
              <a:off x="2578735" y="3244850"/>
              <a:ext cx="630555" cy="534035"/>
              <a:chOff x="2578735" y="3244850"/>
              <a:chExt cx="630555" cy="534035"/>
            </a:xfrm>
            <a:grpFill/>
          </p:grpSpPr>
          <p:sp>
            <p:nvSpPr>
              <p:cNvPr id="13" name="도형 131">
                <a:extLst>
                  <a:ext uri="{FF2B5EF4-FFF2-40B4-BE49-F238E27FC236}">
                    <a16:creationId xmlns:a16="http://schemas.microsoft.com/office/drawing/2014/main" id="{8274AE3D-AC5D-4614-91D6-80DEF3E28E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72080" y="3244850"/>
                <a:ext cx="473710" cy="436245"/>
              </a:xfrm>
              <a:prstGeom prst="ellipse">
                <a:avLst/>
              </a:prstGeom>
              <a:grpFill/>
              <a:ln w="15875" cap="flat" cmpd="sng">
                <a:solidFill>
                  <a:schemeClr val="tx1">
                    <a:lumMod val="85000"/>
                    <a:lumOff val="15000"/>
                  </a:schemeClr>
                </a:solidFill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14" name="도형 132">
                <a:extLst>
                  <a:ext uri="{FF2B5EF4-FFF2-40B4-BE49-F238E27FC236}">
                    <a16:creationId xmlns:a16="http://schemas.microsoft.com/office/drawing/2014/main" id="{3094E6DF-27FF-45CC-A058-7BC35F7E83C1}"/>
                  </a:ext>
                </a:extLst>
              </p:cNvPr>
              <p:cNvCxnSpPr/>
              <p:nvPr/>
            </p:nvCxnSpPr>
            <p:spPr>
              <a:xfrm>
                <a:off x="2578735" y="3776980"/>
                <a:ext cx="630555" cy="1905"/>
              </a:xfrm>
              <a:prstGeom prst="line">
                <a:avLst/>
              </a:prstGeom>
              <a:grpFill/>
              <a:ln w="15875" cap="flat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도형 133">
              <a:extLst>
                <a:ext uri="{FF2B5EF4-FFF2-40B4-BE49-F238E27FC236}">
                  <a16:creationId xmlns:a16="http://schemas.microsoft.com/office/drawing/2014/main" id="{268BDD76-C5C6-4D46-94EC-0D953AC7054D}"/>
                </a:ext>
              </a:extLst>
            </p:cNvPr>
            <p:cNvCxnSpPr/>
            <p:nvPr/>
          </p:nvCxnSpPr>
          <p:spPr>
            <a:xfrm>
              <a:off x="2908935" y="3680460"/>
              <a:ext cx="1905" cy="286385"/>
            </a:xfrm>
            <a:prstGeom prst="line">
              <a:avLst/>
            </a:prstGeom>
            <a:grpFill/>
            <a:ln w="15875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0B52387-402D-4306-BD9F-3F9E7C9F377E}"/>
                </a:ext>
              </a:extLst>
            </p:cNvPr>
            <p:cNvGrpSpPr/>
            <p:nvPr/>
          </p:nvGrpSpPr>
          <p:grpSpPr>
            <a:xfrm>
              <a:off x="2578735" y="3963670"/>
              <a:ext cx="660400" cy="203835"/>
              <a:chOff x="2578735" y="3963670"/>
              <a:chExt cx="660400" cy="203835"/>
            </a:xfrm>
            <a:grpFill/>
          </p:grpSpPr>
          <p:cxnSp>
            <p:nvCxnSpPr>
              <p:cNvPr id="11" name="도형 135">
                <a:extLst>
                  <a:ext uri="{FF2B5EF4-FFF2-40B4-BE49-F238E27FC236}">
                    <a16:creationId xmlns:a16="http://schemas.microsoft.com/office/drawing/2014/main" id="{88E083CD-5F9A-4802-9740-0C2BE8FCAE75}"/>
                  </a:ext>
                </a:extLst>
              </p:cNvPr>
              <p:cNvCxnSpPr/>
              <p:nvPr/>
            </p:nvCxnSpPr>
            <p:spPr>
              <a:xfrm>
                <a:off x="2908300" y="3963670"/>
                <a:ext cx="331470" cy="203835"/>
              </a:xfrm>
              <a:prstGeom prst="line">
                <a:avLst/>
              </a:prstGeom>
              <a:grpFill/>
              <a:ln w="15875" cap="flat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도형 136">
                <a:extLst>
                  <a:ext uri="{FF2B5EF4-FFF2-40B4-BE49-F238E27FC236}">
                    <a16:creationId xmlns:a16="http://schemas.microsoft.com/office/drawing/2014/main" id="{11F7108B-1FA3-4D91-9659-A4C673CEF03C}"/>
                  </a:ext>
                </a:extLst>
              </p:cNvPr>
              <p:cNvCxnSpPr/>
              <p:nvPr/>
            </p:nvCxnSpPr>
            <p:spPr>
              <a:xfrm flipH="1">
                <a:off x="2578735" y="3963670"/>
                <a:ext cx="331470" cy="203835"/>
              </a:xfrm>
              <a:prstGeom prst="line">
                <a:avLst/>
              </a:prstGeom>
              <a:grpFill/>
              <a:ln w="15875" cap="flat" cmpd="sng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도형 149">
            <a:extLst>
              <a:ext uri="{FF2B5EF4-FFF2-40B4-BE49-F238E27FC236}">
                <a16:creationId xmlns:a16="http://schemas.microsoft.com/office/drawing/2014/main" id="{D6618F1A-2E20-4DC7-8FA3-AA127386D23E}"/>
              </a:ext>
            </a:extLst>
          </p:cNvPr>
          <p:cNvSpPr>
            <a:spLocks/>
          </p:cNvSpPr>
          <p:nvPr/>
        </p:nvSpPr>
        <p:spPr>
          <a:xfrm>
            <a:off x="4831076" y="2827077"/>
            <a:ext cx="1830705" cy="548640"/>
          </a:xfrm>
          <a:prstGeom prst="ellipse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F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  <a:endParaRPr lang="ko-KR" altLang="en-US" sz="1600" b="0" cap="none" dirty="0">
              <a:solidFill>
                <a:srgbClr val="FFFFFF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6" name="도형 149">
            <a:extLst>
              <a:ext uri="{FF2B5EF4-FFF2-40B4-BE49-F238E27FC236}">
                <a16:creationId xmlns:a16="http://schemas.microsoft.com/office/drawing/2014/main" id="{20F6E6B5-B293-45AD-AAAB-BC280C154806}"/>
              </a:ext>
            </a:extLst>
          </p:cNvPr>
          <p:cNvSpPr>
            <a:spLocks/>
          </p:cNvSpPr>
          <p:nvPr/>
        </p:nvSpPr>
        <p:spPr>
          <a:xfrm>
            <a:off x="4831076" y="3677024"/>
            <a:ext cx="1830705" cy="548640"/>
          </a:xfrm>
          <a:prstGeom prst="ellipse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FFFFF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테스트</a:t>
            </a:r>
            <a:endParaRPr lang="ko-KR" altLang="en-US" sz="1600" b="0" cap="none" dirty="0">
              <a:solidFill>
                <a:srgbClr val="FFFFFF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7" name="도형 149">
            <a:extLst>
              <a:ext uri="{FF2B5EF4-FFF2-40B4-BE49-F238E27FC236}">
                <a16:creationId xmlns:a16="http://schemas.microsoft.com/office/drawing/2014/main" id="{5FD611F9-C0FE-4F00-A081-DF399B17E09A}"/>
              </a:ext>
            </a:extLst>
          </p:cNvPr>
          <p:cNvSpPr>
            <a:spLocks/>
          </p:cNvSpPr>
          <p:nvPr/>
        </p:nvSpPr>
        <p:spPr>
          <a:xfrm>
            <a:off x="4831075" y="4626032"/>
            <a:ext cx="1830705" cy="548640"/>
          </a:xfrm>
          <a:prstGeom prst="ellipse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FFFFF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매칭</a:t>
            </a:r>
            <a:endParaRPr lang="ko-KR" altLang="en-US" sz="1600" b="0" cap="none" dirty="0">
              <a:solidFill>
                <a:srgbClr val="FFFFFF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8" name="도형 149">
            <a:extLst>
              <a:ext uri="{FF2B5EF4-FFF2-40B4-BE49-F238E27FC236}">
                <a16:creationId xmlns:a16="http://schemas.microsoft.com/office/drawing/2014/main" id="{1640C161-2DFF-4201-B6AD-B0FDD5750E8F}"/>
              </a:ext>
            </a:extLst>
          </p:cNvPr>
          <p:cNvSpPr>
            <a:spLocks/>
          </p:cNvSpPr>
          <p:nvPr/>
        </p:nvSpPr>
        <p:spPr>
          <a:xfrm>
            <a:off x="7620790" y="4267733"/>
            <a:ext cx="1830705" cy="548640"/>
          </a:xfrm>
          <a:prstGeom prst="ellipse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FFFFF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추천</a:t>
            </a:r>
            <a:endParaRPr lang="ko-KR" altLang="en-US" sz="1600" b="0" cap="none" dirty="0">
              <a:solidFill>
                <a:srgbClr val="FFFFFF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9" name="도형 149">
            <a:extLst>
              <a:ext uri="{FF2B5EF4-FFF2-40B4-BE49-F238E27FC236}">
                <a16:creationId xmlns:a16="http://schemas.microsoft.com/office/drawing/2014/main" id="{F0916BB3-77C1-4014-848E-DD6CA1ECCB4D}"/>
              </a:ext>
            </a:extLst>
          </p:cNvPr>
          <p:cNvSpPr>
            <a:spLocks/>
          </p:cNvSpPr>
          <p:nvPr/>
        </p:nvSpPr>
        <p:spPr>
          <a:xfrm>
            <a:off x="7620790" y="5264841"/>
            <a:ext cx="1830705" cy="548640"/>
          </a:xfrm>
          <a:prstGeom prst="ellipse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FFFFF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채팅</a:t>
            </a:r>
            <a:endParaRPr lang="ko-KR" altLang="en-US" sz="1600" b="0" cap="none" dirty="0">
              <a:solidFill>
                <a:srgbClr val="FFFFFF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0" name="도형 149">
            <a:extLst>
              <a:ext uri="{FF2B5EF4-FFF2-40B4-BE49-F238E27FC236}">
                <a16:creationId xmlns:a16="http://schemas.microsoft.com/office/drawing/2014/main" id="{37A5CF1D-854E-4080-9E1B-C7CEC9816A88}"/>
              </a:ext>
            </a:extLst>
          </p:cNvPr>
          <p:cNvSpPr>
            <a:spLocks/>
          </p:cNvSpPr>
          <p:nvPr/>
        </p:nvSpPr>
        <p:spPr>
          <a:xfrm>
            <a:off x="4831075" y="5681720"/>
            <a:ext cx="1830705" cy="548640"/>
          </a:xfrm>
          <a:prstGeom prst="ellipse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cap="none" dirty="0">
                <a:solidFill>
                  <a:srgbClr val="FFFFF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사용자검색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813A0A8-C7B6-4DB4-9EBE-1267666A574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058920" y="3101397"/>
            <a:ext cx="772156" cy="13036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C95D08-5038-4AFF-9A28-81BE9E77CA0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058920" y="3951344"/>
            <a:ext cx="772156" cy="45371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6E0CA70-1DF8-4FEE-A696-37BEF21D9D0C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058920" y="4405051"/>
            <a:ext cx="772155" cy="49530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DA0EF4-6E1E-44F5-9EF3-4FA6AAC71175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043682" y="4405051"/>
            <a:ext cx="787393" cy="155098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상자 137">
            <a:extLst>
              <a:ext uri="{FF2B5EF4-FFF2-40B4-BE49-F238E27FC236}">
                <a16:creationId xmlns:a16="http://schemas.microsoft.com/office/drawing/2014/main" id="{099174D3-1329-4FB5-BBF4-00CB461B1048}"/>
              </a:ext>
            </a:extLst>
          </p:cNvPr>
          <p:cNvSpPr txBox="1">
            <a:spLocks/>
          </p:cNvSpPr>
          <p:nvPr/>
        </p:nvSpPr>
        <p:spPr>
          <a:xfrm>
            <a:off x="3268659" y="5064499"/>
            <a:ext cx="69151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User</a:t>
            </a:r>
            <a:endParaRPr lang="ko-KR" altLang="en-US" sz="1800" b="0" cap="none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3319E3A-444B-4BB0-9BA5-E8A4276167B0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6661780" y="4542053"/>
            <a:ext cx="959010" cy="35829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141">
            <a:extLst>
              <a:ext uri="{FF2B5EF4-FFF2-40B4-BE49-F238E27FC236}">
                <a16:creationId xmlns:a16="http://schemas.microsoft.com/office/drawing/2014/main" id="{A382F235-A197-46B7-9C4C-03B0EE744111}"/>
              </a:ext>
            </a:extLst>
          </p:cNvPr>
          <p:cNvSpPr txBox="1">
            <a:spLocks/>
          </p:cNvSpPr>
          <p:nvPr/>
        </p:nvSpPr>
        <p:spPr>
          <a:xfrm>
            <a:off x="6421830" y="4220583"/>
            <a:ext cx="1438910" cy="369570"/>
          </a:xfrm>
          <a:prstGeom prst="rect">
            <a:avLst/>
          </a:prstGeom>
          <a:noFill/>
          <a:ln w="9525" cap="flat" cmpd="sng">
            <a:noFill/>
            <a:prstDash/>
            <a:round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&lt;include&gt;</a:t>
            </a:r>
            <a:endParaRPr lang="ko-KR" altLang="en-US" sz="1800" b="0" cap="none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8" name="텍스트 상자 141">
            <a:extLst>
              <a:ext uri="{FF2B5EF4-FFF2-40B4-BE49-F238E27FC236}">
                <a16:creationId xmlns:a16="http://schemas.microsoft.com/office/drawing/2014/main" id="{3875CED4-A995-42B7-999C-A6E99C943116}"/>
              </a:ext>
            </a:extLst>
          </p:cNvPr>
          <p:cNvSpPr txBox="1">
            <a:spLocks/>
          </p:cNvSpPr>
          <p:nvPr/>
        </p:nvSpPr>
        <p:spPr>
          <a:xfrm>
            <a:off x="6421830" y="5106409"/>
            <a:ext cx="1438910" cy="369570"/>
          </a:xfrm>
          <a:prstGeom prst="rect">
            <a:avLst/>
          </a:prstGeom>
          <a:noFill/>
          <a:ln w="9525" cap="flat" cmpd="sng">
            <a:noFill/>
            <a:prstDash/>
            <a:round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&lt;include&gt;</a:t>
            </a:r>
            <a:endParaRPr lang="ko-KR" altLang="en-US" sz="1800" b="0" cap="none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C09458E-665E-40CB-A6FE-AB5ED746367B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>
            <a:off x="6661780" y="4900352"/>
            <a:ext cx="959010" cy="63880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8DB2B07-2C07-47B1-AE90-90FEDA43B69E}"/>
              </a:ext>
            </a:extLst>
          </p:cNvPr>
          <p:cNvGrpSpPr/>
          <p:nvPr/>
        </p:nvGrpSpPr>
        <p:grpSpPr>
          <a:xfrm>
            <a:off x="2164392" y="2627369"/>
            <a:ext cx="1630680" cy="399415"/>
            <a:chOff x="695960" y="920750"/>
            <a:chExt cx="1630680" cy="399415"/>
          </a:xfrm>
          <a:solidFill>
            <a:schemeClr val="bg1">
              <a:lumMod val="65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D0F1A47-46F3-418B-83F5-18B1D0E10CAC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8932B88-7F55-41EE-A999-0DD8311AB8E6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D737C87-F244-4019-ADB6-473B9686CBCA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4" name="자유형: 도형 19">
                <a:extLst>
                  <a:ext uri="{FF2B5EF4-FFF2-40B4-BE49-F238E27FC236}">
                    <a16:creationId xmlns:a16="http://schemas.microsoft.com/office/drawing/2014/main" id="{830AF03C-94E8-4BE9-BC77-D007CFD76142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D92E995-9D99-498D-851E-26A118DF64CF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7686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 err="1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유스케이스</a:t>
                </a:r>
                <a:r>
                  <a:rPr lang="en-US" altLang="ko-KR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DR</a:t>
                </a:r>
                <a:endPara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306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</a:t>
            </a:r>
            <a:r>
              <a:rPr lang="ko-KR" altLang="en-US" sz="5400" dirty="0">
                <a:solidFill>
                  <a:srgbClr val="FFFFFF"/>
                </a:solidFill>
              </a:rPr>
              <a:t>설계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rgbClr val="FFFF00"/>
                </a:solidFill>
              </a:rPr>
              <a:t>기능적 요구사항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21B8421-47C6-4DFC-A026-4136DFA45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91625"/>
              </p:ext>
            </p:extLst>
          </p:nvPr>
        </p:nvGraphicFramePr>
        <p:xfrm>
          <a:off x="2209800" y="2886307"/>
          <a:ext cx="8128000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요구사항번호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기능-001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 명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요구사항설명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indent="-342900" algn="just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아이디와 비밀번호 입력 시 로그인 할 수 있어야 한다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.</a:t>
                      </a:r>
                    </a:p>
                    <a:p>
                      <a:pPr marL="342900" indent="-342900" algn="just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로그인 시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TEST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실시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관련요구사항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전제 조건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우선순위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C87EF0-BA3E-456D-9076-1F57DBEE2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295581"/>
              </p:ext>
            </p:extLst>
          </p:nvPr>
        </p:nvGraphicFramePr>
        <p:xfrm>
          <a:off x="2209800" y="4583027"/>
          <a:ext cx="8128000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요구사항번호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기능-002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 명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요구사항설명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indent="-342900" algn="just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아이디와 이메일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, 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이름을 입력하여 복잡한 절차 없이 회원가입한 한다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.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관련요구사항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전제 조건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우선순위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68D4C19A-9167-4145-AF53-8E6BF62E4AA2}"/>
              </a:ext>
            </a:extLst>
          </p:cNvPr>
          <p:cNvGrpSpPr/>
          <p:nvPr/>
        </p:nvGrpSpPr>
        <p:grpSpPr>
          <a:xfrm>
            <a:off x="1111447" y="2436979"/>
            <a:ext cx="1630680" cy="399415"/>
            <a:chOff x="695960" y="920750"/>
            <a:chExt cx="1630680" cy="39941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99B48BA-C9E8-40FA-9C7D-1D7BB2D289E1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solidFill>
              <a:srgbClr val="005BA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BBD1541-DF28-4DED-A28C-0E4B72D97478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85DAF9A-8984-4D23-B136-075EBD32EAD2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" name="자유형: 도형 19">
                <a:extLst>
                  <a:ext uri="{FF2B5EF4-FFF2-40B4-BE49-F238E27FC236}">
                    <a16:creationId xmlns:a16="http://schemas.microsoft.com/office/drawing/2014/main" id="{295516C7-6350-42D5-82FC-3D5D2F052642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solidFill>
                <a:srgbClr val="005B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B5B1D27-D4DD-4AE7-8A8D-134F6561A7DD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768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기능적 요구사항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122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016C5C1-C1C2-4C82-A2EE-227F2120A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00589"/>
              </p:ext>
            </p:extLst>
          </p:nvPr>
        </p:nvGraphicFramePr>
        <p:xfrm>
          <a:off x="2032000" y="1965960"/>
          <a:ext cx="8128000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요구사항번호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기능-003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 명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사진 </a:t>
                      </a: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DB </a:t>
                      </a:r>
                      <a:r>
                        <a:rPr lang="ko-KR" altLang="en-US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등록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요구사항설명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indent="-342900" algn="just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사용자는 회원가입 후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TEST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버튼을 눌러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가지의 사진을 선택한다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.</a:t>
                      </a:r>
                    </a:p>
                    <a:p>
                      <a:pPr marL="342900" indent="-342900" algn="just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선택한 사진은 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DB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에 등록이 된다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.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관련요구사항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전제 조건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우선순위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EA9D11-D580-49EE-B5E8-33DE4446F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11608"/>
              </p:ext>
            </p:extLst>
          </p:nvPr>
        </p:nvGraphicFramePr>
        <p:xfrm>
          <a:off x="2032000" y="3967480"/>
          <a:ext cx="8128000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요구사항번호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기능-004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 명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사용자 조회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요구사항설명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indent="-342900" algn="just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사용자는 다른 사용자를 검색할 수 있다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.</a:t>
                      </a:r>
                    </a:p>
                    <a:p>
                      <a:pPr marL="342900" indent="-342900" algn="just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검색창에 다른 사용자의 계정을 입력하고 조회할 수 있다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.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관련요구사항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전제 조건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우선순위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2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99652541-4C4E-4B14-A9E7-0C54759FFCDF}"/>
              </a:ext>
            </a:extLst>
          </p:cNvPr>
          <p:cNvGrpSpPr/>
          <p:nvPr/>
        </p:nvGrpSpPr>
        <p:grpSpPr>
          <a:xfrm>
            <a:off x="361315" y="317673"/>
            <a:ext cx="11468735" cy="0"/>
            <a:chOff x="361950" y="668655"/>
            <a:chExt cx="11468735" cy="0"/>
          </a:xfrm>
          <a:solidFill>
            <a:schemeClr val="tx1"/>
          </a:solidFill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332BE09-A95B-4243-8BB2-1935E9567343}"/>
                </a:ext>
              </a:extLst>
            </p:cNvPr>
            <p:cNvCxnSpPr/>
            <p:nvPr/>
          </p:nvCxnSpPr>
          <p:spPr>
            <a:xfrm>
              <a:off x="361950" y="668655"/>
              <a:ext cx="7657465" cy="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A9FD3-914F-4A4E-8AAE-8C3DFDF1FE67}"/>
                </a:ext>
              </a:extLst>
            </p:cNvPr>
            <p:cNvCxnSpPr/>
            <p:nvPr/>
          </p:nvCxnSpPr>
          <p:spPr>
            <a:xfrm>
              <a:off x="8019415" y="668655"/>
              <a:ext cx="3810635" cy="0"/>
            </a:xfrm>
            <a:prstGeom prst="line">
              <a:avLst/>
            </a:prstGeom>
            <a:grpFill/>
            <a:ln w="38100">
              <a:solidFill>
                <a:srgbClr val="005B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918BA9-301D-4525-A7B4-B332DEEE9774}"/>
              </a:ext>
            </a:extLst>
          </p:cNvPr>
          <p:cNvGrpSpPr/>
          <p:nvPr/>
        </p:nvGrpSpPr>
        <p:grpSpPr>
          <a:xfrm>
            <a:off x="360680" y="6699943"/>
            <a:ext cx="11468735" cy="0"/>
            <a:chOff x="361950" y="6478270"/>
            <a:chExt cx="11468735" cy="0"/>
          </a:xfrm>
          <a:solidFill>
            <a:schemeClr val="tx1"/>
          </a:solidFill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E720414-19A2-4C52-A49A-A6198C92F4BD}"/>
                </a:ext>
              </a:extLst>
            </p:cNvPr>
            <p:cNvCxnSpPr/>
            <p:nvPr/>
          </p:nvCxnSpPr>
          <p:spPr>
            <a:xfrm>
              <a:off x="361950" y="6478270"/>
              <a:ext cx="765746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0D7B39A-3F12-45F8-A615-C5AD3C812405}"/>
                </a:ext>
              </a:extLst>
            </p:cNvPr>
            <p:cNvCxnSpPr/>
            <p:nvPr/>
          </p:nvCxnSpPr>
          <p:spPr>
            <a:xfrm>
              <a:off x="8019415" y="6478270"/>
              <a:ext cx="381063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8C5F5A5-2C96-4FE5-A3D4-F57311FA8DB0}"/>
              </a:ext>
            </a:extLst>
          </p:cNvPr>
          <p:cNvGrpSpPr/>
          <p:nvPr/>
        </p:nvGrpSpPr>
        <p:grpSpPr>
          <a:xfrm>
            <a:off x="1093518" y="1353417"/>
            <a:ext cx="1630680" cy="399415"/>
            <a:chOff x="695960" y="920750"/>
            <a:chExt cx="1630680" cy="399415"/>
          </a:xfrm>
          <a:solidFill>
            <a:schemeClr val="bg2">
              <a:lumMod val="50000"/>
            </a:schemeClr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35607E-00CE-4B77-900D-27E2AA11391F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9FFE1C4-1E4A-48F1-B9C6-1BDDBEAB4940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4ACB830-C853-4759-8E05-F079C7FAE162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" name="자유형: 도형 19">
                <a:extLst>
                  <a:ext uri="{FF2B5EF4-FFF2-40B4-BE49-F238E27FC236}">
                    <a16:creationId xmlns:a16="http://schemas.microsoft.com/office/drawing/2014/main" id="{47409A36-CD8E-4FB3-9196-1E79B0404DD8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0DA717C-CBF5-497E-A5E2-B90B2BBB400F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7686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기능적 요구사항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624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29110B-41A4-4B3B-8C2B-82517F21F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13749"/>
              </p:ext>
            </p:extLst>
          </p:nvPr>
        </p:nvGraphicFramePr>
        <p:xfrm>
          <a:off x="2032000" y="2001520"/>
          <a:ext cx="8128000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요구사항번호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기능-005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 명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매칭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요구사항설명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indent="-342900" algn="just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사용자는 매칭 버튼을 누르면  딥러닝 통해 찾는다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.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관련요구사항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전제 조건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TEST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우선순위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A2238F-25F4-4142-8D73-C7B1F674F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23555"/>
              </p:ext>
            </p:extLst>
          </p:nvPr>
        </p:nvGraphicFramePr>
        <p:xfrm>
          <a:off x="2032000" y="3698240"/>
          <a:ext cx="8128000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요구사항번호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기능-006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 명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사용자 추천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요구사항설명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indent="-342900" algn="just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딥러닝 결과를 통해 사용자를 추천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.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관련요구사항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전제 조건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TEST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우선순위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18CBE5C-51EE-4674-8809-00639FB2E9F6}"/>
              </a:ext>
            </a:extLst>
          </p:cNvPr>
          <p:cNvGrpSpPr/>
          <p:nvPr/>
        </p:nvGrpSpPr>
        <p:grpSpPr>
          <a:xfrm>
            <a:off x="361315" y="317673"/>
            <a:ext cx="11468735" cy="0"/>
            <a:chOff x="361950" y="668655"/>
            <a:chExt cx="11468735" cy="0"/>
          </a:xfrm>
          <a:solidFill>
            <a:schemeClr val="tx1"/>
          </a:solidFill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45AFBC2-1CB6-4EAE-AB3D-0B23EEC02967}"/>
                </a:ext>
              </a:extLst>
            </p:cNvPr>
            <p:cNvCxnSpPr/>
            <p:nvPr/>
          </p:nvCxnSpPr>
          <p:spPr>
            <a:xfrm>
              <a:off x="361950" y="668655"/>
              <a:ext cx="7657465" cy="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525E6C1-ED41-465D-B6FD-41073F4C7AD2}"/>
                </a:ext>
              </a:extLst>
            </p:cNvPr>
            <p:cNvCxnSpPr/>
            <p:nvPr/>
          </p:nvCxnSpPr>
          <p:spPr>
            <a:xfrm>
              <a:off x="8019415" y="668655"/>
              <a:ext cx="3810635" cy="0"/>
            </a:xfrm>
            <a:prstGeom prst="line">
              <a:avLst/>
            </a:prstGeom>
            <a:grpFill/>
            <a:ln w="38100">
              <a:solidFill>
                <a:srgbClr val="005B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0B98B9-1847-48A6-81E2-04DA2993648A}"/>
              </a:ext>
            </a:extLst>
          </p:cNvPr>
          <p:cNvGrpSpPr/>
          <p:nvPr/>
        </p:nvGrpSpPr>
        <p:grpSpPr>
          <a:xfrm>
            <a:off x="360680" y="6699943"/>
            <a:ext cx="11468735" cy="0"/>
            <a:chOff x="361950" y="6478270"/>
            <a:chExt cx="11468735" cy="0"/>
          </a:xfrm>
          <a:solidFill>
            <a:schemeClr val="tx1"/>
          </a:solidFill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9186153-B785-4933-A707-DA4E2B1F3362}"/>
                </a:ext>
              </a:extLst>
            </p:cNvPr>
            <p:cNvCxnSpPr/>
            <p:nvPr/>
          </p:nvCxnSpPr>
          <p:spPr>
            <a:xfrm>
              <a:off x="361950" y="6478270"/>
              <a:ext cx="765746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F6A05B8-7336-45F3-B480-EB0C7E1D98EF}"/>
                </a:ext>
              </a:extLst>
            </p:cNvPr>
            <p:cNvCxnSpPr/>
            <p:nvPr/>
          </p:nvCxnSpPr>
          <p:spPr>
            <a:xfrm>
              <a:off x="8019415" y="6478270"/>
              <a:ext cx="381063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D5ED2A-3AEE-418D-A56B-34DEABA5106A}"/>
              </a:ext>
            </a:extLst>
          </p:cNvPr>
          <p:cNvGrpSpPr/>
          <p:nvPr/>
        </p:nvGrpSpPr>
        <p:grpSpPr>
          <a:xfrm>
            <a:off x="1216660" y="1328570"/>
            <a:ext cx="1630680" cy="399415"/>
            <a:chOff x="695960" y="920750"/>
            <a:chExt cx="1630680" cy="399415"/>
          </a:xfrm>
          <a:solidFill>
            <a:schemeClr val="bg1">
              <a:lumMod val="65000"/>
            </a:schemeClr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277FAB-9BDF-4FE6-BB50-0390A4003150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DDBCB7E-6E39-4EBA-A197-AAD7080899EB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57667ED-BA17-45C6-976A-F4E47B188787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" name="자유형: 도형 19">
                <a:extLst>
                  <a:ext uri="{FF2B5EF4-FFF2-40B4-BE49-F238E27FC236}">
                    <a16:creationId xmlns:a16="http://schemas.microsoft.com/office/drawing/2014/main" id="{839F92E4-556C-4FE3-B54B-D78E79D520B5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0ECC155-F81E-4E00-8AA6-B988EBE20228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7686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기능적 요구사항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11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7CE65A6-9013-4B61-8FB9-C3410433F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608597"/>
              </p:ext>
            </p:extLst>
          </p:nvPr>
        </p:nvGraphicFramePr>
        <p:xfrm>
          <a:off x="2032000" y="1799388"/>
          <a:ext cx="8128000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요구사항번호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바</a:t>
                      </a: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기능-001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 명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시스템 오류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요구사항설명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indent="-342900" algn="just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시스템 오류 시 시스템이 종료가 되지 않고 오류 메시지를 출력 후 시스템이 진행되어야 한다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.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관련요구사항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전제 조건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우선순위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2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D3525A2-4035-4160-AA3E-24F55D701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03873"/>
              </p:ext>
            </p:extLst>
          </p:nvPr>
        </p:nvGraphicFramePr>
        <p:xfrm>
          <a:off x="2032000" y="3521508"/>
          <a:ext cx="8128000" cy="1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요구사항번호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바</a:t>
                      </a: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기능-001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 명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매칭 시간</a:t>
                      </a: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요구사항설명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indent="-342900" algn="just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5</a:t>
                      </a:r>
                      <a:r>
                        <a:rPr lang="ko-KR" altLang="en-US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초 이내에 매칭이 완료된 후 사용자에게 추천한다</a:t>
                      </a:r>
                      <a:r>
                        <a:rPr lang="en-US" altLang="ko-KR" sz="16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.</a:t>
                      </a:r>
                      <a:endParaRPr lang="ko-KR" altLang="en-US" sz="16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관련요구사항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전제 조건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우선순위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452741-0B90-43FB-AF13-04A1B3FB67DB}"/>
              </a:ext>
            </a:extLst>
          </p:cNvPr>
          <p:cNvGrpSpPr/>
          <p:nvPr/>
        </p:nvGrpSpPr>
        <p:grpSpPr>
          <a:xfrm>
            <a:off x="361315" y="317673"/>
            <a:ext cx="11468735" cy="0"/>
            <a:chOff x="361950" y="668655"/>
            <a:chExt cx="11468735" cy="0"/>
          </a:xfrm>
          <a:solidFill>
            <a:schemeClr val="tx1"/>
          </a:solidFill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689DCBC-6079-41D8-945C-C720D93DF5C3}"/>
                </a:ext>
              </a:extLst>
            </p:cNvPr>
            <p:cNvCxnSpPr/>
            <p:nvPr/>
          </p:nvCxnSpPr>
          <p:spPr>
            <a:xfrm>
              <a:off x="361950" y="668655"/>
              <a:ext cx="7657465" cy="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8CB184A-D6EE-4A39-9701-8CC5A9AE95CA}"/>
                </a:ext>
              </a:extLst>
            </p:cNvPr>
            <p:cNvCxnSpPr/>
            <p:nvPr/>
          </p:nvCxnSpPr>
          <p:spPr>
            <a:xfrm>
              <a:off x="8019415" y="668655"/>
              <a:ext cx="3810635" cy="0"/>
            </a:xfrm>
            <a:prstGeom prst="line">
              <a:avLst/>
            </a:prstGeom>
            <a:grpFill/>
            <a:ln w="38100">
              <a:solidFill>
                <a:srgbClr val="005B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2468BB-A30C-48B7-902C-923FFE3223C1}"/>
              </a:ext>
            </a:extLst>
          </p:cNvPr>
          <p:cNvGrpSpPr/>
          <p:nvPr/>
        </p:nvGrpSpPr>
        <p:grpSpPr>
          <a:xfrm>
            <a:off x="360680" y="6699943"/>
            <a:ext cx="11468735" cy="0"/>
            <a:chOff x="361950" y="6478270"/>
            <a:chExt cx="11468735" cy="0"/>
          </a:xfrm>
          <a:solidFill>
            <a:schemeClr val="tx1"/>
          </a:solidFill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299BAF8-128B-417A-9129-5DF84DE1B7ED}"/>
                </a:ext>
              </a:extLst>
            </p:cNvPr>
            <p:cNvCxnSpPr/>
            <p:nvPr/>
          </p:nvCxnSpPr>
          <p:spPr>
            <a:xfrm>
              <a:off x="361950" y="6478270"/>
              <a:ext cx="765746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AD3A945-793A-40D3-90E0-D2B79CF6E6B9}"/>
                </a:ext>
              </a:extLst>
            </p:cNvPr>
            <p:cNvCxnSpPr/>
            <p:nvPr/>
          </p:nvCxnSpPr>
          <p:spPr>
            <a:xfrm>
              <a:off x="8019415" y="6478270"/>
              <a:ext cx="381063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5AB6C5-0A57-4D09-8B78-C166CDFE4B76}"/>
              </a:ext>
            </a:extLst>
          </p:cNvPr>
          <p:cNvGrpSpPr/>
          <p:nvPr/>
        </p:nvGrpSpPr>
        <p:grpSpPr>
          <a:xfrm>
            <a:off x="1216660" y="1328570"/>
            <a:ext cx="1630680" cy="399415"/>
            <a:chOff x="695960" y="920750"/>
            <a:chExt cx="1630680" cy="399415"/>
          </a:xfrm>
          <a:solidFill>
            <a:schemeClr val="bg2">
              <a:lumMod val="50000"/>
            </a:schemeClr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568CA0D-EAD2-4CCD-AD18-34FBC2895583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375284-CCCA-4362-8954-F1EFF1B1C333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A484040-8BB9-4A2D-BB28-E4654011DD20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2" name="자유형: 도형 19">
                <a:extLst>
                  <a:ext uri="{FF2B5EF4-FFF2-40B4-BE49-F238E27FC236}">
                    <a16:creationId xmlns:a16="http://schemas.microsoft.com/office/drawing/2014/main" id="{B8E8CEE3-198D-4489-8F47-66669C2D7A15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A09819C-3CD6-447A-A1F6-8BD25E790883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7686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비기능적 요구사항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334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</a:t>
            </a:r>
            <a:r>
              <a:rPr lang="ko-KR" altLang="en-US" sz="5400" dirty="0">
                <a:solidFill>
                  <a:srgbClr val="FFFFFF"/>
                </a:solidFill>
              </a:rPr>
              <a:t>설계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ko-KR" sz="2800" b="1" dirty="0">
                <a:solidFill>
                  <a:srgbClr val="FFFF00"/>
                </a:solidFill>
              </a:rPr>
              <a:t>DB</a:t>
            </a:r>
            <a:r>
              <a:rPr lang="ko-KR" altLang="en-US" sz="2800" b="1" dirty="0">
                <a:solidFill>
                  <a:srgbClr val="FFFF00"/>
                </a:solidFill>
              </a:rPr>
              <a:t> 다이어그램</a:t>
            </a:r>
            <a:endParaRPr lang="ko-KR" altLang="en-US" sz="2800" b="1" kern="1200" dirty="0">
              <a:solidFill>
                <a:srgbClr val="FFFF0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4F3D63-A7E1-48F0-A605-3E06A62D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62" y="2818664"/>
            <a:ext cx="6667425" cy="391579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E415FF46-BBDE-446A-8C95-D80CF7FB3F92}"/>
              </a:ext>
            </a:extLst>
          </p:cNvPr>
          <p:cNvGrpSpPr/>
          <p:nvPr/>
        </p:nvGrpSpPr>
        <p:grpSpPr>
          <a:xfrm>
            <a:off x="1844628" y="2369719"/>
            <a:ext cx="1630680" cy="399415"/>
            <a:chOff x="695960" y="920750"/>
            <a:chExt cx="1630680" cy="399415"/>
          </a:xfrm>
          <a:solidFill>
            <a:schemeClr val="bg2">
              <a:lumMod val="50000"/>
            </a:schemeClr>
          </a:solidFill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1D64AEE-E346-4313-9536-4F56F50B58FF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8486B04-BE2E-4B29-9BF8-6F731449F0B4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AB87B3E-398E-4AB1-B8D3-070EAC926029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0" name="자유형: 도형 19">
                <a:extLst>
                  <a:ext uri="{FF2B5EF4-FFF2-40B4-BE49-F238E27FC236}">
                    <a16:creationId xmlns:a16="http://schemas.microsoft.com/office/drawing/2014/main" id="{6509ADF9-2F3B-4FC1-BEFF-2B5F85EEBD1C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42F8A28-B87B-4111-8FC5-F9B3199CF484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7686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Database</a:t>
                </a:r>
                <a:endPara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17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</a:t>
            </a:r>
            <a:r>
              <a:rPr lang="ko-KR" altLang="en-US" sz="5400" dirty="0">
                <a:solidFill>
                  <a:srgbClr val="FFFFFF"/>
                </a:solidFill>
              </a:rPr>
              <a:t>설계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ko-KR" sz="2800" b="1" kern="1200" dirty="0">
                <a:solidFill>
                  <a:srgbClr val="FFFF00"/>
                </a:solidFill>
              </a:rPr>
              <a:t>Flow</a:t>
            </a:r>
            <a:r>
              <a:rPr lang="ko-KR" altLang="en-US" sz="2800" b="1" kern="1200" dirty="0">
                <a:solidFill>
                  <a:srgbClr val="FFFF00"/>
                </a:solidFill>
              </a:rPr>
              <a:t> </a:t>
            </a:r>
            <a:r>
              <a:rPr lang="en-US" altLang="ko-KR" sz="2800" b="1" kern="1200" dirty="0">
                <a:solidFill>
                  <a:srgbClr val="FFFF00"/>
                </a:solidFill>
              </a:rPr>
              <a:t>Chart</a:t>
            </a:r>
            <a:endParaRPr lang="ko-KR" altLang="en-US" sz="2800" b="1" kern="1200" dirty="0">
              <a:solidFill>
                <a:srgbClr val="FFFF0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43EA1622-DED5-441C-8812-1F9DEF0BCC4B}"/>
              </a:ext>
            </a:extLst>
          </p:cNvPr>
          <p:cNvSpPr/>
          <p:nvPr/>
        </p:nvSpPr>
        <p:spPr>
          <a:xfrm>
            <a:off x="990288" y="3908920"/>
            <a:ext cx="923364" cy="56029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310CA385-6C14-4F23-AE15-326D97A0DA80}"/>
              </a:ext>
            </a:extLst>
          </p:cNvPr>
          <p:cNvSpPr/>
          <p:nvPr/>
        </p:nvSpPr>
        <p:spPr>
          <a:xfrm>
            <a:off x="2292413" y="3996325"/>
            <a:ext cx="923364" cy="38548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Loading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601F7DA7-3A9D-4A2B-B82A-6E702195BBC5}"/>
              </a:ext>
            </a:extLst>
          </p:cNvPr>
          <p:cNvSpPr/>
          <p:nvPr/>
        </p:nvSpPr>
        <p:spPr>
          <a:xfrm>
            <a:off x="3594538" y="3857374"/>
            <a:ext cx="1169893" cy="66338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F0740DA1-EF5D-4B31-85DD-6B24F5A48B2C}"/>
              </a:ext>
            </a:extLst>
          </p:cNvPr>
          <p:cNvSpPr/>
          <p:nvPr/>
        </p:nvSpPr>
        <p:spPr>
          <a:xfrm>
            <a:off x="3717802" y="3128226"/>
            <a:ext cx="923364" cy="38548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F6A46168-1F84-4B50-809D-A168EAE431A0}"/>
              </a:ext>
            </a:extLst>
          </p:cNvPr>
          <p:cNvSpPr/>
          <p:nvPr/>
        </p:nvSpPr>
        <p:spPr>
          <a:xfrm>
            <a:off x="3717802" y="4889220"/>
            <a:ext cx="923364" cy="38548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259D261E-324B-4A9E-B876-2F5A71B9EDDF}"/>
              </a:ext>
            </a:extLst>
          </p:cNvPr>
          <p:cNvSpPr/>
          <p:nvPr/>
        </p:nvSpPr>
        <p:spPr>
          <a:xfrm>
            <a:off x="5143192" y="3867101"/>
            <a:ext cx="1169893" cy="66338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54F739C4-9428-4CE1-B0D5-7AB4B21A7BDB}"/>
              </a:ext>
            </a:extLst>
          </p:cNvPr>
          <p:cNvSpPr/>
          <p:nvPr/>
        </p:nvSpPr>
        <p:spPr>
          <a:xfrm>
            <a:off x="6624977" y="3128225"/>
            <a:ext cx="923364" cy="38548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AD5482FD-9243-4355-824E-0079C5DC1337}"/>
              </a:ext>
            </a:extLst>
          </p:cNvPr>
          <p:cNvSpPr/>
          <p:nvPr/>
        </p:nvSpPr>
        <p:spPr>
          <a:xfrm>
            <a:off x="6624977" y="4889219"/>
            <a:ext cx="923364" cy="38548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매칭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A136820-88BE-4041-BE8E-C6411574E72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6313085" y="3320967"/>
            <a:ext cx="311892" cy="877829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F9120D-5098-49F9-8098-1720938EF8DF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313085" y="4198796"/>
            <a:ext cx="311892" cy="883165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4A5E0E-44DE-40DD-819D-E97B99326EA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913652" y="4189067"/>
            <a:ext cx="378761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27B3605-7B83-49BE-9081-A138A1CB496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215777" y="4189067"/>
            <a:ext cx="378761" cy="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CA3869D-0FE7-4BDD-8226-9FF2397F7B0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4179484" y="4520763"/>
            <a:ext cx="1" cy="36845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6F81F81-D5BA-443C-94A0-EDD911295E6D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H="1" flipV="1">
            <a:off x="4179484" y="3513709"/>
            <a:ext cx="1" cy="34366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8E0B09C-4C00-4826-AB3E-4C88791E0DBA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4641166" y="3320968"/>
            <a:ext cx="1086973" cy="546133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4A36CBD-A4A2-4A2E-A45C-495C189B3B9B}"/>
              </a:ext>
            </a:extLst>
          </p:cNvPr>
          <p:cNvCxnSpPr>
            <a:stCxn id="13" idx="3"/>
            <a:endCxn id="14" idx="2"/>
          </p:cNvCxnSpPr>
          <p:nvPr/>
        </p:nvCxnSpPr>
        <p:spPr>
          <a:xfrm flipV="1">
            <a:off x="4641166" y="4530490"/>
            <a:ext cx="1086973" cy="551472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297534B3-02E4-42A3-9473-A51724B6A35D}"/>
              </a:ext>
            </a:extLst>
          </p:cNvPr>
          <p:cNvSpPr/>
          <p:nvPr/>
        </p:nvSpPr>
        <p:spPr>
          <a:xfrm>
            <a:off x="8147106" y="3128224"/>
            <a:ext cx="923364" cy="38548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DB </a:t>
            </a:r>
            <a:r>
              <a:rPr lang="ko-KR" altLang="en-US" sz="1200" dirty="0">
                <a:solidFill>
                  <a:schemeClr val="tx1"/>
                </a:solidFill>
              </a:rPr>
              <a:t>전송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E4DBFB-AB75-44E8-B8BF-D76D1D36724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 flipV="1">
            <a:off x="7548341" y="3320966"/>
            <a:ext cx="598765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EECE8C07-390B-48A5-9DA3-2FC25B9FB79C}"/>
              </a:ext>
            </a:extLst>
          </p:cNvPr>
          <p:cNvSpPr/>
          <p:nvPr/>
        </p:nvSpPr>
        <p:spPr>
          <a:xfrm>
            <a:off x="8147106" y="4750265"/>
            <a:ext cx="1169893" cy="66338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TEST?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94D6B18-9CAC-4CC7-AD7B-4672E4B786F2}"/>
              </a:ext>
            </a:extLst>
          </p:cNvPr>
          <p:cNvCxnSpPr>
            <a:stCxn id="27" idx="0"/>
            <a:endCxn id="15" idx="2"/>
          </p:cNvCxnSpPr>
          <p:nvPr/>
        </p:nvCxnSpPr>
        <p:spPr>
          <a:xfrm rot="16200000" flipV="1">
            <a:off x="7291078" y="3309290"/>
            <a:ext cx="1236557" cy="1645394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6FE12D2-BC4D-4074-8E1B-A23B61D24E7C}"/>
              </a:ext>
            </a:extLst>
          </p:cNvPr>
          <p:cNvCxnSpPr>
            <a:stCxn id="16" idx="3"/>
            <a:endCxn id="27" idx="1"/>
          </p:cNvCxnSpPr>
          <p:nvPr/>
        </p:nvCxnSpPr>
        <p:spPr>
          <a:xfrm flipV="1">
            <a:off x="7548341" y="5081960"/>
            <a:ext cx="598765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데이터 29">
            <a:extLst>
              <a:ext uri="{FF2B5EF4-FFF2-40B4-BE49-F238E27FC236}">
                <a16:creationId xmlns:a16="http://schemas.microsoft.com/office/drawing/2014/main" id="{4DEEDC7C-6CDA-4C2C-80C0-EC00B1015786}"/>
              </a:ext>
            </a:extLst>
          </p:cNvPr>
          <p:cNvSpPr/>
          <p:nvPr/>
        </p:nvSpPr>
        <p:spPr>
          <a:xfrm>
            <a:off x="9776526" y="4889217"/>
            <a:ext cx="1425185" cy="385483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대상 출력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6CDD637-674B-46C6-9E22-F029CEAC8D4C}"/>
              </a:ext>
            </a:extLst>
          </p:cNvPr>
          <p:cNvCxnSpPr>
            <a:stCxn id="27" idx="3"/>
            <a:endCxn id="30" idx="2"/>
          </p:cNvCxnSpPr>
          <p:nvPr/>
        </p:nvCxnSpPr>
        <p:spPr>
          <a:xfrm flipV="1">
            <a:off x="9316999" y="5081959"/>
            <a:ext cx="602046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8B9827-CDDA-48F5-81F6-2FBB66DB8B87}"/>
              </a:ext>
            </a:extLst>
          </p:cNvPr>
          <p:cNvSpPr txBox="1"/>
          <p:nvPr/>
        </p:nvSpPr>
        <p:spPr>
          <a:xfrm>
            <a:off x="4260764" y="3563647"/>
            <a:ext cx="32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A7458C-C4EB-4EB7-BF4E-EC38CE175FB5}"/>
              </a:ext>
            </a:extLst>
          </p:cNvPr>
          <p:cNvSpPr txBox="1"/>
          <p:nvPr/>
        </p:nvSpPr>
        <p:spPr>
          <a:xfrm>
            <a:off x="4280937" y="4519885"/>
            <a:ext cx="32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89EC8B-1FF5-4EE3-87E1-3BF670E84102}"/>
              </a:ext>
            </a:extLst>
          </p:cNvPr>
          <p:cNvSpPr txBox="1"/>
          <p:nvPr/>
        </p:nvSpPr>
        <p:spPr>
          <a:xfrm>
            <a:off x="9234079" y="4681998"/>
            <a:ext cx="32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F3FA4D-DBB1-4A08-96BE-397E0EA1A2C7}"/>
              </a:ext>
            </a:extLst>
          </p:cNvPr>
          <p:cNvSpPr txBox="1"/>
          <p:nvPr/>
        </p:nvSpPr>
        <p:spPr>
          <a:xfrm>
            <a:off x="8311708" y="4381808"/>
            <a:ext cx="32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36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프로젝트 내용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rgbClr val="FFFF00"/>
                </a:solidFill>
              </a:rPr>
              <a:t>구현내용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15BC3DF-7B9B-4CCC-BF73-BB603140FE6F}"/>
              </a:ext>
            </a:extLst>
          </p:cNvPr>
          <p:cNvSpPr/>
          <p:nvPr/>
        </p:nvSpPr>
        <p:spPr>
          <a:xfrm>
            <a:off x="5796550" y="4361355"/>
            <a:ext cx="970163" cy="79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A701BF9-8395-434E-B90C-C45E38325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289" y="2395344"/>
            <a:ext cx="2297486" cy="4355968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E7CF003E-B7E5-4385-A8D0-3ACC0845008E}"/>
              </a:ext>
            </a:extLst>
          </p:cNvPr>
          <p:cNvSpPr/>
          <p:nvPr/>
        </p:nvSpPr>
        <p:spPr>
          <a:xfrm>
            <a:off x="5410129" y="2508678"/>
            <a:ext cx="1841500" cy="1580189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FF00"/>
                </a:solidFill>
              </a:rPr>
              <a:t>10</a:t>
            </a:r>
            <a:r>
              <a:rPr lang="ko-KR" altLang="en-US" dirty="0"/>
              <a:t>가지 테스트</a:t>
            </a:r>
          </a:p>
        </p:txBody>
      </p:sp>
      <p:pic>
        <p:nvPicPr>
          <p:cNvPr id="29" name="내용 개체 틀 4">
            <a:extLst>
              <a:ext uri="{FF2B5EF4-FFF2-40B4-BE49-F238E27FC236}">
                <a16:creationId xmlns:a16="http://schemas.microsoft.com/office/drawing/2014/main" id="{9AF6186A-1CDB-4DF7-A7CF-8737BC9E4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5" y="2769134"/>
            <a:ext cx="2102404" cy="38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0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프로젝트 내용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rgbClr val="FFFF00"/>
                </a:solidFill>
              </a:rPr>
              <a:t>구현내용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D26DB6-DC16-4A8D-B3E6-412DF5D03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7" y="2934588"/>
            <a:ext cx="4788017" cy="31112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7DAFC2-EE39-43A5-BC1A-5DDC4373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777" y="2586494"/>
            <a:ext cx="5280947" cy="3624842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15BC3DF-7B9B-4CCC-BF73-BB603140FE6F}"/>
              </a:ext>
            </a:extLst>
          </p:cNvPr>
          <p:cNvSpPr/>
          <p:nvPr/>
        </p:nvSpPr>
        <p:spPr>
          <a:xfrm>
            <a:off x="5472349" y="3892730"/>
            <a:ext cx="970163" cy="79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57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프로젝트 내용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rgbClr val="FFFF00"/>
                </a:solidFill>
              </a:rPr>
              <a:t>구현내용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5F6DA63-FEF4-439B-ACEC-DCC9531FE0C9}"/>
              </a:ext>
            </a:extLst>
          </p:cNvPr>
          <p:cNvSpPr/>
          <p:nvPr/>
        </p:nvSpPr>
        <p:spPr>
          <a:xfrm>
            <a:off x="7593309" y="4258416"/>
            <a:ext cx="970163" cy="79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BF722AB-8AC6-40DD-A2D7-4AF8E1600D58}"/>
              </a:ext>
            </a:extLst>
          </p:cNvPr>
          <p:cNvSpPr/>
          <p:nvPr/>
        </p:nvSpPr>
        <p:spPr>
          <a:xfrm>
            <a:off x="3871474" y="4227352"/>
            <a:ext cx="970163" cy="79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A85B7EF-D6E4-4631-A04F-E14C726B7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853" y="2677545"/>
            <a:ext cx="2209770" cy="38057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22D3C6-822E-421A-997C-7C5E743E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40" y="2518565"/>
            <a:ext cx="2512732" cy="40691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F151C2-09FD-4994-AE64-C0F465C14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904" y="2748319"/>
            <a:ext cx="2363984" cy="377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AC52F6-CE60-4B9E-9F40-615911EB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범위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31F00C-3515-4062-B263-D13E63BD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72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C4DB2F6-D588-4542-AF72-EE4160ADCB84}"/>
              </a:ext>
            </a:extLst>
          </p:cNvPr>
          <p:cNvSpPr txBox="1">
            <a:spLocks/>
          </p:cNvSpPr>
          <p:nvPr/>
        </p:nvSpPr>
        <p:spPr>
          <a:xfrm>
            <a:off x="3628995" y="936577"/>
            <a:ext cx="8563005" cy="5486497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 fontScale="5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800" dirty="0"/>
              <a:t>목차</a:t>
            </a:r>
            <a:endParaRPr lang="en-US" altLang="ko-KR" sz="5800" dirty="0"/>
          </a:p>
          <a:p>
            <a:endParaRPr lang="en-US" altLang="ko-KR" sz="3300" dirty="0"/>
          </a:p>
          <a:p>
            <a:r>
              <a:rPr lang="en-US" altLang="ko-KR" sz="3800" dirty="0"/>
              <a:t>1.</a:t>
            </a:r>
            <a:r>
              <a:rPr lang="ko-KR" altLang="en-US" sz="3800" dirty="0"/>
              <a:t>프로젝트 개요 및 현황</a:t>
            </a:r>
            <a:endParaRPr lang="en-US" altLang="ko-KR" sz="3800" dirty="0"/>
          </a:p>
          <a:p>
            <a:endParaRPr lang="ko-KR" altLang="en-US" sz="3300" dirty="0"/>
          </a:p>
          <a:p>
            <a:r>
              <a:rPr lang="ko-KR" altLang="en-US" sz="3300" dirty="0"/>
              <a:t> </a:t>
            </a:r>
            <a:r>
              <a:rPr lang="en-US" altLang="ko-KR" sz="3300" dirty="0"/>
              <a:t>- </a:t>
            </a:r>
            <a:r>
              <a:rPr lang="ko-KR" altLang="en-US" sz="3300" dirty="0"/>
              <a:t>배경 및 목적</a:t>
            </a:r>
            <a:endParaRPr lang="en-US" altLang="ko-KR" sz="3300" dirty="0"/>
          </a:p>
          <a:p>
            <a:endParaRPr lang="ko-KR" altLang="en-US" sz="3300" dirty="0"/>
          </a:p>
          <a:p>
            <a:r>
              <a:rPr lang="ko-KR" altLang="en-US" sz="3300" dirty="0"/>
              <a:t> </a:t>
            </a:r>
            <a:r>
              <a:rPr lang="en-US" altLang="ko-KR" sz="3300" dirty="0"/>
              <a:t>- </a:t>
            </a:r>
            <a:r>
              <a:rPr lang="ko-KR" altLang="en-US" sz="3300" dirty="0"/>
              <a:t>관련 시장 현황</a:t>
            </a:r>
            <a:endParaRPr lang="en-US" altLang="ko-KR" sz="3300" dirty="0"/>
          </a:p>
          <a:p>
            <a:endParaRPr lang="ko-KR" altLang="en-US" sz="3300" dirty="0"/>
          </a:p>
          <a:p>
            <a:r>
              <a:rPr lang="ko-KR" altLang="en-US" sz="3300" dirty="0"/>
              <a:t> </a:t>
            </a:r>
            <a:r>
              <a:rPr lang="en-US" altLang="ko-KR" sz="3300" dirty="0"/>
              <a:t>- </a:t>
            </a:r>
            <a:r>
              <a:rPr lang="ko-KR" altLang="en-US" sz="3300" dirty="0"/>
              <a:t>목표 및 추진방향</a:t>
            </a:r>
            <a:endParaRPr lang="en-US" altLang="ko-KR" sz="3300" dirty="0"/>
          </a:p>
          <a:p>
            <a:endParaRPr lang="ko-KR" altLang="en-US" sz="3300" dirty="0"/>
          </a:p>
          <a:p>
            <a:r>
              <a:rPr lang="ko-KR" altLang="en-US" sz="3300" dirty="0"/>
              <a:t> </a:t>
            </a:r>
            <a:r>
              <a:rPr lang="en-US" altLang="ko-KR" sz="3300" dirty="0"/>
              <a:t>- </a:t>
            </a:r>
            <a:r>
              <a:rPr lang="ko-KR" altLang="en-US" sz="3300" dirty="0"/>
              <a:t>개발환경</a:t>
            </a:r>
            <a:endParaRPr lang="en-US" altLang="ko-KR" sz="3300" dirty="0"/>
          </a:p>
          <a:p>
            <a:endParaRPr lang="en-US" altLang="ko-KR" sz="3300" dirty="0"/>
          </a:p>
          <a:p>
            <a:r>
              <a:rPr lang="en-US" altLang="ko-KR" sz="3300" dirty="0"/>
              <a:t> - </a:t>
            </a:r>
            <a:r>
              <a:rPr lang="ko-KR" altLang="en-US" sz="3300" dirty="0"/>
              <a:t>조직도 및 </a:t>
            </a:r>
            <a:r>
              <a:rPr lang="ko-KR" altLang="en-US" sz="3300" dirty="0" err="1"/>
              <a:t>조직별</a:t>
            </a:r>
            <a:r>
              <a:rPr lang="ko-KR" altLang="en-US" sz="3300" dirty="0"/>
              <a:t> 역할</a:t>
            </a:r>
            <a:endParaRPr lang="en-US" altLang="ko-KR" sz="3300" dirty="0"/>
          </a:p>
          <a:p>
            <a:endParaRPr lang="ko-KR" altLang="en-US" sz="3300" dirty="0"/>
          </a:p>
          <a:p>
            <a:endParaRPr lang="ko-KR" altLang="en-US" sz="3300" dirty="0"/>
          </a:p>
          <a:p>
            <a:r>
              <a:rPr lang="en-US" altLang="ko-KR" sz="3800" dirty="0"/>
              <a:t>2.</a:t>
            </a:r>
            <a:r>
              <a:rPr lang="ko-KR" altLang="en-US" sz="3800" dirty="0"/>
              <a:t>프로젝트 설계</a:t>
            </a:r>
            <a:endParaRPr lang="en-US" altLang="ko-KR" sz="3800" dirty="0"/>
          </a:p>
          <a:p>
            <a:endParaRPr lang="en-US" altLang="ko-KR" sz="3800" dirty="0"/>
          </a:p>
          <a:p>
            <a:r>
              <a:rPr lang="en-US" altLang="ko-KR" sz="3300" dirty="0"/>
              <a:t>- </a:t>
            </a:r>
            <a:r>
              <a:rPr lang="ko-KR" altLang="en-US" sz="3300" dirty="0"/>
              <a:t>시스템 구성도</a:t>
            </a:r>
            <a:endParaRPr lang="en-US" altLang="ko-KR" sz="3300" dirty="0"/>
          </a:p>
          <a:p>
            <a:pPr marL="457200" indent="-457200">
              <a:buFontTx/>
              <a:buChar char="-"/>
            </a:pPr>
            <a:endParaRPr lang="en-US" altLang="ko-KR" sz="3300" dirty="0"/>
          </a:p>
          <a:p>
            <a:r>
              <a:rPr lang="en-US" altLang="ko-KR" sz="3300" dirty="0"/>
              <a:t>-</a:t>
            </a:r>
            <a:r>
              <a:rPr lang="ko-KR" altLang="en-US" sz="3300" dirty="0"/>
              <a:t> </a:t>
            </a:r>
            <a:r>
              <a:rPr lang="ko-KR" altLang="en-US" sz="3300" dirty="0" err="1"/>
              <a:t>유스케이스</a:t>
            </a:r>
            <a:r>
              <a:rPr lang="ko-KR" altLang="en-US" sz="3300" dirty="0"/>
              <a:t> 다이어그램</a:t>
            </a:r>
            <a:endParaRPr lang="en-US" altLang="ko-KR" sz="3300" dirty="0"/>
          </a:p>
          <a:p>
            <a:pPr marL="457200" indent="-457200">
              <a:buFontTx/>
              <a:buChar char="-"/>
            </a:pPr>
            <a:endParaRPr lang="en-US" altLang="ko-KR" sz="3300" dirty="0"/>
          </a:p>
          <a:p>
            <a:r>
              <a:rPr lang="en-US" altLang="ko-KR" sz="3300" dirty="0"/>
              <a:t>- </a:t>
            </a:r>
            <a:r>
              <a:rPr lang="ko-KR" altLang="en-US" sz="3300" dirty="0"/>
              <a:t>기능적 요구사항</a:t>
            </a:r>
          </a:p>
          <a:p>
            <a:r>
              <a:rPr lang="ko-KR" altLang="en-US" sz="3300" dirty="0"/>
              <a:t> </a:t>
            </a:r>
            <a:endParaRPr lang="en-US" altLang="ko-KR" sz="3300" dirty="0"/>
          </a:p>
          <a:p>
            <a:r>
              <a:rPr lang="en-US" altLang="ko-KR" sz="3300" dirty="0"/>
              <a:t>- Flow Chart</a:t>
            </a:r>
          </a:p>
          <a:p>
            <a:endParaRPr lang="en-US" altLang="ko-KR" sz="3300" dirty="0"/>
          </a:p>
          <a:p>
            <a:r>
              <a:rPr lang="en-US" altLang="ko-KR" sz="3300" dirty="0"/>
              <a:t> - </a:t>
            </a:r>
            <a:r>
              <a:rPr lang="ko-KR" altLang="en-US" sz="3300" dirty="0"/>
              <a:t>구현 내용</a:t>
            </a:r>
          </a:p>
          <a:p>
            <a:endParaRPr lang="ko-KR" altLang="en-US" sz="3300" dirty="0"/>
          </a:p>
          <a:p>
            <a:endParaRPr lang="en-US" altLang="ko-KR" sz="3300" dirty="0"/>
          </a:p>
          <a:p>
            <a:endParaRPr lang="en-US" altLang="ko-KR" sz="3300" dirty="0"/>
          </a:p>
          <a:p>
            <a:r>
              <a:rPr lang="en-US" altLang="ko-KR" sz="3800" dirty="0"/>
              <a:t>3.</a:t>
            </a:r>
            <a:r>
              <a:rPr lang="ko-KR" altLang="en-US" sz="3800" dirty="0"/>
              <a:t>프로젝트추진계획</a:t>
            </a:r>
            <a:endParaRPr lang="en-US" altLang="ko-KR" sz="3800" dirty="0"/>
          </a:p>
          <a:p>
            <a:endParaRPr lang="en-US" altLang="ko-KR" sz="3600" dirty="0"/>
          </a:p>
          <a:p>
            <a:r>
              <a:rPr lang="ko-KR" altLang="en-US" sz="3600" dirty="0"/>
              <a:t> </a:t>
            </a:r>
            <a:r>
              <a:rPr lang="en-US" altLang="ko-KR" sz="3600" dirty="0"/>
              <a:t>- WBS</a:t>
            </a:r>
          </a:p>
          <a:p>
            <a:endParaRPr lang="en-US" altLang="ko-KR" sz="3600" dirty="0"/>
          </a:p>
          <a:p>
            <a:r>
              <a:rPr lang="en-US" altLang="ko-KR" sz="3600" dirty="0"/>
              <a:t> - Pert Chart</a:t>
            </a:r>
          </a:p>
          <a:p>
            <a:endParaRPr lang="en-US" altLang="ko-KR" sz="3600" dirty="0"/>
          </a:p>
          <a:p>
            <a:r>
              <a:rPr lang="en-US" altLang="ko-KR" sz="3600" dirty="0"/>
              <a:t> - CPM </a:t>
            </a:r>
            <a:r>
              <a:rPr lang="ko-KR" altLang="en-US" sz="3600" dirty="0"/>
              <a:t>및 임계경로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 - Gantt Chart</a:t>
            </a:r>
          </a:p>
          <a:p>
            <a:endParaRPr lang="ko-KR" altLang="en-US" sz="3600" dirty="0"/>
          </a:p>
          <a:p>
            <a:r>
              <a:rPr lang="ko-KR" altLang="en-US" sz="3600" dirty="0"/>
              <a:t> </a:t>
            </a:r>
            <a:r>
              <a:rPr lang="en-US" altLang="ko-KR" sz="3600" dirty="0"/>
              <a:t>- </a:t>
            </a:r>
            <a:r>
              <a:rPr lang="ko-KR" altLang="en-US" sz="3600" dirty="0"/>
              <a:t>표준 개발 및 절차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 - </a:t>
            </a:r>
            <a:r>
              <a:rPr lang="ko-KR" altLang="en-US" sz="3600" dirty="0"/>
              <a:t>개발비용산정</a:t>
            </a:r>
            <a:endParaRPr lang="en-US" altLang="ko-KR" sz="3600" dirty="0"/>
          </a:p>
          <a:p>
            <a:endParaRPr lang="ko-KR" altLang="en-US" sz="3600" dirty="0"/>
          </a:p>
          <a:p>
            <a:endParaRPr lang="ko-KR" altLang="en-US" sz="3800" dirty="0"/>
          </a:p>
          <a:p>
            <a:r>
              <a:rPr lang="en-US" altLang="ko-KR" sz="3800" dirty="0"/>
              <a:t>4. </a:t>
            </a:r>
            <a:r>
              <a:rPr lang="ko-KR" altLang="en-US" sz="3800" dirty="0"/>
              <a:t>프로젝트 관리</a:t>
            </a:r>
            <a:endParaRPr lang="en-US" altLang="ko-KR" sz="3800" dirty="0"/>
          </a:p>
          <a:p>
            <a:endParaRPr lang="en-US" altLang="ko-KR" sz="3800" dirty="0"/>
          </a:p>
          <a:p>
            <a:r>
              <a:rPr lang="en-US" altLang="ko-KR" sz="3800" dirty="0"/>
              <a:t> - </a:t>
            </a:r>
            <a:r>
              <a:rPr lang="ko-KR" altLang="en-US" sz="3800" dirty="0"/>
              <a:t>리스크 관리</a:t>
            </a:r>
            <a:endParaRPr lang="en-US" altLang="ko-KR" sz="3800" dirty="0"/>
          </a:p>
          <a:p>
            <a:endParaRPr lang="ko-KR" altLang="en-US" sz="3800" dirty="0"/>
          </a:p>
          <a:p>
            <a:endParaRPr lang="ko-KR" altLang="en-US" sz="3800" dirty="0"/>
          </a:p>
          <a:p>
            <a:r>
              <a:rPr lang="en-US" altLang="ko-KR" sz="3800" dirty="0"/>
              <a:t>5. </a:t>
            </a:r>
            <a:r>
              <a:rPr lang="ko-KR" altLang="en-US" sz="3800" dirty="0"/>
              <a:t>기대효과</a:t>
            </a:r>
            <a:br>
              <a:rPr lang="en-US" altLang="ko-KR" sz="4000" dirty="0"/>
            </a:b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51125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프로젝트 내용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rgbClr val="FFFF00"/>
                </a:solidFill>
              </a:rPr>
              <a:t>구현내용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BF722AB-8AC6-40DD-A2D7-4AF8E1600D58}"/>
              </a:ext>
            </a:extLst>
          </p:cNvPr>
          <p:cNvSpPr/>
          <p:nvPr/>
        </p:nvSpPr>
        <p:spPr>
          <a:xfrm>
            <a:off x="5610918" y="4088867"/>
            <a:ext cx="970163" cy="79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5907F5-7415-421A-BFBB-9A460C70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62064"/>
            <a:ext cx="2476381" cy="3952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EC4B4A-34DD-4727-BD46-E15E9D981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368" y="2562064"/>
            <a:ext cx="2451982" cy="39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2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추진계획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ko-KR" sz="2800" b="1" dirty="0">
                <a:solidFill>
                  <a:srgbClr val="FFFF00"/>
                </a:solidFill>
              </a:rPr>
              <a:t>WBS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37" y="1890006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4F403DA-1887-4825-B926-21253C1477D3}"/>
              </a:ext>
            </a:extLst>
          </p:cNvPr>
          <p:cNvGrpSpPr/>
          <p:nvPr/>
        </p:nvGrpSpPr>
        <p:grpSpPr>
          <a:xfrm>
            <a:off x="4355872" y="3734262"/>
            <a:ext cx="3480255" cy="1053539"/>
            <a:chOff x="695960" y="920750"/>
            <a:chExt cx="1630045" cy="399415"/>
          </a:xfrm>
          <a:solidFill>
            <a:schemeClr val="tx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32A55C-3D59-481A-A4DE-B1FB4499AFCF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1B67889-34DF-49A8-8641-AB73817B5F42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900E0ED-3D6D-4871-A2CE-B5626FDE5552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" name="자유형: 도형 19">
                <a:extLst>
                  <a:ext uri="{FF2B5EF4-FFF2-40B4-BE49-F238E27FC236}">
                    <a16:creationId xmlns:a16="http://schemas.microsoft.com/office/drawing/2014/main" id="{A7F487AD-BCF3-4309-B6E1-6B1BFA29AE03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84BEBD8-962C-4A06-9A70-CF82E8EB08DF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917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4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cs typeface="조선일보명조" panose="02030304000000000000" pitchFamily="18" charset="-127"/>
                  </a:rPr>
                  <a:t>WBS</a:t>
                </a:r>
                <a:endParaRPr lang="ko-KR" altLang="en-US" sz="4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954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37" y="1890006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7D942F-B537-401F-9342-9CC8A7B30E89}"/>
              </a:ext>
            </a:extLst>
          </p:cNvPr>
          <p:cNvCxnSpPr/>
          <p:nvPr/>
        </p:nvCxnSpPr>
        <p:spPr>
          <a:xfrm>
            <a:off x="7735437" y="3214860"/>
            <a:ext cx="0" cy="99187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C73EB4-A2F5-4E6A-81D1-D50D82C9FD76}"/>
              </a:ext>
            </a:extLst>
          </p:cNvPr>
          <p:cNvGrpSpPr/>
          <p:nvPr/>
        </p:nvGrpSpPr>
        <p:grpSpPr>
          <a:xfrm>
            <a:off x="361315" y="317673"/>
            <a:ext cx="11468735" cy="0"/>
            <a:chOff x="361950" y="668655"/>
            <a:chExt cx="11468735" cy="0"/>
          </a:xfrm>
          <a:solidFill>
            <a:schemeClr val="tx1"/>
          </a:solidFill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D14E5C4-C21D-4F61-9646-E95C92D29278}"/>
                </a:ext>
              </a:extLst>
            </p:cNvPr>
            <p:cNvCxnSpPr/>
            <p:nvPr/>
          </p:nvCxnSpPr>
          <p:spPr>
            <a:xfrm>
              <a:off x="361950" y="668655"/>
              <a:ext cx="7657465" cy="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AF6F9B3-84C1-4276-86D0-74692855A2FC}"/>
                </a:ext>
              </a:extLst>
            </p:cNvPr>
            <p:cNvCxnSpPr/>
            <p:nvPr/>
          </p:nvCxnSpPr>
          <p:spPr>
            <a:xfrm>
              <a:off x="8019415" y="668655"/>
              <a:ext cx="3810635" cy="0"/>
            </a:xfrm>
            <a:prstGeom prst="line">
              <a:avLst/>
            </a:prstGeom>
            <a:grpFill/>
            <a:ln w="38100">
              <a:solidFill>
                <a:srgbClr val="005B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412017-1A7C-40F9-87D1-949DE9016BBB}"/>
              </a:ext>
            </a:extLst>
          </p:cNvPr>
          <p:cNvGrpSpPr/>
          <p:nvPr/>
        </p:nvGrpSpPr>
        <p:grpSpPr>
          <a:xfrm>
            <a:off x="360680" y="6699943"/>
            <a:ext cx="11468735" cy="0"/>
            <a:chOff x="361950" y="6478270"/>
            <a:chExt cx="11468735" cy="0"/>
          </a:xfrm>
          <a:solidFill>
            <a:schemeClr val="tx1"/>
          </a:solidFill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55D2098-5CA9-4814-97A2-AA97841D1677}"/>
                </a:ext>
              </a:extLst>
            </p:cNvPr>
            <p:cNvCxnSpPr/>
            <p:nvPr/>
          </p:nvCxnSpPr>
          <p:spPr>
            <a:xfrm>
              <a:off x="361950" y="6478270"/>
              <a:ext cx="765746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0A97D6E-9712-4A41-8A05-F175A78E4B02}"/>
                </a:ext>
              </a:extLst>
            </p:cNvPr>
            <p:cNvCxnSpPr/>
            <p:nvPr/>
          </p:nvCxnSpPr>
          <p:spPr>
            <a:xfrm>
              <a:off x="8019415" y="6478270"/>
              <a:ext cx="381063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7757B6-EF01-4B4E-883F-C05AE333E752}"/>
              </a:ext>
            </a:extLst>
          </p:cNvPr>
          <p:cNvGrpSpPr/>
          <p:nvPr/>
        </p:nvGrpSpPr>
        <p:grpSpPr>
          <a:xfrm>
            <a:off x="674237" y="592534"/>
            <a:ext cx="1630045" cy="399415"/>
            <a:chOff x="695960" y="920750"/>
            <a:chExt cx="1630045" cy="399415"/>
          </a:xfrm>
          <a:solidFill>
            <a:schemeClr val="tx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E81090F-6744-41A3-AB88-D2F4CE5DF63C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3058730-5B6E-4CE2-9C30-D3C65527620B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6DF7CAD-84B9-4B02-9B62-2685890717E2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" name="자유형: 도형 19">
                <a:extLst>
                  <a:ext uri="{FF2B5EF4-FFF2-40B4-BE49-F238E27FC236}">
                    <a16:creationId xmlns:a16="http://schemas.microsoft.com/office/drawing/2014/main" id="{BFA009BF-3AEE-4D89-A9F7-C3E52173671B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9AAA459-FA27-4718-BB18-E12DD671BA8B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7686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cs typeface="조선일보명조" panose="02030304000000000000" pitchFamily="18" charset="-127"/>
                  </a:rPr>
                  <a:t>WBS</a:t>
                </a:r>
                <a:endPara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3AC9075-872F-4286-911A-A893B28EF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65129"/>
              </p:ext>
            </p:extLst>
          </p:nvPr>
        </p:nvGraphicFramePr>
        <p:xfrm>
          <a:off x="5146263" y="804981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공주대사랑방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BB25A92-739B-4F33-AB3E-1CEDE25CB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2603"/>
              </p:ext>
            </p:extLst>
          </p:nvPr>
        </p:nvGraphicFramePr>
        <p:xfrm>
          <a:off x="1462672" y="1564571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174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1.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계획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870538A-E5D7-4769-BF45-C12AD5AA5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33839"/>
              </p:ext>
            </p:extLst>
          </p:nvPr>
        </p:nvGraphicFramePr>
        <p:xfrm>
          <a:off x="1692224" y="2300134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1.1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주요기능 결정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2BE9335-7623-48A7-A99B-68D93A77A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26073"/>
              </p:ext>
            </p:extLst>
          </p:nvPr>
        </p:nvGraphicFramePr>
        <p:xfrm>
          <a:off x="1692224" y="3136149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1.2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WBS </a:t>
                      </a:r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및 </a:t>
                      </a:r>
                      <a:r>
                        <a:rPr lang="ko-KR" altLang="en-US" sz="110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간트차트</a:t>
                      </a:r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작성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08600AE-CD4F-4E7E-BB21-659BED6D6E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72579" y="2277118"/>
            <a:ext cx="518161" cy="12113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335193D-A198-404F-8D76-7E80D2809C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17299" y="2960638"/>
            <a:ext cx="835068" cy="127478"/>
          </a:xfrm>
          <a:prstGeom prst="bentConnector3">
            <a:avLst>
              <a:gd name="adj1" fmla="val 89818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38CB014-0746-430B-980B-F65AF3DDA874}"/>
              </a:ext>
            </a:extLst>
          </p:cNvPr>
          <p:cNvCxnSpPr>
            <a:cxnSpLocks/>
          </p:cNvCxnSpPr>
          <p:nvPr/>
        </p:nvCxnSpPr>
        <p:spPr>
          <a:xfrm rot="5400000">
            <a:off x="4102113" y="-414812"/>
            <a:ext cx="241430" cy="368359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0891EFD-A1AF-4216-AFB2-8E4C80EFF25A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5360986" y="809604"/>
            <a:ext cx="199754" cy="122682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D0F7867-0F95-46C7-8934-0D6451250F83}"/>
              </a:ext>
            </a:extLst>
          </p:cNvPr>
          <p:cNvCxnSpPr>
            <a:cxnSpLocks/>
            <a:stCxn id="21" idx="2"/>
            <a:endCxn id="40" idx="0"/>
          </p:cNvCxnSpPr>
          <p:nvPr/>
        </p:nvCxnSpPr>
        <p:spPr>
          <a:xfrm rot="16200000" flipH="1">
            <a:off x="6587660" y="809758"/>
            <a:ext cx="199754" cy="122652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2ABEBF3-23CE-4825-92F7-164062B6AD1D}"/>
              </a:ext>
            </a:extLst>
          </p:cNvPr>
          <p:cNvCxnSpPr>
            <a:cxnSpLocks/>
            <a:stCxn id="21" idx="2"/>
            <a:endCxn id="51" idx="0"/>
          </p:cNvCxnSpPr>
          <p:nvPr/>
        </p:nvCxnSpPr>
        <p:spPr>
          <a:xfrm rot="16200000" flipH="1">
            <a:off x="7817747" y="-420329"/>
            <a:ext cx="199754" cy="368669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8D73B44A-E64E-46BD-BFAE-523B08E9D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06683"/>
              </p:ext>
            </p:extLst>
          </p:nvPr>
        </p:nvGraphicFramePr>
        <p:xfrm>
          <a:off x="3916330" y="1522895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2.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86C6E1D-81A9-44E6-B08D-59016E50A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56511"/>
              </p:ext>
            </p:extLst>
          </p:nvPr>
        </p:nvGraphicFramePr>
        <p:xfrm>
          <a:off x="4145882" y="2300134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2.1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SW </a:t>
                      </a:r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구조 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F4CE620-D4FC-49A6-8E53-AE8064B38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77331"/>
              </p:ext>
            </p:extLst>
          </p:nvPr>
        </p:nvGraphicFramePr>
        <p:xfrm>
          <a:off x="4145882" y="3136149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2.2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UX </a:t>
                      </a:r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93DE261-D7C3-4A8F-AA84-4BE7E6554B68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3826237" y="2239568"/>
            <a:ext cx="518161" cy="12113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BF8304E-E534-482E-83A0-DE22080140C4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3408232" y="2657579"/>
            <a:ext cx="1354174" cy="121126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A380E456-51A0-40BB-9967-B901CA333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42630"/>
              </p:ext>
            </p:extLst>
          </p:nvPr>
        </p:nvGraphicFramePr>
        <p:xfrm>
          <a:off x="4145882" y="3899235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2.3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DB </a:t>
                      </a:r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3E4FFBA-91A6-43F6-8928-EDA2BD3F8C45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3031400" y="3043832"/>
            <a:ext cx="2107839" cy="121126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08E1F8B-F516-495A-8A03-6582C4C3F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38004"/>
              </p:ext>
            </p:extLst>
          </p:nvPr>
        </p:nvGraphicFramePr>
        <p:xfrm>
          <a:off x="4145882" y="4703414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2.4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플로차트</a:t>
                      </a:r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작성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A2D493C-0E7E-4A5F-9D75-B2879C9104D6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2639774" y="3456385"/>
            <a:ext cx="2891091" cy="121126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57E34B4-0943-4D97-ABA2-E3FBD6048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83340"/>
              </p:ext>
            </p:extLst>
          </p:nvPr>
        </p:nvGraphicFramePr>
        <p:xfrm>
          <a:off x="6372783" y="1522895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3.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개발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9876F71-E187-4DE8-A76F-9163F2E7D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65163"/>
              </p:ext>
            </p:extLst>
          </p:nvPr>
        </p:nvGraphicFramePr>
        <p:xfrm>
          <a:off x="6602335" y="2300134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3.1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로그인 폼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EFC2379-6FF8-41A4-9D1D-AC6DEBAA2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1997"/>
              </p:ext>
            </p:extLst>
          </p:nvPr>
        </p:nvGraphicFramePr>
        <p:xfrm>
          <a:off x="6602335" y="3136149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3.2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메인 </a:t>
                      </a:r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UX </a:t>
                      </a:r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05ADA21-9BC7-4179-B8EB-FEA1B3F83919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6282690" y="2239568"/>
            <a:ext cx="518161" cy="12113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F91EBB3-6457-486F-95F7-F77CD16760A8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5864685" y="2657579"/>
            <a:ext cx="1354174" cy="121126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F49BBE9-F285-47B6-A361-17FC3401B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004705"/>
              </p:ext>
            </p:extLst>
          </p:nvPr>
        </p:nvGraphicFramePr>
        <p:xfrm>
          <a:off x="6602335" y="3899235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3.3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DB </a:t>
                      </a:r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구축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0E43012D-4952-42D6-B51C-53051BF79B47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5487853" y="3043832"/>
            <a:ext cx="2107839" cy="121126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F1BB0651-3530-48BD-9FF7-E898F707D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13958"/>
              </p:ext>
            </p:extLst>
          </p:nvPr>
        </p:nvGraphicFramePr>
        <p:xfrm>
          <a:off x="6602335" y="4703414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3.4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채팅 시스템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83DF6CF9-406A-4277-A9BA-760862C53D88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5096227" y="3456385"/>
            <a:ext cx="2891091" cy="121126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BB177B0-0DB3-4989-B770-E0EB6103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44687"/>
              </p:ext>
            </p:extLst>
          </p:nvPr>
        </p:nvGraphicFramePr>
        <p:xfrm>
          <a:off x="6602335" y="5417659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3.5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매칭 시스템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18D9582-851F-4697-A91E-6C3E9E07014E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4734391" y="3808794"/>
            <a:ext cx="3614757" cy="12113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2F784B60-A6FF-4537-B97C-ACBCD25BF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22854"/>
              </p:ext>
            </p:extLst>
          </p:nvPr>
        </p:nvGraphicFramePr>
        <p:xfrm>
          <a:off x="8832957" y="1522895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4.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최종 점검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A2C296D-8B3D-416E-B008-621348026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83840"/>
              </p:ext>
            </p:extLst>
          </p:nvPr>
        </p:nvGraphicFramePr>
        <p:xfrm>
          <a:off x="9062509" y="2300134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4.1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기능 테스트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EF342D8-2C12-43AF-BD74-9BD257194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6834"/>
              </p:ext>
            </p:extLst>
          </p:nvPr>
        </p:nvGraphicFramePr>
        <p:xfrm>
          <a:off x="9068080" y="3095227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4.2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환경 테스트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2D906F7-69AA-4052-964B-279E4ABF66A4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8742864" y="2239568"/>
            <a:ext cx="518161" cy="12113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9A142BCE-AF8B-4F8D-A6CC-1DFEA6C81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02822"/>
              </p:ext>
            </p:extLst>
          </p:nvPr>
        </p:nvGraphicFramePr>
        <p:xfrm>
          <a:off x="9062509" y="3899235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4.3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최종 보고서 작성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0FBA30C3-FFEE-4B0D-B47E-526424E48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879456"/>
              </p:ext>
            </p:extLst>
          </p:nvPr>
        </p:nvGraphicFramePr>
        <p:xfrm>
          <a:off x="6602335" y="6123430"/>
          <a:ext cx="185602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29">
                  <a:extLst>
                    <a:ext uri="{9D8B030D-6E8A-4147-A177-3AD203B41FA5}">
                      <a16:colId xmlns:a16="http://schemas.microsoft.com/office/drawing/2014/main" val="2955959252"/>
                    </a:ext>
                  </a:extLst>
                </a:gridCol>
              </a:tblGrid>
              <a:tr h="2399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3.6</a:t>
                      </a:r>
                      <a:endPara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7171"/>
                  </a:ext>
                </a:extLst>
              </a:tr>
              <a:tr h="23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딥러닝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73620"/>
                  </a:ext>
                </a:extLst>
              </a:tr>
            </a:tbl>
          </a:graphicData>
        </a:graphic>
      </p:graphicFrame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B7FEF2F-A7CD-48B6-B031-E45D96956A82}"/>
              </a:ext>
            </a:extLst>
          </p:cNvPr>
          <p:cNvCxnSpPr>
            <a:endCxn id="53" idx="1"/>
          </p:cNvCxnSpPr>
          <p:nvPr/>
        </p:nvCxnSpPr>
        <p:spPr>
          <a:xfrm rot="16200000" flipH="1">
            <a:off x="8607183" y="2893409"/>
            <a:ext cx="795093" cy="12670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7A97704-B54D-43F0-AE5F-CEC301F0E18C}"/>
              </a:ext>
            </a:extLst>
          </p:cNvPr>
          <p:cNvCxnSpPr/>
          <p:nvPr/>
        </p:nvCxnSpPr>
        <p:spPr>
          <a:xfrm rot="16200000" flipH="1">
            <a:off x="8607183" y="3699707"/>
            <a:ext cx="795093" cy="12670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0306E3B-BEF8-444D-98D0-C09BE160E7DB}"/>
              </a:ext>
            </a:extLst>
          </p:cNvPr>
          <p:cNvCxnSpPr>
            <a:endCxn id="58" idx="1"/>
          </p:cNvCxnSpPr>
          <p:nvPr/>
        </p:nvCxnSpPr>
        <p:spPr>
          <a:xfrm rot="16200000" flipH="1">
            <a:off x="6188884" y="5969058"/>
            <a:ext cx="705771" cy="12113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8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추진계획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ko-KR" sz="2800" b="1" dirty="0">
                <a:solidFill>
                  <a:srgbClr val="FFFF00"/>
                </a:solidFill>
              </a:rPr>
              <a:t>Pert Chart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37" y="1890006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EA45454-0D11-4A93-B100-9B2A251FF4B7}"/>
              </a:ext>
            </a:extLst>
          </p:cNvPr>
          <p:cNvGrpSpPr/>
          <p:nvPr/>
        </p:nvGrpSpPr>
        <p:grpSpPr>
          <a:xfrm>
            <a:off x="4355872" y="3734262"/>
            <a:ext cx="3480255" cy="1053539"/>
            <a:chOff x="695960" y="920750"/>
            <a:chExt cx="1630045" cy="399415"/>
          </a:xfrm>
          <a:solidFill>
            <a:schemeClr val="tx1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EDA4E91-41C6-43B4-8C7C-30CA1CF4C3A5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5C0B907-3816-45C0-B869-2C2A757EABED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F866B7A-E7F7-4B6A-99E1-DCE2A07CAB6E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" name="자유형: 도형 19">
                <a:extLst>
                  <a:ext uri="{FF2B5EF4-FFF2-40B4-BE49-F238E27FC236}">
                    <a16:creationId xmlns:a16="http://schemas.microsoft.com/office/drawing/2014/main" id="{8C0C102F-42DF-443A-97BB-D998D28E8751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E3BFE5F-A8B3-48CC-B8DC-D0329CBACEE4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917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4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cs typeface="조선일보명조" panose="02030304000000000000" pitchFamily="18" charset="-127"/>
                  </a:rPr>
                  <a:t>Pert</a:t>
                </a:r>
                <a:r>
                  <a:rPr lang="ko-KR" altLang="en-US" sz="44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44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cs typeface="조선일보명조" panose="02030304000000000000" pitchFamily="18" charset="-127"/>
                  </a:rPr>
                  <a:t>Chart</a:t>
                </a:r>
                <a:endParaRPr lang="ko-KR" altLang="en-US" sz="4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692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07FAEE1-1CD3-42AD-8482-0DDF80979620}"/>
              </a:ext>
            </a:extLst>
          </p:cNvPr>
          <p:cNvCxnSpPr>
            <a:cxnSpLocks/>
          </p:cNvCxnSpPr>
          <p:nvPr/>
        </p:nvCxnSpPr>
        <p:spPr>
          <a:xfrm>
            <a:off x="4984750" y="1567815"/>
            <a:ext cx="0" cy="1344295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C822446-BE36-4426-85B1-D0B18AFB4970}"/>
              </a:ext>
            </a:extLst>
          </p:cNvPr>
          <p:cNvCxnSpPr>
            <a:cxnSpLocks/>
          </p:cNvCxnSpPr>
          <p:nvPr/>
        </p:nvCxnSpPr>
        <p:spPr>
          <a:xfrm>
            <a:off x="7313930" y="4053205"/>
            <a:ext cx="0" cy="99187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4560B45-D4BE-40E1-A9C7-A7B9F057B76E}"/>
              </a:ext>
            </a:extLst>
          </p:cNvPr>
          <p:cNvGrpSpPr/>
          <p:nvPr/>
        </p:nvGrpSpPr>
        <p:grpSpPr>
          <a:xfrm>
            <a:off x="1041400" y="930910"/>
            <a:ext cx="1630680" cy="399415"/>
            <a:chOff x="695960" y="920750"/>
            <a:chExt cx="1630680" cy="399415"/>
          </a:xfrm>
          <a:solidFill>
            <a:schemeClr val="bg2">
              <a:lumMod val="50000"/>
            </a:schemeClr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4AEE952-F5A0-4CE3-AAE0-8041031D4AFF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2AC2957-FC38-485B-AA04-B58EE7266768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6BB186D-1620-402C-9533-8668C335E901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9" name="자유형: 도형 19">
                <a:extLst>
                  <a:ext uri="{FF2B5EF4-FFF2-40B4-BE49-F238E27FC236}">
                    <a16:creationId xmlns:a16="http://schemas.microsoft.com/office/drawing/2014/main" id="{A3C76A54-5CB8-4D11-8D25-6886C1D4F652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0B3489B-7EF9-4834-ABBE-EC5E646A2938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7686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PERT </a:t>
                </a:r>
                <a:r>
                  <a:rPr lang="ko-KR" altLang="en-US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차트</a:t>
                </a:r>
              </a:p>
            </p:txBody>
          </p:sp>
        </p:grpSp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337EAEC0-AF98-45A4-8D69-A1793AEDA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22105"/>
              </p:ext>
            </p:extLst>
          </p:nvPr>
        </p:nvGraphicFramePr>
        <p:xfrm>
          <a:off x="1342798" y="1399159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아이디어 기획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 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19-09-02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19-09-12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19-09-02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19-09-12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EBDA1278-8450-471B-9091-305DECF25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02283"/>
              </p:ext>
            </p:extLst>
          </p:nvPr>
        </p:nvGraphicFramePr>
        <p:xfrm>
          <a:off x="1339651" y="2581540"/>
          <a:ext cx="1775204" cy="100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WBS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및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간트차트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 작성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B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19-09-13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19-09-19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19-09-13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19-09-19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537526C-AC81-490D-B2DC-0C23E087D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53249"/>
              </p:ext>
            </p:extLst>
          </p:nvPr>
        </p:nvGraphicFramePr>
        <p:xfrm>
          <a:off x="4216026" y="770369"/>
          <a:ext cx="1775204" cy="841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595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SW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 구조 설계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C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 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91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19-09-20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19-09-29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91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19-09-20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19-09-29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3B1B8C4A-1A49-42B4-B1C0-3E8800C8A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85663"/>
              </p:ext>
            </p:extLst>
          </p:nvPr>
        </p:nvGraphicFramePr>
        <p:xfrm>
          <a:off x="4198096" y="1845362"/>
          <a:ext cx="1775204" cy="100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29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UI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 구상 및 디자인 설계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19-09-30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19-09-30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9CD3BFF4-9A6D-47AB-B1F9-E1A6538E2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75160"/>
              </p:ext>
            </p:extLst>
          </p:nvPr>
        </p:nvGraphicFramePr>
        <p:xfrm>
          <a:off x="4207061" y="3036133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DB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설계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19-10-05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19-10-05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DDCC9FB-62CE-4773-BE4B-DE452CE21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10298"/>
              </p:ext>
            </p:extLst>
          </p:nvPr>
        </p:nvGraphicFramePr>
        <p:xfrm>
          <a:off x="6382484" y="831070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기능별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플로차트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 작성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F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19-10-05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19-10-08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19-10-05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19-10-08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004F2BE6-0945-4DCC-8EFD-B067C2D84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04883"/>
              </p:ext>
            </p:extLst>
          </p:nvPr>
        </p:nvGraphicFramePr>
        <p:xfrm>
          <a:off x="8541602" y="1951152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메인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UI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구현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19-10-09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19-10-15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19-10-09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19-10-15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667F4A7-368E-4E9B-B89F-03CB85294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01442"/>
              </p:ext>
            </p:extLst>
          </p:nvPr>
        </p:nvGraphicFramePr>
        <p:xfrm>
          <a:off x="6375021" y="2607033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사랑방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DB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구현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I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19-10-28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19-10-28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83DA8B8C-7F96-4494-B97C-C2C73E5D3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34874"/>
              </p:ext>
            </p:extLst>
          </p:nvPr>
        </p:nvGraphicFramePr>
        <p:xfrm>
          <a:off x="8541602" y="3177785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채팅 시스템 구현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J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19-10-20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19-10-30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19-10-20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19-10-30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DD67AF7B-E392-4E5E-B890-16FAC5F63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12157"/>
              </p:ext>
            </p:extLst>
          </p:nvPr>
        </p:nvGraphicFramePr>
        <p:xfrm>
          <a:off x="4609267" y="4064402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매칭 시스템 구현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K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19-10-28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19-10-28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B9584FD4-A5E8-475B-88F9-F8C5AC735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22843"/>
              </p:ext>
            </p:extLst>
          </p:nvPr>
        </p:nvGraphicFramePr>
        <p:xfrm>
          <a:off x="8541602" y="4556814"/>
          <a:ext cx="1775204" cy="861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73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기능 테스트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7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19-10-31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19-11-01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7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19-10-31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19-11-01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159A96DF-1F07-4496-8ADB-5B052F6E6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96326"/>
              </p:ext>
            </p:extLst>
          </p:nvPr>
        </p:nvGraphicFramePr>
        <p:xfrm>
          <a:off x="8541602" y="5749952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환경 테스트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19-11-01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19-11-02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T9-11-01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T9-11-02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1BBCF951-72B6-4D2E-95FD-055C18DCF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03212"/>
              </p:ext>
            </p:extLst>
          </p:nvPr>
        </p:nvGraphicFramePr>
        <p:xfrm>
          <a:off x="6375144" y="5740984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최종 보고서 작성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19-11-02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19-11-03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19-11-02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19-11-03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384EFA9-F5A3-4916-9A1E-4935250B7BAE}"/>
              </a:ext>
            </a:extLst>
          </p:cNvPr>
          <p:cNvCxnSpPr>
            <a:cxnSpLocks/>
            <a:stCxn id="62" idx="1"/>
            <a:endCxn id="63" idx="3"/>
          </p:cNvCxnSpPr>
          <p:nvPr/>
        </p:nvCxnSpPr>
        <p:spPr>
          <a:xfrm flipH="1" flipV="1">
            <a:off x="8150348" y="6166274"/>
            <a:ext cx="391254" cy="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F0C6384-8C63-4E63-A7DE-3BA65AFA3BFF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2227253" y="2249740"/>
            <a:ext cx="3147" cy="3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B4D13A2-7C4B-4528-BE69-F74ED2D275AF}"/>
              </a:ext>
            </a:extLst>
          </p:cNvPr>
          <p:cNvCxnSpPr>
            <a:cxnSpLocks/>
            <a:stCxn id="53" idx="3"/>
            <a:endCxn id="56" idx="1"/>
          </p:cNvCxnSpPr>
          <p:nvPr/>
        </p:nvCxnSpPr>
        <p:spPr>
          <a:xfrm>
            <a:off x="5991230" y="1191271"/>
            <a:ext cx="391254" cy="6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63C91E26-053B-4151-8778-DB94E43AB4DD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3114855" y="2346724"/>
            <a:ext cx="1083241" cy="736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D674E203-7463-45EC-8617-1BA556DA05EF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3114855" y="3082902"/>
            <a:ext cx="1092206" cy="378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90AA781-4917-46B2-A2B1-D859B8A110F7}"/>
              </a:ext>
            </a:extLst>
          </p:cNvPr>
          <p:cNvCxnSpPr>
            <a:cxnSpLocks/>
          </p:cNvCxnSpPr>
          <p:nvPr/>
        </p:nvCxnSpPr>
        <p:spPr>
          <a:xfrm flipV="1">
            <a:off x="8150225" y="1186815"/>
            <a:ext cx="391160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4C92EC1-D3FB-4496-A615-7B38DBCACEF9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>
            <a:off x="5973300" y="2346724"/>
            <a:ext cx="2568302" cy="2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57F1D63C-7B12-45D6-9945-D0C9DAD756DD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8157688" y="1256360"/>
            <a:ext cx="383914" cy="1120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63B3C0A7-DCE2-4DEB-A89E-F43D95C392E2}"/>
              </a:ext>
            </a:extLst>
          </p:cNvPr>
          <p:cNvCxnSpPr>
            <a:cxnSpLocks/>
            <a:stCxn id="57" idx="3"/>
            <a:endCxn id="59" idx="3"/>
          </p:cNvCxnSpPr>
          <p:nvPr/>
        </p:nvCxnSpPr>
        <p:spPr>
          <a:xfrm>
            <a:off x="10316806" y="2376442"/>
            <a:ext cx="12700" cy="122663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68E2B13-233C-44EA-B245-37D47C65CFF2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 flipV="1">
            <a:off x="5982265" y="3032323"/>
            <a:ext cx="392756" cy="42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5700779-AB1B-4F9C-8312-400B683D1EF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flipH="1">
            <a:off x="5496869" y="3457614"/>
            <a:ext cx="1765754" cy="60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F076070-254A-4F70-BD5C-FC364A990BBD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9429204" y="4028366"/>
            <a:ext cx="0" cy="5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5616392-A6A2-4065-ADCB-DAA565FBC7D9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9429204" y="5418723"/>
            <a:ext cx="0" cy="33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4BEF2FFD-74FE-4579-B12F-83C14993A93A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3114855" y="1191271"/>
            <a:ext cx="1101171" cy="189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5D4C4AA-C8AB-4CFF-B682-CFDC1ECF8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5839"/>
              </p:ext>
            </p:extLst>
          </p:nvPr>
        </p:nvGraphicFramePr>
        <p:xfrm>
          <a:off x="896876" y="5295342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작 업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스케쥴 시작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스케쥴 종료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실제 시작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실제 종료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9667CBFF-AADD-4CE4-A7E6-A3055E4A1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13993"/>
              </p:ext>
            </p:extLst>
          </p:nvPr>
        </p:nvGraphicFramePr>
        <p:xfrm>
          <a:off x="3275922" y="5128531"/>
          <a:ext cx="1775204" cy="869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97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작 업</a:t>
                      </a: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9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스케쥴 시작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스케쥴 종료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9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실제 시작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실제 종료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EECB3C5-67CF-46E2-AF21-0392717FDD89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 flipV="1">
            <a:off x="2672080" y="5563208"/>
            <a:ext cx="603842" cy="157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F308CE1-438B-4AEE-875A-DC60E5A3B39B}"/>
              </a:ext>
            </a:extLst>
          </p:cNvPr>
          <p:cNvSpPr txBox="1"/>
          <p:nvPr/>
        </p:nvSpPr>
        <p:spPr>
          <a:xfrm>
            <a:off x="1532255" y="4796790"/>
            <a:ext cx="28136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상호작업 간의 의존성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DD2241-61F7-43AC-8F97-79BE4D20874D}"/>
              </a:ext>
            </a:extLst>
          </p:cNvPr>
          <p:cNvSpPr txBox="1"/>
          <p:nvPr/>
        </p:nvSpPr>
        <p:spPr>
          <a:xfrm>
            <a:off x="702945" y="4543425"/>
            <a:ext cx="281368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설명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11E8B51B-3E97-4556-ACB5-BD3E96CD5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73442"/>
              </p:ext>
            </p:extLst>
          </p:nvPr>
        </p:nvGraphicFramePr>
        <p:xfrm>
          <a:off x="8553019" y="796239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로그인 폼 구현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19-10-09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19-10-13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19-10-09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19-10-13</a:t>
                      </a: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B5A643B-74A4-4DBD-885B-08100A7556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38657" y="1876379"/>
            <a:ext cx="1596990" cy="217861"/>
          </a:xfrm>
          <a:prstGeom prst="bentConnector3">
            <a:avLst>
              <a:gd name="adj1" fmla="val -5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5D1E8FEA-778F-407F-9DDE-F37AA8BB0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27828"/>
              </p:ext>
            </p:extLst>
          </p:nvPr>
        </p:nvGraphicFramePr>
        <p:xfrm>
          <a:off x="6615535" y="4021253"/>
          <a:ext cx="1775204" cy="850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2">
                  <a:extLst>
                    <a:ext uri="{9D8B030D-6E8A-4147-A177-3AD203B41FA5}">
                      <a16:colId xmlns:a16="http://schemas.microsoft.com/office/drawing/2014/main" val="4096335169"/>
                    </a:ext>
                  </a:extLst>
                </a:gridCol>
                <a:gridCol w="887602">
                  <a:extLst>
                    <a:ext uri="{9D8B030D-6E8A-4147-A177-3AD203B41FA5}">
                      <a16:colId xmlns:a16="http://schemas.microsoft.com/office/drawing/2014/main" val="808475904"/>
                    </a:ext>
                  </a:extLst>
                </a:gridCol>
              </a:tblGrid>
              <a:tr h="283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딥러닝 구현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L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263356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19-10-28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38908"/>
                  </a:ext>
                </a:extLst>
              </a:tr>
              <a:tr h="283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19-10-12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  <a:cs typeface="조선일보명조" panose="02030304000000000000" pitchFamily="18" charset="-127"/>
                        </a:rPr>
                        <a:t>19-10-28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9911" marR="69911" marT="34955" marB="3495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3480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22AFF36-F560-4ABB-B936-A83EDC34EBA8}"/>
              </a:ext>
            </a:extLst>
          </p:cNvPr>
          <p:cNvCxnSpPr>
            <a:cxnSpLocks/>
            <a:stCxn id="58" idx="2"/>
            <a:endCxn id="73" idx="0"/>
          </p:cNvCxnSpPr>
          <p:nvPr/>
        </p:nvCxnSpPr>
        <p:spPr>
          <a:xfrm>
            <a:off x="7262623" y="3457614"/>
            <a:ext cx="240514" cy="563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F88943-91C6-4FA6-8481-62C1B71C568E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496869" y="4914983"/>
            <a:ext cx="3044516" cy="213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204080-A38C-4C11-BBB3-E197779B1D6F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7503137" y="4871834"/>
            <a:ext cx="1038248" cy="263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92DA53F-D697-447E-A58D-22D03C26B747}"/>
              </a:ext>
            </a:extLst>
          </p:cNvPr>
          <p:cNvGrpSpPr/>
          <p:nvPr/>
        </p:nvGrpSpPr>
        <p:grpSpPr>
          <a:xfrm>
            <a:off x="361315" y="317673"/>
            <a:ext cx="11468735" cy="0"/>
            <a:chOff x="361950" y="668655"/>
            <a:chExt cx="11468735" cy="0"/>
          </a:xfrm>
          <a:solidFill>
            <a:schemeClr val="tx1"/>
          </a:solidFill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FEECF8BE-5316-4C37-B214-81CE66F5C385}"/>
                </a:ext>
              </a:extLst>
            </p:cNvPr>
            <p:cNvCxnSpPr/>
            <p:nvPr/>
          </p:nvCxnSpPr>
          <p:spPr>
            <a:xfrm>
              <a:off x="361950" y="668655"/>
              <a:ext cx="7657465" cy="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E538257-E0DB-417C-AC65-DC34049E5E5B}"/>
                </a:ext>
              </a:extLst>
            </p:cNvPr>
            <p:cNvCxnSpPr/>
            <p:nvPr/>
          </p:nvCxnSpPr>
          <p:spPr>
            <a:xfrm>
              <a:off x="8019415" y="668655"/>
              <a:ext cx="3810635" cy="0"/>
            </a:xfrm>
            <a:prstGeom prst="line">
              <a:avLst/>
            </a:prstGeom>
            <a:grpFill/>
            <a:ln w="38100">
              <a:solidFill>
                <a:srgbClr val="005B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0964341-C352-4F6C-97C9-BF7DBFFDE076}"/>
              </a:ext>
            </a:extLst>
          </p:cNvPr>
          <p:cNvGrpSpPr/>
          <p:nvPr/>
        </p:nvGrpSpPr>
        <p:grpSpPr>
          <a:xfrm>
            <a:off x="360680" y="6699943"/>
            <a:ext cx="11468735" cy="0"/>
            <a:chOff x="361950" y="6478270"/>
            <a:chExt cx="11468735" cy="0"/>
          </a:xfrm>
          <a:solidFill>
            <a:schemeClr val="tx1"/>
          </a:solidFill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A7A08D7-79DC-47DC-BA78-C45E5ECB0B8D}"/>
                </a:ext>
              </a:extLst>
            </p:cNvPr>
            <p:cNvCxnSpPr/>
            <p:nvPr/>
          </p:nvCxnSpPr>
          <p:spPr>
            <a:xfrm>
              <a:off x="361950" y="6478270"/>
              <a:ext cx="765746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036FB31B-7A6D-4FD2-9A98-1BB8B625BBA9}"/>
                </a:ext>
              </a:extLst>
            </p:cNvPr>
            <p:cNvCxnSpPr/>
            <p:nvPr/>
          </p:nvCxnSpPr>
          <p:spPr>
            <a:xfrm>
              <a:off x="8019415" y="6478270"/>
              <a:ext cx="381063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617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추진계획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ko-KR" sz="2800" b="1" dirty="0">
                <a:solidFill>
                  <a:srgbClr val="FFFF00"/>
                </a:solidFill>
              </a:rPr>
              <a:t>Pert Chart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37" y="1890006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EA45454-0D11-4A93-B100-9B2A251FF4B7}"/>
              </a:ext>
            </a:extLst>
          </p:cNvPr>
          <p:cNvGrpSpPr/>
          <p:nvPr/>
        </p:nvGrpSpPr>
        <p:grpSpPr>
          <a:xfrm>
            <a:off x="4355872" y="3734262"/>
            <a:ext cx="3480255" cy="1053539"/>
            <a:chOff x="695960" y="920750"/>
            <a:chExt cx="1630045" cy="399415"/>
          </a:xfrm>
          <a:solidFill>
            <a:schemeClr val="tx1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EDA4E91-41C6-43B4-8C7C-30CA1CF4C3A5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5C0B907-3816-45C0-B869-2C2A757EABED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F866B7A-E7F7-4B6A-99E1-DCE2A07CAB6E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" name="자유형: 도형 19">
                <a:extLst>
                  <a:ext uri="{FF2B5EF4-FFF2-40B4-BE49-F238E27FC236}">
                    <a16:creationId xmlns:a16="http://schemas.microsoft.com/office/drawing/2014/main" id="{8C0C102F-42DF-443A-97BB-D998D28E8751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E3BFE5F-A8B3-48CC-B8DC-D0329CBACEE4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917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4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cs typeface="조선일보명조" panose="02030304000000000000" pitchFamily="18" charset="-127"/>
                  </a:rPr>
                  <a:t>CPM</a:t>
                </a:r>
                <a:endParaRPr lang="ko-KR" altLang="en-US" sz="4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3828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F9A2B54-5DDF-4C47-AC29-6C00C70A4FC6}"/>
              </a:ext>
            </a:extLst>
          </p:cNvPr>
          <p:cNvGrpSpPr/>
          <p:nvPr/>
        </p:nvGrpSpPr>
        <p:grpSpPr>
          <a:xfrm>
            <a:off x="360680" y="594197"/>
            <a:ext cx="1630680" cy="399415"/>
            <a:chOff x="695960" y="920750"/>
            <a:chExt cx="1630680" cy="399415"/>
          </a:xfrm>
          <a:solidFill>
            <a:schemeClr val="bg2">
              <a:lumMod val="50000"/>
            </a:schemeClr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FDCF655-F190-42BC-94BD-75453CCBB9A7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AFB5BC8-AA1D-4D88-A87B-844871A74183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0D5D5D6-F355-4853-A397-52F335FEA721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8" name="자유형: 도형 19">
                <a:extLst>
                  <a:ext uri="{FF2B5EF4-FFF2-40B4-BE49-F238E27FC236}">
                    <a16:creationId xmlns:a16="http://schemas.microsoft.com/office/drawing/2014/main" id="{4E2BA4E1-09B3-4504-903F-1E7E61D90559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B4B879C-1D30-466B-A787-3D158B4FEE74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7686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CPM</a:t>
                </a:r>
                <a:endPara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p:grpSp>
      </p:grp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C76A0BF-7257-413A-AFD0-4A3154062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39415"/>
              </p:ext>
            </p:extLst>
          </p:nvPr>
        </p:nvGraphicFramePr>
        <p:xfrm>
          <a:off x="659554" y="1102832"/>
          <a:ext cx="4018174" cy="497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338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작업</a:t>
                      </a:r>
                      <a:endParaRPr lang="ko-KR" altLang="en-US" sz="14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작업내용</a:t>
                      </a:r>
                      <a:endParaRPr lang="ko-KR" altLang="en-US" sz="14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선행작업</a:t>
                      </a:r>
                      <a:endParaRPr lang="ko-KR" altLang="en-US" sz="14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소요기간(일)</a:t>
                      </a:r>
                      <a:endParaRPr lang="ko-KR" altLang="en-US" sz="14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5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A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아이디어 기획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-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24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B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WBS </a:t>
                      </a:r>
                      <a:r>
                        <a:rPr lang="ko-KR" altLang="en-US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및 </a:t>
                      </a:r>
                      <a:r>
                        <a:rPr lang="ko-KR" altLang="en-US" sz="1400" b="0" kern="1200" cap="none" dirty="0" err="1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간트차트</a:t>
                      </a:r>
                      <a:r>
                        <a:rPr lang="ko-KR" altLang="en-US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 작성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A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6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45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C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SW </a:t>
                      </a:r>
                      <a:r>
                        <a:rPr lang="ko-KR" altLang="en-US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구조설계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B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9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45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D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UI 및 디자인 설계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B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2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45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E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DB 설계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B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3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45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F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플로차트 작성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C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3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45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G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로그인 폼 구현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F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4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45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H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메인 UI 구현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D,F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6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45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I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사랑방 </a:t>
                      </a: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DB 구현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E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45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J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채팅 시스템 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G, H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662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K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매칭 시스템 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I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62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L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딥러닝 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I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340075"/>
                  </a:ext>
                </a:extLst>
              </a:tr>
              <a:tr h="28845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M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기능 테스트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J,K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45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N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환경 테스트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L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451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O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8580" marR="68580" marT="34290" marB="342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최종 보고서 작성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M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2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id="{F423D69C-3E3B-49FD-94AA-CC590DF9F7D3}"/>
              </a:ext>
            </a:extLst>
          </p:cNvPr>
          <p:cNvGrpSpPr/>
          <p:nvPr/>
        </p:nvGrpSpPr>
        <p:grpSpPr>
          <a:xfrm>
            <a:off x="4876165" y="2270760"/>
            <a:ext cx="7112000" cy="2640965"/>
            <a:chOff x="4866005" y="2450465"/>
            <a:chExt cx="7112000" cy="2640965"/>
          </a:xfrm>
          <a:solidFill>
            <a:schemeClr val="bg1">
              <a:lumMod val="65000"/>
            </a:schemeClr>
          </a:solidFill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B0C893F-3DD2-40E7-91E3-8CC2E935C1D2}"/>
                </a:ext>
              </a:extLst>
            </p:cNvPr>
            <p:cNvSpPr>
              <a:spLocks/>
            </p:cNvSpPr>
            <p:nvPr/>
          </p:nvSpPr>
          <p:spPr>
            <a:xfrm>
              <a:off x="4866005" y="3179445"/>
              <a:ext cx="516255" cy="587375"/>
            </a:xfrm>
            <a:prstGeom prst="ellipse">
              <a:avLst/>
            </a:prstGeom>
            <a:grpFill/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A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7E8EF30-641D-4E20-BD3F-DCBBA4E53156}"/>
                </a:ext>
              </a:extLst>
            </p:cNvPr>
            <p:cNvCxnSpPr/>
            <p:nvPr/>
          </p:nvCxnSpPr>
          <p:spPr>
            <a:xfrm>
              <a:off x="5382260" y="3472815"/>
              <a:ext cx="237490" cy="635"/>
            </a:xfrm>
            <a:prstGeom prst="straightConnector1">
              <a:avLst/>
            </a:prstGeom>
            <a:grpFill/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6654C97-F80E-4207-A62F-E7816F0600AD}"/>
                </a:ext>
              </a:extLst>
            </p:cNvPr>
            <p:cNvSpPr>
              <a:spLocks/>
            </p:cNvSpPr>
            <p:nvPr/>
          </p:nvSpPr>
          <p:spPr>
            <a:xfrm>
              <a:off x="5627370" y="3188970"/>
              <a:ext cx="516255" cy="587375"/>
            </a:xfrm>
            <a:prstGeom prst="ellipse">
              <a:avLst/>
            </a:prstGeom>
            <a:grpFill/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B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6521C57-5ECF-448C-964C-8A51D14D790C}"/>
                </a:ext>
              </a:extLst>
            </p:cNvPr>
            <p:cNvSpPr>
              <a:spLocks/>
            </p:cNvSpPr>
            <p:nvPr/>
          </p:nvSpPr>
          <p:spPr>
            <a:xfrm>
              <a:off x="6481445" y="2668270"/>
              <a:ext cx="516255" cy="587375"/>
            </a:xfrm>
            <a:prstGeom prst="ellipse">
              <a:avLst/>
            </a:prstGeom>
            <a:grpFill/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C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517650B-B1F6-48A8-9FE4-4FFE74A1E416}"/>
                </a:ext>
              </a:extLst>
            </p:cNvPr>
            <p:cNvSpPr>
              <a:spLocks/>
            </p:cNvSpPr>
            <p:nvPr/>
          </p:nvSpPr>
          <p:spPr>
            <a:xfrm>
              <a:off x="6481445" y="3387725"/>
              <a:ext cx="516255" cy="587375"/>
            </a:xfrm>
            <a:prstGeom prst="ellipse">
              <a:avLst/>
            </a:prstGeom>
            <a:grpFill/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D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F8E2F15-7294-4245-92B5-A0D905F67670}"/>
                </a:ext>
              </a:extLst>
            </p:cNvPr>
            <p:cNvSpPr>
              <a:spLocks/>
            </p:cNvSpPr>
            <p:nvPr/>
          </p:nvSpPr>
          <p:spPr>
            <a:xfrm>
              <a:off x="6481445" y="4097020"/>
              <a:ext cx="516255" cy="587375"/>
            </a:xfrm>
            <a:prstGeom prst="ellipse">
              <a:avLst/>
            </a:prstGeom>
            <a:grpFill/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E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0CB5E1B-EA4C-459F-82C6-1C1897067F61}"/>
                </a:ext>
              </a:extLst>
            </p:cNvPr>
            <p:cNvCxnSpPr/>
            <p:nvPr/>
          </p:nvCxnSpPr>
          <p:spPr>
            <a:xfrm flipV="1">
              <a:off x="6142990" y="2961640"/>
              <a:ext cx="279400" cy="521335"/>
            </a:xfrm>
            <a:prstGeom prst="straightConnector1">
              <a:avLst/>
            </a:prstGeom>
            <a:grpFill/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B9B3A70-71AD-452B-8534-119D9352AE21}"/>
                </a:ext>
              </a:extLst>
            </p:cNvPr>
            <p:cNvCxnSpPr/>
            <p:nvPr/>
          </p:nvCxnSpPr>
          <p:spPr>
            <a:xfrm>
              <a:off x="6142990" y="3482340"/>
              <a:ext cx="279400" cy="199390"/>
            </a:xfrm>
            <a:prstGeom prst="straightConnector1">
              <a:avLst/>
            </a:prstGeom>
            <a:grpFill/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76563C7-4FEC-42FE-8895-0931B8684F8E}"/>
                </a:ext>
              </a:extLst>
            </p:cNvPr>
            <p:cNvCxnSpPr/>
            <p:nvPr/>
          </p:nvCxnSpPr>
          <p:spPr>
            <a:xfrm>
              <a:off x="6142990" y="3482340"/>
              <a:ext cx="279400" cy="909320"/>
            </a:xfrm>
            <a:prstGeom prst="straightConnector1">
              <a:avLst/>
            </a:prstGeom>
            <a:grpFill/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D08200B-47D0-4C00-A715-9B3E0EB2F864}"/>
                </a:ext>
              </a:extLst>
            </p:cNvPr>
            <p:cNvSpPr>
              <a:spLocks/>
            </p:cNvSpPr>
            <p:nvPr/>
          </p:nvSpPr>
          <p:spPr>
            <a:xfrm>
              <a:off x="7251065" y="2668270"/>
              <a:ext cx="516255" cy="587375"/>
            </a:xfrm>
            <a:prstGeom prst="ellipse">
              <a:avLst/>
            </a:prstGeom>
            <a:grpFill/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F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6C6F58B-C7D0-43E0-AA13-CD6A4FC4622F}"/>
                </a:ext>
              </a:extLst>
            </p:cNvPr>
            <p:cNvCxnSpPr/>
            <p:nvPr/>
          </p:nvCxnSpPr>
          <p:spPr>
            <a:xfrm>
              <a:off x="6997065" y="2961640"/>
              <a:ext cx="254635" cy="635"/>
            </a:xfrm>
            <a:prstGeom prst="straightConnector1">
              <a:avLst/>
            </a:prstGeom>
            <a:grpFill/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412DF8A-A819-47CF-868F-63C744DF5E83}"/>
                </a:ext>
              </a:extLst>
            </p:cNvPr>
            <p:cNvSpPr>
              <a:spLocks/>
            </p:cNvSpPr>
            <p:nvPr/>
          </p:nvSpPr>
          <p:spPr>
            <a:xfrm>
              <a:off x="8045450" y="2450465"/>
              <a:ext cx="516255" cy="587375"/>
            </a:xfrm>
            <a:prstGeom prst="ellipse">
              <a:avLst/>
            </a:prstGeom>
            <a:grpFill/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G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5BCEF2B-4F09-450D-8143-4186F61B2D03}"/>
                </a:ext>
              </a:extLst>
            </p:cNvPr>
            <p:cNvCxnSpPr/>
            <p:nvPr/>
          </p:nvCxnSpPr>
          <p:spPr>
            <a:xfrm flipV="1">
              <a:off x="7766685" y="2743835"/>
              <a:ext cx="279400" cy="218440"/>
            </a:xfrm>
            <a:prstGeom prst="straightConnector1">
              <a:avLst/>
            </a:prstGeom>
            <a:grpFill/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337A016-FE42-4519-8A66-4C488E02A170}"/>
                </a:ext>
              </a:extLst>
            </p:cNvPr>
            <p:cNvSpPr>
              <a:spLocks/>
            </p:cNvSpPr>
            <p:nvPr/>
          </p:nvSpPr>
          <p:spPr>
            <a:xfrm>
              <a:off x="8045450" y="3150870"/>
              <a:ext cx="516255" cy="587375"/>
            </a:xfrm>
            <a:prstGeom prst="ellipse">
              <a:avLst/>
            </a:prstGeom>
            <a:grpFill/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H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1E71A6A-C8D5-498F-A156-55DC37183F80}"/>
                </a:ext>
              </a:extLst>
            </p:cNvPr>
            <p:cNvCxnSpPr/>
            <p:nvPr/>
          </p:nvCxnSpPr>
          <p:spPr>
            <a:xfrm>
              <a:off x="7766685" y="2961640"/>
              <a:ext cx="279400" cy="483235"/>
            </a:xfrm>
            <a:prstGeom prst="straightConnector1">
              <a:avLst/>
            </a:prstGeom>
            <a:grpFill/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A83B47F-5942-4F40-98AF-9965FC55A726}"/>
                </a:ext>
              </a:extLst>
            </p:cNvPr>
            <p:cNvSpPr>
              <a:spLocks/>
            </p:cNvSpPr>
            <p:nvPr/>
          </p:nvSpPr>
          <p:spPr>
            <a:xfrm>
              <a:off x="7251065" y="4097020"/>
              <a:ext cx="516255" cy="587375"/>
            </a:xfrm>
            <a:prstGeom prst="ellipse">
              <a:avLst/>
            </a:prstGeom>
            <a:grpFill/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I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6C4E810-6D0B-449D-B97F-6101BECACC97}"/>
                </a:ext>
              </a:extLst>
            </p:cNvPr>
            <p:cNvCxnSpPr/>
            <p:nvPr/>
          </p:nvCxnSpPr>
          <p:spPr>
            <a:xfrm>
              <a:off x="6997065" y="4390390"/>
              <a:ext cx="254635" cy="635"/>
            </a:xfrm>
            <a:prstGeom prst="straightConnector1">
              <a:avLst/>
            </a:prstGeom>
            <a:grpFill/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A96C433-5142-45A7-A60B-DDBC624AAD7C}"/>
                </a:ext>
              </a:extLst>
            </p:cNvPr>
            <p:cNvSpPr>
              <a:spLocks/>
            </p:cNvSpPr>
            <p:nvPr/>
          </p:nvSpPr>
          <p:spPr>
            <a:xfrm>
              <a:off x="8781415" y="2762885"/>
              <a:ext cx="516255" cy="587375"/>
            </a:xfrm>
            <a:prstGeom prst="ellipse">
              <a:avLst/>
            </a:prstGeom>
            <a:grpFill/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J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656909C-5585-478D-A11D-D584FEB7BE6E}"/>
                </a:ext>
              </a:extLst>
            </p:cNvPr>
            <p:cNvCxnSpPr/>
            <p:nvPr/>
          </p:nvCxnSpPr>
          <p:spPr>
            <a:xfrm>
              <a:off x="8561705" y="2743835"/>
              <a:ext cx="220345" cy="313055"/>
            </a:xfrm>
            <a:prstGeom prst="straightConnector1">
              <a:avLst/>
            </a:prstGeom>
            <a:grpFill/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CDD65C0-ABB9-45CD-931D-49D51C6078B3}"/>
                </a:ext>
              </a:extLst>
            </p:cNvPr>
            <p:cNvCxnSpPr/>
            <p:nvPr/>
          </p:nvCxnSpPr>
          <p:spPr>
            <a:xfrm flipV="1">
              <a:off x="8561705" y="3056255"/>
              <a:ext cx="220345" cy="388620"/>
            </a:xfrm>
            <a:prstGeom prst="straightConnector1">
              <a:avLst/>
            </a:prstGeom>
            <a:grpFill/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34288DB-9FCB-4FBD-896C-2E3FBC6B4C74}"/>
                </a:ext>
              </a:extLst>
            </p:cNvPr>
            <p:cNvSpPr>
              <a:spLocks/>
            </p:cNvSpPr>
            <p:nvPr/>
          </p:nvSpPr>
          <p:spPr>
            <a:xfrm>
              <a:off x="8045449" y="3832225"/>
              <a:ext cx="516255" cy="587375"/>
            </a:xfrm>
            <a:prstGeom prst="ellipse">
              <a:avLst/>
            </a:prstGeom>
            <a:grpFill/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K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BBE3DC5-5748-448A-8257-FA2DD1A91745}"/>
                </a:ext>
              </a:extLst>
            </p:cNvPr>
            <p:cNvSpPr>
              <a:spLocks/>
            </p:cNvSpPr>
            <p:nvPr/>
          </p:nvSpPr>
          <p:spPr>
            <a:xfrm>
              <a:off x="9694545" y="2762885"/>
              <a:ext cx="516255" cy="587375"/>
            </a:xfrm>
            <a:prstGeom prst="ellipse">
              <a:avLst/>
            </a:prstGeom>
            <a:grpFill/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M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43FF500-84FB-4EC0-8CAD-37FEBE2E3026}"/>
                </a:ext>
              </a:extLst>
            </p:cNvPr>
            <p:cNvCxnSpPr/>
            <p:nvPr/>
          </p:nvCxnSpPr>
          <p:spPr>
            <a:xfrm>
              <a:off x="9297035" y="3056255"/>
              <a:ext cx="398145" cy="635"/>
            </a:xfrm>
            <a:prstGeom prst="straightConnector1">
              <a:avLst/>
            </a:prstGeom>
            <a:grpFill/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E160AF1-FF08-48A1-837F-A2F92546CE65}"/>
                </a:ext>
              </a:extLst>
            </p:cNvPr>
            <p:cNvSpPr>
              <a:spLocks/>
            </p:cNvSpPr>
            <p:nvPr/>
          </p:nvSpPr>
          <p:spPr>
            <a:xfrm>
              <a:off x="10574020" y="2762885"/>
              <a:ext cx="516255" cy="587375"/>
            </a:xfrm>
            <a:prstGeom prst="ellipse">
              <a:avLst/>
            </a:prstGeom>
            <a:grpFill/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dirty="0">
                  <a:latin typeface="맑은 고딕" charset="0"/>
                  <a:ea typeface="맑은 고딕" charset="0"/>
                </a:rPr>
                <a:t>N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C327CE8-F8C0-4115-B1A5-EEF33AD5F1E7}"/>
                </a:ext>
              </a:extLst>
            </p:cNvPr>
            <p:cNvCxnSpPr/>
            <p:nvPr/>
          </p:nvCxnSpPr>
          <p:spPr>
            <a:xfrm>
              <a:off x="10092055" y="3056255"/>
              <a:ext cx="482600" cy="635"/>
            </a:xfrm>
            <a:prstGeom prst="straightConnector1">
              <a:avLst/>
            </a:prstGeom>
            <a:grpFill/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7C2ADBB-2A97-4A42-B7E4-5ABECFA21A4F}"/>
                </a:ext>
              </a:extLst>
            </p:cNvPr>
            <p:cNvSpPr>
              <a:spLocks/>
            </p:cNvSpPr>
            <p:nvPr/>
          </p:nvSpPr>
          <p:spPr>
            <a:xfrm>
              <a:off x="11461750" y="2762885"/>
              <a:ext cx="516255" cy="587375"/>
            </a:xfrm>
            <a:prstGeom prst="ellipse">
              <a:avLst/>
            </a:prstGeom>
            <a:grpFill/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dirty="0">
                  <a:latin typeface="맑은 고딕" charset="0"/>
                  <a:ea typeface="맑은 고딕" charset="0"/>
                </a:rPr>
                <a:t>O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0B83CD6-5681-4924-AE62-BA50E71C96C5}"/>
                </a:ext>
              </a:extLst>
            </p:cNvPr>
            <p:cNvCxnSpPr/>
            <p:nvPr/>
          </p:nvCxnSpPr>
          <p:spPr>
            <a:xfrm>
              <a:off x="11089640" y="3056255"/>
              <a:ext cx="372745" cy="635"/>
            </a:xfrm>
            <a:prstGeom prst="straightConnector1">
              <a:avLst/>
            </a:prstGeom>
            <a:grpFill/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B2E4C31-BF15-464D-9710-A9A0105033BD}"/>
                </a:ext>
              </a:extLst>
            </p:cNvPr>
            <p:cNvCxnSpPr/>
            <p:nvPr/>
          </p:nvCxnSpPr>
          <p:spPr>
            <a:xfrm flipV="1">
              <a:off x="6997065" y="3444240"/>
              <a:ext cx="1049020" cy="237490"/>
            </a:xfrm>
            <a:prstGeom prst="straightConnector1">
              <a:avLst/>
            </a:prstGeom>
            <a:grpFill/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D6857A0-7BD8-40B2-BD6E-E8FF96559898}"/>
                </a:ext>
              </a:extLst>
            </p:cNvPr>
            <p:cNvSpPr>
              <a:spLocks/>
            </p:cNvSpPr>
            <p:nvPr/>
          </p:nvSpPr>
          <p:spPr>
            <a:xfrm>
              <a:off x="8054975" y="4504055"/>
              <a:ext cx="516255" cy="587375"/>
            </a:xfrm>
            <a:prstGeom prst="ellipse">
              <a:avLst/>
            </a:prstGeom>
            <a:grpFill/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L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46392B7D-8BCE-4478-9729-5AE9477C9F10}"/>
                </a:ext>
              </a:extLst>
            </p:cNvPr>
            <p:cNvCxnSpPr>
              <a:stCxn id="27" idx="6"/>
              <a:endCxn id="32" idx="2"/>
            </p:cNvCxnSpPr>
            <p:nvPr/>
          </p:nvCxnSpPr>
          <p:spPr>
            <a:xfrm flipV="1">
              <a:off x="7767320" y="4125913"/>
              <a:ext cx="278129" cy="264795"/>
            </a:xfrm>
            <a:prstGeom prst="straightConnector1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4740E27-C6F5-4322-AF87-BF6E665CE16A}"/>
                </a:ext>
              </a:extLst>
            </p:cNvPr>
            <p:cNvCxnSpPr>
              <a:stCxn id="27" idx="6"/>
              <a:endCxn id="43" idx="2"/>
            </p:cNvCxnSpPr>
            <p:nvPr/>
          </p:nvCxnSpPr>
          <p:spPr>
            <a:xfrm>
              <a:off x="7767320" y="4390708"/>
              <a:ext cx="287655" cy="407035"/>
            </a:xfrm>
            <a:prstGeom prst="straightConnector1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FD1EE5EC-44D3-4E04-B0D5-33554DFB9509}"/>
                </a:ext>
              </a:extLst>
            </p:cNvPr>
            <p:cNvCxnSpPr>
              <a:stCxn id="32" idx="6"/>
              <a:endCxn id="34" idx="2"/>
            </p:cNvCxnSpPr>
            <p:nvPr/>
          </p:nvCxnSpPr>
          <p:spPr>
            <a:xfrm flipV="1">
              <a:off x="8561704" y="3056573"/>
              <a:ext cx="1132841" cy="1069340"/>
            </a:xfrm>
            <a:prstGeom prst="straightConnector1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CAFD10A-350B-463E-A325-DCD8064B3069}"/>
                </a:ext>
              </a:extLst>
            </p:cNvPr>
            <p:cNvCxnSpPr>
              <a:cxnSpLocks/>
              <a:stCxn id="43" idx="6"/>
              <a:endCxn id="34" idx="2"/>
            </p:cNvCxnSpPr>
            <p:nvPr/>
          </p:nvCxnSpPr>
          <p:spPr>
            <a:xfrm flipV="1">
              <a:off x="8571230" y="3056573"/>
              <a:ext cx="1123315" cy="1741170"/>
            </a:xfrm>
            <a:prstGeom prst="straightConnector1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64170EF-0CF5-469A-8C9B-8602C62E808D}"/>
              </a:ext>
            </a:extLst>
          </p:cNvPr>
          <p:cNvGrpSpPr/>
          <p:nvPr/>
        </p:nvGrpSpPr>
        <p:grpSpPr>
          <a:xfrm>
            <a:off x="361315" y="317673"/>
            <a:ext cx="11468735" cy="0"/>
            <a:chOff x="361950" y="668655"/>
            <a:chExt cx="11468735" cy="0"/>
          </a:xfrm>
          <a:solidFill>
            <a:schemeClr val="tx1"/>
          </a:solidFill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1FCE52B-FD2B-4F56-BC29-DA0AAA930F9E}"/>
                </a:ext>
              </a:extLst>
            </p:cNvPr>
            <p:cNvCxnSpPr/>
            <p:nvPr/>
          </p:nvCxnSpPr>
          <p:spPr>
            <a:xfrm>
              <a:off x="361950" y="668655"/>
              <a:ext cx="7657465" cy="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2A3FE37-BD9D-498B-AC89-918FE6BA1680}"/>
                </a:ext>
              </a:extLst>
            </p:cNvPr>
            <p:cNvCxnSpPr/>
            <p:nvPr/>
          </p:nvCxnSpPr>
          <p:spPr>
            <a:xfrm>
              <a:off x="8019415" y="668655"/>
              <a:ext cx="3810635" cy="0"/>
            </a:xfrm>
            <a:prstGeom prst="line">
              <a:avLst/>
            </a:prstGeom>
            <a:grpFill/>
            <a:ln w="38100">
              <a:solidFill>
                <a:srgbClr val="005B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15A4036-0F7D-44F3-9160-83E5DE35BF4A}"/>
              </a:ext>
            </a:extLst>
          </p:cNvPr>
          <p:cNvGrpSpPr/>
          <p:nvPr/>
        </p:nvGrpSpPr>
        <p:grpSpPr>
          <a:xfrm>
            <a:off x="360680" y="6699943"/>
            <a:ext cx="11468735" cy="0"/>
            <a:chOff x="361950" y="6478270"/>
            <a:chExt cx="11468735" cy="0"/>
          </a:xfrm>
          <a:solidFill>
            <a:schemeClr val="tx1"/>
          </a:solidFill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F8E5810-1494-4D30-B15E-67507590B58A}"/>
                </a:ext>
              </a:extLst>
            </p:cNvPr>
            <p:cNvCxnSpPr/>
            <p:nvPr/>
          </p:nvCxnSpPr>
          <p:spPr>
            <a:xfrm>
              <a:off x="361950" y="6478270"/>
              <a:ext cx="765746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439713A-4C36-41A2-835D-E89E4590F730}"/>
                </a:ext>
              </a:extLst>
            </p:cNvPr>
            <p:cNvCxnSpPr/>
            <p:nvPr/>
          </p:nvCxnSpPr>
          <p:spPr>
            <a:xfrm>
              <a:off x="8019415" y="6478270"/>
              <a:ext cx="381063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9359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C4A5E20-D644-4517-B89E-38137E055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67399"/>
              </p:ext>
            </p:extLst>
          </p:nvPr>
        </p:nvGraphicFramePr>
        <p:xfrm>
          <a:off x="866771" y="1161944"/>
          <a:ext cx="10374968" cy="4945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3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3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63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3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63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3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8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2960">
                  <a:extLst>
                    <a:ext uri="{9D8B030D-6E8A-4147-A177-3AD203B41FA5}">
                      <a16:colId xmlns:a16="http://schemas.microsoft.com/office/drawing/2014/main" val="3474758857"/>
                    </a:ext>
                  </a:extLst>
                </a:gridCol>
                <a:gridCol w="643084">
                  <a:extLst>
                    <a:ext uri="{9D8B030D-6E8A-4147-A177-3AD203B41FA5}">
                      <a16:colId xmlns:a16="http://schemas.microsoft.com/office/drawing/2014/main" val="3023540609"/>
                    </a:ext>
                  </a:extLst>
                </a:gridCol>
                <a:gridCol w="955580">
                  <a:extLst>
                    <a:ext uri="{9D8B030D-6E8A-4147-A177-3AD203B41FA5}">
                      <a16:colId xmlns:a16="http://schemas.microsoft.com/office/drawing/2014/main" val="2949347531"/>
                    </a:ext>
                  </a:extLst>
                </a:gridCol>
              </a:tblGrid>
              <a:tr h="227646">
                <a:tc gridSpan="16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가장 빨리 시작할 수 있는 시간   ES</a:t>
                      </a:r>
                      <a:endParaRPr lang="ko-KR" altLang="en-US" sz="9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6182" marR="86182" marT="43091" marB="430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52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작업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A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B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C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D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E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F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G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H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I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J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K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L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M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N</a:t>
                      </a:r>
                      <a:endParaRPr lang="ko-KR" altLang="en-US" dirty="0"/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O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52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작업 시작 시간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25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28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28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19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34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cap="none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52</a:t>
                      </a:r>
                      <a:endParaRPr lang="ko-KR" altLang="en-US"/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53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52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작업 시간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9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2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4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endParaRPr lang="ko-KR" altLang="en-US" dirty="0"/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2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646">
                <a:tc gridSpan="16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가장 빨리 완료할 수 있는 시간  EF</a:t>
                      </a:r>
                      <a:endParaRPr lang="ko-KR" altLang="en-US" sz="9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6182" marR="86182" marT="43091" marB="430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52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작업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A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B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C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D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E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F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G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H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I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J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K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L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kern="1200" cap="none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M</a:t>
                      </a:r>
                      <a:endParaRPr lang="ko-KR" altLang="en-US"/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N</a:t>
                      </a:r>
                      <a:endParaRPr lang="ko-KR" altLang="en-US" dirty="0"/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O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52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EF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25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18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19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28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32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34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44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52</a:t>
                      </a:r>
                      <a:endParaRPr lang="ko-KR" altLang="en-US" dirty="0"/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53</a:t>
                      </a:r>
                      <a:endParaRPr lang="ko-KR" altLang="en-US" dirty="0"/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646">
                <a:tc gridSpan="16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err="1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작업별</a:t>
                      </a:r>
                      <a:r>
                        <a:rPr lang="en-US" altLang="ko-KR" sz="9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 </a:t>
                      </a:r>
                      <a:r>
                        <a:rPr lang="en-US" altLang="ko-KR" sz="900" b="0" kern="1200" cap="none" dirty="0" err="1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가장</a:t>
                      </a:r>
                      <a:r>
                        <a:rPr lang="en-US" altLang="ko-KR" sz="9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 </a:t>
                      </a:r>
                      <a:r>
                        <a:rPr lang="en-US" altLang="ko-KR" sz="900" b="0" kern="1200" cap="none" dirty="0" err="1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늦게</a:t>
                      </a:r>
                      <a:r>
                        <a:rPr lang="en-US" altLang="ko-KR" sz="9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 </a:t>
                      </a:r>
                      <a:r>
                        <a:rPr lang="en-US" altLang="ko-KR" sz="900" b="0" kern="1200" cap="none" dirty="0" err="1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시작할</a:t>
                      </a:r>
                      <a:r>
                        <a:rPr lang="en-US" altLang="ko-KR" sz="9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 수 </a:t>
                      </a:r>
                      <a:r>
                        <a:rPr lang="en-US" altLang="ko-KR" sz="900" b="0" kern="1200" cap="none" dirty="0" err="1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있는</a:t>
                      </a:r>
                      <a:r>
                        <a:rPr lang="en-US" altLang="ko-KR" sz="9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 </a:t>
                      </a:r>
                      <a:r>
                        <a:rPr lang="en-US" altLang="ko-KR" sz="900" b="0" kern="1200" cap="none" dirty="0" err="1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시간</a:t>
                      </a:r>
                      <a:r>
                        <a:rPr lang="en-US" altLang="ko-KR" sz="9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(</a:t>
                      </a:r>
                      <a:r>
                        <a:rPr lang="en-US" altLang="ko-KR" sz="900" b="0" kern="1200" cap="none" dirty="0" err="1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단위</a:t>
                      </a:r>
                      <a:r>
                        <a:rPr lang="en-US" altLang="ko-KR" sz="9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 : 일)  LS</a:t>
                      </a:r>
                      <a:endParaRPr lang="ko-KR" altLang="en-US" sz="9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6182" marR="86182" marT="43091" marB="430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52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작업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A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B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C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D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E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F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G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H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I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J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K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L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M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N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O</a:t>
                      </a:r>
                      <a:endParaRPr lang="ko-KR" altLang="en-US" dirty="0"/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52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작업 시작 시간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23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33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32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37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19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41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52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53</a:t>
                      </a:r>
                      <a:endParaRPr lang="ko-KR" altLang="en-US" dirty="0"/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52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작업 시간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9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2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4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2</a:t>
                      </a:r>
                      <a:endParaRPr lang="ko-KR" altLang="en-US" dirty="0"/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646">
                <a:tc gridSpan="16"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작업별 가장 늦게 시작했을 때 완료할 수 있는 시간(단위 : 일)  LF</a:t>
                      </a:r>
                      <a:endParaRPr lang="ko-KR" altLang="en-US" sz="9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6182" marR="86182" marT="43091" marB="430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52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작업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A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B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C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D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E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F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G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H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I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J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K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L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M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N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O</a:t>
                      </a:r>
                      <a:endParaRPr lang="ko-KR" altLang="en-US" dirty="0"/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52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작업 시작 시간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23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33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32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37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19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41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52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cap="none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53</a:t>
                      </a:r>
                      <a:endParaRPr lang="ko-KR" altLang="en-US"/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52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작업 시간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9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2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4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2</a:t>
                      </a:r>
                      <a:endParaRPr lang="ko-KR" altLang="en-US" dirty="0"/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52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 err="1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작업</a:t>
                      </a: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 </a:t>
                      </a:r>
                      <a:r>
                        <a:rPr lang="en-US" altLang="ko-KR" sz="900" b="0" kern="1200" cap="none" dirty="0" err="1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완료</a:t>
                      </a: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 </a:t>
                      </a:r>
                      <a:r>
                        <a:rPr lang="en-US" altLang="ko-KR" sz="900" b="0" kern="1200" cap="none" dirty="0" err="1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시간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32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19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41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41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52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53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55</a:t>
                      </a:r>
                      <a:endParaRPr lang="ko-KR" altLang="en-US" dirty="0"/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25">
                <a:tc gridSpan="16">
                  <a:txBody>
                    <a:bodyPr/>
                    <a:lstStyle/>
                    <a:p>
                      <a:pPr marL="0" marR="0" lvl="0" indent="0" algn="l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cap="none" dirty="0" err="1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여유시간</a:t>
                      </a:r>
                      <a:r>
                        <a:rPr lang="en-US" altLang="ko-KR" sz="9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  ST</a:t>
                      </a:r>
                      <a:endParaRPr lang="ko-KR" altLang="en-US" sz="9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6182" marR="86182" marT="43091" marB="430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752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작업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A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B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C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D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E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F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G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H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I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J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K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L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M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N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O</a:t>
                      </a:r>
                      <a:endParaRPr lang="ko-KR" altLang="en-US" dirty="0"/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490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작업 별 빠른 시작 시간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25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28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28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19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34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52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53</a:t>
                      </a:r>
                      <a:endParaRPr lang="ko-KR" altLang="en-US" dirty="0"/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490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작여별 늦은  시작 시간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23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33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16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32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37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19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41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35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51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52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53</a:t>
                      </a:r>
                      <a:endParaRPr lang="ko-KR" altLang="en-US" dirty="0"/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7046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여유 시간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78040" marR="78040" marT="40669" marB="40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7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17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7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9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7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7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</a:t>
                      </a:r>
                      <a:endParaRPr lang="ko-KR" altLang="en-US" sz="9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</a:t>
                      </a:r>
                      <a:endParaRPr lang="ko-KR" altLang="en-US" dirty="0"/>
                    </a:p>
                  </a:txBody>
                  <a:tcPr marL="6045" marR="6045" marT="60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55D54F-D39F-49AE-904C-0A4E5354424A}"/>
              </a:ext>
            </a:extLst>
          </p:cNvPr>
          <p:cNvGrpSpPr/>
          <p:nvPr/>
        </p:nvGrpSpPr>
        <p:grpSpPr>
          <a:xfrm>
            <a:off x="391160" y="646430"/>
            <a:ext cx="1630045" cy="399415"/>
            <a:chOff x="695960" y="920750"/>
            <a:chExt cx="1630045" cy="399415"/>
          </a:xfrm>
          <a:solidFill>
            <a:schemeClr val="bg1">
              <a:lumMod val="65000"/>
            </a:schemeClr>
          </a:solidFill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3952867-1042-42B0-9F02-E06278B6B46A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CECE4BF-03F3-4F02-AF8B-8FCED2C06F78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53CA580-A4B9-4050-AA34-7FED7D816696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3" name="자유형: 도형 19">
                <a:extLst>
                  <a:ext uri="{FF2B5EF4-FFF2-40B4-BE49-F238E27FC236}">
                    <a16:creationId xmlns:a16="http://schemas.microsoft.com/office/drawing/2014/main" id="{7D553D1F-0974-4087-9909-71FEAAA34920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61880D0-3C87-4005-845A-167607D39DEF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7686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임계경로</a:t>
                </a: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C6770F7-B7C8-4A09-A2FB-BF97241EA95D}"/>
              </a:ext>
            </a:extLst>
          </p:cNvPr>
          <p:cNvGrpSpPr/>
          <p:nvPr/>
        </p:nvGrpSpPr>
        <p:grpSpPr>
          <a:xfrm>
            <a:off x="361315" y="317673"/>
            <a:ext cx="11468735" cy="0"/>
            <a:chOff x="361950" y="668655"/>
            <a:chExt cx="11468735" cy="0"/>
          </a:xfrm>
          <a:solidFill>
            <a:schemeClr val="tx1"/>
          </a:solidFill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BB727B0-7E03-4CA4-B3BF-398D00241C8B}"/>
                </a:ext>
              </a:extLst>
            </p:cNvPr>
            <p:cNvCxnSpPr/>
            <p:nvPr/>
          </p:nvCxnSpPr>
          <p:spPr>
            <a:xfrm>
              <a:off x="361950" y="668655"/>
              <a:ext cx="7657465" cy="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FDA93B0-8EFF-4927-9EA4-CC34A8AFBC4B}"/>
                </a:ext>
              </a:extLst>
            </p:cNvPr>
            <p:cNvCxnSpPr/>
            <p:nvPr/>
          </p:nvCxnSpPr>
          <p:spPr>
            <a:xfrm>
              <a:off x="8019415" y="668655"/>
              <a:ext cx="3810635" cy="0"/>
            </a:xfrm>
            <a:prstGeom prst="line">
              <a:avLst/>
            </a:prstGeom>
            <a:grpFill/>
            <a:ln w="38100">
              <a:solidFill>
                <a:srgbClr val="005B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D11948-3E19-4EFC-A841-AB327BD89D22}"/>
              </a:ext>
            </a:extLst>
          </p:cNvPr>
          <p:cNvGrpSpPr/>
          <p:nvPr/>
        </p:nvGrpSpPr>
        <p:grpSpPr>
          <a:xfrm>
            <a:off x="360680" y="6699943"/>
            <a:ext cx="11468735" cy="0"/>
            <a:chOff x="361950" y="6478270"/>
            <a:chExt cx="11468735" cy="0"/>
          </a:xfrm>
          <a:solidFill>
            <a:schemeClr val="tx1"/>
          </a:solidFill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13A75EB-A250-4E1C-B447-FE9EB10E6AB6}"/>
                </a:ext>
              </a:extLst>
            </p:cNvPr>
            <p:cNvCxnSpPr/>
            <p:nvPr/>
          </p:nvCxnSpPr>
          <p:spPr>
            <a:xfrm>
              <a:off x="361950" y="6478270"/>
              <a:ext cx="765746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4822774-EB06-4809-9E33-F772536D3717}"/>
                </a:ext>
              </a:extLst>
            </p:cNvPr>
            <p:cNvCxnSpPr/>
            <p:nvPr/>
          </p:nvCxnSpPr>
          <p:spPr>
            <a:xfrm>
              <a:off x="8019415" y="6478270"/>
              <a:ext cx="381063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0936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C1781D-C686-4CC7-925F-E6C18EEEB09F}"/>
              </a:ext>
            </a:extLst>
          </p:cNvPr>
          <p:cNvCxnSpPr/>
          <p:nvPr/>
        </p:nvCxnSpPr>
        <p:spPr>
          <a:xfrm>
            <a:off x="4639310" y="1474475"/>
            <a:ext cx="635" cy="1344930"/>
          </a:xfrm>
          <a:prstGeom prst="line">
            <a:avLst/>
          </a:prstGeom>
          <a:ln w="6350" cap="flat" cmpd="sng">
            <a:solidFill>
              <a:schemeClr val="bg1">
                <a:alpha val="6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07B6AE0-D277-4C27-B703-DD533F81A2AC}"/>
              </a:ext>
            </a:extLst>
          </p:cNvPr>
          <p:cNvSpPr txBox="1"/>
          <p:nvPr/>
        </p:nvSpPr>
        <p:spPr>
          <a:xfrm>
            <a:off x="7349966" y="4619232"/>
            <a:ext cx="491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임계경로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A-B-E-I-K -M-N-O: 53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AFB308-45A2-4ADB-98FC-AAB488DA609F}"/>
              </a:ext>
            </a:extLst>
          </p:cNvPr>
          <p:cNvGrpSpPr/>
          <p:nvPr/>
        </p:nvGrpSpPr>
        <p:grpSpPr>
          <a:xfrm>
            <a:off x="917189" y="1493207"/>
            <a:ext cx="1630045" cy="399415"/>
            <a:chOff x="695960" y="920750"/>
            <a:chExt cx="1630045" cy="399415"/>
          </a:xfrm>
          <a:solidFill>
            <a:schemeClr val="bg2">
              <a:lumMod val="50000"/>
            </a:schemeClr>
          </a:solidFill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978BBBE-C62C-4D5D-BA97-0909A9ABF807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058674B-8B56-4B8B-ADB7-9F75374D8F17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892E333-5C26-41E0-B9F8-F14F4286B17A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7" name="자유형: 도형 19">
                <a:extLst>
                  <a:ext uri="{FF2B5EF4-FFF2-40B4-BE49-F238E27FC236}">
                    <a16:creationId xmlns:a16="http://schemas.microsoft.com/office/drawing/2014/main" id="{758B55A4-02D4-4E5F-90A0-39CC585F8301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B08A505-2225-4A73-A5DF-1A1108C55C42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7686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임계경로</a:t>
                </a:r>
              </a:p>
            </p:txBody>
          </p: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E601D5F-577A-40DB-BC10-BC32B84D6DAB}"/>
              </a:ext>
            </a:extLst>
          </p:cNvPr>
          <p:cNvGrpSpPr/>
          <p:nvPr/>
        </p:nvGrpSpPr>
        <p:grpSpPr>
          <a:xfrm>
            <a:off x="1944529" y="1927229"/>
            <a:ext cx="8302942" cy="3061335"/>
            <a:chOff x="4866005" y="2450465"/>
            <a:chExt cx="7112000" cy="264096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F759B7A-A7D4-4915-82E4-39A8128223F7}"/>
                </a:ext>
              </a:extLst>
            </p:cNvPr>
            <p:cNvSpPr>
              <a:spLocks/>
            </p:cNvSpPr>
            <p:nvPr/>
          </p:nvSpPr>
          <p:spPr>
            <a:xfrm>
              <a:off x="4866005" y="3179445"/>
              <a:ext cx="516255" cy="587375"/>
            </a:xfrm>
            <a:prstGeom prst="ellipse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A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02A1A1C4-646C-4227-9B1A-88A0DEBECCE7}"/>
                </a:ext>
              </a:extLst>
            </p:cNvPr>
            <p:cNvCxnSpPr/>
            <p:nvPr/>
          </p:nvCxnSpPr>
          <p:spPr>
            <a:xfrm>
              <a:off x="5382260" y="3472815"/>
              <a:ext cx="237490" cy="635"/>
            </a:xfrm>
            <a:prstGeom prst="straightConnector1">
              <a:avLst/>
            </a:prstGeom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41F6D4D-0660-4A38-B4EE-93BEF1989DF9}"/>
                </a:ext>
              </a:extLst>
            </p:cNvPr>
            <p:cNvSpPr>
              <a:spLocks/>
            </p:cNvSpPr>
            <p:nvPr/>
          </p:nvSpPr>
          <p:spPr>
            <a:xfrm>
              <a:off x="5627370" y="3188970"/>
              <a:ext cx="516255" cy="587375"/>
            </a:xfrm>
            <a:prstGeom prst="ellipse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B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0F48FF4-5281-49E3-928B-C608B4E91BBA}"/>
                </a:ext>
              </a:extLst>
            </p:cNvPr>
            <p:cNvSpPr>
              <a:spLocks/>
            </p:cNvSpPr>
            <p:nvPr/>
          </p:nvSpPr>
          <p:spPr>
            <a:xfrm>
              <a:off x="6481445" y="2668270"/>
              <a:ext cx="516255" cy="5873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C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48E325F-D03C-4F60-BC1B-957CC4B5E9DE}"/>
                </a:ext>
              </a:extLst>
            </p:cNvPr>
            <p:cNvSpPr>
              <a:spLocks/>
            </p:cNvSpPr>
            <p:nvPr/>
          </p:nvSpPr>
          <p:spPr>
            <a:xfrm>
              <a:off x="6481445" y="3387725"/>
              <a:ext cx="516255" cy="5873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D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8D9C1EA-4F3C-406E-A3E5-3E1BFEAF902F}"/>
                </a:ext>
              </a:extLst>
            </p:cNvPr>
            <p:cNvSpPr>
              <a:spLocks/>
            </p:cNvSpPr>
            <p:nvPr/>
          </p:nvSpPr>
          <p:spPr>
            <a:xfrm>
              <a:off x="6481445" y="4097020"/>
              <a:ext cx="516255" cy="587375"/>
            </a:xfrm>
            <a:prstGeom prst="ellipse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E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527D47AB-97E9-41F5-B380-65BCE3114272}"/>
                </a:ext>
              </a:extLst>
            </p:cNvPr>
            <p:cNvCxnSpPr/>
            <p:nvPr/>
          </p:nvCxnSpPr>
          <p:spPr>
            <a:xfrm flipV="1">
              <a:off x="6142990" y="2961640"/>
              <a:ext cx="279400" cy="521335"/>
            </a:xfrm>
            <a:prstGeom prst="straightConnector1">
              <a:avLst/>
            </a:prstGeom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C8476F27-A821-4EBC-9751-375675D15243}"/>
                </a:ext>
              </a:extLst>
            </p:cNvPr>
            <p:cNvCxnSpPr/>
            <p:nvPr/>
          </p:nvCxnSpPr>
          <p:spPr>
            <a:xfrm>
              <a:off x="6142990" y="3482340"/>
              <a:ext cx="279400" cy="199390"/>
            </a:xfrm>
            <a:prstGeom prst="straightConnector1">
              <a:avLst/>
            </a:prstGeom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9F5FD643-6983-44D3-86AC-6353D1B347DC}"/>
                </a:ext>
              </a:extLst>
            </p:cNvPr>
            <p:cNvCxnSpPr/>
            <p:nvPr/>
          </p:nvCxnSpPr>
          <p:spPr>
            <a:xfrm>
              <a:off x="6142990" y="3482340"/>
              <a:ext cx="279400" cy="909320"/>
            </a:xfrm>
            <a:prstGeom prst="straightConnector1">
              <a:avLst/>
            </a:prstGeom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6F666DA-ADE4-4BB6-BE3F-2BB380034230}"/>
                </a:ext>
              </a:extLst>
            </p:cNvPr>
            <p:cNvSpPr>
              <a:spLocks/>
            </p:cNvSpPr>
            <p:nvPr/>
          </p:nvSpPr>
          <p:spPr>
            <a:xfrm>
              <a:off x="7251065" y="2668270"/>
              <a:ext cx="516255" cy="5873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F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C242D51-1D90-4D52-ADA9-E41025413A69}"/>
                </a:ext>
              </a:extLst>
            </p:cNvPr>
            <p:cNvCxnSpPr/>
            <p:nvPr/>
          </p:nvCxnSpPr>
          <p:spPr>
            <a:xfrm>
              <a:off x="6997065" y="2961640"/>
              <a:ext cx="254635" cy="635"/>
            </a:xfrm>
            <a:prstGeom prst="straightConnector1">
              <a:avLst/>
            </a:prstGeom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C7FF229-104F-4F5B-AB2C-687DB73D716F}"/>
                </a:ext>
              </a:extLst>
            </p:cNvPr>
            <p:cNvSpPr>
              <a:spLocks/>
            </p:cNvSpPr>
            <p:nvPr/>
          </p:nvSpPr>
          <p:spPr>
            <a:xfrm>
              <a:off x="8045450" y="2450465"/>
              <a:ext cx="516255" cy="5873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G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1944B8AF-9253-4BEA-B666-9148297197F7}"/>
                </a:ext>
              </a:extLst>
            </p:cNvPr>
            <p:cNvCxnSpPr/>
            <p:nvPr/>
          </p:nvCxnSpPr>
          <p:spPr>
            <a:xfrm flipV="1">
              <a:off x="7766685" y="2743835"/>
              <a:ext cx="279400" cy="218440"/>
            </a:xfrm>
            <a:prstGeom prst="straightConnector1">
              <a:avLst/>
            </a:prstGeom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A5AF092-6A3A-4788-9F94-E5AC078916EF}"/>
                </a:ext>
              </a:extLst>
            </p:cNvPr>
            <p:cNvSpPr>
              <a:spLocks/>
            </p:cNvSpPr>
            <p:nvPr/>
          </p:nvSpPr>
          <p:spPr>
            <a:xfrm>
              <a:off x="8045450" y="3150870"/>
              <a:ext cx="516255" cy="5873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H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44D6C7C-642F-41E4-B6FB-AD436C52A261}"/>
                </a:ext>
              </a:extLst>
            </p:cNvPr>
            <p:cNvCxnSpPr/>
            <p:nvPr/>
          </p:nvCxnSpPr>
          <p:spPr>
            <a:xfrm>
              <a:off x="7766685" y="2961640"/>
              <a:ext cx="279400" cy="483235"/>
            </a:xfrm>
            <a:prstGeom prst="straightConnector1">
              <a:avLst/>
            </a:prstGeom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A0A6DFC-B5F8-43A4-9384-FCD63ED19AEE}"/>
                </a:ext>
              </a:extLst>
            </p:cNvPr>
            <p:cNvSpPr>
              <a:spLocks/>
            </p:cNvSpPr>
            <p:nvPr/>
          </p:nvSpPr>
          <p:spPr>
            <a:xfrm>
              <a:off x="7251065" y="4097020"/>
              <a:ext cx="516255" cy="587375"/>
            </a:xfrm>
            <a:prstGeom prst="ellipse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I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E143D066-1304-478C-8DEA-3CAC82E856A5}"/>
                </a:ext>
              </a:extLst>
            </p:cNvPr>
            <p:cNvCxnSpPr/>
            <p:nvPr/>
          </p:nvCxnSpPr>
          <p:spPr>
            <a:xfrm>
              <a:off x="6997065" y="4390390"/>
              <a:ext cx="254635" cy="635"/>
            </a:xfrm>
            <a:prstGeom prst="straightConnector1">
              <a:avLst/>
            </a:prstGeom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25E41FC-EAC0-494C-83D2-FAE448933BD5}"/>
                </a:ext>
              </a:extLst>
            </p:cNvPr>
            <p:cNvSpPr>
              <a:spLocks/>
            </p:cNvSpPr>
            <p:nvPr/>
          </p:nvSpPr>
          <p:spPr>
            <a:xfrm>
              <a:off x="8781415" y="2762885"/>
              <a:ext cx="516255" cy="5873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J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92A8E699-4B1C-4D4F-BDD0-FCD47C1EB2CC}"/>
                </a:ext>
              </a:extLst>
            </p:cNvPr>
            <p:cNvCxnSpPr/>
            <p:nvPr/>
          </p:nvCxnSpPr>
          <p:spPr>
            <a:xfrm>
              <a:off x="8561705" y="2743835"/>
              <a:ext cx="220345" cy="313055"/>
            </a:xfrm>
            <a:prstGeom prst="straightConnector1">
              <a:avLst/>
            </a:prstGeom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CE24E1E5-7149-4CB9-BE66-97D31AF8FE23}"/>
                </a:ext>
              </a:extLst>
            </p:cNvPr>
            <p:cNvCxnSpPr/>
            <p:nvPr/>
          </p:nvCxnSpPr>
          <p:spPr>
            <a:xfrm flipV="1">
              <a:off x="8561705" y="3056255"/>
              <a:ext cx="220345" cy="388620"/>
            </a:xfrm>
            <a:prstGeom prst="straightConnector1">
              <a:avLst/>
            </a:prstGeom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463709E2-0CF2-42A3-AFF7-A8F4FEC69A3F}"/>
                </a:ext>
              </a:extLst>
            </p:cNvPr>
            <p:cNvSpPr>
              <a:spLocks/>
            </p:cNvSpPr>
            <p:nvPr/>
          </p:nvSpPr>
          <p:spPr>
            <a:xfrm>
              <a:off x="8045449" y="3832225"/>
              <a:ext cx="516255" cy="587375"/>
            </a:xfrm>
            <a:prstGeom prst="ellipse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K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194869C-FE42-4865-A9EB-B96E6B7A0524}"/>
                </a:ext>
              </a:extLst>
            </p:cNvPr>
            <p:cNvSpPr>
              <a:spLocks/>
            </p:cNvSpPr>
            <p:nvPr/>
          </p:nvSpPr>
          <p:spPr>
            <a:xfrm>
              <a:off x="9694545" y="2762885"/>
              <a:ext cx="516255" cy="587375"/>
            </a:xfrm>
            <a:prstGeom prst="ellipse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M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BBEE5302-3ABD-462B-8AA9-D55F80A138A5}"/>
                </a:ext>
              </a:extLst>
            </p:cNvPr>
            <p:cNvCxnSpPr/>
            <p:nvPr/>
          </p:nvCxnSpPr>
          <p:spPr>
            <a:xfrm>
              <a:off x="9297035" y="3056255"/>
              <a:ext cx="398145" cy="635"/>
            </a:xfrm>
            <a:prstGeom prst="straightConnector1">
              <a:avLst/>
            </a:prstGeom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7C1482F-26C8-4329-97DD-04EB546F6E48}"/>
                </a:ext>
              </a:extLst>
            </p:cNvPr>
            <p:cNvSpPr>
              <a:spLocks/>
            </p:cNvSpPr>
            <p:nvPr/>
          </p:nvSpPr>
          <p:spPr>
            <a:xfrm>
              <a:off x="10574020" y="2762885"/>
              <a:ext cx="516255" cy="587375"/>
            </a:xfrm>
            <a:prstGeom prst="ellipse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dirty="0">
                  <a:latin typeface="맑은 고딕" charset="0"/>
                  <a:ea typeface="맑은 고딕" charset="0"/>
                </a:rPr>
                <a:t>N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6549AFD7-E192-4291-95F2-BBFF3F8ADE74}"/>
                </a:ext>
              </a:extLst>
            </p:cNvPr>
            <p:cNvCxnSpPr/>
            <p:nvPr/>
          </p:nvCxnSpPr>
          <p:spPr>
            <a:xfrm>
              <a:off x="10092055" y="3056255"/>
              <a:ext cx="482600" cy="635"/>
            </a:xfrm>
            <a:prstGeom prst="straightConnector1">
              <a:avLst/>
            </a:prstGeom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0C4D0F1-161E-4E70-949B-42D44880C720}"/>
                </a:ext>
              </a:extLst>
            </p:cNvPr>
            <p:cNvSpPr>
              <a:spLocks/>
            </p:cNvSpPr>
            <p:nvPr/>
          </p:nvSpPr>
          <p:spPr>
            <a:xfrm>
              <a:off x="11461750" y="2762885"/>
              <a:ext cx="516255" cy="587375"/>
            </a:xfrm>
            <a:prstGeom prst="ellipse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dirty="0">
                  <a:latin typeface="맑은 고딕" charset="0"/>
                  <a:ea typeface="맑은 고딕" charset="0"/>
                </a:rPr>
                <a:t>O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69C83E06-D63E-444F-AAB3-958AF438E660}"/>
                </a:ext>
              </a:extLst>
            </p:cNvPr>
            <p:cNvCxnSpPr/>
            <p:nvPr/>
          </p:nvCxnSpPr>
          <p:spPr>
            <a:xfrm>
              <a:off x="11089640" y="3056255"/>
              <a:ext cx="372745" cy="635"/>
            </a:xfrm>
            <a:prstGeom prst="straightConnector1">
              <a:avLst/>
            </a:prstGeom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C7C668C0-69F3-4742-9489-EFD828BBC8E3}"/>
                </a:ext>
              </a:extLst>
            </p:cNvPr>
            <p:cNvCxnSpPr/>
            <p:nvPr/>
          </p:nvCxnSpPr>
          <p:spPr>
            <a:xfrm flipV="1">
              <a:off x="6997065" y="3444240"/>
              <a:ext cx="1049020" cy="237490"/>
            </a:xfrm>
            <a:prstGeom prst="straightConnector1">
              <a:avLst/>
            </a:prstGeom>
            <a:ln w="635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D840087-83D8-49F3-B9C4-7B247E979ADC}"/>
                </a:ext>
              </a:extLst>
            </p:cNvPr>
            <p:cNvSpPr>
              <a:spLocks/>
            </p:cNvSpPr>
            <p:nvPr/>
          </p:nvSpPr>
          <p:spPr>
            <a:xfrm>
              <a:off x="8054975" y="4504055"/>
              <a:ext cx="516255" cy="587375"/>
            </a:xfrm>
            <a:prstGeom prst="ellipse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solidFill>
                    <a:schemeClr val="lt1"/>
                  </a:solidFill>
                  <a:latin typeface="맑은 고딕" charset="0"/>
                  <a:ea typeface="맑은 고딕" charset="0"/>
                </a:rPr>
                <a:t>L</a:t>
              </a:r>
              <a:endParaRPr lang="ko-KR" altLang="en-US" sz="2000" b="0" cap="none" dirty="0">
                <a:solidFill>
                  <a:schemeClr val="lt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B50898D6-05BD-4329-AEC8-97DCCD10E389}"/>
                </a:ext>
              </a:extLst>
            </p:cNvPr>
            <p:cNvCxnSpPr>
              <a:stCxn id="75" idx="6"/>
              <a:endCxn id="80" idx="2"/>
            </p:cNvCxnSpPr>
            <p:nvPr/>
          </p:nvCxnSpPr>
          <p:spPr>
            <a:xfrm flipV="1">
              <a:off x="7767320" y="4125913"/>
              <a:ext cx="278129" cy="26479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D07F654E-02BE-46F1-993C-A998052872C1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7767320" y="4390708"/>
              <a:ext cx="287655" cy="40703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0CC2EEF8-6A7B-4FAC-9A37-AD811C2A8C97}"/>
                </a:ext>
              </a:extLst>
            </p:cNvPr>
            <p:cNvCxnSpPr>
              <a:stCxn id="80" idx="6"/>
              <a:endCxn id="81" idx="2"/>
            </p:cNvCxnSpPr>
            <p:nvPr/>
          </p:nvCxnSpPr>
          <p:spPr>
            <a:xfrm flipV="1">
              <a:off x="8561704" y="3056573"/>
              <a:ext cx="1132841" cy="106934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8B2E59BC-46C9-4A8C-B305-5DF9D4AF3BE7}"/>
                </a:ext>
              </a:extLst>
            </p:cNvPr>
            <p:cNvCxnSpPr>
              <a:cxnSpLocks/>
              <a:stCxn id="88" idx="6"/>
              <a:endCxn id="81" idx="2"/>
            </p:cNvCxnSpPr>
            <p:nvPr/>
          </p:nvCxnSpPr>
          <p:spPr>
            <a:xfrm flipV="1">
              <a:off x="8571230" y="3056573"/>
              <a:ext cx="1123315" cy="174117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F353A04-E6ED-42AA-84FD-ABF6C1403D57}"/>
              </a:ext>
            </a:extLst>
          </p:cNvPr>
          <p:cNvGrpSpPr/>
          <p:nvPr/>
        </p:nvGrpSpPr>
        <p:grpSpPr>
          <a:xfrm>
            <a:off x="361315" y="317673"/>
            <a:ext cx="11468735" cy="0"/>
            <a:chOff x="361950" y="668655"/>
            <a:chExt cx="11468735" cy="0"/>
          </a:xfrm>
          <a:solidFill>
            <a:schemeClr val="tx1"/>
          </a:solidFill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5464F19-1139-4248-9847-79F8396B238B}"/>
                </a:ext>
              </a:extLst>
            </p:cNvPr>
            <p:cNvCxnSpPr/>
            <p:nvPr/>
          </p:nvCxnSpPr>
          <p:spPr>
            <a:xfrm>
              <a:off x="361950" y="668655"/>
              <a:ext cx="7657465" cy="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EDABA8-66A6-4D77-9C6E-F4CF4C804DE3}"/>
                </a:ext>
              </a:extLst>
            </p:cNvPr>
            <p:cNvCxnSpPr/>
            <p:nvPr/>
          </p:nvCxnSpPr>
          <p:spPr>
            <a:xfrm>
              <a:off x="8019415" y="668655"/>
              <a:ext cx="3810635" cy="0"/>
            </a:xfrm>
            <a:prstGeom prst="line">
              <a:avLst/>
            </a:prstGeom>
            <a:grpFill/>
            <a:ln w="38100">
              <a:solidFill>
                <a:srgbClr val="005B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A2417AA-EBEF-45F3-81F9-2E4EFF509CD1}"/>
              </a:ext>
            </a:extLst>
          </p:cNvPr>
          <p:cNvGrpSpPr/>
          <p:nvPr/>
        </p:nvGrpSpPr>
        <p:grpSpPr>
          <a:xfrm>
            <a:off x="360680" y="6699943"/>
            <a:ext cx="11468735" cy="0"/>
            <a:chOff x="361950" y="6478270"/>
            <a:chExt cx="11468735" cy="0"/>
          </a:xfrm>
          <a:solidFill>
            <a:schemeClr val="tx1"/>
          </a:solidFill>
        </p:grpSpPr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A8F1CE3-D464-44F7-8113-601F461244D3}"/>
                </a:ext>
              </a:extLst>
            </p:cNvPr>
            <p:cNvCxnSpPr/>
            <p:nvPr/>
          </p:nvCxnSpPr>
          <p:spPr>
            <a:xfrm>
              <a:off x="361950" y="6478270"/>
              <a:ext cx="765746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AC4402B-25ED-43B0-B93F-824939FA833C}"/>
                </a:ext>
              </a:extLst>
            </p:cNvPr>
            <p:cNvCxnSpPr/>
            <p:nvPr/>
          </p:nvCxnSpPr>
          <p:spPr>
            <a:xfrm>
              <a:off x="8019415" y="6478270"/>
              <a:ext cx="381063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835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추진계획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ko-KR" sz="2800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Gantt chart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37" y="1890006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2D78BF7-087B-4202-B119-166938413139}"/>
              </a:ext>
            </a:extLst>
          </p:cNvPr>
          <p:cNvGrpSpPr/>
          <p:nvPr/>
        </p:nvGrpSpPr>
        <p:grpSpPr>
          <a:xfrm>
            <a:off x="4355872" y="3734262"/>
            <a:ext cx="3480255" cy="1053539"/>
            <a:chOff x="695960" y="920750"/>
            <a:chExt cx="1630045" cy="399415"/>
          </a:xfrm>
          <a:solidFill>
            <a:schemeClr val="tx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C6DF73-AF5A-4A22-8690-434B5A495509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C3760E9-E13C-435A-A22F-4F242EA301D4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4270A9A-31F1-4683-BCF9-FEBD5A26FA9C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" name="자유형: 도형 19">
                <a:extLst>
                  <a:ext uri="{FF2B5EF4-FFF2-40B4-BE49-F238E27FC236}">
                    <a16:creationId xmlns:a16="http://schemas.microsoft.com/office/drawing/2014/main" id="{D7336EE0-B29D-4AC3-AECF-D7E7E0B2B82D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7AAE3E5-FE1E-4EE3-BE5D-729863F56676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917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4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cs typeface="조선일보명조" panose="02030304000000000000" pitchFamily="18" charset="-127"/>
                  </a:rPr>
                  <a:t>Gantt Chart</a:t>
                </a:r>
                <a:endParaRPr lang="ko-KR" altLang="en-US" sz="44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64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개요 및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배경 및 목적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3B7463-B428-4017-946C-DA9C8EEF7ADF}"/>
              </a:ext>
            </a:extLst>
          </p:cNvPr>
          <p:cNvSpPr/>
          <p:nvPr/>
        </p:nvSpPr>
        <p:spPr>
          <a:xfrm>
            <a:off x="4936447" y="914400"/>
            <a:ext cx="6358038" cy="5236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  <a:tabLst>
                <a:tab pos="8351520" algn="r"/>
              </a:tabLst>
            </a:pPr>
            <a:r>
              <a:rPr lang="en-US" altLang="ko-KR" sz="2400" kern="0" dirty="0">
                <a:solidFill>
                  <a:srgbClr val="000000"/>
                </a:solidFill>
                <a:ea typeface="조선일보명조"/>
              </a:rPr>
              <a:t>-</a:t>
            </a:r>
            <a:r>
              <a:rPr lang="ko-KR" altLang="en-US" sz="2400" kern="0" dirty="0">
                <a:solidFill>
                  <a:srgbClr val="000000"/>
                </a:solidFill>
                <a:ea typeface="조선일보명조"/>
              </a:rPr>
              <a:t>혼자</a:t>
            </a:r>
            <a:r>
              <a:rPr lang="ko-KR" altLang="en-US" kern="0" dirty="0">
                <a:solidFill>
                  <a:srgbClr val="000000"/>
                </a:solidFill>
                <a:ea typeface="조선일보명조"/>
              </a:rPr>
              <a:t>는 싫은 공주대 학생에게 공통 취미나 관심사가 있는 </a:t>
            </a:r>
            <a:endParaRPr lang="en-US" altLang="ko-KR" kern="0" dirty="0">
              <a:solidFill>
                <a:srgbClr val="000000"/>
              </a:solidFill>
              <a:ea typeface="조선일보명조"/>
            </a:endParaRPr>
          </a:p>
          <a:p>
            <a:pPr algn="just" fontAlgn="base">
              <a:lnSpc>
                <a:spcPct val="200000"/>
              </a:lnSpc>
              <a:tabLst>
                <a:tab pos="8351520" algn="r"/>
              </a:tabLst>
            </a:pPr>
            <a:r>
              <a:rPr lang="ko-KR" altLang="en-US" kern="0" dirty="0">
                <a:solidFill>
                  <a:srgbClr val="000000"/>
                </a:solidFill>
                <a:ea typeface="조선일보명조"/>
              </a:rPr>
              <a:t>다른 공주대 학생과 매칭</a:t>
            </a:r>
            <a:r>
              <a:rPr lang="ko-KR" altLang="en-US" kern="0" dirty="0">
                <a:solidFill>
                  <a:srgbClr val="000000"/>
                </a:solidFill>
                <a:latin typeface="조선일보명조"/>
              </a:rPr>
              <a:t>해</a:t>
            </a:r>
            <a:r>
              <a:rPr lang="en-US" altLang="ko-KR" kern="0" dirty="0">
                <a:solidFill>
                  <a:srgbClr val="000000"/>
                </a:solidFill>
                <a:latin typeface="조선일보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조선일보명조"/>
              </a:rPr>
              <a:t>보다 재미있고 나은 학교생활을 제공</a:t>
            </a:r>
            <a:r>
              <a:rPr lang="en-US" altLang="ko-KR" kern="0" dirty="0">
                <a:solidFill>
                  <a:srgbClr val="000000"/>
                </a:solidFill>
                <a:latin typeface="조선일보명조"/>
              </a:rPr>
              <a:t>.</a:t>
            </a:r>
          </a:p>
          <a:p>
            <a:pPr algn="just" fontAlgn="base">
              <a:lnSpc>
                <a:spcPct val="200000"/>
              </a:lnSpc>
              <a:tabLst>
                <a:tab pos="8351520" algn="r"/>
              </a:tabLst>
            </a:pPr>
            <a:endParaRPr lang="en-US" altLang="ko-KR" kern="0" dirty="0">
              <a:solidFill>
                <a:srgbClr val="000000"/>
              </a:solidFill>
              <a:latin typeface="조선일보명조"/>
            </a:endParaRPr>
          </a:p>
          <a:p>
            <a:pPr algn="just" fontAlgn="base">
              <a:lnSpc>
                <a:spcPct val="200000"/>
              </a:lnSpc>
              <a:tabLst>
                <a:tab pos="8351520" algn="r"/>
              </a:tabLst>
            </a:pPr>
            <a:r>
              <a:rPr lang="en-US" altLang="ko-KR" sz="2000" kern="0" dirty="0">
                <a:solidFill>
                  <a:srgbClr val="000000"/>
                </a:solidFill>
                <a:ea typeface="조선일보명조"/>
              </a:rPr>
              <a:t>- </a:t>
            </a:r>
            <a:r>
              <a:rPr lang="ko-KR" altLang="en-US" kern="0" dirty="0">
                <a:solidFill>
                  <a:srgbClr val="000000"/>
                </a:solidFill>
                <a:latin typeface="조선일보명조"/>
              </a:rPr>
              <a:t>가입시 하는 간단한 </a:t>
            </a:r>
            <a:r>
              <a:rPr lang="en-US" altLang="ko-KR" kern="0" dirty="0">
                <a:solidFill>
                  <a:srgbClr val="000000"/>
                </a:solidFill>
                <a:latin typeface="조선일보명조"/>
              </a:rPr>
              <a:t>10</a:t>
            </a:r>
            <a:r>
              <a:rPr lang="ko-KR" altLang="en-US" kern="0" dirty="0">
                <a:solidFill>
                  <a:srgbClr val="000000"/>
                </a:solidFill>
                <a:latin typeface="조선일보명조"/>
              </a:rPr>
              <a:t>가지 사진 테스트를 통해 높은 친밀도 순으로 매칭</a:t>
            </a:r>
            <a:r>
              <a:rPr lang="en-US" altLang="ko-KR" kern="0" dirty="0">
                <a:solidFill>
                  <a:srgbClr val="000000"/>
                </a:solidFill>
                <a:latin typeface="조선일보명조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조선일보명조"/>
              </a:rPr>
              <a:t>친밀도가 높은 사람끼리 매칭해 빠르게 친하게 지낼 질 수 있게 만드는 게 목적</a:t>
            </a:r>
            <a:r>
              <a:rPr lang="en-US" altLang="ko-KR" kern="0" dirty="0">
                <a:solidFill>
                  <a:srgbClr val="000000"/>
                </a:solidFill>
                <a:latin typeface="조선일보명조"/>
              </a:rPr>
              <a:t>.</a:t>
            </a:r>
          </a:p>
          <a:p>
            <a:pPr algn="just" fontAlgn="base">
              <a:lnSpc>
                <a:spcPct val="200000"/>
              </a:lnSpc>
              <a:tabLst>
                <a:tab pos="8351520" algn="r"/>
              </a:tabLst>
            </a:pPr>
            <a:endParaRPr lang="en-US" altLang="ko-KR" kern="0" dirty="0">
              <a:solidFill>
                <a:srgbClr val="000000"/>
              </a:solidFill>
              <a:latin typeface="조선일보명조"/>
            </a:endParaRPr>
          </a:p>
          <a:p>
            <a:pPr algn="just" fontAlgn="base">
              <a:lnSpc>
                <a:spcPct val="200000"/>
              </a:lnSpc>
              <a:tabLst>
                <a:tab pos="8351520" algn="r"/>
              </a:tabLst>
            </a:pP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6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1A0752-1875-4C28-86EE-B8ABB8AC3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99805"/>
              </p:ext>
            </p:extLst>
          </p:nvPr>
        </p:nvGraphicFramePr>
        <p:xfrm>
          <a:off x="375781" y="385482"/>
          <a:ext cx="11273426" cy="5725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886">
                  <a:extLst>
                    <a:ext uri="{9D8B030D-6E8A-4147-A177-3AD203B41FA5}">
                      <a16:colId xmlns:a16="http://schemas.microsoft.com/office/drawing/2014/main" val="4244734841"/>
                    </a:ext>
                  </a:extLst>
                </a:gridCol>
                <a:gridCol w="660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9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9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09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09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09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31196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구분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8900" marR="88900" marT="44450" marB="44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추진내용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8900" marR="88900" marT="44450" marB="44450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수행기간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8900" marR="88900" marT="44450" marB="44450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9월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9월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2주차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9월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3주차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9월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4주차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9월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5주차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10</a:t>
                      </a:r>
                      <a:r>
                        <a:rPr lang="ko-KR" altLang="en-US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월</a:t>
                      </a:r>
                      <a:endParaRPr lang="en-US" altLang="ko-KR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r>
                        <a:rPr lang="ko-KR" altLang="en-US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주차</a:t>
                      </a: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10월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2주차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10월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3주차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10월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4주차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10월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5주차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11월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11월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2주차</a:t>
                      </a:r>
                      <a:endParaRPr lang="ko-KR" altLang="en-US" sz="800" b="0" kern="1200" cap="none" dirty="0">
                        <a:solidFill>
                          <a:schemeClr val="bg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계획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8900" marR="88900" marT="44450" marB="44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아이디어 기획 및 기능 결정</a:t>
                      </a: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WBS 및 간트 차트 작성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5">
                <a:tc row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설계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8900" marR="88900" marT="44450" marB="44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SW 구조 설계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UX 구상 및 디자인 설계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DB 설계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8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기능별 플로차트 작성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75">
                <a:tc rowSpan="6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개발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8900" marR="88900" marT="44450" marB="44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로그인 폼 구현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메인 UI 구현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사랑방 </a:t>
                      </a: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DB 구현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매칭 </a:t>
                      </a:r>
                      <a:r>
                        <a:rPr lang="en-US" altLang="ko-KR" sz="1400" b="0" kern="1200" cap="none" dirty="0" err="1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시스템</a:t>
                      </a: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 구현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92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딥러닝 구현</a:t>
                      </a: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채팅 </a:t>
                      </a:r>
                      <a:r>
                        <a:rPr lang="en-US" altLang="ko-KR" sz="1400" b="0" kern="1200" cap="none" dirty="0" err="1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시스템</a:t>
                      </a: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 </a:t>
                      </a:r>
                      <a:r>
                        <a:rPr lang="en-US" altLang="ko-KR" sz="1400" b="0" kern="1200" cap="none" dirty="0" err="1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구현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27378"/>
                  </a:ext>
                </a:extLst>
              </a:tr>
              <a:tr h="282575">
                <a:tc row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테스트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88900" marR="88900" marT="44450" marB="44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기능 테스트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환경 테스트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최종 보고서 작성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67945" marR="67945" marT="33655" marB="33655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04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추진계획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dirty="0">
                <a:solidFill>
                  <a:srgbClr val="FFFF00"/>
                </a:solidFill>
              </a:rPr>
              <a:t>표준 개발 및 절차</a:t>
            </a:r>
            <a:endParaRPr lang="en-US" altLang="ko-KR" sz="2800" b="1" kern="1200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37" y="1890006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E5F89F-012A-49E4-9DB6-890C85C4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11" y="2647280"/>
            <a:ext cx="10312631" cy="38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43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프로젝트 추진계획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60" y="1892876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26C8B-6325-46C9-BD1E-79800487B1FA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개발비용산정</a:t>
            </a:r>
            <a:endParaRPr lang="en-US" altLang="ko-KR" sz="2800" b="1" kern="1200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0098D28-9766-45EF-BB6D-15721EFFA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202527"/>
              </p:ext>
            </p:extLst>
          </p:nvPr>
        </p:nvGraphicFramePr>
        <p:xfrm>
          <a:off x="3760008" y="2409187"/>
          <a:ext cx="18402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cap="none" dirty="0">
                          <a:solidFill>
                            <a:srgbClr val="FFFFFF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LOC</a:t>
                      </a:r>
                      <a:endParaRPr lang="ko-KR" altLang="en-US" sz="1400" b="1" kern="1200" cap="none" dirty="0">
                        <a:solidFill>
                          <a:srgbClr val="FFFFFF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낙관치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8000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비관치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12000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중간치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10000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추정LOC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11000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B8F0051-3830-45D4-8837-DEBCCC991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7816"/>
              </p:ext>
            </p:extLst>
          </p:nvPr>
        </p:nvGraphicFramePr>
        <p:xfrm>
          <a:off x="1985818" y="4486275"/>
          <a:ext cx="8128000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LOC 기법 비용 산정 공식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노력 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참여인력/월*개발기간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3*2=6M/M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추정LOC/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1인당 평균생산코드라인수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11000/2000=5.5M/M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개발 비용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(M/M)*단위비용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5.5*3,751,834 = 20,635,090(약 2천 63만 원)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개발 기간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(M/M)/참여인력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5.5/3=1.83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생산성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LOC/(M/M)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11000/5.5=2000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D0E618B-9742-4CC3-9D56-16977F27A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21999"/>
              </p:ext>
            </p:extLst>
          </p:nvPr>
        </p:nvGraphicFramePr>
        <p:xfrm>
          <a:off x="6136178" y="2409187"/>
          <a:ext cx="2352040" cy="1979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839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cap="none" dirty="0">
                          <a:solidFill>
                            <a:srgbClr val="FFFFFF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단위비용</a:t>
                      </a:r>
                      <a:endParaRPr lang="ko-KR" altLang="en-US" sz="1400" b="1" kern="1200" cap="none" dirty="0">
                        <a:solidFill>
                          <a:srgbClr val="FFFFFF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PM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3,979,456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프로그래머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3,979,456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프로그램 사서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3,296,592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단위비용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rgbClr val="000000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3,751,834</a:t>
                      </a:r>
                      <a:endParaRPr lang="ko-KR" altLang="en-US" sz="1400" b="0" kern="1200" cap="none" dirty="0">
                        <a:solidFill>
                          <a:srgbClr val="000000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B342A23-2D58-4571-8578-F349E8E8A3DC}"/>
              </a:ext>
            </a:extLst>
          </p:cNvPr>
          <p:cNvSpPr txBox="1"/>
          <p:nvPr/>
        </p:nvSpPr>
        <p:spPr>
          <a:xfrm>
            <a:off x="8488218" y="4028758"/>
            <a:ext cx="2078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&lt;</a:t>
            </a:r>
            <a:r>
              <a:rPr lang="ko-KR" altLang="en-US" sz="11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한국 소프트웨어 산업협회</a:t>
            </a:r>
            <a:r>
              <a:rPr lang="en-US" altLang="ko-KR" sz="11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&gt;</a:t>
            </a:r>
            <a:endParaRPr lang="ko-KR" altLang="en-US" sz="11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D57A985-2C89-448C-9F64-DAD9832E9E7E}"/>
              </a:ext>
            </a:extLst>
          </p:cNvPr>
          <p:cNvSpPr/>
          <p:nvPr/>
        </p:nvSpPr>
        <p:spPr>
          <a:xfrm>
            <a:off x="939338" y="2427922"/>
            <a:ext cx="1639570" cy="23177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원시코드 </a:t>
            </a:r>
            <a:r>
              <a:rPr lang="ko-KR" altLang="en-US" sz="1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라인수</a:t>
            </a:r>
            <a:r>
              <a:rPr lang="ko-KR" altLang="en-US" sz="1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기법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732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프로젝트 추진계획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26C8B-6325-46C9-BD1E-79800487B1FA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개발비용산정</a:t>
            </a:r>
            <a:endParaRPr lang="en-US" altLang="ko-KR" sz="2800" b="1" kern="1200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80081D2-10A9-415C-A0F3-20086B863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07270"/>
              </p:ext>
            </p:extLst>
          </p:nvPr>
        </p:nvGraphicFramePr>
        <p:xfrm>
          <a:off x="2209800" y="2752436"/>
          <a:ext cx="8128000" cy="394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79">
                <a:tc grid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총 개발비용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개발 비용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20,635,090</a:t>
                      </a:r>
                      <a:endParaRPr lang="ko-KR" altLang="en-US" sz="1100" b="1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 rowSpan="5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직접경비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자료조사비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20,000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사무실 임차료 및 운영비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500,000*2=1,000,000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인쇄비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60,000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기타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200,000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총액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1,280,000</a:t>
                      </a:r>
                      <a:endParaRPr lang="ko-KR" altLang="en-US" sz="1100" b="1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370">
                <a:tc row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제경비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사무용 소모품비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10,000*2 = 20,000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3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회의비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50,000 * 2 = 100,000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공과금 및 운영활동비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100,000 * 2 = 200,000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총액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320,000</a:t>
                      </a:r>
                      <a:endParaRPr lang="ko-KR" altLang="en-US" sz="1100" b="1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기술료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문헌구입비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150,000</a:t>
                      </a:r>
                      <a:endParaRPr lang="ko-KR" altLang="en-US" sz="1100" b="1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총 개발비용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22,385,090(약 2238만 원)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D855FB-E5D7-464F-BF01-99D4A638F79C}"/>
              </a:ext>
            </a:extLst>
          </p:cNvPr>
          <p:cNvSpPr/>
          <p:nvPr/>
        </p:nvSpPr>
        <p:spPr>
          <a:xfrm>
            <a:off x="939338" y="2427922"/>
            <a:ext cx="1639570" cy="2317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원시코드 </a:t>
            </a:r>
            <a:r>
              <a:rPr lang="ko-KR" altLang="en-US" sz="1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라인수</a:t>
            </a:r>
            <a:r>
              <a:rPr lang="ko-KR" altLang="en-US" sz="1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기법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778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프로젝트 추진계획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3EDF4B2-D10F-4240-90EB-F6C48E317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061414"/>
              </p:ext>
            </p:extLst>
          </p:nvPr>
        </p:nvGraphicFramePr>
        <p:xfrm>
          <a:off x="1232693" y="2623485"/>
          <a:ext cx="9726614" cy="34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523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COCOMO </a:t>
                      </a:r>
                      <a:r>
                        <a:rPr lang="en-US" altLang="ko-KR" sz="2200" b="1" kern="1200" cap="none" dirty="0" err="1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방법</a:t>
                      </a:r>
                      <a:r>
                        <a:rPr lang="en-US" altLang="ko-KR" sz="22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 </a:t>
                      </a:r>
                      <a:r>
                        <a:rPr lang="en-US" altLang="ko-KR" sz="2200" b="1" kern="1200" cap="none" dirty="0" err="1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비용</a:t>
                      </a:r>
                      <a:r>
                        <a:rPr lang="en-US" altLang="ko-KR" sz="22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 </a:t>
                      </a:r>
                      <a:r>
                        <a:rPr lang="en-US" altLang="ko-KR" sz="2200" b="1" kern="1200" cap="none" dirty="0" err="1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산정</a:t>
                      </a:r>
                      <a:r>
                        <a:rPr lang="en-US" altLang="ko-KR" sz="22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 </a:t>
                      </a:r>
                      <a:r>
                        <a:rPr lang="en-US" altLang="ko-KR" sz="2200" b="1" kern="1200" cap="none" dirty="0" err="1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공식</a:t>
                      </a:r>
                      <a:r>
                        <a:rPr lang="en-US" altLang="ko-KR" sz="22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(</a:t>
                      </a:r>
                      <a:r>
                        <a:rPr lang="en-US" altLang="ko-KR" sz="2200" b="1" kern="1200" cap="none" dirty="0" err="1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단순형</a:t>
                      </a:r>
                      <a:r>
                        <a:rPr lang="en-US" altLang="ko-KR" sz="22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)</a:t>
                      </a:r>
                      <a:endParaRPr lang="ko-KR" altLang="en-US" sz="22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68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PM = 2.4*KDSI^1.05</a:t>
                      </a:r>
                      <a:endParaRPr lang="ko-KR" altLang="en-US" sz="22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468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cap="none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KDSI</a:t>
                      </a:r>
                      <a:endParaRPr lang="ko-KR" altLang="en-US" sz="2200" b="0" kern="1200" cap="none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cap="none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LOC/1000</a:t>
                      </a:r>
                      <a:endParaRPr lang="ko-KR" altLang="en-US" sz="1300" b="0" kern="1200" cap="none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cap="none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11</a:t>
                      </a:r>
                      <a:endParaRPr lang="ko-KR" altLang="en-US" sz="1300" b="0" kern="1200" cap="none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468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cap="none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PM</a:t>
                      </a:r>
                      <a:endParaRPr lang="ko-KR" altLang="en-US" sz="2200" b="0" kern="1200" cap="none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cap="none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인원/월</a:t>
                      </a:r>
                      <a:endParaRPr lang="ko-KR" altLang="en-US" sz="1300" b="0" kern="1200" cap="none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2.4*11^1.05 = 29.762</a:t>
                      </a:r>
                      <a:endParaRPr lang="ko-KR" altLang="en-US" sz="13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417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cap="none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개발 비용</a:t>
                      </a:r>
                      <a:endParaRPr lang="ko-KR" altLang="en-US" sz="2200" b="0" kern="1200" cap="none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FPS * TDEV * </a:t>
                      </a:r>
                      <a:r>
                        <a:rPr lang="ko-KR" altLang="en-US" sz="13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단위비용</a:t>
                      </a:r>
                    </a:p>
                  </a:txBody>
                  <a:tcPr marL="109424" marR="109424" marT="54712" marB="54712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9.076 * 3.279 * </a:t>
                      </a:r>
                      <a:r>
                        <a:rPr lang="en-US" altLang="ko-KR" sz="1200" b="0" kern="1200" cap="none" dirty="0">
                          <a:solidFill>
                            <a:srgbClr val="000000"/>
                          </a:solidFill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3,751,834</a:t>
                      </a:r>
                      <a:endParaRPr lang="ko-KR" altLang="en-US" sz="1200" b="0" kern="1200" cap="none" dirty="0">
                        <a:solidFill>
                          <a:srgbClr val="000000"/>
                        </a:solidFill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 = 111,662,083 (약 1억 1천 1백 70만 원)</a:t>
                      </a:r>
                      <a:endParaRPr lang="ko-KR" altLang="en-US" sz="13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468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cap="none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TDEV</a:t>
                      </a:r>
                      <a:endParaRPr lang="ko-KR" altLang="en-US" sz="2200" b="0" kern="1200" cap="none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cap="none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총 개발 기간</a:t>
                      </a:r>
                      <a:endParaRPr lang="ko-KR" altLang="en-US" sz="1300" b="0" kern="1200" cap="none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2.5*PM^0.38</a:t>
                      </a:r>
                      <a:endParaRPr lang="ko-KR" altLang="en-US" sz="13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2.5*29.762^0.38 = 9.076</a:t>
                      </a:r>
                      <a:endParaRPr lang="ko-KR" altLang="en-US" sz="13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468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200" b="0" kern="1200" cap="none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FPS</a:t>
                      </a:r>
                      <a:endParaRPr lang="ko-KR" altLang="en-US" sz="2200" b="0" kern="1200" cap="none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cap="none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적정 투입 인원</a:t>
                      </a:r>
                      <a:endParaRPr lang="ko-KR" altLang="en-US" sz="1300" b="0" kern="1200" cap="none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PM/TDEV</a:t>
                      </a:r>
                      <a:endParaRPr lang="ko-KR" altLang="en-US" sz="13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3.279</a:t>
                      </a:r>
                      <a:endParaRPr lang="ko-KR" altLang="en-US" sz="13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109424" marR="109424" marT="54712" marB="54712"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0426C8B-6325-46C9-BD1E-79800487B1FA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개발비용산정</a:t>
            </a:r>
            <a:endParaRPr lang="en-US" altLang="ko-KR" sz="2800" b="1" kern="1200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467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프로젝트 추진계획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8896D3-1C90-445B-8933-E6B01698C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41973"/>
              </p:ext>
            </p:extLst>
          </p:nvPr>
        </p:nvGraphicFramePr>
        <p:xfrm>
          <a:off x="1620456" y="2565449"/>
          <a:ext cx="9259748" cy="394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00">
                <a:tc grid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12롯데마트드림Light" charset="0"/>
                          <a:ea typeface="12롯데마트드림Light" charset="0"/>
                        </a:rPr>
                        <a:t>총 개발비용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개발 비용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111,662,083</a:t>
                      </a:r>
                      <a:endParaRPr lang="ko-KR" altLang="en-US" sz="1100" b="1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 rowSpan="5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직접경비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자료조사비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20,000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사무실 임차료 및 운영비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500,000*11=5,500,000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인쇄비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60,000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기타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200,000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8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총액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5,780,000</a:t>
                      </a:r>
                      <a:endParaRPr lang="ko-KR" altLang="en-US" sz="1100" b="1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370">
                <a:tc row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제경비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사무용 소모품비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10,000*11 = 110,000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3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회의비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50,000 * 11 = 550,000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공과금 및 운영활동비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100,000 * 11 = 1,100,000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총액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1,760,000</a:t>
                      </a:r>
                      <a:endParaRPr lang="ko-KR" altLang="en-US" sz="1100" b="1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기술료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문헌구입비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150,000</a:t>
                      </a:r>
                      <a:endParaRPr lang="ko-KR" altLang="en-US" sz="1100" b="1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총 개발비용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rgbClr val="000000"/>
                          </a:solidFill>
                          <a:latin typeface="12롯데마트드림Light" charset="0"/>
                          <a:ea typeface="12롯데마트드림Light" charset="0"/>
                        </a:rPr>
                        <a:t>119,352,083‬(약 1억 2천만 원)</a:t>
                      </a:r>
                      <a:endParaRPr lang="ko-KR" altLang="en-US" sz="1100" b="0" kern="1200" cap="none" dirty="0">
                        <a:solidFill>
                          <a:srgbClr val="000000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4324C8E-DCE5-4291-84D6-139FED1CCB78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개발비용산정</a:t>
            </a:r>
            <a:endParaRPr lang="en-US" altLang="ko-KR" sz="2800" b="1" kern="1200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034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프로젝트 관리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24C8E-DCE5-4291-84D6-139FED1CCB78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리스크 관리</a:t>
            </a:r>
            <a:endParaRPr lang="en-US" altLang="ko-KR" sz="2800" b="1" kern="1200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99896F-0F01-4AB0-BDCD-3359287BAC74}"/>
              </a:ext>
            </a:extLst>
          </p:cNvPr>
          <p:cNvGrpSpPr/>
          <p:nvPr/>
        </p:nvGrpSpPr>
        <p:grpSpPr>
          <a:xfrm>
            <a:off x="4457472" y="3851718"/>
            <a:ext cx="3480255" cy="1053539"/>
            <a:chOff x="695960" y="920750"/>
            <a:chExt cx="1630045" cy="399415"/>
          </a:xfrm>
          <a:solidFill>
            <a:schemeClr val="tx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ABFA9A-8395-4A8D-9E0D-DA35CCDED0FC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097B486-7970-4ECD-BE5F-BE3F11258CD9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DB4945B-236F-48A2-92F5-5D4C68444E4C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" name="자유형: 도형 19">
                <a:extLst>
                  <a:ext uri="{FF2B5EF4-FFF2-40B4-BE49-F238E27FC236}">
                    <a16:creationId xmlns:a16="http://schemas.microsoft.com/office/drawing/2014/main" id="{644662F4-9086-4B9E-933E-1B0911BFC87E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12롯데마트드림Bold" panose="02020603020101020101" pitchFamily="18" charset="-127"/>
                  <a:ea typeface="12롯데마트드림Bold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5DD5D2-8EFD-45F9-96EE-BE64EF7AC9FB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917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44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cs typeface="조선일보명조" panose="02030304000000000000" pitchFamily="18" charset="-127"/>
                  </a:rPr>
                  <a:t>리스크 관리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4786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19DCBCE-512F-4AA6-A42D-075155943A5D}"/>
              </a:ext>
            </a:extLst>
          </p:cNvPr>
          <p:cNvGrpSpPr/>
          <p:nvPr/>
        </p:nvGrpSpPr>
        <p:grpSpPr>
          <a:xfrm>
            <a:off x="1054000" y="721256"/>
            <a:ext cx="1743150" cy="399415"/>
            <a:chOff x="695960" y="920750"/>
            <a:chExt cx="1630045" cy="399415"/>
          </a:xfrm>
          <a:solidFill>
            <a:schemeClr val="bg2">
              <a:lumMod val="50000"/>
            </a:schemeClr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811CA7B-7AC4-4052-8419-B4F1A0D9F436}"/>
                </a:ext>
              </a:extLst>
            </p:cNvPr>
            <p:cNvSpPr/>
            <p:nvPr/>
          </p:nvSpPr>
          <p:spPr>
            <a:xfrm>
              <a:off x="809625" y="970280"/>
              <a:ext cx="1517015" cy="2571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22B7E14-697E-468B-86E9-53EF5D97EA6E}"/>
                </a:ext>
              </a:extLst>
            </p:cNvPr>
            <p:cNvGrpSpPr/>
            <p:nvPr/>
          </p:nvGrpSpPr>
          <p:grpSpPr>
            <a:xfrm>
              <a:off x="695960" y="920750"/>
              <a:ext cx="1630045" cy="399415"/>
              <a:chOff x="695960" y="920750"/>
              <a:chExt cx="1630045" cy="399415"/>
            </a:xfrm>
            <a:grpFill/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C862AE8-106E-4EE4-B1DA-31524A93B616}"/>
                  </a:ext>
                </a:extLst>
              </p:cNvPr>
              <p:cNvSpPr/>
              <p:nvPr/>
            </p:nvSpPr>
            <p:spPr>
              <a:xfrm>
                <a:off x="783590" y="941070"/>
                <a:ext cx="1517015" cy="2571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" name="자유형: 도형 19">
                <a:extLst>
                  <a:ext uri="{FF2B5EF4-FFF2-40B4-BE49-F238E27FC236}">
                    <a16:creationId xmlns:a16="http://schemas.microsoft.com/office/drawing/2014/main" id="{43D39B0C-C20F-4D78-B817-C9B5D68629D3}"/>
                  </a:ext>
                </a:extLst>
              </p:cNvPr>
              <p:cNvSpPr/>
              <p:nvPr/>
            </p:nvSpPr>
            <p:spPr>
              <a:xfrm flipH="1">
                <a:off x="823595" y="1079500"/>
                <a:ext cx="180975" cy="240665"/>
              </a:xfrm>
              <a:custGeom>
                <a:avLst/>
                <a:gdLst>
                  <a:gd name="connsiteX0" fmla="*/ 196770 w 416689"/>
                  <a:gd name="connsiteY0" fmla="*/ 0 h 393539"/>
                  <a:gd name="connsiteX1" fmla="*/ 416689 w 416689"/>
                  <a:gd name="connsiteY1" fmla="*/ 69448 h 393539"/>
                  <a:gd name="connsiteX2" fmla="*/ 0 w 416689"/>
                  <a:gd name="connsiteY2" fmla="*/ 393539 h 393539"/>
                  <a:gd name="connsiteX3" fmla="*/ 196770 w 416689"/>
                  <a:gd name="connsiteY3" fmla="*/ 0 h 39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89" h="393539">
                    <a:moveTo>
                      <a:pt x="196770" y="0"/>
                    </a:moveTo>
                    <a:lnTo>
                      <a:pt x="416689" y="69448"/>
                    </a:lnTo>
                    <a:lnTo>
                      <a:pt x="0" y="393539"/>
                    </a:lnTo>
                    <a:lnTo>
                      <a:pt x="19677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EF29060-A38F-462F-BF56-4B5AAA3261FE}"/>
                  </a:ext>
                </a:extLst>
              </p:cNvPr>
              <p:cNvSpPr/>
              <p:nvPr/>
            </p:nvSpPr>
            <p:spPr>
              <a:xfrm>
                <a:off x="695960" y="920750"/>
                <a:ext cx="1630045" cy="27686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리스크 관리</a:t>
                </a:r>
              </a:p>
            </p:txBody>
          </p:sp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7AB1412-0A44-438B-A8CE-E6A14EFD6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71341"/>
              </p:ext>
            </p:extLst>
          </p:nvPr>
        </p:nvGraphicFramePr>
        <p:xfrm>
          <a:off x="1362609" y="1329585"/>
          <a:ext cx="6142206" cy="136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458">
                  <a:extLst>
                    <a:ext uri="{9D8B030D-6E8A-4147-A177-3AD203B41FA5}">
                      <a16:colId xmlns:a16="http://schemas.microsoft.com/office/drawing/2014/main" val="1190542647"/>
                    </a:ext>
                  </a:extLst>
                </a:gridCol>
                <a:gridCol w="877458">
                  <a:extLst>
                    <a:ext uri="{9D8B030D-6E8A-4147-A177-3AD203B41FA5}">
                      <a16:colId xmlns:a16="http://schemas.microsoft.com/office/drawing/2014/main" val="4139603915"/>
                    </a:ext>
                  </a:extLst>
                </a:gridCol>
                <a:gridCol w="877458">
                  <a:extLst>
                    <a:ext uri="{9D8B030D-6E8A-4147-A177-3AD203B41FA5}">
                      <a16:colId xmlns:a16="http://schemas.microsoft.com/office/drawing/2014/main" val="3263523747"/>
                    </a:ext>
                  </a:extLst>
                </a:gridCol>
                <a:gridCol w="877458">
                  <a:extLst>
                    <a:ext uri="{9D8B030D-6E8A-4147-A177-3AD203B41FA5}">
                      <a16:colId xmlns:a16="http://schemas.microsoft.com/office/drawing/2014/main" val="3719030691"/>
                    </a:ext>
                  </a:extLst>
                </a:gridCol>
                <a:gridCol w="877458">
                  <a:extLst>
                    <a:ext uri="{9D8B030D-6E8A-4147-A177-3AD203B41FA5}">
                      <a16:colId xmlns:a16="http://schemas.microsoft.com/office/drawing/2014/main" val="2996713837"/>
                    </a:ext>
                  </a:extLst>
                </a:gridCol>
                <a:gridCol w="877458">
                  <a:extLst>
                    <a:ext uri="{9D8B030D-6E8A-4147-A177-3AD203B41FA5}">
                      <a16:colId xmlns:a16="http://schemas.microsoft.com/office/drawing/2014/main" val="1578296334"/>
                    </a:ext>
                  </a:extLst>
                </a:gridCol>
                <a:gridCol w="877458">
                  <a:extLst>
                    <a:ext uri="{9D8B030D-6E8A-4147-A177-3AD203B41FA5}">
                      <a16:colId xmlns:a16="http://schemas.microsoft.com/office/drawing/2014/main" val="2414052338"/>
                    </a:ext>
                  </a:extLst>
                </a:gridCol>
              </a:tblGrid>
              <a:tr h="242510">
                <a:tc gridSpan="7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리스크 가능성 추정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73924"/>
                  </a:ext>
                </a:extLst>
              </a:tr>
              <a:tr h="143807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HW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SW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HW </a:t>
                      </a: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복잡도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SW </a:t>
                      </a: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복잡도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의존성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Total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005558"/>
                  </a:ext>
                </a:extLst>
              </a:tr>
              <a:tr h="143807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영향력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0.1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0.3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0.1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0.6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0.1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235191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Weight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0.1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0.3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0.1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0.4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0.1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64176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P*Weight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0.01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0.09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0.01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0.24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0.01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0.36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8895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56B0B9F-47AA-460D-B3D4-775BF4B99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15924"/>
              </p:ext>
            </p:extLst>
          </p:nvPr>
        </p:nvGraphicFramePr>
        <p:xfrm>
          <a:off x="1362605" y="2921510"/>
          <a:ext cx="6142210" cy="136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442">
                  <a:extLst>
                    <a:ext uri="{9D8B030D-6E8A-4147-A177-3AD203B41FA5}">
                      <a16:colId xmlns:a16="http://schemas.microsoft.com/office/drawing/2014/main" val="1190542647"/>
                    </a:ext>
                  </a:extLst>
                </a:gridCol>
                <a:gridCol w="1228442">
                  <a:extLst>
                    <a:ext uri="{9D8B030D-6E8A-4147-A177-3AD203B41FA5}">
                      <a16:colId xmlns:a16="http://schemas.microsoft.com/office/drawing/2014/main" val="4139603915"/>
                    </a:ext>
                  </a:extLst>
                </a:gridCol>
                <a:gridCol w="1228442">
                  <a:extLst>
                    <a:ext uri="{9D8B030D-6E8A-4147-A177-3AD203B41FA5}">
                      <a16:colId xmlns:a16="http://schemas.microsoft.com/office/drawing/2014/main" val="3263523747"/>
                    </a:ext>
                  </a:extLst>
                </a:gridCol>
                <a:gridCol w="1228442">
                  <a:extLst>
                    <a:ext uri="{9D8B030D-6E8A-4147-A177-3AD203B41FA5}">
                      <a16:colId xmlns:a16="http://schemas.microsoft.com/office/drawing/2014/main" val="3719030691"/>
                    </a:ext>
                  </a:extLst>
                </a:gridCol>
                <a:gridCol w="1228442">
                  <a:extLst>
                    <a:ext uri="{9D8B030D-6E8A-4147-A177-3AD203B41FA5}">
                      <a16:colId xmlns:a16="http://schemas.microsoft.com/office/drawing/2014/main" val="2996713837"/>
                    </a:ext>
                  </a:extLst>
                </a:gridCol>
              </a:tblGrid>
              <a:tr h="248560">
                <a:tc gridSpan="5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리스크 심각성 추정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73924"/>
                  </a:ext>
                </a:extLst>
              </a:tr>
              <a:tr h="143807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기술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비용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일정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Total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005558"/>
                  </a:ext>
                </a:extLst>
              </a:tr>
              <a:tr h="143807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심각성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0.3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0.1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0.7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235191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Weight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0.3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0.1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0.6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1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64176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P*Weight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0.09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0.01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0.42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0.52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8895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C751A67-DAA7-4884-B4D4-2E33D0E3BCFF}"/>
              </a:ext>
            </a:extLst>
          </p:cNvPr>
          <p:cNvSpPr txBox="1"/>
          <p:nvPr/>
        </p:nvSpPr>
        <p:spPr>
          <a:xfrm>
            <a:off x="8270551" y="3014301"/>
            <a:ext cx="373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Risk = (0.36+0.52)-(0.36*0.52)</a:t>
            </a:r>
          </a:p>
          <a:p>
            <a:r>
              <a:rPr lang="en-US" altLang="ko-KR" dirty="0"/>
              <a:t>      = 0.6352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D185EA4-7A18-4929-B881-C8D0B5A5A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8820"/>
              </p:ext>
            </p:extLst>
          </p:nvPr>
        </p:nvGraphicFramePr>
        <p:xfrm>
          <a:off x="1362609" y="4513435"/>
          <a:ext cx="6142209" cy="136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442">
                  <a:extLst>
                    <a:ext uri="{9D8B030D-6E8A-4147-A177-3AD203B41FA5}">
                      <a16:colId xmlns:a16="http://schemas.microsoft.com/office/drawing/2014/main" val="1190542647"/>
                    </a:ext>
                  </a:extLst>
                </a:gridCol>
                <a:gridCol w="1228442">
                  <a:extLst>
                    <a:ext uri="{9D8B030D-6E8A-4147-A177-3AD203B41FA5}">
                      <a16:colId xmlns:a16="http://schemas.microsoft.com/office/drawing/2014/main" val="4139603915"/>
                    </a:ext>
                  </a:extLst>
                </a:gridCol>
                <a:gridCol w="3685325">
                  <a:extLst>
                    <a:ext uri="{9D8B030D-6E8A-4147-A177-3AD203B41FA5}">
                      <a16:colId xmlns:a16="http://schemas.microsoft.com/office/drawing/2014/main" val="3263523747"/>
                    </a:ext>
                  </a:extLst>
                </a:gridCol>
              </a:tblGrid>
              <a:tr h="242510">
                <a:tc gridSpan="3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 cap="none" dirty="0">
                          <a:solidFill>
                            <a:schemeClr val="bg1"/>
                          </a:solidFill>
                          <a:latin typeface="12롯데마트드림Light" charset="0"/>
                          <a:ea typeface="12롯데마트드림Light" charset="0"/>
                        </a:rPr>
                        <a:t>리스크 분석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73924"/>
                  </a:ext>
                </a:extLst>
              </a:tr>
              <a:tr h="143807">
                <a:tc>
                  <a:txBody>
                    <a:bodyPr/>
                    <a:lstStyle/>
                    <a:p>
                      <a:pPr marL="0" marR="0" lvl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위험 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심각성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대응 방안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005558"/>
                  </a:ext>
                </a:extLst>
              </a:tr>
              <a:tr h="143807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기술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0.09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 </a:t>
                      </a: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참고문헌을 통한 개발 역량 강화</a:t>
                      </a:r>
                      <a:endParaRPr lang="en-US" altLang="ko-KR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235191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비용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0.01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비용 </a:t>
                      </a:r>
                      <a:r>
                        <a:rPr lang="ko-KR" altLang="en-US" sz="1100" b="0" kern="1200" cap="none" dirty="0" err="1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재산정</a:t>
                      </a: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 및 요구사항 줄이기</a:t>
                      </a:r>
                      <a:endParaRPr lang="en-US" altLang="ko-KR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64176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일정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0.42</a:t>
                      </a:r>
                      <a:endParaRPr lang="ko-KR" altLang="en-US" sz="1100" b="0" kern="1200" cap="none" dirty="0">
                        <a:solidFill>
                          <a:schemeClr val="tx1"/>
                        </a:solidFill>
                        <a:latin typeface="12롯데마트드림Light" charset="0"/>
                        <a:ea typeface="12롯데마트드림Light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WBS </a:t>
                      </a:r>
                      <a:r>
                        <a:rPr lang="ko-KR" altLang="en-US" sz="1100" b="0" kern="1200" cap="none" dirty="0">
                          <a:solidFill>
                            <a:schemeClr val="tx1"/>
                          </a:solidFill>
                          <a:latin typeface="12롯데마트드림Light" charset="0"/>
                          <a:ea typeface="12롯데마트드림Light" charset="0"/>
                        </a:rPr>
                        <a:t>관리를 통한 일정 모니터링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88951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BBFF05-76D9-4715-B548-1110B7254729}"/>
              </a:ext>
            </a:extLst>
          </p:cNvPr>
          <p:cNvGrpSpPr/>
          <p:nvPr/>
        </p:nvGrpSpPr>
        <p:grpSpPr>
          <a:xfrm>
            <a:off x="361315" y="317673"/>
            <a:ext cx="11468735" cy="0"/>
            <a:chOff x="361950" y="668655"/>
            <a:chExt cx="11468735" cy="0"/>
          </a:xfrm>
          <a:solidFill>
            <a:schemeClr val="tx1"/>
          </a:solidFill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DB0A7F5-4F1C-4D5D-AE95-9D40BCB390B5}"/>
                </a:ext>
              </a:extLst>
            </p:cNvPr>
            <p:cNvCxnSpPr/>
            <p:nvPr/>
          </p:nvCxnSpPr>
          <p:spPr>
            <a:xfrm>
              <a:off x="361950" y="668655"/>
              <a:ext cx="7657465" cy="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A29DC6F-295C-4ABA-9DF1-D5A01A1CFB33}"/>
                </a:ext>
              </a:extLst>
            </p:cNvPr>
            <p:cNvCxnSpPr/>
            <p:nvPr/>
          </p:nvCxnSpPr>
          <p:spPr>
            <a:xfrm>
              <a:off x="8019415" y="668655"/>
              <a:ext cx="3810635" cy="0"/>
            </a:xfrm>
            <a:prstGeom prst="line">
              <a:avLst/>
            </a:prstGeom>
            <a:grpFill/>
            <a:ln w="38100">
              <a:solidFill>
                <a:srgbClr val="005B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714924-0BEB-42B6-9EBE-98AE5EED8FCF}"/>
              </a:ext>
            </a:extLst>
          </p:cNvPr>
          <p:cNvGrpSpPr/>
          <p:nvPr/>
        </p:nvGrpSpPr>
        <p:grpSpPr>
          <a:xfrm>
            <a:off x="360680" y="6574437"/>
            <a:ext cx="11468735" cy="0"/>
            <a:chOff x="361950" y="6478270"/>
            <a:chExt cx="11468735" cy="0"/>
          </a:xfrm>
          <a:solidFill>
            <a:schemeClr val="tx1"/>
          </a:solidFill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0F85B22-161D-4179-8FA6-15B6D53EB2E7}"/>
                </a:ext>
              </a:extLst>
            </p:cNvPr>
            <p:cNvCxnSpPr/>
            <p:nvPr/>
          </p:nvCxnSpPr>
          <p:spPr>
            <a:xfrm>
              <a:off x="361950" y="6478270"/>
              <a:ext cx="765746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E43322C-8415-4481-9144-3FCD19ADB40F}"/>
                </a:ext>
              </a:extLst>
            </p:cNvPr>
            <p:cNvCxnSpPr/>
            <p:nvPr/>
          </p:nvCxnSpPr>
          <p:spPr>
            <a:xfrm>
              <a:off x="8019415" y="6478270"/>
              <a:ext cx="3810635" cy="0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430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dirty="0">
                <a:solidFill>
                  <a:srgbClr val="FFFFFF"/>
                </a:solidFill>
              </a:rPr>
              <a:t>기대 효과</a:t>
            </a:r>
            <a:endParaRPr lang="ko-KR" alt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0F1FE-2D2A-48D1-A68F-90C815D9F919}"/>
              </a:ext>
            </a:extLst>
          </p:cNvPr>
          <p:cNvSpPr txBox="1"/>
          <p:nvPr/>
        </p:nvSpPr>
        <p:spPr>
          <a:xfrm>
            <a:off x="4915013" y="2164008"/>
            <a:ext cx="703109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딥 러닝을 기반으로 성향과 취미가 같은 사람을 </a:t>
            </a:r>
            <a:endParaRPr lang="en-US" altLang="ko-KR" sz="2400" dirty="0"/>
          </a:p>
          <a:p>
            <a:r>
              <a:rPr lang="en-US" altLang="ko-KR" sz="2400" dirty="0"/>
              <a:t>user</a:t>
            </a:r>
            <a:r>
              <a:rPr lang="ko-KR" altLang="en-US" sz="2400" dirty="0"/>
              <a:t>에게 제공하기</a:t>
            </a:r>
            <a:r>
              <a:rPr lang="en-US" altLang="ko-KR" sz="2400" dirty="0"/>
              <a:t> </a:t>
            </a:r>
            <a:r>
              <a:rPr lang="ko-KR" altLang="en-US" sz="2400" dirty="0"/>
              <a:t>때문에 높은 매칭 성공률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높은 매칭 성공률로 관계 진행성 향상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 </a:t>
            </a:r>
            <a:r>
              <a:rPr lang="ko-KR" altLang="en-US" sz="2400" dirty="0"/>
              <a:t>손 쉽게 공주대학교 학우와의 만남 가능</a:t>
            </a:r>
          </a:p>
        </p:txBody>
      </p:sp>
    </p:spTree>
    <p:extLst>
      <p:ext uri="{BB962C8B-B14F-4D97-AF65-F5344CB8AC3E}">
        <p14:creationId xmlns:p14="http://schemas.microsoft.com/office/powerpoint/2010/main" val="909764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개요 및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관련 시장 현황</a:t>
            </a:r>
            <a:endParaRPr lang="en-US" altLang="ko-KR" sz="2800" b="1" kern="1200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B4DA64E-B18B-4F58-901E-9C266708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8" y="2623485"/>
            <a:ext cx="6888261" cy="19975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7EDDC4-C8C8-47C0-8C28-65410A5F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4473021"/>
            <a:ext cx="6705600" cy="23622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DB81438-AD38-43AA-829C-64B120CDAEA6}"/>
              </a:ext>
            </a:extLst>
          </p:cNvPr>
          <p:cNvSpPr/>
          <p:nvPr/>
        </p:nvSpPr>
        <p:spPr>
          <a:xfrm>
            <a:off x="7730931" y="2880846"/>
            <a:ext cx="3419289" cy="1997595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매칭 어플 중 </a:t>
            </a:r>
            <a:endParaRPr lang="en-US" altLang="ko-KR" dirty="0"/>
          </a:p>
          <a:p>
            <a:pPr algn="ctr"/>
            <a:r>
              <a:rPr lang="ko-KR" altLang="en-US" dirty="0"/>
              <a:t>대학생을 위한 어플은 단 </a:t>
            </a:r>
            <a:r>
              <a:rPr lang="en-US" altLang="ko-KR" dirty="0"/>
              <a:t>‘</a:t>
            </a:r>
            <a:r>
              <a:rPr lang="en-US" altLang="ko-KR" sz="3200" dirty="0">
                <a:solidFill>
                  <a:srgbClr val="FFFF00"/>
                </a:solidFill>
              </a:rPr>
              <a:t>2</a:t>
            </a:r>
            <a:r>
              <a:rPr lang="en-US" altLang="ko-KR" dirty="0"/>
              <a:t>’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64004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개요 및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관련 시장 현황</a:t>
            </a:r>
            <a:endParaRPr lang="en-US" altLang="ko-KR" sz="2800" b="1" kern="1200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DB81438-AD38-43AA-829C-64B120CDAEA6}"/>
              </a:ext>
            </a:extLst>
          </p:cNvPr>
          <p:cNvSpPr/>
          <p:nvPr/>
        </p:nvSpPr>
        <p:spPr>
          <a:xfrm>
            <a:off x="2209800" y="2886307"/>
            <a:ext cx="7691039" cy="3241538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다른 어플과의 </a:t>
            </a:r>
            <a:r>
              <a:rPr lang="ko-KR" altLang="en-US" sz="3200" dirty="0">
                <a:solidFill>
                  <a:srgbClr val="FFFF00"/>
                </a:solidFill>
              </a:rPr>
              <a:t>차별성</a:t>
            </a:r>
            <a:r>
              <a:rPr lang="ko-KR" altLang="en-US" sz="2400" dirty="0"/>
              <a:t>은 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사랑</a:t>
            </a:r>
            <a:r>
              <a:rPr lang="ko-KR" altLang="en-US" sz="2400" dirty="0"/>
              <a:t>방 알고리즘을</a:t>
            </a:r>
            <a:r>
              <a:rPr lang="en-US" altLang="ko-KR" sz="2400" dirty="0"/>
              <a:t> </a:t>
            </a:r>
            <a:r>
              <a:rPr lang="ko-KR" altLang="en-US" sz="2400" dirty="0"/>
              <a:t>통한</a:t>
            </a:r>
            <a:r>
              <a:rPr lang="en-US" altLang="ko-KR" sz="2400" dirty="0"/>
              <a:t> </a:t>
            </a:r>
            <a:r>
              <a:rPr lang="ko-KR" altLang="en-US" sz="2400" dirty="0"/>
              <a:t>매칭</a:t>
            </a:r>
            <a:r>
              <a:rPr lang="en-US" altLang="ko-KR" sz="2400" dirty="0"/>
              <a:t>!</a:t>
            </a:r>
          </a:p>
          <a:p>
            <a:pPr algn="ctr"/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418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프로젝트 개요 및 현황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dirty="0">
                <a:solidFill>
                  <a:srgbClr val="FFFF00"/>
                </a:solidFill>
              </a:rPr>
              <a:t>개발 환경</a:t>
            </a:r>
            <a:endParaRPr lang="ko-KR" altLang="en-US" sz="2800" b="1" kern="1200" dirty="0">
              <a:solidFill>
                <a:srgbClr val="FFFF0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6D334F-45F9-4BCA-8590-D60AFF704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25" y="4163390"/>
            <a:ext cx="3322608" cy="2491956"/>
          </a:xfrm>
          <a:prstGeom prst="rect">
            <a:avLst/>
          </a:prstGeom>
        </p:spPr>
      </p:pic>
      <p:pic>
        <p:nvPicPr>
          <p:cNvPr id="1026" name="Picture 2" descr="깃허브에 대한 이미지 검색결과">
            <a:extLst>
              <a:ext uri="{FF2B5EF4-FFF2-40B4-BE49-F238E27FC236}">
                <a16:creationId xmlns:a16="http://schemas.microsoft.com/office/drawing/2014/main" id="{45479090-5665-4E28-9822-61BD016B2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68" y="3001116"/>
            <a:ext cx="36195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관련 이미지">
            <a:extLst>
              <a:ext uri="{FF2B5EF4-FFF2-40B4-BE49-F238E27FC236}">
                <a16:creationId xmlns:a16="http://schemas.microsoft.com/office/drawing/2014/main" id="{31198589-F752-4848-BFB0-EE0A4D059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674" y="4225220"/>
            <a:ext cx="4229100" cy="236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파이썬에 대한 이미지 검색결과">
            <a:extLst>
              <a:ext uri="{FF2B5EF4-FFF2-40B4-BE49-F238E27FC236}">
                <a16:creationId xmlns:a16="http://schemas.microsoft.com/office/drawing/2014/main" id="{39EE4C10-AAD2-4F03-BEA2-00E3D87AC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212" y="262348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F96481-DE15-4D74-AE6A-BD3924851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431046"/>
            <a:ext cx="2491956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9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프로젝트 개요 및 현황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dirty="0">
                <a:solidFill>
                  <a:srgbClr val="FFFF00"/>
                </a:solidFill>
              </a:rPr>
              <a:t>조직도</a:t>
            </a:r>
            <a:endParaRPr lang="ko-KR" altLang="en-US" sz="2800" b="1" kern="1200" dirty="0">
              <a:solidFill>
                <a:srgbClr val="FFFF0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73A8976-7A64-4807-A41E-A981B9E2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77" y="2509911"/>
            <a:ext cx="7614547" cy="39976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2B13D5-1F2A-4952-85F3-1DCCB1D8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조직별</a:t>
            </a:r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역할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A14A2B-AF2C-4DD3-9187-09BF7F248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211" y="16911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934C15-231A-4DA8-943D-D7B6466C4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75897"/>
              </p:ext>
            </p:extLst>
          </p:nvPr>
        </p:nvGraphicFramePr>
        <p:xfrm>
          <a:off x="4038600" y="978906"/>
          <a:ext cx="7188200" cy="4896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04104">
                  <a:extLst>
                    <a:ext uri="{9D8B030D-6E8A-4147-A177-3AD203B41FA5}">
                      <a16:colId xmlns:a16="http://schemas.microsoft.com/office/drawing/2014/main" val="2708590718"/>
                    </a:ext>
                  </a:extLst>
                </a:gridCol>
                <a:gridCol w="5084096">
                  <a:extLst>
                    <a:ext uri="{9D8B030D-6E8A-4147-A177-3AD203B41FA5}">
                      <a16:colId xmlns:a16="http://schemas.microsoft.com/office/drawing/2014/main" val="1891751222"/>
                    </a:ext>
                  </a:extLst>
                </a:gridCol>
              </a:tblGrid>
              <a:tr h="6168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구분</a:t>
                      </a:r>
                      <a:endParaRPr lang="ko-KR" altLang="en-US" sz="1600" kern="0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3870" marR="122322" marT="122322" marB="12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역할 및 책임</a:t>
                      </a:r>
                      <a:endParaRPr lang="ko-KR" altLang="en-US" sz="1600" kern="0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3870" marR="122322" marT="122322" marB="12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420725"/>
                  </a:ext>
                </a:extLst>
              </a:tr>
              <a:tr h="23399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프로젝트 매니저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3870" marR="106013" marT="106013" marB="1060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사업 총괄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주요사안의 최종 의사결정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시스템 구축관련 주요 정책 결정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시스템 구축 방향 조정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프로젝트 과정에서의 관리</a:t>
                      </a: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감독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공주대 사랑방 개발 및 지원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개발 업무 지원 및 산출물 검토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3870" marR="106013" marT="106013" marB="1060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163043"/>
                  </a:ext>
                </a:extLst>
              </a:tr>
              <a:tr h="8177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프로그래머</a:t>
                      </a:r>
                      <a:endParaRPr lang="ko-KR" altLang="en-US" sz="1200" kern="0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3870" marR="106013" marT="106013" marB="1060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2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채팅 시스템 개발</a:t>
                      </a:r>
                      <a:endParaRPr lang="ko-KR" altLang="en-US" sz="1200" kern="0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en-US" altLang="ko-KR" sz="12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DB </a:t>
                      </a:r>
                      <a:r>
                        <a:rPr lang="ko-KR" altLang="en-US" sz="12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설계 및 구축</a:t>
                      </a:r>
                      <a:endParaRPr lang="ko-KR" altLang="en-US" sz="1200" kern="0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3870" marR="106013" marT="106013" marB="1060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92925"/>
                  </a:ext>
                </a:extLst>
              </a:tr>
              <a:tr h="11221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프로그램사서</a:t>
                      </a:r>
                      <a:endParaRPr lang="ko-KR" altLang="en-US" sz="1200" kern="0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3870" marR="106013" marT="106013" marB="1060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프로젝트 진행 중 새로운 방안</a:t>
                      </a: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기획안 제시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2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작업물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 검수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최종 </a:t>
                      </a:r>
                      <a:r>
                        <a:rPr lang="en-US" altLang="ko-KR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조선일보명조"/>
                        </a:rPr>
                        <a:t>QA </a:t>
                      </a:r>
                      <a:r>
                        <a:rPr lang="ko-KR" altLang="en-US" sz="12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ea typeface="조선일보명조"/>
                        </a:rPr>
                        <a:t>업무</a:t>
                      </a:r>
                      <a:endParaRPr lang="ko-KR" altLang="en-US" sz="12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3870" marR="106013" marT="106013" marB="1060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90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86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BFCFE-9688-4233-816E-C0885D63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프로젝트 </a:t>
            </a:r>
            <a:r>
              <a:rPr lang="ko-KR" altLang="en-US" sz="5400" dirty="0">
                <a:solidFill>
                  <a:srgbClr val="FFFFFF"/>
                </a:solidFill>
              </a:rPr>
              <a:t>설계</a:t>
            </a:r>
            <a:endParaRPr lang="ko-KR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4CCA-8A0B-42A2-B2E1-051004233BF3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rgbClr val="FFFF00"/>
                </a:solidFill>
              </a:rPr>
              <a:t>시스템 구성도 </a:t>
            </a:r>
            <a:r>
              <a:rPr lang="en-US" altLang="ko-KR" sz="2800" b="1" kern="1200" dirty="0">
                <a:solidFill>
                  <a:srgbClr val="FFFF00"/>
                </a:solidFill>
              </a:rPr>
              <a:t>–</a:t>
            </a:r>
            <a:r>
              <a:rPr lang="ko-KR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ko-KR" sz="2800" b="1" dirty="0">
                <a:solidFill>
                  <a:srgbClr val="FFFF00"/>
                </a:solidFill>
              </a:rPr>
              <a:t>HW</a:t>
            </a:r>
            <a:endParaRPr lang="ko-KR" altLang="en-US" sz="2800" b="1" kern="1200" dirty="0">
              <a:solidFill>
                <a:srgbClr val="FFFF0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318AAAF-5E0E-4F75-88EA-32E8C8CEF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832768"/>
            <a:ext cx="19824680" cy="93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E36726B-E9B3-4DD7-965A-2C737408FB00}"/>
              </a:ext>
            </a:extLst>
          </p:cNvPr>
          <p:cNvGrpSpPr/>
          <p:nvPr/>
        </p:nvGrpSpPr>
        <p:grpSpPr>
          <a:xfrm>
            <a:off x="2041065" y="3642459"/>
            <a:ext cx="8352656" cy="1891788"/>
            <a:chOff x="2182791" y="914400"/>
            <a:chExt cx="8352656" cy="1891788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A010186-58C9-49DD-AAD3-0125F4EEB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791" y="1284491"/>
              <a:ext cx="1354222" cy="151074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950B1B2-B4FE-4517-9F9A-88D10AA6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231" y="1239659"/>
              <a:ext cx="2074107" cy="1555581"/>
            </a:xfrm>
            <a:prstGeom prst="rect">
              <a:avLst/>
            </a:prstGeom>
          </p:spPr>
        </p:pic>
        <p:pic>
          <p:nvPicPr>
            <p:cNvPr id="39" name="Picture 2" descr="관련 이미지">
              <a:extLst>
                <a:ext uri="{FF2B5EF4-FFF2-40B4-BE49-F238E27FC236}">
                  <a16:creationId xmlns:a16="http://schemas.microsoft.com/office/drawing/2014/main" id="{17061DEE-D6CE-42B9-9790-9CDA8B13B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630" y="1391742"/>
              <a:ext cx="2239817" cy="1251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화살표: 왼쪽/오른쪽 39">
              <a:extLst>
                <a:ext uri="{FF2B5EF4-FFF2-40B4-BE49-F238E27FC236}">
                  <a16:creationId xmlns:a16="http://schemas.microsoft.com/office/drawing/2014/main" id="{579C1A1A-9C61-4928-9671-17E0BD9224A1}"/>
                </a:ext>
              </a:extLst>
            </p:cNvPr>
            <p:cNvSpPr/>
            <p:nvPr/>
          </p:nvSpPr>
          <p:spPr>
            <a:xfrm>
              <a:off x="3965194" y="1753994"/>
              <a:ext cx="1196782" cy="526908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화살표: 왼쪽/오른쪽 40">
              <a:extLst>
                <a:ext uri="{FF2B5EF4-FFF2-40B4-BE49-F238E27FC236}">
                  <a16:creationId xmlns:a16="http://schemas.microsoft.com/office/drawing/2014/main" id="{8271EB90-0718-407A-B339-5D98145A89F6}"/>
                </a:ext>
              </a:extLst>
            </p:cNvPr>
            <p:cNvSpPr/>
            <p:nvPr/>
          </p:nvSpPr>
          <p:spPr>
            <a:xfrm>
              <a:off x="7190338" y="1713077"/>
              <a:ext cx="1196782" cy="526908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E60DA0-887B-49BD-AF73-D591E3F5CA78}"/>
                </a:ext>
              </a:extLst>
            </p:cNvPr>
            <p:cNvSpPr txBox="1"/>
            <p:nvPr/>
          </p:nvSpPr>
          <p:spPr>
            <a:xfrm flipH="1">
              <a:off x="3756206" y="914400"/>
              <a:ext cx="17721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회원가입 정보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TEST 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결과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채팅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F7B1CE-4FFB-4E56-AD7F-1039A3449F27}"/>
                </a:ext>
              </a:extLst>
            </p:cNvPr>
            <p:cNvSpPr txBox="1"/>
            <p:nvPr/>
          </p:nvSpPr>
          <p:spPr>
            <a:xfrm flipH="1">
              <a:off x="3677486" y="2467634"/>
              <a:ext cx="1772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사용자 추천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73111B-F788-41C3-BA25-4A4E0ED474E7}"/>
                </a:ext>
              </a:extLst>
            </p:cNvPr>
            <p:cNvSpPr txBox="1"/>
            <p:nvPr/>
          </p:nvSpPr>
          <p:spPr>
            <a:xfrm flipH="1">
              <a:off x="6888428" y="1222465"/>
              <a:ext cx="1772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TEST 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결과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21B8F4-99E9-46FF-8ADD-83A478BE536A}"/>
                </a:ext>
              </a:extLst>
            </p:cNvPr>
            <p:cNvSpPr txBox="1"/>
            <p:nvPr/>
          </p:nvSpPr>
          <p:spPr>
            <a:xfrm flipH="1">
              <a:off x="7022137" y="2443284"/>
              <a:ext cx="1772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TEST </a:t>
              </a:r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분석결과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05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1797</Words>
  <Application>Microsoft Office PowerPoint</Application>
  <PresentationFormat>와이드스크린</PresentationFormat>
  <Paragraphs>978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12롯데마트드림Bold</vt:lpstr>
      <vt:lpstr>12롯데마트드림Light</vt:lpstr>
      <vt:lpstr>맑은 고딕</vt:lpstr>
      <vt:lpstr>조선일보명조</vt:lpstr>
      <vt:lpstr>Arial</vt:lpstr>
      <vt:lpstr>Calibri</vt:lpstr>
      <vt:lpstr>Wingdings</vt:lpstr>
      <vt:lpstr>Office 테마</vt:lpstr>
      <vt:lpstr>공주대 사랑방 </vt:lpstr>
      <vt:lpstr>프로젝트 범위</vt:lpstr>
      <vt:lpstr>프로젝트 개요 및 현황</vt:lpstr>
      <vt:lpstr>프로젝트 개요 및 현황</vt:lpstr>
      <vt:lpstr>프로젝트 개요 및 현황</vt:lpstr>
      <vt:lpstr>프로젝트 개요 및 현황</vt:lpstr>
      <vt:lpstr>프로젝트 개요 및 현황</vt:lpstr>
      <vt:lpstr>조직별 역할</vt:lpstr>
      <vt:lpstr>프로젝트 설계</vt:lpstr>
      <vt:lpstr>프로젝트 설계</vt:lpstr>
      <vt:lpstr>프로젝트 설계</vt:lpstr>
      <vt:lpstr>PowerPoint 프레젠테이션</vt:lpstr>
      <vt:lpstr>PowerPoint 프레젠테이션</vt:lpstr>
      <vt:lpstr>PowerPoint 프레젠테이션</vt:lpstr>
      <vt:lpstr>프로젝트 설계</vt:lpstr>
      <vt:lpstr>프로젝트 설계</vt:lpstr>
      <vt:lpstr>프로젝트 내용</vt:lpstr>
      <vt:lpstr>프로젝트 내용</vt:lpstr>
      <vt:lpstr>프로젝트 내용</vt:lpstr>
      <vt:lpstr>프로젝트 내용</vt:lpstr>
      <vt:lpstr>프로젝트 추진계획</vt:lpstr>
      <vt:lpstr>PowerPoint 프레젠테이션</vt:lpstr>
      <vt:lpstr>프로젝트 추진계획</vt:lpstr>
      <vt:lpstr>PowerPoint 프레젠테이션</vt:lpstr>
      <vt:lpstr>프로젝트 추진계획</vt:lpstr>
      <vt:lpstr>PowerPoint 프레젠테이션</vt:lpstr>
      <vt:lpstr>PowerPoint 프레젠테이션</vt:lpstr>
      <vt:lpstr>PowerPoint 프레젠테이션</vt:lpstr>
      <vt:lpstr>프로젝트 추진계획</vt:lpstr>
      <vt:lpstr>PowerPoint 프레젠테이션</vt:lpstr>
      <vt:lpstr>프로젝트 추진계획</vt:lpstr>
      <vt:lpstr>프로젝트 추진계획</vt:lpstr>
      <vt:lpstr>프로젝트 추진계획</vt:lpstr>
      <vt:lpstr>프로젝트 추진계획</vt:lpstr>
      <vt:lpstr>프로젝트 추진계획</vt:lpstr>
      <vt:lpstr>프로젝트 관리</vt:lpstr>
      <vt:lpstr>PowerPoint 프레젠테이션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공주대 사랑방 </dc:title>
  <dc:creator>원 종민</dc:creator>
  <cp:lastModifiedBy>201401993@smail.kongju.ac.kr</cp:lastModifiedBy>
  <cp:revision>56</cp:revision>
  <dcterms:created xsi:type="dcterms:W3CDTF">2019-10-22T09:01:27Z</dcterms:created>
  <dcterms:modified xsi:type="dcterms:W3CDTF">2019-11-07T04:10:50Z</dcterms:modified>
</cp:coreProperties>
</file>