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21945600"/>
  <p:notesSz cx="7004050" cy="9290050"/>
  <p:defaultTextStyle>
    <a:defPPr>
      <a:defRPr lang="en-US"/>
    </a:defPPr>
    <a:lvl1pPr marL="0" algn="l" defTabSz="2135833" rtl="0" eaLnBrk="1" latinLnBrk="0" hangingPunct="1">
      <a:defRPr sz="4178" kern="1200">
        <a:solidFill>
          <a:schemeClr val="tx1"/>
        </a:solidFill>
        <a:latin typeface="+mn-lt"/>
        <a:ea typeface="+mn-ea"/>
        <a:cs typeface="+mn-cs"/>
      </a:defRPr>
    </a:lvl1pPr>
    <a:lvl2pPr marL="1067917" algn="l" defTabSz="2135833" rtl="0" eaLnBrk="1" latinLnBrk="0" hangingPunct="1">
      <a:defRPr sz="4178" kern="1200">
        <a:solidFill>
          <a:schemeClr val="tx1"/>
        </a:solidFill>
        <a:latin typeface="+mn-lt"/>
        <a:ea typeface="+mn-ea"/>
        <a:cs typeface="+mn-cs"/>
      </a:defRPr>
    </a:lvl2pPr>
    <a:lvl3pPr marL="2135833" algn="l" defTabSz="2135833" rtl="0" eaLnBrk="1" latinLnBrk="0" hangingPunct="1">
      <a:defRPr sz="4178" kern="1200">
        <a:solidFill>
          <a:schemeClr val="tx1"/>
        </a:solidFill>
        <a:latin typeface="+mn-lt"/>
        <a:ea typeface="+mn-ea"/>
        <a:cs typeface="+mn-cs"/>
      </a:defRPr>
    </a:lvl3pPr>
    <a:lvl4pPr marL="3203754" algn="l" defTabSz="2135833" rtl="0" eaLnBrk="1" latinLnBrk="0" hangingPunct="1">
      <a:defRPr sz="4178" kern="1200">
        <a:solidFill>
          <a:schemeClr val="tx1"/>
        </a:solidFill>
        <a:latin typeface="+mn-lt"/>
        <a:ea typeface="+mn-ea"/>
        <a:cs typeface="+mn-cs"/>
      </a:defRPr>
    </a:lvl4pPr>
    <a:lvl5pPr marL="4271668" algn="l" defTabSz="2135833" rtl="0" eaLnBrk="1" latinLnBrk="0" hangingPunct="1">
      <a:defRPr sz="4178" kern="1200">
        <a:solidFill>
          <a:schemeClr val="tx1"/>
        </a:solidFill>
        <a:latin typeface="+mn-lt"/>
        <a:ea typeface="+mn-ea"/>
        <a:cs typeface="+mn-cs"/>
      </a:defRPr>
    </a:lvl5pPr>
    <a:lvl6pPr marL="5339586" algn="l" defTabSz="2135833" rtl="0" eaLnBrk="1" latinLnBrk="0" hangingPunct="1">
      <a:defRPr sz="4178" kern="1200">
        <a:solidFill>
          <a:schemeClr val="tx1"/>
        </a:solidFill>
        <a:latin typeface="+mn-lt"/>
        <a:ea typeface="+mn-ea"/>
        <a:cs typeface="+mn-cs"/>
      </a:defRPr>
    </a:lvl6pPr>
    <a:lvl7pPr marL="6407502" algn="l" defTabSz="2135833" rtl="0" eaLnBrk="1" latinLnBrk="0" hangingPunct="1">
      <a:defRPr sz="4178" kern="1200">
        <a:solidFill>
          <a:schemeClr val="tx1"/>
        </a:solidFill>
        <a:latin typeface="+mn-lt"/>
        <a:ea typeface="+mn-ea"/>
        <a:cs typeface="+mn-cs"/>
      </a:defRPr>
    </a:lvl7pPr>
    <a:lvl8pPr marL="7475420" algn="l" defTabSz="2135833" rtl="0" eaLnBrk="1" latinLnBrk="0" hangingPunct="1">
      <a:defRPr sz="4178" kern="1200">
        <a:solidFill>
          <a:schemeClr val="tx1"/>
        </a:solidFill>
        <a:latin typeface="+mn-lt"/>
        <a:ea typeface="+mn-ea"/>
        <a:cs typeface="+mn-cs"/>
      </a:defRPr>
    </a:lvl8pPr>
    <a:lvl9pPr marL="8543336" algn="l" defTabSz="2135833" rtl="0" eaLnBrk="1" latinLnBrk="0" hangingPunct="1">
      <a:defRPr sz="417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21" autoAdjust="0"/>
    <p:restoredTop sz="95405" autoAdjust="0"/>
  </p:normalViewPr>
  <p:slideViewPr>
    <p:cSldViewPr snapToGrid="0">
      <p:cViewPr varScale="1">
        <p:scale>
          <a:sx n="52" d="100"/>
          <a:sy n="52" d="100"/>
        </p:scale>
        <p:origin x="4032" y="108"/>
      </p:cViewPr>
      <p:guideLst>
        <p:guide orient="horz" pos="6912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7163" y="0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CCF10-2B49-4302-BEC9-A1BE7400791B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1162050"/>
            <a:ext cx="4702175" cy="31353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088" y="4470400"/>
            <a:ext cx="5603875" cy="36591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4913"/>
            <a:ext cx="303530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7163" y="8824913"/>
            <a:ext cx="303530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FDA536-608B-432F-BD73-422D1741E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2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30853" rtl="0" eaLnBrk="1" latinLnBrk="0" hangingPunct="1">
      <a:defRPr sz="1091" kern="1200">
        <a:solidFill>
          <a:schemeClr val="tx1"/>
        </a:solidFill>
        <a:latin typeface="+mn-lt"/>
        <a:ea typeface="+mn-ea"/>
        <a:cs typeface="+mn-cs"/>
      </a:defRPr>
    </a:lvl1pPr>
    <a:lvl2pPr marL="415426" algn="l" defTabSz="830853" rtl="0" eaLnBrk="1" latinLnBrk="0" hangingPunct="1">
      <a:defRPr sz="1091" kern="1200">
        <a:solidFill>
          <a:schemeClr val="tx1"/>
        </a:solidFill>
        <a:latin typeface="+mn-lt"/>
        <a:ea typeface="+mn-ea"/>
        <a:cs typeface="+mn-cs"/>
      </a:defRPr>
    </a:lvl2pPr>
    <a:lvl3pPr marL="830853" algn="l" defTabSz="830853" rtl="0" eaLnBrk="1" latinLnBrk="0" hangingPunct="1">
      <a:defRPr sz="1091" kern="1200">
        <a:solidFill>
          <a:schemeClr val="tx1"/>
        </a:solidFill>
        <a:latin typeface="+mn-lt"/>
        <a:ea typeface="+mn-ea"/>
        <a:cs typeface="+mn-cs"/>
      </a:defRPr>
    </a:lvl3pPr>
    <a:lvl4pPr marL="1246277" algn="l" defTabSz="830853" rtl="0" eaLnBrk="1" latinLnBrk="0" hangingPunct="1">
      <a:defRPr sz="1091" kern="1200">
        <a:solidFill>
          <a:schemeClr val="tx1"/>
        </a:solidFill>
        <a:latin typeface="+mn-lt"/>
        <a:ea typeface="+mn-ea"/>
        <a:cs typeface="+mn-cs"/>
      </a:defRPr>
    </a:lvl4pPr>
    <a:lvl5pPr marL="1661704" algn="l" defTabSz="830853" rtl="0" eaLnBrk="1" latinLnBrk="0" hangingPunct="1">
      <a:defRPr sz="1091" kern="1200">
        <a:solidFill>
          <a:schemeClr val="tx1"/>
        </a:solidFill>
        <a:latin typeface="+mn-lt"/>
        <a:ea typeface="+mn-ea"/>
        <a:cs typeface="+mn-cs"/>
      </a:defRPr>
    </a:lvl5pPr>
    <a:lvl6pPr marL="2077130" algn="l" defTabSz="830853" rtl="0" eaLnBrk="1" latinLnBrk="0" hangingPunct="1">
      <a:defRPr sz="1091" kern="1200">
        <a:solidFill>
          <a:schemeClr val="tx1"/>
        </a:solidFill>
        <a:latin typeface="+mn-lt"/>
        <a:ea typeface="+mn-ea"/>
        <a:cs typeface="+mn-cs"/>
      </a:defRPr>
    </a:lvl6pPr>
    <a:lvl7pPr marL="2492556" algn="l" defTabSz="830853" rtl="0" eaLnBrk="1" latinLnBrk="0" hangingPunct="1">
      <a:defRPr sz="1091" kern="1200">
        <a:solidFill>
          <a:schemeClr val="tx1"/>
        </a:solidFill>
        <a:latin typeface="+mn-lt"/>
        <a:ea typeface="+mn-ea"/>
        <a:cs typeface="+mn-cs"/>
      </a:defRPr>
    </a:lvl7pPr>
    <a:lvl8pPr marL="2907983" algn="l" defTabSz="830853" rtl="0" eaLnBrk="1" latinLnBrk="0" hangingPunct="1">
      <a:defRPr sz="1091" kern="1200">
        <a:solidFill>
          <a:schemeClr val="tx1"/>
        </a:solidFill>
        <a:latin typeface="+mn-lt"/>
        <a:ea typeface="+mn-ea"/>
        <a:cs typeface="+mn-cs"/>
      </a:defRPr>
    </a:lvl8pPr>
    <a:lvl9pPr marL="3323409" algn="l" defTabSz="830853" rtl="0" eaLnBrk="1" latinLnBrk="0" hangingPunct="1">
      <a:defRPr sz="109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1162050"/>
            <a:ext cx="4702175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DA536-608B-432F-BD73-422D1741E71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14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32369760" y="0"/>
            <a:ext cx="548640" cy="21945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089" tIns="19045" rIns="38089" bIns="19045" rtlCol="0" anchor="ctr"/>
          <a:lstStyle/>
          <a:p>
            <a:pPr algn="ctr"/>
            <a:endParaRPr lang="en-US" sz="3578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2" y="0"/>
            <a:ext cx="548640" cy="21945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089" tIns="19045" rIns="38089" bIns="19045" rtlCol="0" anchor="ctr"/>
          <a:lstStyle/>
          <a:p>
            <a:pPr algn="ctr"/>
            <a:endParaRPr lang="en-US" sz="3578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32918400" cy="2743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089" tIns="19045" rIns="38089" bIns="19045" rtlCol="0" anchor="ctr"/>
          <a:lstStyle/>
          <a:p>
            <a:pPr algn="ctr"/>
            <a:endParaRPr lang="en-US" sz="3578" dirty="0"/>
          </a:p>
        </p:txBody>
      </p:sp>
      <p:sp>
        <p:nvSpPr>
          <p:cNvPr id="18" name="Rectangle 17"/>
          <p:cNvSpPr/>
          <p:nvPr userDrawn="1"/>
        </p:nvSpPr>
        <p:spPr>
          <a:xfrm flipV="1">
            <a:off x="0" y="21945605"/>
            <a:ext cx="32918400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089" tIns="19045" rIns="38089" bIns="19045" rtlCol="0" anchor="ctr"/>
          <a:lstStyle/>
          <a:p>
            <a:pPr algn="ctr"/>
            <a:endParaRPr lang="en-US" sz="3578" dirty="0"/>
          </a:p>
        </p:txBody>
      </p:sp>
      <p:pic>
        <p:nvPicPr>
          <p:cNvPr id="6" name="Picture 16" descr="PosterTemplateCopyrigh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1608" y="21717010"/>
            <a:ext cx="1970213" cy="146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Instructions"/>
          <p:cNvSpPr/>
          <p:nvPr userDrawn="1"/>
        </p:nvSpPr>
        <p:spPr>
          <a:xfrm>
            <a:off x="-7680960" y="0"/>
            <a:ext cx="7132320" cy="2194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222" tIns="95222" rIns="95222" bIns="95222" rtlCol="0" anchor="t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1000"/>
              </a:spcAft>
            </a:pPr>
            <a:r>
              <a:rPr lang="en-US" sz="3655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Print Size:</a:t>
            </a:r>
            <a:endParaRPr sz="3655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1000"/>
              </a:spcAft>
            </a:pPr>
            <a:r>
              <a:rPr lang="en-US" sz="2566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This poster template is 24” high by 36” wide. It can be used to print any poster with a 2:3 aspect ratio including 36x54 and 48x72.</a:t>
            </a:r>
          </a:p>
          <a:p>
            <a:pPr lvl="0">
              <a:spcBef>
                <a:spcPts val="0"/>
              </a:spcBef>
              <a:spcAft>
                <a:spcPts val="1000"/>
              </a:spcAft>
            </a:pPr>
            <a:r>
              <a:rPr lang="en-US" sz="3655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Placeholders</a:t>
            </a:r>
            <a:r>
              <a:rPr sz="3655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  <a:endParaRPr sz="3655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1000"/>
              </a:spcAft>
            </a:pPr>
            <a:r>
              <a:rPr sz="2566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The </a:t>
            </a:r>
            <a:r>
              <a:rPr lang="en-US" sz="2566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various elements included</a:t>
            </a:r>
            <a:r>
              <a:rPr sz="2566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sz="2566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 this </a:t>
            </a:r>
            <a:r>
              <a:rPr lang="en-US" sz="2566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are ones</a:t>
            </a:r>
            <a:r>
              <a:rPr lang="en-US" sz="2566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we often see in medical, research, and scientific posters.</a:t>
            </a:r>
            <a:r>
              <a:rPr sz="2566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lang="en-US" sz="2566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Feel</a:t>
            </a:r>
            <a:r>
              <a:rPr lang="en-US" sz="2566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free to edit, move,  add, and delete items, or change the layout to suit your needs. Always check with your conference organizer for specific requirements.</a:t>
            </a:r>
          </a:p>
          <a:p>
            <a:pPr lvl="0">
              <a:spcBef>
                <a:spcPts val="0"/>
              </a:spcBef>
              <a:spcAft>
                <a:spcPts val="1000"/>
              </a:spcAft>
            </a:pPr>
            <a:r>
              <a:rPr lang="en-US" sz="3655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Image</a:t>
            </a:r>
            <a:r>
              <a:rPr lang="en-US" sz="3655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Quality</a:t>
            </a:r>
            <a:r>
              <a:rPr lang="en-US" sz="3655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1000"/>
              </a:spcAft>
            </a:pPr>
            <a:r>
              <a:rPr lang="en-US" sz="2566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You can place digital photos or logo art in your poster file by selecting the </a:t>
            </a:r>
            <a:r>
              <a:rPr lang="en-US" sz="2566" b="1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Insert, Picture</a:t>
            </a:r>
            <a:r>
              <a:rPr lang="en-US" sz="2566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command, or by using standard copy &amp; paste. For best results, all graphic elements should be at least </a:t>
            </a:r>
            <a:r>
              <a:rPr lang="en-US" sz="2566" b="1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150-200 pixels per inch in their final printed size</a:t>
            </a:r>
            <a:r>
              <a:rPr lang="en-US" sz="2566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. For instance, a 1600 x 1200 pixel</a:t>
            </a:r>
            <a:r>
              <a:rPr lang="en-US" sz="2566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photo will usually look fine up to </a:t>
            </a:r>
            <a:r>
              <a:rPr lang="en-US" sz="2566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8“-10” wide on your printed poster.</a:t>
            </a:r>
          </a:p>
          <a:p>
            <a:pPr lvl="0">
              <a:spcBef>
                <a:spcPts val="0"/>
              </a:spcBef>
              <a:spcAft>
                <a:spcPts val="1000"/>
              </a:spcAft>
            </a:pPr>
            <a:r>
              <a:rPr lang="en-US" sz="2566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To preview the print quality of images, select a magnification of 100% when previewing your poster. This will give you a good idea of what it will look like in print. If you are laying out a large poster and using half-scale dimensions, be sure to preview your graphics at 200% to see them at their final printed size.</a:t>
            </a:r>
          </a:p>
          <a:p>
            <a:pPr lvl="0">
              <a:spcBef>
                <a:spcPts val="0"/>
              </a:spcBef>
              <a:spcAft>
                <a:spcPts val="1000"/>
              </a:spcAft>
            </a:pPr>
            <a:r>
              <a:rPr lang="en-US" sz="2566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Please note that graphics from websites (such as the logo on your hospital's or university's home page) will only be 72dpi and not suitable for printing.</a:t>
            </a:r>
          </a:p>
          <a:p>
            <a:pPr lvl="0" algn="ctr">
              <a:spcBef>
                <a:spcPts val="0"/>
              </a:spcBef>
              <a:spcAft>
                <a:spcPts val="1000"/>
              </a:spcAft>
            </a:pPr>
            <a:r>
              <a:rPr lang="en-US" sz="1866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/>
            </a:r>
            <a:br>
              <a:rPr lang="en-US" sz="1866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</a:br>
            <a:r>
              <a:rPr lang="en-US" sz="1866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[This sidebar area does not print.]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3467040" y="0"/>
            <a:ext cx="7132320" cy="21945600"/>
            <a:chOff x="33832800" y="0"/>
            <a:chExt cx="12801600" cy="43891200"/>
          </a:xfrm>
        </p:grpSpPr>
        <p:sp>
          <p:nvSpPr>
            <p:cNvPr id="13" name="Instructions"/>
            <p:cNvSpPr/>
            <p:nvPr userDrawn="1"/>
          </p:nvSpPr>
          <p:spPr>
            <a:xfrm>
              <a:off x="33832800" y="0"/>
              <a:ext cx="12801600" cy="43891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28600" tIns="228600" rIns="228600" bIns="228600" rtlCol="0" anchor="t"/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spcAft>
                  <a:spcPts val="1000"/>
                </a:spcAft>
              </a:pPr>
              <a:r>
                <a:rPr lang="en-US" sz="3655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Change</a:t>
              </a:r>
              <a:r>
                <a:rPr lang="en-US" sz="3655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Color Theme</a:t>
              </a:r>
              <a:r>
                <a:rPr lang="en-US" sz="3655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:</a:t>
              </a:r>
              <a:endParaRPr sz="3655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000"/>
                </a:spcAft>
              </a:pPr>
              <a:r>
                <a:rPr lang="en-US" sz="2566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This template is designed to use the built-in color themes in</a:t>
              </a:r>
              <a:r>
                <a:rPr lang="en-US" sz="2566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the newer versions of PowerPoint.</a:t>
              </a:r>
            </a:p>
            <a:p>
              <a:pPr lvl="0">
                <a:spcBef>
                  <a:spcPts val="0"/>
                </a:spcBef>
                <a:spcAft>
                  <a:spcPts val="1000"/>
                </a:spcAft>
              </a:pPr>
              <a:r>
                <a:rPr lang="en-US" sz="2566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To change the color theme, select the </a:t>
              </a:r>
              <a:r>
                <a:rPr lang="en-US" sz="2566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Design</a:t>
              </a:r>
              <a:r>
                <a:rPr lang="en-US" sz="2566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tab, then select the </a:t>
              </a:r>
              <a:r>
                <a:rPr lang="en-US" sz="2566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Colors</a:t>
              </a:r>
              <a:r>
                <a:rPr lang="en-US" sz="2566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drop-down list.</a:t>
              </a:r>
            </a:p>
            <a:p>
              <a:pPr lvl="0">
                <a:spcBef>
                  <a:spcPts val="0"/>
                </a:spcBef>
                <a:spcAft>
                  <a:spcPts val="1000"/>
                </a:spcAft>
              </a:pPr>
              <a:endParaRPr lang="en-US" sz="3733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000"/>
                </a:spcAft>
              </a:pPr>
              <a:endParaRPr lang="en-US" sz="2566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000"/>
                </a:spcAft>
              </a:pPr>
              <a:endParaRPr lang="en-US" sz="2566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000"/>
                </a:spcAft>
              </a:pPr>
              <a:endParaRPr lang="en-US" sz="2566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000"/>
                </a:spcAft>
              </a:pPr>
              <a:endParaRPr lang="en-US" sz="2566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000"/>
                </a:spcAft>
              </a:pPr>
              <a:endParaRPr lang="en-US" sz="2566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000"/>
                </a:spcAft>
              </a:pPr>
              <a:endParaRPr lang="en-US" sz="2566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000"/>
                </a:spcAft>
              </a:pPr>
              <a:endParaRPr lang="en-US" sz="2566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000"/>
                </a:spcAft>
              </a:pPr>
              <a:r>
                <a:rPr lang="en-US" sz="2566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The default color theme for this template is “Office”, so you can always return to that after trying some of the alternatives.</a:t>
              </a:r>
            </a:p>
            <a:p>
              <a:pPr lvl="0">
                <a:spcBef>
                  <a:spcPts val="0"/>
                </a:spcBef>
                <a:spcAft>
                  <a:spcPts val="1000"/>
                </a:spcAft>
              </a:pPr>
              <a:r>
                <a:rPr lang="en-US" sz="3655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Printing Your Poster:</a:t>
              </a:r>
            </a:p>
            <a:p>
              <a:pPr lvl="0">
                <a:spcBef>
                  <a:spcPts val="0"/>
                </a:spcBef>
                <a:spcAft>
                  <a:spcPts val="1000"/>
                </a:spcAft>
              </a:pPr>
              <a:r>
                <a:rPr lang="en-US" sz="2566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Once your poster file is ready, visit</a:t>
              </a:r>
              <a:r>
                <a:rPr lang="en-US" sz="2566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</a:t>
              </a:r>
              <a:r>
                <a:rPr lang="en-US" sz="2566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www.genigraphics.com</a:t>
              </a:r>
              <a:r>
                <a:rPr lang="en-US" sz="2566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to order a high-quality, affordable poster print. Every order receives a free design review and we can deliver as fast as next business day within the US and Canada. </a:t>
              </a:r>
            </a:p>
            <a:p>
              <a:pPr lvl="0">
                <a:spcBef>
                  <a:spcPts val="0"/>
                </a:spcBef>
                <a:spcAft>
                  <a:spcPts val="1000"/>
                </a:spcAft>
              </a:pPr>
              <a:r>
                <a:rPr lang="en-US" sz="2566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Genigraphics® has been producing output from PowerPoint® longer than anyone in the industry; dating back to when we helped Microsoft® design the PowerPoint® software. </a:t>
              </a:r>
            </a:p>
            <a:p>
              <a:pPr lvl="0">
                <a:spcBef>
                  <a:spcPts val="0"/>
                </a:spcBef>
                <a:spcAft>
                  <a:spcPts val="0"/>
                </a:spcAft>
              </a:pPr>
              <a:endParaRPr lang="en-US" sz="2566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566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US and Canada:  1-800-790-4001</a:t>
              </a:r>
              <a:br>
                <a:rPr lang="en-US" sz="2566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2566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Email: info@genigraphics.com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866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/>
              </a:r>
              <a:br>
                <a:rPr lang="en-US" sz="1866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1866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[This sidebar area does not print.]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1342" y="9260274"/>
              <a:ext cx="11904515" cy="102469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294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5/19/2016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665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878841"/>
            <a:ext cx="29626560" cy="3657600"/>
          </a:xfrm>
          <a:prstGeom prst="rect">
            <a:avLst/>
          </a:prstGeom>
        </p:spPr>
        <p:txBody>
          <a:bodyPr vert="horz" lIns="235061" tIns="117531" rIns="235061" bIns="117531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5120646"/>
            <a:ext cx="29626560" cy="14483082"/>
          </a:xfrm>
          <a:prstGeom prst="rect">
            <a:avLst/>
          </a:prstGeom>
        </p:spPr>
        <p:txBody>
          <a:bodyPr vert="horz" lIns="235061" tIns="117531" rIns="235061" bIns="117531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20340323"/>
            <a:ext cx="7680960" cy="1168400"/>
          </a:xfrm>
          <a:prstGeom prst="rect">
            <a:avLst/>
          </a:prstGeom>
        </p:spPr>
        <p:txBody>
          <a:bodyPr vert="horz" lIns="235061" tIns="117531" rIns="235061" bIns="117531" rtlCol="0" anchor="ctr"/>
          <a:lstStyle>
            <a:lvl1pPr algn="l">
              <a:defRPr sz="24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6BDF-9D0E-4E2B-85B8-D8F4790360C9}" type="datetimeFigureOut">
              <a:rPr lang="en-US" smtClean="0"/>
              <a:t>5/19/2016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20340323"/>
            <a:ext cx="10424160" cy="1168400"/>
          </a:xfrm>
          <a:prstGeom prst="rect">
            <a:avLst/>
          </a:prstGeom>
        </p:spPr>
        <p:txBody>
          <a:bodyPr vert="horz" lIns="235061" tIns="117531" rIns="235061" bIns="117531" rtlCol="0" anchor="ctr"/>
          <a:lstStyle>
            <a:lvl1pPr algn="ctr">
              <a:defRPr sz="24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20340323"/>
            <a:ext cx="7680960" cy="1168400"/>
          </a:xfrm>
          <a:prstGeom prst="rect">
            <a:avLst/>
          </a:prstGeom>
        </p:spPr>
        <p:txBody>
          <a:bodyPr vert="horz" lIns="235061" tIns="117531" rIns="235061" bIns="117531" rtlCol="0" anchor="ctr"/>
          <a:lstStyle>
            <a:lvl1pPr algn="r">
              <a:defRPr sz="24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1828102" rtl="0" eaLnBrk="1" latinLnBrk="0" hangingPunct="1">
        <a:spcBef>
          <a:spcPct val="0"/>
        </a:spcBef>
        <a:buNone/>
        <a:defRPr sz="32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427" indent="-190427" algn="l" defTabSz="1828102" rtl="0" eaLnBrk="1" latinLnBrk="0" hangingPunct="1">
        <a:spcBef>
          <a:spcPct val="20000"/>
        </a:spcBef>
        <a:buFont typeface="Arial" pitchFamily="34" charset="0"/>
        <a:buChar char="•"/>
        <a:defRPr sz="1478" kern="1200">
          <a:solidFill>
            <a:schemeClr val="tx1"/>
          </a:solidFill>
          <a:latin typeface="+mn-lt"/>
          <a:ea typeface="+mn-ea"/>
          <a:cs typeface="+mn-cs"/>
        </a:defRPr>
      </a:lvl1pPr>
      <a:lvl2pPr marL="380854" indent="-190427" algn="l" defTabSz="1828102" rtl="0" eaLnBrk="1" latinLnBrk="0" hangingPunct="1">
        <a:spcBef>
          <a:spcPct val="20000"/>
        </a:spcBef>
        <a:buFont typeface="Arial" pitchFamily="34" charset="0"/>
        <a:buChar char="–"/>
        <a:defRPr sz="1478" kern="1200">
          <a:solidFill>
            <a:schemeClr val="tx1"/>
          </a:solidFill>
          <a:latin typeface="+mn-lt"/>
          <a:ea typeface="+mn-ea"/>
          <a:cs typeface="+mn-cs"/>
        </a:defRPr>
      </a:lvl2pPr>
      <a:lvl3pPr marL="571282" indent="-190427" algn="l" defTabSz="1828102" rtl="0" eaLnBrk="1" latinLnBrk="0" hangingPunct="1">
        <a:spcBef>
          <a:spcPct val="20000"/>
        </a:spcBef>
        <a:buFont typeface="Arial" pitchFamily="34" charset="0"/>
        <a:buChar char="•"/>
        <a:defRPr sz="1478" kern="1200">
          <a:solidFill>
            <a:schemeClr val="tx1"/>
          </a:solidFill>
          <a:latin typeface="+mn-lt"/>
          <a:ea typeface="+mn-ea"/>
          <a:cs typeface="+mn-cs"/>
        </a:defRPr>
      </a:lvl3pPr>
      <a:lvl4pPr marL="761709" indent="-190427" algn="l" defTabSz="1828102" rtl="0" eaLnBrk="1" latinLnBrk="0" hangingPunct="1">
        <a:spcBef>
          <a:spcPct val="20000"/>
        </a:spcBef>
        <a:buFont typeface="Arial" pitchFamily="34" charset="0"/>
        <a:buChar char="–"/>
        <a:defRPr sz="1478" kern="1200">
          <a:solidFill>
            <a:schemeClr val="tx1"/>
          </a:solidFill>
          <a:latin typeface="+mn-lt"/>
          <a:ea typeface="+mn-ea"/>
          <a:cs typeface="+mn-cs"/>
        </a:defRPr>
      </a:lvl4pPr>
      <a:lvl5pPr marL="952138" indent="-190427" algn="l" defTabSz="1828102" rtl="0" eaLnBrk="1" latinLnBrk="0" hangingPunct="1">
        <a:spcBef>
          <a:spcPct val="20000"/>
        </a:spcBef>
        <a:buFont typeface="Arial" pitchFamily="34" charset="0"/>
        <a:buChar char="»"/>
        <a:defRPr sz="1478" kern="1200">
          <a:solidFill>
            <a:schemeClr val="tx1"/>
          </a:solidFill>
          <a:latin typeface="+mn-lt"/>
          <a:ea typeface="+mn-ea"/>
          <a:cs typeface="+mn-cs"/>
        </a:defRPr>
      </a:lvl5pPr>
      <a:lvl6pPr marL="5027283" indent="-457026" algn="l" defTabSz="1828102" rtl="0" eaLnBrk="1" latinLnBrk="0" hangingPunct="1">
        <a:spcBef>
          <a:spcPct val="20000"/>
        </a:spcBef>
        <a:buFont typeface="Arial" pitchFamily="34" charset="0"/>
        <a:buChar char="•"/>
        <a:defRPr sz="4045" kern="1200">
          <a:solidFill>
            <a:schemeClr val="tx1"/>
          </a:solidFill>
          <a:latin typeface="+mn-lt"/>
          <a:ea typeface="+mn-ea"/>
          <a:cs typeface="+mn-cs"/>
        </a:defRPr>
      </a:lvl6pPr>
      <a:lvl7pPr marL="5941334" indent="-457026" algn="l" defTabSz="1828102" rtl="0" eaLnBrk="1" latinLnBrk="0" hangingPunct="1">
        <a:spcBef>
          <a:spcPct val="20000"/>
        </a:spcBef>
        <a:buFont typeface="Arial" pitchFamily="34" charset="0"/>
        <a:buChar char="•"/>
        <a:defRPr sz="4045" kern="1200">
          <a:solidFill>
            <a:schemeClr val="tx1"/>
          </a:solidFill>
          <a:latin typeface="+mn-lt"/>
          <a:ea typeface="+mn-ea"/>
          <a:cs typeface="+mn-cs"/>
        </a:defRPr>
      </a:lvl7pPr>
      <a:lvl8pPr marL="6855386" indent="-457026" algn="l" defTabSz="1828102" rtl="0" eaLnBrk="1" latinLnBrk="0" hangingPunct="1">
        <a:spcBef>
          <a:spcPct val="20000"/>
        </a:spcBef>
        <a:buFont typeface="Arial" pitchFamily="34" charset="0"/>
        <a:buChar char="•"/>
        <a:defRPr sz="4045" kern="1200">
          <a:solidFill>
            <a:schemeClr val="tx1"/>
          </a:solidFill>
          <a:latin typeface="+mn-lt"/>
          <a:ea typeface="+mn-ea"/>
          <a:cs typeface="+mn-cs"/>
        </a:defRPr>
      </a:lvl8pPr>
      <a:lvl9pPr marL="7769437" indent="-457026" algn="l" defTabSz="1828102" rtl="0" eaLnBrk="1" latinLnBrk="0" hangingPunct="1">
        <a:spcBef>
          <a:spcPct val="20000"/>
        </a:spcBef>
        <a:buFont typeface="Arial" pitchFamily="34" charset="0"/>
        <a:buChar char="•"/>
        <a:defRPr sz="40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102" rtl="0" eaLnBrk="1" latinLnBrk="0" hangingPunct="1">
        <a:defRPr sz="3578" kern="1200">
          <a:solidFill>
            <a:schemeClr val="tx1"/>
          </a:solidFill>
          <a:latin typeface="+mn-lt"/>
          <a:ea typeface="+mn-ea"/>
          <a:cs typeface="+mn-cs"/>
        </a:defRPr>
      </a:lvl1pPr>
      <a:lvl2pPr marL="914052" algn="l" defTabSz="1828102" rtl="0" eaLnBrk="1" latinLnBrk="0" hangingPunct="1">
        <a:defRPr sz="3578" kern="1200">
          <a:solidFill>
            <a:schemeClr val="tx1"/>
          </a:solidFill>
          <a:latin typeface="+mn-lt"/>
          <a:ea typeface="+mn-ea"/>
          <a:cs typeface="+mn-cs"/>
        </a:defRPr>
      </a:lvl2pPr>
      <a:lvl3pPr marL="1828102" algn="l" defTabSz="1828102" rtl="0" eaLnBrk="1" latinLnBrk="0" hangingPunct="1">
        <a:defRPr sz="3578" kern="1200">
          <a:solidFill>
            <a:schemeClr val="tx1"/>
          </a:solidFill>
          <a:latin typeface="+mn-lt"/>
          <a:ea typeface="+mn-ea"/>
          <a:cs typeface="+mn-cs"/>
        </a:defRPr>
      </a:lvl3pPr>
      <a:lvl4pPr marL="2742155" algn="l" defTabSz="1828102" rtl="0" eaLnBrk="1" latinLnBrk="0" hangingPunct="1">
        <a:defRPr sz="3578" kern="1200">
          <a:solidFill>
            <a:schemeClr val="tx1"/>
          </a:solidFill>
          <a:latin typeface="+mn-lt"/>
          <a:ea typeface="+mn-ea"/>
          <a:cs typeface="+mn-cs"/>
        </a:defRPr>
      </a:lvl4pPr>
      <a:lvl5pPr marL="3656206" algn="l" defTabSz="1828102" rtl="0" eaLnBrk="1" latinLnBrk="0" hangingPunct="1">
        <a:defRPr sz="3578" kern="1200">
          <a:solidFill>
            <a:schemeClr val="tx1"/>
          </a:solidFill>
          <a:latin typeface="+mn-lt"/>
          <a:ea typeface="+mn-ea"/>
          <a:cs typeface="+mn-cs"/>
        </a:defRPr>
      </a:lvl5pPr>
      <a:lvl6pPr marL="4570257" algn="l" defTabSz="1828102" rtl="0" eaLnBrk="1" latinLnBrk="0" hangingPunct="1">
        <a:defRPr sz="3578" kern="1200">
          <a:solidFill>
            <a:schemeClr val="tx1"/>
          </a:solidFill>
          <a:latin typeface="+mn-lt"/>
          <a:ea typeface="+mn-ea"/>
          <a:cs typeface="+mn-cs"/>
        </a:defRPr>
      </a:lvl6pPr>
      <a:lvl7pPr marL="5484307" algn="l" defTabSz="1828102" rtl="0" eaLnBrk="1" latinLnBrk="0" hangingPunct="1">
        <a:defRPr sz="3578" kern="1200">
          <a:solidFill>
            <a:schemeClr val="tx1"/>
          </a:solidFill>
          <a:latin typeface="+mn-lt"/>
          <a:ea typeface="+mn-ea"/>
          <a:cs typeface="+mn-cs"/>
        </a:defRPr>
      </a:lvl7pPr>
      <a:lvl8pPr marL="6398360" algn="l" defTabSz="1828102" rtl="0" eaLnBrk="1" latinLnBrk="0" hangingPunct="1">
        <a:defRPr sz="3578" kern="1200">
          <a:solidFill>
            <a:schemeClr val="tx1"/>
          </a:solidFill>
          <a:latin typeface="+mn-lt"/>
          <a:ea typeface="+mn-ea"/>
          <a:cs typeface="+mn-cs"/>
        </a:defRPr>
      </a:lvl8pPr>
      <a:lvl9pPr marL="7312412" algn="l" defTabSz="1828102" rtl="0" eaLnBrk="1" latinLnBrk="0" hangingPunct="1">
        <a:defRPr sz="35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wmf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/>
          <p:cNvSpPr/>
          <p:nvPr/>
        </p:nvSpPr>
        <p:spPr>
          <a:xfrm>
            <a:off x="951944" y="9544050"/>
            <a:ext cx="8901928" cy="11911126"/>
          </a:xfrm>
          <a:prstGeom prst="rect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52" name="Rectangle 351"/>
          <p:cNvSpPr/>
          <p:nvPr/>
        </p:nvSpPr>
        <p:spPr>
          <a:xfrm>
            <a:off x="23051815" y="19901611"/>
            <a:ext cx="8848966" cy="1556638"/>
          </a:xfrm>
          <a:prstGeom prst="rect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Ahn</a:t>
            </a:r>
            <a:r>
              <a:rPr lang="en-US" sz="2000" dirty="0"/>
              <a:t>, Y., </a:t>
            </a:r>
            <a:r>
              <a:rPr lang="en-US" sz="2000" dirty="0" err="1"/>
              <a:t>Ahnert</a:t>
            </a:r>
            <a:r>
              <a:rPr lang="en-US" sz="2000" dirty="0"/>
              <a:t>, S., </a:t>
            </a:r>
            <a:r>
              <a:rPr lang="en-US" sz="2000" dirty="0" err="1"/>
              <a:t>Bagrow</a:t>
            </a:r>
            <a:r>
              <a:rPr lang="en-US" sz="2000" dirty="0"/>
              <a:t>, J., and </a:t>
            </a:r>
            <a:r>
              <a:rPr lang="en-US" sz="2000" dirty="0" err="1"/>
              <a:t>Barabasi</a:t>
            </a:r>
            <a:r>
              <a:rPr lang="en-US" sz="2000" dirty="0"/>
              <a:t>, A. Flavor network and the principles of food pairing. Bulletin of the American Physical Society 56 (2011</a:t>
            </a:r>
            <a:r>
              <a:rPr lang="en-US" sz="2000" dirty="0" smtClean="0"/>
              <a:t>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Teng</a:t>
            </a:r>
            <a:r>
              <a:rPr lang="en-US" sz="2000" dirty="0"/>
              <a:t>, C.-Y., Lin, Y.-R. &amp; </a:t>
            </a:r>
            <a:r>
              <a:rPr lang="en-US" sz="2000" dirty="0" err="1"/>
              <a:t>Adamic</a:t>
            </a:r>
            <a:r>
              <a:rPr lang="en-US" sz="2000" dirty="0"/>
              <a:t>, L. A. Recipe recommendation using ingredient networks. (2011). ArXiv:1111.3919 [cs.SI</a:t>
            </a:r>
            <a:r>
              <a:rPr lang="en-US" sz="2000" dirty="0" smtClean="0"/>
              <a:t>].</a:t>
            </a:r>
            <a:endParaRPr lang="en-US" sz="2000" dirty="0"/>
          </a:p>
        </p:txBody>
      </p:sp>
      <p:sp>
        <p:nvSpPr>
          <p:cNvPr id="346" name="Rectangle 345"/>
          <p:cNvSpPr/>
          <p:nvPr/>
        </p:nvSpPr>
        <p:spPr>
          <a:xfrm>
            <a:off x="956908" y="3032607"/>
            <a:ext cx="8896964" cy="6073293"/>
          </a:xfrm>
          <a:prstGeom prst="rect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400" dirty="0"/>
          </a:p>
        </p:txBody>
      </p:sp>
      <p:sp>
        <p:nvSpPr>
          <p:cNvPr id="329" name="Rectangle 328"/>
          <p:cNvSpPr/>
          <p:nvPr/>
        </p:nvSpPr>
        <p:spPr>
          <a:xfrm>
            <a:off x="23033064" y="3045832"/>
            <a:ext cx="8862673" cy="15939198"/>
          </a:xfrm>
          <a:prstGeom prst="rect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400" dirty="0"/>
          </a:p>
        </p:txBody>
      </p:sp>
      <p:sp>
        <p:nvSpPr>
          <p:cNvPr id="4" name="Text Box 122"/>
          <p:cNvSpPr txBox="1">
            <a:spLocks noChangeArrowheads="1"/>
          </p:cNvSpPr>
          <p:nvPr/>
        </p:nvSpPr>
        <p:spPr bwMode="auto">
          <a:xfrm>
            <a:off x="3906782" y="96682"/>
            <a:ext cx="25134277" cy="1492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6178" tIns="190442" rIns="76178" bIns="190442" anchor="ctr" anchorCtr="0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7200" b="1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ToMeto</a:t>
            </a:r>
            <a:r>
              <a:rPr lang="en-US" sz="7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: a Networks-based Approach to </a:t>
            </a:r>
            <a:r>
              <a:rPr lang="en-US" sz="72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Recipe Recommendation</a:t>
            </a:r>
            <a:endParaRPr lang="en-US" sz="7200" b="1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5" name="Text Box 123"/>
          <p:cNvSpPr txBox="1">
            <a:spLocks noChangeArrowheads="1"/>
          </p:cNvSpPr>
          <p:nvPr/>
        </p:nvSpPr>
        <p:spPr bwMode="auto">
          <a:xfrm>
            <a:off x="6798063" y="1561441"/>
            <a:ext cx="19202400" cy="898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6178" tIns="76178" rIns="76178" bIns="76178" anchor="ctr" anchorCtr="0"/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3600" i="1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Albert Ge,  Matthew </a:t>
            </a:r>
            <a:r>
              <a:rPr lang="en-US" sz="3600" i="1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Jin</a:t>
            </a:r>
            <a:r>
              <a:rPr lang="en-US" sz="3600" i="1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,  Jonathan </a:t>
            </a:r>
            <a:r>
              <a:rPr lang="en-US" sz="3600" i="1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Joo</a:t>
            </a:r>
            <a:r>
              <a:rPr lang="en-US" sz="3600" i="1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,  </a:t>
            </a:r>
            <a:r>
              <a:rPr lang="en-US" sz="3600" i="1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Boyu</a:t>
            </a:r>
            <a:r>
              <a:rPr lang="en-US" sz="3600" i="1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 Tong  -  California Institute of Technology</a:t>
            </a:r>
          </a:p>
          <a:p>
            <a:pPr algn="ctr" eaLnBrk="1" hangingPunct="1"/>
            <a:endParaRPr lang="en-US" sz="2880" i="1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51944" y="3046341"/>
            <a:ext cx="8888418" cy="4445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089" tIns="19045" rIns="38089" bIns="19045" rtlCol="0" anchor="ctr"/>
          <a:lstStyle/>
          <a:p>
            <a:pPr algn="ctr"/>
            <a:r>
              <a:rPr lang="en-US" sz="28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Introduction and Motivation</a:t>
            </a:r>
            <a:endParaRPr lang="en-US" sz="28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3051817" y="19457111"/>
            <a:ext cx="8863162" cy="4445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089" tIns="19045" rIns="38089" bIns="19045" rtlCol="0" anchor="ctr"/>
          <a:lstStyle/>
          <a:p>
            <a:pPr algn="ctr"/>
            <a:r>
              <a:rPr lang="en-US" sz="28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References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23055120" y="3058579"/>
            <a:ext cx="8835650" cy="4445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089" tIns="19045" rIns="38089" bIns="19045" rtlCol="0" anchor="ctr"/>
          <a:lstStyle/>
          <a:p>
            <a:pPr algn="ctr"/>
            <a:r>
              <a:rPr lang="en-US" sz="28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Preliminary Network Analysis</a:t>
            </a:r>
            <a:endParaRPr lang="en-US" sz="28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964572" y="9544050"/>
            <a:ext cx="8889300" cy="51725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089" tIns="19045" rIns="38089" bIns="19045" rtlCol="0" anchor="ctr"/>
          <a:lstStyle/>
          <a:p>
            <a:pPr algn="ctr"/>
            <a:r>
              <a:rPr lang="en-US" sz="28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Data Processing</a:t>
            </a:r>
            <a:endParaRPr lang="en-US" sz="28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1009" y="1585577"/>
            <a:ext cx="2367630" cy="572011"/>
          </a:xfrm>
          <a:prstGeom prst="rect">
            <a:avLst/>
          </a:prstGeom>
        </p:spPr>
      </p:pic>
      <p:sp>
        <p:nvSpPr>
          <p:cNvPr id="81" name="Rectangle 80"/>
          <p:cNvSpPr/>
          <p:nvPr/>
        </p:nvSpPr>
        <p:spPr>
          <a:xfrm>
            <a:off x="10283282" y="7603845"/>
            <a:ext cx="12367913" cy="8277505"/>
          </a:xfrm>
          <a:prstGeom prst="rect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n-US" sz="2800" dirty="0"/>
          </a:p>
        </p:txBody>
      </p:sp>
      <p:sp>
        <p:nvSpPr>
          <p:cNvPr id="82" name="Rectangle 81"/>
          <p:cNvSpPr/>
          <p:nvPr/>
        </p:nvSpPr>
        <p:spPr>
          <a:xfrm>
            <a:off x="10290181" y="7613906"/>
            <a:ext cx="12367913" cy="4445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089" tIns="19045" rIns="38089" bIns="19045" rtlCol="0" anchor="ctr"/>
          <a:lstStyle/>
          <a:p>
            <a:pPr algn="ctr"/>
            <a:r>
              <a:rPr lang="en-US" sz="28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Algorithms</a:t>
            </a:r>
            <a:endParaRPr lang="en-US" sz="28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0283282" y="16244195"/>
            <a:ext cx="12367913" cy="5210983"/>
          </a:xfrm>
          <a:prstGeom prst="rect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400" dirty="0"/>
          </a:p>
        </p:txBody>
      </p:sp>
      <p:sp>
        <p:nvSpPr>
          <p:cNvPr id="85" name="Rectangle 84"/>
          <p:cNvSpPr/>
          <p:nvPr/>
        </p:nvSpPr>
        <p:spPr>
          <a:xfrm>
            <a:off x="10290181" y="16244195"/>
            <a:ext cx="12368155" cy="4445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089" tIns="19045" rIns="38089" bIns="19045" rtlCol="0" anchor="ctr"/>
          <a:lstStyle/>
          <a:p>
            <a:pPr algn="ctr"/>
            <a:r>
              <a:rPr lang="en-US" sz="28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Analysis of Algorithms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1029835" y="3603375"/>
            <a:ext cx="85833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indent="-365760" fontAlgn="base">
              <a:buFont typeface="Arial" panose="020B0604020202020204" pitchFamily="34" charset="0"/>
              <a:buChar char="•"/>
            </a:pPr>
            <a:r>
              <a:rPr lang="en-US" sz="2800" dirty="0" smtClean="0"/>
              <a:t>Inspiration from several papers studying flavor and ingredient networks.</a:t>
            </a:r>
          </a:p>
          <a:p>
            <a:pPr marL="365760" indent="-365760" fontAlgn="base">
              <a:buFont typeface="Arial" panose="020B0604020202020204" pitchFamily="34" charset="0"/>
              <a:buChar char="•"/>
            </a:pPr>
            <a:r>
              <a:rPr lang="en-US" sz="2800" dirty="0" smtClean="0"/>
              <a:t>Wealth of recipes stored in free online recipe databases to be gathered and analyzed.</a:t>
            </a:r>
          </a:p>
          <a:p>
            <a:pPr marL="365760" indent="-365760" fontAlgn="base">
              <a:buFont typeface="Arial" panose="020B0604020202020204" pitchFamily="34" charset="0"/>
              <a:buChar char="•"/>
            </a:pPr>
            <a:r>
              <a:rPr lang="en-US" sz="2800" dirty="0" smtClean="0"/>
              <a:t>Wanted to create a food web application applying these networks to improve home cooking.</a:t>
            </a:r>
          </a:p>
          <a:p>
            <a:pPr marL="365760" indent="-365760" fontAlgn="base">
              <a:buFont typeface="Arial" panose="020B0604020202020204" pitchFamily="34" charset="0"/>
              <a:buChar char="•"/>
            </a:pPr>
            <a:r>
              <a:rPr lang="en-US" sz="2800" dirty="0" smtClean="0"/>
              <a:t>Main Idea: </a:t>
            </a:r>
            <a:r>
              <a:rPr lang="en-US" sz="2800" b="1" dirty="0" smtClean="0"/>
              <a:t>use ingredient network</a:t>
            </a:r>
            <a:r>
              <a:rPr lang="en-US" sz="2800" dirty="0" smtClean="0"/>
              <a:t> extracted from a database of cooking recipes to </a:t>
            </a:r>
            <a:r>
              <a:rPr lang="en-US" sz="2800" b="1" dirty="0" smtClean="0"/>
              <a:t>suggest new ingredients</a:t>
            </a:r>
            <a:r>
              <a:rPr lang="en-US" sz="2800" dirty="0" smtClean="0"/>
              <a:t> to add to an existing recipe.</a:t>
            </a:r>
          </a:p>
          <a:p>
            <a:pPr marL="365760" indent="-365760" fontAlgn="base">
              <a:buFont typeface="Arial" panose="020B0604020202020204" pitchFamily="34" charset="0"/>
              <a:buChar char="•"/>
            </a:pPr>
            <a:r>
              <a:rPr lang="en-US" sz="2800" dirty="0" smtClean="0"/>
              <a:t>Graph consists of ingredients, connected if they appear in the same recipe, weighted according to the number of occurrences.</a:t>
            </a:r>
            <a:endParaRPr lang="en-US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181" y="3066842"/>
            <a:ext cx="12361013" cy="4184219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4094006" y="3621303"/>
            <a:ext cx="6778784" cy="15281150"/>
            <a:chOff x="23358316" y="3603375"/>
            <a:chExt cx="4984604" cy="11236599"/>
          </a:xfrm>
        </p:grpSpPr>
        <p:pic>
          <p:nvPicPr>
            <p:cNvPr id="1030" name="Picture 6" descr="histogram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58316" y="3603375"/>
              <a:ext cx="4984604" cy="37384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8" descr="loglogplot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58316" y="7352448"/>
              <a:ext cx="4984604" cy="37384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qqplot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58316" y="11101521"/>
              <a:ext cx="4984604" cy="37384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85138" y="17926108"/>
            <a:ext cx="4491762" cy="3331844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1070838" y="10135399"/>
            <a:ext cx="8674274" cy="11295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indent="-365760" fontAlgn="base">
              <a:buFont typeface="Arial" panose="020B0604020202020204" pitchFamily="34" charset="0"/>
              <a:buChar char="•"/>
            </a:pPr>
            <a:r>
              <a:rPr lang="en-US" sz="2800" dirty="0"/>
              <a:t>Data </a:t>
            </a:r>
            <a:r>
              <a:rPr lang="en-US" sz="2800" dirty="0"/>
              <a:t>was scraped from two popular online recipe websites: </a:t>
            </a:r>
            <a:r>
              <a:rPr lang="en-US" sz="2800" b="1" dirty="0" err="1"/>
              <a:t>Allrecipes</a:t>
            </a:r>
            <a:r>
              <a:rPr lang="en-US" sz="2800" dirty="0"/>
              <a:t>, and </a:t>
            </a:r>
            <a:r>
              <a:rPr lang="en-US" sz="2800" b="1" dirty="0"/>
              <a:t>NYT Cooking</a:t>
            </a:r>
            <a:r>
              <a:rPr lang="en-US" sz="2800" dirty="0"/>
              <a:t>. </a:t>
            </a:r>
            <a:r>
              <a:rPr lang="en-US" sz="2800" dirty="0"/>
              <a:t>52195 </a:t>
            </a:r>
            <a:r>
              <a:rPr lang="en-US" sz="2800" dirty="0"/>
              <a:t>and 13768 recipes </a:t>
            </a:r>
            <a:r>
              <a:rPr lang="en-US" sz="2800" dirty="0"/>
              <a:t>were downloaded, respectively</a:t>
            </a:r>
            <a:r>
              <a:rPr lang="en-US" sz="2800" dirty="0"/>
              <a:t>.</a:t>
            </a:r>
          </a:p>
          <a:p>
            <a:pPr marL="365760" indent="-365760" fontAlgn="base">
              <a:buFont typeface="Arial" panose="020B0604020202020204" pitchFamily="34" charset="0"/>
              <a:buChar char="•"/>
            </a:pPr>
            <a:r>
              <a:rPr lang="en-US" sz="2800" dirty="0" smtClean="0"/>
              <a:t>Decided to </a:t>
            </a:r>
            <a:r>
              <a:rPr lang="en-US" sz="2800" dirty="0"/>
              <a:t>focus </a:t>
            </a:r>
            <a:r>
              <a:rPr lang="en-US" sz="2800" dirty="0" smtClean="0"/>
              <a:t>efforts </a:t>
            </a:r>
            <a:r>
              <a:rPr lang="en-US" sz="2800" dirty="0"/>
              <a:t>on the smaller NYT dataset, as the data format </a:t>
            </a:r>
            <a:r>
              <a:rPr lang="en-US" sz="2800" dirty="0" smtClean="0"/>
              <a:t>was easier to parse and work with. </a:t>
            </a:r>
          </a:p>
          <a:p>
            <a:pPr marL="365760" indent="-365760" fontAlgn="base">
              <a:buFont typeface="Arial" panose="020B0604020202020204" pitchFamily="34" charset="0"/>
              <a:buChar char="•"/>
            </a:pPr>
            <a:r>
              <a:rPr lang="en-US" sz="2800" dirty="0" smtClean="0"/>
              <a:t>Parsed </a:t>
            </a:r>
            <a:r>
              <a:rPr lang="en-US" sz="2800" dirty="0"/>
              <a:t>each </a:t>
            </a:r>
            <a:r>
              <a:rPr lang="en-US" sz="2800" dirty="0" smtClean="0"/>
              <a:t>downloaded recipe</a:t>
            </a:r>
            <a:r>
              <a:rPr lang="en-US" sz="2800" dirty="0"/>
              <a:t>, extracting the title, ingredients, and </a:t>
            </a:r>
            <a:r>
              <a:rPr lang="en-US" sz="2800" dirty="0" smtClean="0"/>
              <a:t>cooking instructions</a:t>
            </a:r>
            <a:r>
              <a:rPr lang="en-US" sz="2800" dirty="0"/>
              <a:t>.</a:t>
            </a:r>
          </a:p>
          <a:p>
            <a:pPr marL="365760" indent="-365760" fontAlgn="base">
              <a:buFont typeface="Arial" panose="020B0604020202020204" pitchFamily="34" charset="0"/>
              <a:buChar char="•"/>
            </a:pPr>
            <a:r>
              <a:rPr lang="en-US" sz="2800" dirty="0" smtClean="0"/>
              <a:t>Improved data quality by </a:t>
            </a:r>
            <a:r>
              <a:rPr lang="en-US" sz="2800" b="1" dirty="0" smtClean="0"/>
              <a:t>mapping </a:t>
            </a:r>
            <a:r>
              <a:rPr lang="en-US" sz="2800" dirty="0"/>
              <a:t>“low-quality” or “noisy” ingredient entries to actual </a:t>
            </a:r>
            <a:r>
              <a:rPr lang="en-US" sz="2800" dirty="0" smtClean="0"/>
              <a:t>ingredients:</a:t>
            </a:r>
          </a:p>
          <a:p>
            <a:pPr fontAlgn="base"/>
            <a:endParaRPr lang="en-US" sz="2800" dirty="0"/>
          </a:p>
          <a:p>
            <a:pPr marL="0" lvl="1" algn="ctr"/>
            <a:r>
              <a:rPr lang="en-US" sz="2800" i="1" dirty="0" smtClean="0"/>
              <a:t>medium-large </a:t>
            </a:r>
            <a:r>
              <a:rPr lang="en-US" sz="2800" i="1" dirty="0"/>
              <a:t>shrimps (about 14 to 16</a:t>
            </a:r>
            <a:r>
              <a:rPr lang="en-US" sz="2800" i="1" dirty="0" smtClean="0"/>
              <a:t>)</a:t>
            </a:r>
            <a:r>
              <a:rPr lang="en-US" sz="2800" dirty="0" smtClean="0"/>
              <a:t> </a:t>
            </a:r>
            <a:r>
              <a:rPr lang="en-US" sz="2800" dirty="0"/>
              <a:t>→ </a:t>
            </a:r>
            <a:r>
              <a:rPr lang="en-US" sz="2800" i="1" dirty="0" smtClean="0"/>
              <a:t>shrimps</a:t>
            </a:r>
            <a:endParaRPr lang="en-US" sz="2800" dirty="0" smtClean="0"/>
          </a:p>
          <a:p>
            <a:pPr marL="0" lvl="1" algn="ctr"/>
            <a:endParaRPr lang="en-US" sz="2800" dirty="0"/>
          </a:p>
          <a:p>
            <a:pPr marL="365125" indent="-365125">
              <a:buFont typeface="Arial" panose="020B0604020202020204" pitchFamily="34" charset="0"/>
              <a:buChar char="•"/>
            </a:pPr>
            <a:r>
              <a:rPr lang="en-US" sz="2800" dirty="0" smtClean="0"/>
              <a:t>Reduced the ingredient </a:t>
            </a:r>
            <a:r>
              <a:rPr lang="en-US" sz="2800" dirty="0"/>
              <a:t>count by over 9000, and ended with 1070 most common ingredients that </a:t>
            </a:r>
            <a:r>
              <a:rPr lang="en-US" sz="2800" dirty="0" smtClean="0"/>
              <a:t>were eventually used </a:t>
            </a:r>
            <a:r>
              <a:rPr lang="en-US" sz="2800" dirty="0"/>
              <a:t>in </a:t>
            </a:r>
            <a:r>
              <a:rPr lang="en-US" sz="2800" dirty="0" smtClean="0"/>
              <a:t>the network analysis.</a:t>
            </a:r>
            <a:endParaRPr lang="en-US" sz="2800" dirty="0"/>
          </a:p>
          <a:p>
            <a:pPr marL="365760" indent="-365760" fontAlgn="base">
              <a:buFont typeface="Arial" panose="020B0604020202020204" pitchFamily="34" charset="0"/>
              <a:buChar char="•"/>
            </a:pPr>
            <a:r>
              <a:rPr lang="en-US" sz="2800" dirty="0" smtClean="0"/>
              <a:t>Methodology </a:t>
            </a:r>
            <a:r>
              <a:rPr lang="en-US" sz="2800" dirty="0"/>
              <a:t>for mapping the ingredients involved </a:t>
            </a:r>
            <a:r>
              <a:rPr lang="en-US" sz="2800" b="1" dirty="0"/>
              <a:t>filtering </a:t>
            </a:r>
            <a:r>
              <a:rPr lang="en-US" sz="2800" dirty="0"/>
              <a:t>out the linguistic </a:t>
            </a:r>
            <a:r>
              <a:rPr lang="en-US" sz="2800" dirty="0" smtClean="0"/>
              <a:t>fluff from </a:t>
            </a:r>
            <a:r>
              <a:rPr lang="en-US" sz="2800" dirty="0"/>
              <a:t>ingredients: parentheses, commas, plurality (“</a:t>
            </a:r>
            <a:r>
              <a:rPr lang="en-US" sz="2800" i="1" dirty="0"/>
              <a:t>shrimps</a:t>
            </a:r>
            <a:r>
              <a:rPr lang="en-US" sz="2800" dirty="0"/>
              <a:t>” vs “</a:t>
            </a:r>
            <a:r>
              <a:rPr lang="en-US" sz="2800" i="1" dirty="0"/>
              <a:t>shrimp</a:t>
            </a:r>
            <a:r>
              <a:rPr lang="en-US" sz="2800" dirty="0" smtClean="0"/>
              <a:t>”).</a:t>
            </a:r>
            <a:endParaRPr lang="en-US" sz="2800" dirty="0"/>
          </a:p>
          <a:p>
            <a:pPr marL="4686300" indent="-365125" fontAlgn="base">
              <a:buFont typeface="Arial" panose="020B0604020202020204" pitchFamily="34" charset="0"/>
              <a:buChar char="•"/>
            </a:pPr>
            <a:r>
              <a:rPr lang="en-US" sz="2800" b="1" dirty="0" smtClean="0"/>
              <a:t>Supplemented</a:t>
            </a:r>
            <a:r>
              <a:rPr lang="en-US" sz="2800" dirty="0" smtClean="0"/>
              <a:t> network with </a:t>
            </a:r>
            <a:r>
              <a:rPr lang="en-US" sz="2800" dirty="0"/>
              <a:t>the </a:t>
            </a:r>
            <a:r>
              <a:rPr lang="en-US" sz="2800" dirty="0" err="1"/>
              <a:t>Allrecipes</a:t>
            </a:r>
            <a:r>
              <a:rPr lang="en-US" sz="2800" dirty="0"/>
              <a:t> recipes mapped to the NYT ingredients. </a:t>
            </a:r>
            <a:r>
              <a:rPr lang="en-US" sz="2800" dirty="0"/>
              <a:t>The resulting network consisted of </a:t>
            </a:r>
            <a:r>
              <a:rPr lang="en-US" sz="2800" dirty="0" smtClean="0"/>
              <a:t>only NYT recipe ingredients </a:t>
            </a:r>
            <a:r>
              <a:rPr lang="en-US" sz="2800" dirty="0"/>
              <a:t>but </a:t>
            </a:r>
            <a:r>
              <a:rPr lang="en-US" sz="2800" dirty="0" smtClean="0"/>
              <a:t>had edge </a:t>
            </a:r>
            <a:r>
              <a:rPr lang="en-US" sz="2800" dirty="0"/>
              <a:t>weights </a:t>
            </a:r>
            <a:r>
              <a:rPr lang="en-US" sz="2800" dirty="0" smtClean="0"/>
              <a:t>based on both datasets.</a:t>
            </a:r>
            <a:endParaRPr lang="en-US" sz="2800" dirty="0"/>
          </a:p>
        </p:txBody>
      </p:sp>
      <p:pic>
        <p:nvPicPr>
          <p:cNvPr id="1036" name="Picture 12" descr="https://lh3.googleusercontent.com/hj4AhwAHZfTta34pGG7jyiTysk9qDVPrRuVduBD3Ejreq9RO0HWnb8i0g_JE278nNyVHRiZZA8vN-i_TltCF77_YQh4lpFWp2XuXJovN-2iztYU1NTHT-jSpgfh8zMDkRrZf4-k1Nz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9850" y="9195279"/>
            <a:ext cx="4582808" cy="947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10389555" y="8197959"/>
            <a:ext cx="116512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/>
              <a:t>Preliminary (naïve) approach:</a:t>
            </a:r>
          </a:p>
          <a:p>
            <a:pPr marL="514350" lvl="1" indent="-342900" fontAlgn="base">
              <a:buFont typeface="Arial" panose="020B0604020202020204" pitchFamily="34" charset="0"/>
              <a:buChar char="•"/>
            </a:pPr>
            <a:r>
              <a:rPr lang="en-US" sz="2800" dirty="0"/>
              <a:t>Weight of an edge (</a:t>
            </a:r>
            <a:r>
              <a:rPr lang="en-US" sz="2800" i="1" dirty="0" err="1"/>
              <a:t>a,b</a:t>
            </a:r>
            <a:r>
              <a:rPr lang="en-US" sz="2800" dirty="0"/>
              <a:t>) is the number of recipes the pair appears </a:t>
            </a:r>
            <a:r>
              <a:rPr lang="en-US" sz="2800" dirty="0" smtClean="0"/>
              <a:t>together.</a:t>
            </a:r>
            <a:endParaRPr lang="en-US" sz="2800" dirty="0"/>
          </a:p>
        </p:txBody>
      </p:sp>
      <p:sp>
        <p:nvSpPr>
          <p:cNvPr id="62" name="TextBox 61"/>
          <p:cNvSpPr txBox="1"/>
          <p:nvPr/>
        </p:nvSpPr>
        <p:spPr>
          <a:xfrm>
            <a:off x="10389555" y="10249369"/>
            <a:ext cx="1216873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 smtClean="0"/>
              <a:t>PMI (Pointwise mutual information):</a:t>
            </a:r>
            <a:endParaRPr lang="en-US" sz="2800" b="1" dirty="0"/>
          </a:p>
          <a:p>
            <a:pPr marL="514350" lvl="1" indent="-342900" fontAlgn="base">
              <a:buFont typeface="Arial" panose="020B0604020202020204" pitchFamily="34" charset="0"/>
              <a:buChar char="•"/>
            </a:pPr>
            <a:r>
              <a:rPr lang="en-US" sz="2800" dirty="0"/>
              <a:t>PMI of two ingredients </a:t>
            </a:r>
            <a:r>
              <a:rPr lang="en-US" sz="2800" i="1" dirty="0" err="1" smtClean="0"/>
              <a:t>a,b</a:t>
            </a:r>
            <a:r>
              <a:rPr lang="en-US" sz="2800" dirty="0" smtClean="0"/>
              <a:t> </a:t>
            </a:r>
            <a:r>
              <a:rPr lang="en-US" sz="2800" dirty="0"/>
              <a:t>given </a:t>
            </a:r>
            <a:r>
              <a:rPr lang="en-US" sz="2800" dirty="0" smtClean="0"/>
              <a:t>by:</a:t>
            </a:r>
          </a:p>
          <a:p>
            <a:pPr marL="171450" lvl="1" fontAlgn="base"/>
            <a:endParaRPr lang="en-US" sz="2800" dirty="0"/>
          </a:p>
          <a:p>
            <a:pPr marL="514350" lvl="1" indent="-342900" fontAlgn="base">
              <a:buFont typeface="Arial" panose="020B0604020202020204" pitchFamily="34" charset="0"/>
              <a:buChar char="•"/>
            </a:pPr>
            <a:r>
              <a:rPr lang="en-US" sz="2800" b="1" dirty="0"/>
              <a:t>Edge weights</a:t>
            </a:r>
            <a:r>
              <a:rPr lang="en-US" sz="2800" dirty="0"/>
              <a:t> between ingredients are their </a:t>
            </a:r>
            <a:r>
              <a:rPr lang="en-US" sz="2800" b="1" dirty="0"/>
              <a:t>PMI scores</a:t>
            </a:r>
            <a:r>
              <a:rPr lang="en-US" sz="2800" dirty="0"/>
              <a:t>. In this way, ingredients that are highly correlated (are in many recipes together) will have a stronger weight. Weights range from -∞ to +∞. Ingredients that never share a recipe do not have an edge between them.</a:t>
            </a:r>
          </a:p>
        </p:txBody>
      </p:sp>
      <p:pic>
        <p:nvPicPr>
          <p:cNvPr id="1038" name="Picture 14" descr="https://lh6.googleusercontent.com/uV2vZplRedu0T5Rd5R8IVtS9iyLIRslWc82r3SwCl9JkoxIuBtuZMvf6CKWvA7WGfgsvvyAdZ4Nn0th3Wj_Nmwdc1mBBiKrvZQGvBpzHyz24pv-MzriLGrfPisSVOL2bmIbM2JazQfU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0833" y="10452274"/>
            <a:ext cx="2189670" cy="1029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10389555" y="13484759"/>
            <a:ext cx="121687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 smtClean="0"/>
              <a:t>PMI (Pointwise mutual information) variants:</a:t>
            </a:r>
          </a:p>
          <a:p>
            <a:pPr marL="514350" lvl="1" indent="-342900" fontAlgn="base">
              <a:buFont typeface="Arial" panose="020B0604020202020204" pitchFamily="34" charset="0"/>
              <a:buChar char="•"/>
            </a:pPr>
            <a:r>
              <a:rPr lang="en-US" sz="2800" dirty="0" smtClean="0"/>
              <a:t>Normalized </a:t>
            </a:r>
            <a:r>
              <a:rPr lang="en-US" sz="2800" dirty="0"/>
              <a:t>PMIs </a:t>
            </a:r>
            <a:r>
              <a:rPr lang="en-US" sz="2800" dirty="0" smtClean="0"/>
              <a:t>(</a:t>
            </a:r>
            <a:r>
              <a:rPr lang="en-US" sz="2800" dirty="0" err="1" smtClean="0"/>
              <a:t>nPMI</a:t>
            </a:r>
            <a:r>
              <a:rPr lang="en-US" sz="2800" dirty="0" smtClean="0"/>
              <a:t>) – Normalize by degree to find “critical” ingredients.</a:t>
            </a:r>
            <a:endParaRPr lang="en-US" sz="2800" dirty="0"/>
          </a:p>
          <a:p>
            <a:pPr marL="514350" lvl="1" indent="-342900" fontAlgn="base">
              <a:buFont typeface="Arial" panose="020B0604020202020204" pitchFamily="34" charset="0"/>
              <a:buChar char="•"/>
            </a:pPr>
            <a:r>
              <a:rPr lang="en-US" sz="2800" dirty="0" smtClean="0"/>
              <a:t>Weighted sum of </a:t>
            </a:r>
            <a:r>
              <a:rPr lang="en-US" sz="2800" dirty="0"/>
              <a:t>PMIs </a:t>
            </a:r>
            <a:r>
              <a:rPr lang="en-US" sz="2800" dirty="0" smtClean="0"/>
              <a:t>(</a:t>
            </a:r>
            <a:r>
              <a:rPr lang="en-US" sz="2800" dirty="0" err="1"/>
              <a:t>wPMI</a:t>
            </a:r>
            <a:r>
              <a:rPr lang="en-US" sz="2800" dirty="0" smtClean="0"/>
              <a:t>) – Weight by # of edges to recipe ingredients.</a:t>
            </a:r>
            <a:endParaRPr lang="en-US" sz="2800" dirty="0"/>
          </a:p>
          <a:p>
            <a:pPr marL="514350" lvl="1" indent="-342900" fontAlgn="base">
              <a:buFont typeface="Arial" panose="020B0604020202020204" pitchFamily="34" charset="0"/>
              <a:buChar char="•"/>
            </a:pPr>
            <a:r>
              <a:rPr lang="en-US" sz="2800" dirty="0"/>
              <a:t>Generalized PMI - 3 or more nodes (</a:t>
            </a:r>
            <a:r>
              <a:rPr lang="en-US" sz="2800" dirty="0" err="1"/>
              <a:t>gPMI</a:t>
            </a:r>
            <a:r>
              <a:rPr lang="en-US" sz="2800" dirty="0" smtClean="0"/>
              <a:t>) – Extend PMI to 3+ nodes.</a:t>
            </a:r>
            <a:endParaRPr lang="en-US" sz="2800" dirty="0"/>
          </a:p>
          <a:p>
            <a:pPr marL="514350" lvl="1" indent="-342900" fontAlgn="base">
              <a:buFont typeface="Arial" panose="020B0604020202020204" pitchFamily="34" charset="0"/>
              <a:buChar char="•"/>
            </a:pPr>
            <a:r>
              <a:rPr lang="en-US" sz="2800" dirty="0"/>
              <a:t>Minimax PMI (</a:t>
            </a:r>
            <a:r>
              <a:rPr lang="en-US" sz="2800" dirty="0" err="1"/>
              <a:t>mPMI</a:t>
            </a:r>
            <a:r>
              <a:rPr lang="en-US" sz="2800" dirty="0" smtClean="0"/>
              <a:t>) – Use minimax to find the most compatible ingredients.</a:t>
            </a:r>
            <a:endParaRPr lang="en-US" sz="2800" dirty="0"/>
          </a:p>
        </p:txBody>
      </p:sp>
      <p:sp>
        <p:nvSpPr>
          <p:cNvPr id="66" name="TextBox 65"/>
          <p:cNvSpPr txBox="1"/>
          <p:nvPr/>
        </p:nvSpPr>
        <p:spPr>
          <a:xfrm>
            <a:off x="10389555" y="9074984"/>
            <a:ext cx="74602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1" indent="-342900" fontAlgn="base">
              <a:buFont typeface="Arial" panose="020B0604020202020204" pitchFamily="34" charset="0"/>
              <a:buChar char="•"/>
            </a:pPr>
            <a:r>
              <a:rPr lang="en-US" sz="2800" dirty="0" smtClean="0"/>
              <a:t>For each ingredient </a:t>
            </a:r>
            <a:r>
              <a:rPr lang="en-US" sz="2800" i="1" dirty="0" smtClean="0"/>
              <a:t>a</a:t>
            </a:r>
            <a:r>
              <a:rPr lang="en-US" sz="2800" dirty="0" smtClean="0"/>
              <a:t> in the recipe, compute, for each of its neighbors </a:t>
            </a:r>
            <a:r>
              <a:rPr lang="en-US" sz="2800" i="1" dirty="0" smtClean="0"/>
              <a:t>b </a:t>
            </a:r>
            <a:r>
              <a:rPr lang="en-US" sz="2800" dirty="0" smtClean="0"/>
              <a:t>outside the recipe:</a:t>
            </a:r>
            <a:endParaRPr lang="en-US" sz="2800" dirty="0"/>
          </a:p>
        </p:txBody>
      </p:sp>
      <p:sp>
        <p:nvSpPr>
          <p:cNvPr id="67" name="TextBox 66"/>
          <p:cNvSpPr txBox="1"/>
          <p:nvPr/>
        </p:nvSpPr>
        <p:spPr>
          <a:xfrm>
            <a:off x="10408605" y="16825167"/>
            <a:ext cx="1216873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dirty="0"/>
              <a:t>Required some objective way of comparing </a:t>
            </a:r>
            <a:r>
              <a:rPr lang="en-US" sz="2800" dirty="0" smtClean="0"/>
              <a:t>algorithms.</a:t>
            </a:r>
            <a:endParaRPr lang="en-US" sz="2800" dirty="0"/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dirty="0"/>
              <a:t>Split the database of recipes into </a:t>
            </a:r>
            <a:r>
              <a:rPr lang="en-US" sz="2800" b="1" dirty="0"/>
              <a:t>learning</a:t>
            </a:r>
            <a:r>
              <a:rPr lang="en-US" sz="2800" dirty="0"/>
              <a:t> and </a:t>
            </a:r>
            <a:r>
              <a:rPr lang="en-US" sz="2800" b="1" dirty="0"/>
              <a:t>testing</a:t>
            </a:r>
            <a:r>
              <a:rPr lang="en-US" sz="2800" dirty="0"/>
              <a:t> </a:t>
            </a:r>
            <a:r>
              <a:rPr lang="en-US" sz="2800" dirty="0" smtClean="0"/>
              <a:t>sets.</a:t>
            </a:r>
            <a:endParaRPr lang="en-US" sz="2800" dirty="0"/>
          </a:p>
          <a:p>
            <a:pPr marL="1028700" lvl="1" indent="-457200" fontAlgn="base">
              <a:buFont typeface="Arial" panose="020B0604020202020204" pitchFamily="34" charset="0"/>
              <a:buChar char="•"/>
            </a:pPr>
            <a:r>
              <a:rPr lang="en-US" sz="2800" dirty="0" smtClean="0"/>
              <a:t>Inspired by </a:t>
            </a:r>
            <a:r>
              <a:rPr lang="en-US" sz="2800" b="1" dirty="0" smtClean="0"/>
              <a:t>machine learning</a:t>
            </a:r>
            <a:r>
              <a:rPr lang="en-US" sz="2800" dirty="0" smtClean="0"/>
              <a:t> methods of testing.</a:t>
            </a:r>
          </a:p>
          <a:p>
            <a:pPr marL="1028700" lvl="1" indent="-457200" fontAlgn="base">
              <a:buFont typeface="Arial" panose="020B0604020202020204" pitchFamily="34" charset="0"/>
              <a:buChar char="•"/>
            </a:pPr>
            <a:r>
              <a:rPr lang="en-US" sz="2800" dirty="0" smtClean="0"/>
              <a:t>Construct the ingredient network and run the algorithms using only the </a:t>
            </a:r>
            <a:r>
              <a:rPr lang="en-US" sz="2800" dirty="0"/>
              <a:t>learning </a:t>
            </a:r>
            <a:r>
              <a:rPr lang="en-US" sz="2800" dirty="0" smtClean="0"/>
              <a:t>set (approximately 70% of the data).</a:t>
            </a:r>
            <a:endParaRPr lang="en-US" sz="2800" dirty="0"/>
          </a:p>
          <a:p>
            <a:pPr marL="1028700" lvl="1" indent="-457200" fontAlgn="base">
              <a:buFont typeface="Arial" panose="020B0604020202020204" pitchFamily="34" charset="0"/>
              <a:buChar char="•"/>
            </a:pPr>
            <a:r>
              <a:rPr lang="en-US" sz="2800" dirty="0"/>
              <a:t>For each of </a:t>
            </a:r>
            <a:r>
              <a:rPr lang="en-US" sz="2800" dirty="0" smtClean="0"/>
              <a:t>the recipes in the testing set,</a:t>
            </a:r>
            <a:r>
              <a:rPr lang="en-US" sz="2800" b="1" dirty="0" smtClean="0"/>
              <a:t> </a:t>
            </a:r>
            <a:r>
              <a:rPr lang="en-US" sz="2800" dirty="0"/>
              <a:t>remove ingredient</a:t>
            </a:r>
            <a:r>
              <a:rPr lang="en-US" sz="2800" b="1" dirty="0"/>
              <a:t>s </a:t>
            </a:r>
            <a:r>
              <a:rPr lang="en-US" sz="2800" dirty="0"/>
              <a:t>and apply the </a:t>
            </a:r>
            <a:r>
              <a:rPr lang="en-US" sz="2800" dirty="0" smtClean="0"/>
              <a:t>recommendation algorithm on </a:t>
            </a:r>
            <a:r>
              <a:rPr lang="en-US" sz="2800" dirty="0"/>
              <a:t>the remaining </a:t>
            </a:r>
            <a:r>
              <a:rPr lang="en-US" sz="2800" dirty="0" smtClean="0"/>
              <a:t>ingredients.</a:t>
            </a:r>
            <a:endParaRPr lang="en-US" sz="2800" dirty="0"/>
          </a:p>
          <a:p>
            <a:pPr marL="1028700" lvl="1" indent="-457200" fontAlgn="base">
              <a:buFont typeface="Arial" panose="020B0604020202020204" pitchFamily="34" charset="0"/>
              <a:buChar char="•"/>
            </a:pPr>
            <a:r>
              <a:rPr lang="en-US" sz="2800" dirty="0"/>
              <a:t>Does the algorithms suggest the missing ingredients?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dirty="0"/>
              <a:t>Testing still in </a:t>
            </a:r>
            <a:r>
              <a:rPr lang="en-US" sz="2800" dirty="0" smtClean="0"/>
              <a:t>progress.</a:t>
            </a:r>
            <a:endParaRPr lang="en-US" sz="2800" dirty="0"/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dirty="0"/>
              <a:t>Rudimentary results: </a:t>
            </a:r>
            <a:r>
              <a:rPr lang="en-US" sz="2800" dirty="0" err="1"/>
              <a:t>wPMI</a:t>
            </a:r>
            <a:r>
              <a:rPr lang="en-US" sz="2800" dirty="0"/>
              <a:t>, </a:t>
            </a:r>
            <a:r>
              <a:rPr lang="en-US" sz="2800" dirty="0" err="1" smtClean="0"/>
              <a:t>sPMI</a:t>
            </a:r>
            <a:r>
              <a:rPr lang="en-US" sz="2800" dirty="0" smtClean="0"/>
              <a:t> seem </a:t>
            </a:r>
            <a:r>
              <a:rPr lang="en-US" sz="2800" dirty="0"/>
              <a:t>to be the best </a:t>
            </a:r>
            <a:r>
              <a:rPr lang="en-US" sz="2800" dirty="0" smtClean="0"/>
              <a:t>algorithms.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5125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548DD4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28134</TotalTime>
  <Words>643</Words>
  <Application>Microsoft Office PowerPoint</Application>
  <PresentationFormat>Custom</PresentationFormat>
  <Paragraphs>46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Genigraphics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Genigraphics Research Poster Template 24x36</dc:title>
  <dc:creator>Jay Larson</dc:creator>
  <dc:description>Quality poster printing
www.genigraphics.com
1-800-790-4001</dc:description>
  <cp:lastModifiedBy>Charlie</cp:lastModifiedBy>
  <cp:revision>571</cp:revision>
  <cp:lastPrinted>2013-02-12T02:21:55Z</cp:lastPrinted>
  <dcterms:created xsi:type="dcterms:W3CDTF">2013-02-10T21:14:48Z</dcterms:created>
  <dcterms:modified xsi:type="dcterms:W3CDTF">2016-05-19T11:16:58Z</dcterms:modified>
</cp:coreProperties>
</file>