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0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265" r:id="rId54"/>
    <p:sldId id="266" r:id="rId5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30/05/2015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30/05/2015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1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462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18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18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61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41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473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491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46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142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39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966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906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657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40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389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359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479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123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93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25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501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80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58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824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866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430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00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50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268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84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545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801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37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274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32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3183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148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6083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09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55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77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160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7896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7453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30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80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60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1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30/05/2015 16:08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30/05/2015 16:08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30/05/2015 16:08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30/05/2015 16:08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30/05/2015 16:08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truts.apache.org/download.cgi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WEB FRAMEWORK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4000" dirty="0" smtClean="0"/>
              <a:t>Soporte </a:t>
            </a:r>
            <a:r>
              <a:rPr lang="es-ES" sz="4000" dirty="0" err="1" smtClean="0"/>
              <a:t>Tag</a:t>
            </a:r>
            <a:endParaRPr lang="es-ES" sz="4000" dirty="0" smtClean="0"/>
          </a:p>
          <a:p>
            <a:pPr lvl="1" algn="just"/>
            <a:r>
              <a:rPr lang="es-ES" sz="3600" dirty="0" smtClean="0"/>
              <a:t>Struts2 </a:t>
            </a:r>
            <a:r>
              <a:rPr lang="es-ES" sz="3600" dirty="0"/>
              <a:t>ha mejorado las etiquetas de formulario y las nuevas etiquetas permitir a los desarrolladores escribir menos código</a:t>
            </a:r>
            <a:r>
              <a:rPr lang="es-ES" sz="3600" dirty="0" smtClean="0"/>
              <a:t>.</a:t>
            </a:r>
            <a:endParaRPr lang="es-ES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36847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600" dirty="0"/>
              <a:t>Soporte AJAX</a:t>
            </a:r>
          </a:p>
          <a:p>
            <a:pPr lvl="1" algn="just"/>
            <a:r>
              <a:rPr lang="es-ES" sz="3200" dirty="0"/>
              <a:t>Struts2 ha reconocido el </a:t>
            </a:r>
            <a:r>
              <a:rPr lang="es-ES" sz="3200" dirty="0" smtClean="0"/>
              <a:t>apoyo es compatible con las tecnologías </a:t>
            </a:r>
            <a:r>
              <a:rPr lang="es-ES" sz="3200" dirty="0"/>
              <a:t>de la Web 2.0, y ha integrado AJAX </a:t>
            </a:r>
            <a:r>
              <a:rPr lang="es-ES" sz="3200" dirty="0" smtClean="0"/>
              <a:t>mediante </a:t>
            </a:r>
            <a:r>
              <a:rPr lang="es-ES" sz="3200" dirty="0"/>
              <a:t>la creación de </a:t>
            </a:r>
            <a:r>
              <a:rPr lang="es-ES" sz="3200" dirty="0" err="1" smtClean="0"/>
              <a:t>tags</a:t>
            </a:r>
            <a:r>
              <a:rPr lang="es-ES" sz="3200" dirty="0" smtClean="0"/>
              <a:t> </a:t>
            </a:r>
            <a:r>
              <a:rPr lang="es-ES" sz="3200" dirty="0"/>
              <a:t>de AJAX, </a:t>
            </a:r>
            <a:r>
              <a:rPr lang="es-ES" sz="3200" dirty="0" smtClean="0"/>
              <a:t>es una </a:t>
            </a:r>
            <a:r>
              <a:rPr lang="es-ES" sz="3200" dirty="0"/>
              <a:t>función muy similar a las etiquetas estándar struts2.</a:t>
            </a:r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393032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4000" dirty="0"/>
              <a:t>Fácil </a:t>
            </a:r>
            <a:r>
              <a:rPr lang="es-ES" sz="4000" dirty="0" smtClean="0"/>
              <a:t>integración</a:t>
            </a:r>
          </a:p>
          <a:p>
            <a:pPr lvl="1" algn="just"/>
            <a:r>
              <a:rPr lang="es-ES" sz="3200" dirty="0" smtClean="0"/>
              <a:t>Integración </a:t>
            </a:r>
            <a:r>
              <a:rPr lang="es-ES" sz="3200" dirty="0"/>
              <a:t>con otros </a:t>
            </a:r>
            <a:r>
              <a:rPr lang="es-ES" sz="3200" dirty="0" err="1"/>
              <a:t>frameworks</a:t>
            </a:r>
            <a:r>
              <a:rPr lang="es-ES" sz="3200" dirty="0"/>
              <a:t> como Spring, </a:t>
            </a:r>
            <a:r>
              <a:rPr lang="es-ES" sz="3200" dirty="0" smtClean="0"/>
              <a:t>Tiles </a:t>
            </a:r>
            <a:r>
              <a:rPr lang="es-ES" sz="3200" dirty="0"/>
              <a:t>y </a:t>
            </a:r>
            <a:r>
              <a:rPr lang="es-ES" sz="3200" dirty="0" err="1" smtClean="0"/>
              <a:t>Hibernate</a:t>
            </a:r>
            <a:r>
              <a:rPr lang="es-ES" sz="3200" dirty="0" smtClean="0"/>
              <a:t>.</a:t>
            </a:r>
          </a:p>
          <a:p>
            <a:pPr lvl="1" algn="just"/>
            <a:r>
              <a:rPr lang="es-ES" sz="3200" dirty="0" smtClean="0"/>
              <a:t>Ahora es más fácil, pues se ofrece más posibilidades de integración con </a:t>
            </a:r>
            <a:r>
              <a:rPr lang="es-ES" sz="3200" dirty="0"/>
              <a:t>Struts2.</a:t>
            </a:r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425293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Soporte </a:t>
            </a:r>
            <a:r>
              <a:rPr lang="es-ES" sz="3200" dirty="0" err="1" smtClean="0"/>
              <a:t>Template</a:t>
            </a:r>
            <a:endParaRPr lang="es-ES" sz="3200" dirty="0" smtClean="0"/>
          </a:p>
          <a:p>
            <a:pPr lvl="1" algn="just"/>
            <a:r>
              <a:rPr lang="es-ES" sz="3200" dirty="0" smtClean="0"/>
              <a:t>Soporte </a:t>
            </a:r>
            <a:r>
              <a:rPr lang="es-ES" sz="3200" dirty="0"/>
              <a:t>para la generación de vistas utilizando plantillas.</a:t>
            </a:r>
          </a:p>
          <a:p>
            <a:pPr algn="just"/>
            <a:r>
              <a:rPr lang="es-ES" sz="3200" dirty="0" smtClean="0"/>
              <a:t>Soporte </a:t>
            </a:r>
            <a:r>
              <a:rPr lang="es-ES" sz="3200" dirty="0" err="1" smtClean="0"/>
              <a:t>Plugin</a:t>
            </a:r>
            <a:endParaRPr lang="es-ES" sz="3200" dirty="0" smtClean="0"/>
          </a:p>
          <a:p>
            <a:pPr lvl="1" algn="just"/>
            <a:r>
              <a:rPr lang="es-ES" sz="3200" dirty="0" smtClean="0"/>
              <a:t>El </a:t>
            </a:r>
            <a:r>
              <a:rPr lang="es-ES" sz="3200" dirty="0"/>
              <a:t>comportamiento del núcleo Struts2 se puede mejorar y </a:t>
            </a:r>
            <a:r>
              <a:rPr lang="es-ES" sz="3200" dirty="0" smtClean="0"/>
              <a:t>aumentar usando </a:t>
            </a:r>
            <a:r>
              <a:rPr lang="es-ES" sz="3200" dirty="0" err="1" smtClean="0"/>
              <a:t>plugins</a:t>
            </a:r>
            <a:r>
              <a:rPr lang="es-ES" sz="3200" dirty="0"/>
              <a:t>. Una serie de </a:t>
            </a:r>
            <a:r>
              <a:rPr lang="es-ES" sz="3200" dirty="0" err="1"/>
              <a:t>plugins</a:t>
            </a:r>
            <a:r>
              <a:rPr lang="es-ES" sz="3200" dirty="0"/>
              <a:t> están disponibles para Struts2.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182684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4000" dirty="0" smtClean="0"/>
              <a:t>Depuración</a:t>
            </a:r>
          </a:p>
          <a:p>
            <a:pPr lvl="1" algn="just"/>
            <a:r>
              <a:rPr lang="es-ES" sz="3200" dirty="0" smtClean="0"/>
              <a:t>Struts2 </a:t>
            </a:r>
            <a:r>
              <a:rPr lang="es-ES" sz="3200" dirty="0"/>
              <a:t>ofrece perfiles </a:t>
            </a:r>
            <a:r>
              <a:rPr lang="es-ES" sz="3200" dirty="0" smtClean="0"/>
              <a:t>integrados </a:t>
            </a:r>
            <a:r>
              <a:rPr lang="es-ES" sz="3200" dirty="0"/>
              <a:t>para depurar </a:t>
            </a:r>
            <a:r>
              <a:rPr lang="es-ES" sz="3200" dirty="0" smtClean="0"/>
              <a:t>la </a:t>
            </a:r>
            <a:r>
              <a:rPr lang="es-ES" sz="3200" dirty="0"/>
              <a:t>aplicación. </a:t>
            </a:r>
            <a:endParaRPr lang="es-ES" sz="3200" dirty="0" smtClean="0"/>
          </a:p>
          <a:p>
            <a:pPr lvl="1" algn="just"/>
            <a:r>
              <a:rPr lang="es-ES" sz="3200" dirty="0" smtClean="0"/>
              <a:t>Además </a:t>
            </a:r>
            <a:r>
              <a:rPr lang="es-ES" sz="3200" dirty="0"/>
              <a:t>de esto, </a:t>
            </a:r>
            <a:r>
              <a:rPr lang="es-ES" sz="3200" dirty="0" err="1"/>
              <a:t>Struts</a:t>
            </a:r>
            <a:r>
              <a:rPr lang="es-ES" sz="3200" dirty="0"/>
              <a:t> también ofrece depuración integrada con la ayuda de </a:t>
            </a:r>
            <a:r>
              <a:rPr lang="es-ES" sz="3200" dirty="0" smtClean="0"/>
              <a:t>herramientas </a:t>
            </a:r>
            <a:r>
              <a:rPr lang="es-ES" sz="3200" dirty="0"/>
              <a:t>de depuración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229642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4000" dirty="0"/>
              <a:t>Fácil modificar </a:t>
            </a:r>
            <a:r>
              <a:rPr lang="es-ES" sz="4000" dirty="0" smtClean="0"/>
              <a:t>etiquetas</a:t>
            </a:r>
          </a:p>
          <a:p>
            <a:pPr lvl="1" algn="just"/>
            <a:r>
              <a:rPr lang="es-ES" sz="3700" dirty="0" smtClean="0"/>
              <a:t> Los </a:t>
            </a:r>
            <a:r>
              <a:rPr lang="es-ES" sz="3700" dirty="0" err="1" smtClean="0"/>
              <a:t>Tag</a:t>
            </a:r>
            <a:r>
              <a:rPr lang="es-ES" sz="3700" dirty="0" smtClean="0"/>
              <a:t> </a:t>
            </a:r>
            <a:r>
              <a:rPr lang="es-ES" sz="3700" dirty="0"/>
              <a:t>Struts2 pueden ser ajustados utilizando plantillas </a:t>
            </a:r>
            <a:r>
              <a:rPr lang="es-ES" sz="3700" dirty="0" err="1"/>
              <a:t>Freemarker</a:t>
            </a:r>
            <a:r>
              <a:rPr lang="es-ES" sz="3700" dirty="0"/>
              <a:t>. </a:t>
            </a:r>
            <a:endParaRPr lang="es-ES" sz="3700" dirty="0" smtClean="0"/>
          </a:p>
          <a:p>
            <a:pPr lvl="1" algn="just"/>
            <a:r>
              <a:rPr lang="es-ES" sz="3700" dirty="0" smtClean="0"/>
              <a:t>Esto </a:t>
            </a:r>
            <a:r>
              <a:rPr lang="es-ES" sz="3700" dirty="0"/>
              <a:t>no requiere JSP o conocimiento java. </a:t>
            </a:r>
            <a:r>
              <a:rPr lang="es-ES" sz="3700" dirty="0" smtClean="0"/>
              <a:t>Solo con conocimientos </a:t>
            </a:r>
            <a:r>
              <a:rPr lang="es-ES" sz="3700" dirty="0"/>
              <a:t>básicos de HTML, XML y CSS es suficiente para modificar las etiquetas.</a:t>
            </a:r>
            <a:endParaRPr lang="en-US" sz="1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187053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4000" dirty="0"/>
              <a:t>Promover menos de </a:t>
            </a:r>
            <a:r>
              <a:rPr lang="es-ES" sz="4000" dirty="0" smtClean="0"/>
              <a:t>configuración</a:t>
            </a:r>
          </a:p>
          <a:p>
            <a:pPr lvl="1" algn="just"/>
            <a:r>
              <a:rPr lang="es-ES" sz="3700" dirty="0" smtClean="0"/>
              <a:t>Struts2 simplifica la </a:t>
            </a:r>
            <a:r>
              <a:rPr lang="es-ES" sz="3700" dirty="0"/>
              <a:t>configuración con </a:t>
            </a:r>
            <a:r>
              <a:rPr lang="es-ES" sz="3700" dirty="0" smtClean="0"/>
              <a:t>la </a:t>
            </a:r>
            <a:r>
              <a:rPr lang="es-ES" sz="3700" dirty="0"/>
              <a:t>utilización de los valores predeterminados para varios </a:t>
            </a:r>
            <a:r>
              <a:rPr lang="es-ES" sz="3700" dirty="0" smtClean="0"/>
              <a:t>ajustes.</a:t>
            </a:r>
          </a:p>
          <a:p>
            <a:pPr lvl="1" algn="just"/>
            <a:r>
              <a:rPr lang="es-ES" sz="3700" dirty="0" smtClean="0"/>
              <a:t>Requiere una configuración mínima.</a:t>
            </a:r>
            <a:endParaRPr lang="en-US" sz="37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358042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700" dirty="0" smtClean="0"/>
              <a:t>Vistas:</a:t>
            </a:r>
          </a:p>
          <a:p>
            <a:pPr lvl="1" algn="just"/>
            <a:r>
              <a:rPr lang="es-ES" sz="3400" dirty="0" smtClean="0"/>
              <a:t>Struts2 </a:t>
            </a:r>
            <a:r>
              <a:rPr lang="es-ES" sz="3400" dirty="0"/>
              <a:t>tiene un gran soporte para múltiples opciones de visualización (JSP, </a:t>
            </a:r>
            <a:r>
              <a:rPr lang="es-ES" sz="3400" dirty="0" err="1"/>
              <a:t>Freemarker</a:t>
            </a:r>
            <a:r>
              <a:rPr lang="es-ES" sz="3400" dirty="0"/>
              <a:t>, </a:t>
            </a:r>
            <a:r>
              <a:rPr lang="es-ES" sz="3400" dirty="0" err="1"/>
              <a:t>Velocity</a:t>
            </a:r>
            <a:r>
              <a:rPr lang="es-ES" sz="3400" dirty="0"/>
              <a:t> y XSLT</a:t>
            </a:r>
            <a:r>
              <a:rPr lang="es-ES" sz="3400" dirty="0" smtClean="0"/>
              <a:t>)</a:t>
            </a:r>
            <a:endParaRPr lang="es-ES" sz="3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228019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4000" i="1" dirty="0" smtClean="0"/>
              <a:t>Aunque </a:t>
            </a:r>
            <a:r>
              <a:rPr lang="es-ES" sz="4000" i="1" dirty="0" err="1"/>
              <a:t>Struts</a:t>
            </a:r>
            <a:r>
              <a:rPr lang="es-ES" sz="4000" i="1" dirty="0"/>
              <a:t> 2 </a:t>
            </a:r>
            <a:r>
              <a:rPr lang="es-ES" sz="4000" i="1" dirty="0" smtClean="0"/>
              <a:t>presenta </a:t>
            </a:r>
            <a:r>
              <a:rPr lang="es-ES" sz="4000" i="1" dirty="0"/>
              <a:t>con una lista de grandes </a:t>
            </a:r>
            <a:r>
              <a:rPr lang="es-ES" sz="4000" i="1" dirty="0" smtClean="0"/>
              <a:t>características</a:t>
            </a:r>
          </a:p>
          <a:p>
            <a:pPr marL="0" indent="0" algn="just">
              <a:buNone/>
            </a:pPr>
            <a:endParaRPr lang="es-ES" sz="4000" i="1" dirty="0" smtClean="0"/>
          </a:p>
          <a:p>
            <a:pPr marL="0" indent="0" algn="just">
              <a:buNone/>
            </a:pPr>
            <a:r>
              <a:rPr lang="es-ES" sz="4000" i="1" dirty="0" smtClean="0"/>
              <a:t>También tiene puntos negativos.</a:t>
            </a:r>
            <a:endParaRPr lang="en-US" sz="40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226738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 smtClean="0"/>
              <a:t>Gran </a:t>
            </a:r>
            <a:r>
              <a:rPr lang="es-ES" sz="3400" dirty="0"/>
              <a:t>curva de </a:t>
            </a:r>
            <a:r>
              <a:rPr lang="es-ES" sz="3400" dirty="0" smtClean="0"/>
              <a:t>aprendizaje</a:t>
            </a:r>
          </a:p>
          <a:p>
            <a:pPr lvl="1" algn="just"/>
            <a:r>
              <a:rPr lang="es-ES" sz="3100" dirty="0" smtClean="0"/>
              <a:t>Para </a:t>
            </a:r>
            <a:r>
              <a:rPr lang="es-ES" sz="3100" dirty="0"/>
              <a:t>utilizar MVC con </a:t>
            </a:r>
            <a:r>
              <a:rPr lang="es-ES" sz="3100" dirty="0" err="1"/>
              <a:t>Struts</a:t>
            </a:r>
            <a:r>
              <a:rPr lang="es-ES" sz="3100" dirty="0"/>
              <a:t>, tienes que </a:t>
            </a:r>
            <a:r>
              <a:rPr lang="es-ES" sz="3100" dirty="0" smtClean="0"/>
              <a:t>conocer </a:t>
            </a:r>
            <a:r>
              <a:rPr lang="es-ES" sz="3100" dirty="0"/>
              <a:t>el estándar JSP, </a:t>
            </a:r>
            <a:r>
              <a:rPr lang="es-ES" sz="3100" dirty="0" err="1"/>
              <a:t>Servlet</a:t>
            </a:r>
            <a:r>
              <a:rPr lang="es-ES" sz="3100" dirty="0"/>
              <a:t> API y </a:t>
            </a:r>
            <a:r>
              <a:rPr lang="es-ES" sz="3100" dirty="0" smtClean="0"/>
              <a:t>tener conocimientos avanzados de programación con </a:t>
            </a:r>
            <a:r>
              <a:rPr lang="es-ES" sz="3100" dirty="0" err="1" smtClean="0"/>
              <a:t>Frameworks</a:t>
            </a:r>
            <a:r>
              <a:rPr lang="es-ES" sz="3100" dirty="0" smtClean="0"/>
              <a:t>.</a:t>
            </a:r>
            <a:endParaRPr lang="es-ES" sz="3100" dirty="0"/>
          </a:p>
          <a:p>
            <a:pPr algn="just"/>
            <a:endParaRPr lang="es-ES" sz="3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Desventajas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783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DEL CURSO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s-ES" dirty="0" smtClean="0"/>
              <a:t>OBEJTIVOS</a:t>
            </a:r>
            <a:endParaRPr lang="es-ES" dirty="0"/>
          </a:p>
          <a:p>
            <a:pPr lvl="1"/>
            <a:r>
              <a:rPr lang="es-ES" dirty="0" smtClean="0"/>
              <a:t>Conocer el marco de trabajo que ofrece STRUTS 2.</a:t>
            </a:r>
          </a:p>
          <a:p>
            <a:pPr lvl="1"/>
            <a:r>
              <a:rPr lang="es-ES" dirty="0" smtClean="0"/>
              <a:t>Desarrollar </a:t>
            </a:r>
            <a:r>
              <a:rPr lang="es-ES" dirty="0"/>
              <a:t>aplicaciones basadas en componentes </a:t>
            </a:r>
            <a:r>
              <a:rPr lang="es-ES" dirty="0" smtClean="0"/>
              <a:t>Web.</a:t>
            </a:r>
          </a:p>
          <a:p>
            <a:pPr marL="365760" lvl="1" indent="0">
              <a:buNone/>
            </a:pPr>
            <a:endParaRPr lang="es-ES" dirty="0"/>
          </a:p>
          <a:p>
            <a:r>
              <a:rPr lang="es-ES" dirty="0" smtClean="0"/>
              <a:t>Metodología </a:t>
            </a:r>
            <a:r>
              <a:rPr lang="es-ES" dirty="0"/>
              <a:t>del </a:t>
            </a:r>
            <a:r>
              <a:rPr lang="es-ES" dirty="0" smtClean="0"/>
              <a:t>proyecto</a:t>
            </a:r>
          </a:p>
          <a:p>
            <a:pPr lvl="1"/>
            <a:r>
              <a:rPr lang="es-ES" dirty="0" smtClean="0"/>
              <a:t>Presencial: Días 1, 2 y 3 de junio de 2015</a:t>
            </a:r>
          </a:p>
          <a:p>
            <a:pPr lvl="1"/>
            <a:r>
              <a:rPr lang="es-ES" dirty="0" smtClean="0"/>
              <a:t>Horario:  </a:t>
            </a:r>
          </a:p>
          <a:p>
            <a:pPr lvl="2"/>
            <a:r>
              <a:rPr lang="es-ES" dirty="0" smtClean="0"/>
              <a:t>L y M de 9:00-14:00 y 15:00-18:00</a:t>
            </a:r>
          </a:p>
          <a:p>
            <a:pPr lvl="2"/>
            <a:r>
              <a:rPr lang="es-ES" dirty="0" smtClean="0"/>
              <a:t>X de 9:00-13:00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 smtClean="0"/>
              <a:t>Pobre documentación</a:t>
            </a:r>
          </a:p>
          <a:p>
            <a:pPr lvl="1" algn="just"/>
            <a:r>
              <a:rPr lang="es-ES" sz="3100" dirty="0" smtClean="0"/>
              <a:t>En </a:t>
            </a:r>
            <a:r>
              <a:rPr lang="es-ES" sz="3100" dirty="0"/>
              <a:t>comparación con el </a:t>
            </a:r>
            <a:r>
              <a:rPr lang="es-ES" sz="3100" dirty="0" err="1"/>
              <a:t>servlet</a:t>
            </a:r>
            <a:r>
              <a:rPr lang="es-ES" sz="3100" dirty="0"/>
              <a:t> estándar y API JSP, </a:t>
            </a:r>
            <a:r>
              <a:rPr lang="es-ES" sz="3100" dirty="0" err="1"/>
              <a:t>Struts</a:t>
            </a:r>
            <a:r>
              <a:rPr lang="es-ES" sz="3400" dirty="0"/>
              <a:t> tiene menos recursos en línea, y muchos usuarios </a:t>
            </a:r>
            <a:r>
              <a:rPr lang="es-ES" sz="3400" dirty="0" smtClean="0"/>
              <a:t>noveles </a:t>
            </a:r>
            <a:r>
              <a:rPr lang="es-ES" sz="3400" dirty="0"/>
              <a:t>se </a:t>
            </a:r>
            <a:r>
              <a:rPr lang="es-ES" sz="3400" dirty="0" err="1" smtClean="0"/>
              <a:t>encontran</a:t>
            </a:r>
            <a:r>
              <a:rPr lang="es-ES" sz="3400" dirty="0" smtClean="0"/>
              <a:t> con </a:t>
            </a:r>
            <a:r>
              <a:rPr lang="es-ES" sz="3400" dirty="0"/>
              <a:t>la documentación en línea de Apache </a:t>
            </a:r>
            <a:r>
              <a:rPr lang="es-ES" sz="3400" dirty="0" smtClean="0"/>
              <a:t>confusa </a:t>
            </a:r>
            <a:r>
              <a:rPr lang="es-ES" sz="3400" dirty="0"/>
              <a:t>y mal </a:t>
            </a:r>
            <a:r>
              <a:rPr lang="es-ES" sz="3400" dirty="0" smtClean="0"/>
              <a:t>organizada.</a:t>
            </a:r>
            <a:endParaRPr lang="es-ES" sz="3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Desventajas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09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/>
              <a:t>Menos </a:t>
            </a:r>
            <a:r>
              <a:rPr lang="es-ES" sz="3400" dirty="0" smtClean="0"/>
              <a:t>transparente</a:t>
            </a:r>
          </a:p>
          <a:p>
            <a:pPr lvl="1" algn="just"/>
            <a:r>
              <a:rPr lang="es-ES" sz="3100" dirty="0" smtClean="0"/>
              <a:t>Con </a:t>
            </a:r>
            <a:r>
              <a:rPr lang="es-ES" sz="3100" dirty="0"/>
              <a:t>las aplicaciones </a:t>
            </a:r>
            <a:r>
              <a:rPr lang="es-ES" sz="3100" dirty="0" err="1"/>
              <a:t>Struts</a:t>
            </a:r>
            <a:r>
              <a:rPr lang="es-ES" sz="3100" dirty="0"/>
              <a:t>, hay mucho más en juego detrás de las </a:t>
            </a:r>
            <a:r>
              <a:rPr lang="es-ES" sz="3100" dirty="0" smtClean="0"/>
              <a:t>acciones </a:t>
            </a:r>
            <a:r>
              <a:rPr lang="es-ES" sz="3100" dirty="0"/>
              <a:t>que con las aplicaciones web basadas en Java normales que hace que sea difícil de entender el </a:t>
            </a:r>
            <a:r>
              <a:rPr lang="es-ES" sz="3100" dirty="0" err="1" smtClean="0"/>
              <a:t>FrameWork</a:t>
            </a:r>
            <a:r>
              <a:rPr lang="es-ES" sz="3100" dirty="0" smtClean="0"/>
              <a:t>.</a:t>
            </a:r>
            <a:endParaRPr lang="es-ES" sz="3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Desventajas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375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/>
              <a:t>Al final, un buen </a:t>
            </a:r>
            <a:r>
              <a:rPr lang="es-ES" sz="3400" dirty="0" err="1"/>
              <a:t>frameWork</a:t>
            </a:r>
            <a:r>
              <a:rPr lang="es-ES" sz="3400" dirty="0"/>
              <a:t> debería proporcionar un comportamiento genérico del que muchos tipos diferentes de aplicaciones pueden hacer uso</a:t>
            </a:r>
            <a:r>
              <a:rPr lang="es-ES" sz="3400" dirty="0" smtClean="0"/>
              <a:t>.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4202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3.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4000" dirty="0"/>
              <a:t>Modelo</a:t>
            </a:r>
            <a:r>
              <a:rPr lang="es-ES" sz="4000" i="1" dirty="0"/>
              <a:t> Vista Controlador o MVC como se le llama popularmente, es un patrón de diseño para el desarrollo de aplicaciones web. </a:t>
            </a:r>
            <a:endParaRPr lang="es-ES" sz="4000" i="1" dirty="0" smtClean="0"/>
          </a:p>
          <a:p>
            <a:pPr marL="0" indent="0" algn="just">
              <a:buNone/>
            </a:pPr>
            <a:endParaRPr lang="es-ES" sz="4000" i="1" dirty="0"/>
          </a:p>
        </p:txBody>
      </p:sp>
    </p:spTree>
    <p:extLst>
      <p:ext uri="{BB962C8B-B14F-4D97-AF65-F5344CB8AC3E}">
        <p14:creationId xmlns:p14="http://schemas.microsoft.com/office/powerpoint/2010/main" val="41047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3.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Un patrón Modelo Vista Controlador se compone de las siguientes tres partes:</a:t>
            </a:r>
          </a:p>
          <a:p>
            <a:pPr lvl="1" algn="just"/>
            <a:r>
              <a:rPr lang="es-ES" dirty="0" smtClean="0"/>
              <a:t>Modelo: El </a:t>
            </a:r>
            <a:r>
              <a:rPr lang="es-ES" dirty="0"/>
              <a:t>nivel más bajo del patrón que es responsable de mantener datos.</a:t>
            </a:r>
          </a:p>
          <a:p>
            <a:pPr lvl="1" algn="just"/>
            <a:r>
              <a:rPr lang="es-ES" dirty="0" smtClean="0"/>
              <a:t>Vista:  Este </a:t>
            </a:r>
            <a:r>
              <a:rPr lang="es-ES" dirty="0"/>
              <a:t>es responsable de mostrar la totalidad o una parte de los datos al usuario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smtClean="0"/>
              <a:t>Controlador: Software </a:t>
            </a:r>
            <a:r>
              <a:rPr lang="es-ES" dirty="0"/>
              <a:t>de Código que controla las interacciones entre el modelo y Vista.</a:t>
            </a:r>
          </a:p>
          <a:p>
            <a:pPr algn="just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5570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3.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MVC es popular, ya que aísla la lógica de la aplicación de la capa de interfaz de usuario y </a:t>
            </a:r>
            <a:r>
              <a:rPr lang="es-ES" sz="3200" dirty="0" smtClean="0"/>
              <a:t>separa el desarrollo de cada capa. </a:t>
            </a:r>
          </a:p>
          <a:p>
            <a:pPr algn="just"/>
            <a:r>
              <a:rPr lang="es-ES" sz="3200" dirty="0" smtClean="0"/>
              <a:t>Aquí </a:t>
            </a:r>
            <a:r>
              <a:rPr lang="es-ES" sz="3200" dirty="0"/>
              <a:t>el controlador recibe todas las peticiones de la aplicación y luego trabaja con el Modelo de elaborar los datos que necesita el Vista. </a:t>
            </a:r>
            <a:endParaRPr lang="es-ES" sz="3200" dirty="0" smtClean="0"/>
          </a:p>
          <a:p>
            <a:pPr algn="just"/>
            <a:r>
              <a:rPr lang="es-ES" sz="3200" dirty="0" smtClean="0"/>
              <a:t>La vistas entonces </a:t>
            </a:r>
            <a:r>
              <a:rPr lang="es-ES" sz="3200" dirty="0"/>
              <a:t>utiliza los datos elaborados por el controlador para generar una respuesta presentable final. </a:t>
            </a:r>
          </a:p>
        </p:txBody>
      </p:sp>
    </p:spTree>
    <p:extLst>
      <p:ext uri="{BB962C8B-B14F-4D97-AF65-F5344CB8AC3E}">
        <p14:creationId xmlns:p14="http://schemas.microsoft.com/office/powerpoint/2010/main" val="89530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3.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La abstracción MVC puede ser representada gráficamente como sigue.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95975"/>
            <a:ext cx="1847248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9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/>
              <a:t>3. Arquitectura MVC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27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 smtClean="0"/>
              <a:t>El </a:t>
            </a:r>
            <a:r>
              <a:rPr lang="es-ES" sz="3400" dirty="0"/>
              <a:t>modelo es responsable de gestionar los datos de la aplicación. </a:t>
            </a:r>
            <a:endParaRPr lang="es-ES" sz="3400" dirty="0" smtClean="0"/>
          </a:p>
          <a:p>
            <a:pPr algn="just"/>
            <a:r>
              <a:rPr lang="es-ES" sz="3400" dirty="0" smtClean="0"/>
              <a:t>Responde </a:t>
            </a:r>
            <a:r>
              <a:rPr lang="es-ES" sz="3400" dirty="0"/>
              <a:t>a la solicitud de la vista y también responde a las instrucciones del controlador para actualizarse</a:t>
            </a:r>
            <a:endParaRPr lang="es-ES" sz="3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Modelo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08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/>
              <a:t>3. Arquitectura MVC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28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 smtClean="0"/>
              <a:t>Es la </a:t>
            </a:r>
            <a:r>
              <a:rPr lang="es-ES" sz="3400" dirty="0"/>
              <a:t>presentación de los datos en un formato particular, </a:t>
            </a:r>
            <a:r>
              <a:rPr lang="es-ES" sz="3400" dirty="0" smtClean="0"/>
              <a:t>provocado </a:t>
            </a:r>
            <a:r>
              <a:rPr lang="es-ES" sz="3400" dirty="0"/>
              <a:t>por la decisión de un controlador para presentar los datos. </a:t>
            </a:r>
            <a:endParaRPr lang="es-ES" sz="3400" dirty="0" smtClean="0"/>
          </a:p>
          <a:p>
            <a:pPr algn="just"/>
            <a:r>
              <a:rPr lang="es-ES" sz="3400" dirty="0" smtClean="0"/>
              <a:t>Son </a:t>
            </a:r>
            <a:r>
              <a:rPr lang="es-ES" sz="3400" dirty="0"/>
              <a:t>sistemas de </a:t>
            </a:r>
            <a:r>
              <a:rPr lang="es-ES" sz="3400" dirty="0" smtClean="0"/>
              <a:t>plantillas, basados en script como </a:t>
            </a:r>
            <a:r>
              <a:rPr lang="es-ES" sz="3400" dirty="0"/>
              <a:t>JSP, ASP, PHP y muy fácil de integrar con la tecnología AJAX.</a:t>
            </a:r>
            <a:endParaRPr lang="es-ES" sz="3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Vista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9912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/>
              <a:t>3. Arquitectura MVC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400" dirty="0" smtClean="0"/>
              <a:t>El </a:t>
            </a:r>
            <a:r>
              <a:rPr lang="es-ES" sz="3400" dirty="0"/>
              <a:t>controlador es responsable de responder a la entrada del usuario y realizar interacciones de los objetos del modelo de datos. </a:t>
            </a:r>
            <a:endParaRPr lang="es-ES" sz="3400" dirty="0" smtClean="0"/>
          </a:p>
          <a:p>
            <a:pPr algn="just"/>
            <a:r>
              <a:rPr lang="es-ES" sz="3400" dirty="0" smtClean="0"/>
              <a:t>El </a:t>
            </a:r>
            <a:r>
              <a:rPr lang="es-ES" sz="3400" dirty="0"/>
              <a:t>controlador recibe la entrada, se valida la entrada y entonces realiza la operación de negocio que modifica el estado del modelo de datos.</a:t>
            </a:r>
            <a:endParaRPr lang="es-ES" sz="3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Controlador</a:t>
            </a:r>
            <a:endParaRPr lang="es-ES" sz="4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448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Presentación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Conceptos clave de </a:t>
            </a:r>
            <a:r>
              <a:rPr lang="es-ES" sz="4000" dirty="0" err="1" smtClean="0"/>
              <a:t>Struts</a:t>
            </a:r>
            <a:r>
              <a:rPr lang="es-ES" sz="4000" dirty="0" smtClean="0"/>
              <a:t> 2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Arquitectura MVC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Entorno de desarrollo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Arquitectura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Ejemplos: Hola </a:t>
            </a:r>
            <a:r>
              <a:rPr lang="es-ES" sz="4000" dirty="0" err="1" smtClean="0"/>
              <a:t>Struts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/>
              <a:t>3. Arquitectura MVC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7729657" cy="2758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4000" i="1" dirty="0"/>
              <a:t>Struts2 es un </a:t>
            </a:r>
            <a:r>
              <a:rPr lang="es-ES" sz="4000" i="1" dirty="0" err="1" smtClean="0"/>
              <a:t>FrameWork</a:t>
            </a:r>
            <a:r>
              <a:rPr lang="es-ES" sz="4000" i="1" dirty="0" smtClean="0"/>
              <a:t> </a:t>
            </a:r>
            <a:r>
              <a:rPr lang="es-ES" sz="4000" i="1" dirty="0"/>
              <a:t>basado en MVC. </a:t>
            </a:r>
            <a:endParaRPr lang="es-ES" sz="3600" i="1" dirty="0"/>
          </a:p>
        </p:txBody>
      </p:sp>
    </p:spTree>
    <p:extLst>
      <p:ext uri="{BB962C8B-B14F-4D97-AF65-F5344CB8AC3E}">
        <p14:creationId xmlns:p14="http://schemas.microsoft.com/office/powerpoint/2010/main" val="290224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67544" y="1640024"/>
            <a:ext cx="8496944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Java </a:t>
            </a:r>
            <a:r>
              <a:rPr lang="es-ES" sz="3200" dirty="0" err="1"/>
              <a:t>Development</a:t>
            </a:r>
            <a:r>
              <a:rPr lang="es-ES" sz="3200" dirty="0"/>
              <a:t> Kit (JDK):</a:t>
            </a:r>
          </a:p>
          <a:p>
            <a:pPr lvl="1" algn="just"/>
            <a:r>
              <a:rPr lang="es-ES" sz="2800" dirty="0"/>
              <a:t>Puede descargar la última versión del SDK desde el sitio de Java de Oracle: Java SE Descargas. Usted encontrará las instrucciones para la instalación de JDK en archivos descargados, siga las instrucciones para instalar y configurar el programa de instalación.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25284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Java </a:t>
            </a:r>
            <a:r>
              <a:rPr lang="es-ES" sz="3200" dirty="0" err="1"/>
              <a:t>Development</a:t>
            </a:r>
            <a:r>
              <a:rPr lang="es-ES" sz="3200" dirty="0"/>
              <a:t> Kit (JDK):</a:t>
            </a:r>
          </a:p>
          <a:p>
            <a:pPr lvl="1" algn="just"/>
            <a:r>
              <a:rPr lang="es-ES" sz="2800" dirty="0"/>
              <a:t>Por último configurar, PATH y variables de entorno JAVA_HOME para referirse al directorio que contiene java y </a:t>
            </a:r>
            <a:r>
              <a:rPr lang="es-ES" sz="2800" dirty="0" err="1"/>
              <a:t>javac</a:t>
            </a:r>
            <a:r>
              <a:rPr lang="es-ES" sz="2800" dirty="0"/>
              <a:t>, típicamente </a:t>
            </a:r>
            <a:r>
              <a:rPr lang="es-ES" sz="2800" dirty="0" err="1"/>
              <a:t>java_install_dir</a:t>
            </a:r>
            <a:r>
              <a:rPr lang="es-ES" sz="2800" dirty="0"/>
              <a:t> / </a:t>
            </a:r>
            <a:r>
              <a:rPr lang="es-ES" sz="2800" dirty="0" err="1"/>
              <a:t>bin</a:t>
            </a:r>
            <a:r>
              <a:rPr lang="es-ES" sz="2800" dirty="0"/>
              <a:t> y </a:t>
            </a:r>
            <a:r>
              <a:rPr lang="es-ES" sz="2800" dirty="0" err="1"/>
              <a:t>java_install_dir</a:t>
            </a:r>
            <a:r>
              <a:rPr lang="es-ES" sz="2800" dirty="0"/>
              <a:t> respectivamente.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81128"/>
            <a:ext cx="708951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3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Apache </a:t>
            </a:r>
            <a:r>
              <a:rPr lang="es-ES" sz="3200" dirty="0" err="1"/>
              <a:t>Tomcat</a:t>
            </a:r>
            <a:r>
              <a:rPr lang="es-ES" sz="3200" dirty="0"/>
              <a:t>:</a:t>
            </a:r>
          </a:p>
          <a:p>
            <a:pPr lvl="1" algn="just"/>
            <a:r>
              <a:rPr lang="es-ES" dirty="0"/>
              <a:t>Puede descargar la última versión de </a:t>
            </a:r>
            <a:r>
              <a:rPr lang="es-ES" dirty="0" err="1"/>
              <a:t>Tomcat</a:t>
            </a:r>
            <a:r>
              <a:rPr lang="es-ES" dirty="0"/>
              <a:t> desde http://tomcat.apache.org/. Una vez que ha descargado la instalación, descomprimir la distribución binaria en una ubicación conveniente. </a:t>
            </a:r>
            <a:endParaRPr lang="es-ES" dirty="0" smtClean="0"/>
          </a:p>
          <a:p>
            <a:pPr lvl="1" algn="just"/>
            <a:r>
              <a:rPr lang="es-ES" dirty="0" smtClean="0"/>
              <a:t>Por </a:t>
            </a:r>
            <a:r>
              <a:rPr lang="es-ES" dirty="0"/>
              <a:t>ejemplo, en C</a:t>
            </a:r>
            <a:r>
              <a:rPr lang="es-ES" dirty="0" smtClean="0"/>
              <a:t>:\apache-tomcat-6.0.33 </a:t>
            </a:r>
            <a:r>
              <a:rPr lang="es-ES" dirty="0"/>
              <a:t>en las ventanas, o /</a:t>
            </a:r>
            <a:r>
              <a:rPr lang="es-ES" dirty="0" err="1"/>
              <a:t>usr</a:t>
            </a:r>
            <a:r>
              <a:rPr lang="es-ES" dirty="0"/>
              <a:t>/local/apache-tomcat-6.0.33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186162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Apache </a:t>
            </a:r>
            <a:r>
              <a:rPr lang="es-ES" sz="3200" dirty="0" err="1"/>
              <a:t>Tomcat</a:t>
            </a:r>
            <a:r>
              <a:rPr lang="es-ES" sz="3200" dirty="0" smtClean="0"/>
              <a:t>:</a:t>
            </a:r>
          </a:p>
          <a:p>
            <a:pPr lvl="1" algn="just"/>
            <a:r>
              <a:rPr lang="es-ES" dirty="0" err="1"/>
              <a:t>Tomcat</a:t>
            </a:r>
            <a:r>
              <a:rPr lang="es-ES" dirty="0"/>
              <a:t> puede iniciarse mediante la ejecución de los siguientes comandos en la máquina Windows, o puede simplemente haga doble clic en startup.bat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63865"/>
            <a:ext cx="6695888" cy="20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Apache </a:t>
            </a:r>
            <a:r>
              <a:rPr lang="es-ES" sz="3200" dirty="0" err="1"/>
              <a:t>Tomcat</a:t>
            </a:r>
            <a:r>
              <a:rPr lang="es-ES" sz="3200" dirty="0" smtClean="0"/>
              <a:t>:</a:t>
            </a:r>
          </a:p>
          <a:p>
            <a:pPr lvl="1" algn="just"/>
            <a:r>
              <a:rPr lang="es-ES" dirty="0" err="1"/>
              <a:t>Tomcat</a:t>
            </a:r>
            <a:r>
              <a:rPr lang="es-ES" dirty="0"/>
              <a:t> puede iniciarse mediante la ejecución de los siguientes comandos en Unix (Solaris, Linux, etc.) de la máquina: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977239"/>
            <a:ext cx="741331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7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de Apache </a:t>
            </a:r>
            <a:r>
              <a:rPr lang="es-ES" sz="3200" dirty="0" err="1" smtClean="0"/>
              <a:t>Tomcat</a:t>
            </a:r>
            <a:r>
              <a:rPr lang="es-ES" sz="3200" dirty="0" smtClean="0"/>
              <a:t>:</a:t>
            </a:r>
          </a:p>
          <a:p>
            <a:pPr lvl="1" algn="just"/>
            <a:r>
              <a:rPr lang="es-ES" dirty="0"/>
              <a:t>Después de un inicio correcto, las aplicaciones web predeterminados incluidos con </a:t>
            </a:r>
            <a:r>
              <a:rPr lang="es-ES" dirty="0" err="1"/>
              <a:t>Tomcat</a:t>
            </a:r>
            <a:r>
              <a:rPr lang="es-ES" dirty="0"/>
              <a:t> estarán disponibles visitando http</a:t>
            </a:r>
            <a:r>
              <a:rPr lang="es-ES" dirty="0" smtClean="0"/>
              <a:t>://localhost:8080/. </a:t>
            </a:r>
          </a:p>
          <a:p>
            <a:pPr lvl="1" algn="just"/>
            <a:r>
              <a:rPr lang="es-ES" dirty="0" smtClean="0"/>
              <a:t>Si </a:t>
            </a:r>
            <a:r>
              <a:rPr lang="es-ES" dirty="0"/>
              <a:t>todo está bien, entonces debe mostrar resultado siguiente:</a:t>
            </a:r>
            <a:endParaRPr lang="es-ES" dirty="0" smtClean="0"/>
          </a:p>
        </p:txBody>
      </p:sp>
      <p:pic>
        <p:nvPicPr>
          <p:cNvPr id="1026" name="Picture 2" descr="Tomcat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54457"/>
            <a:ext cx="3672408" cy="24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66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37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de Apache </a:t>
            </a:r>
            <a:r>
              <a:rPr lang="es-ES" sz="3200" dirty="0" err="1" smtClean="0"/>
              <a:t>Tomcat</a:t>
            </a:r>
            <a:r>
              <a:rPr lang="es-ES" sz="3200" dirty="0" smtClean="0"/>
              <a:t>:</a:t>
            </a:r>
          </a:p>
          <a:p>
            <a:pPr lvl="1" algn="just"/>
            <a:r>
              <a:rPr lang="es-ES" dirty="0" err="1"/>
              <a:t>Tomcat</a:t>
            </a:r>
            <a:r>
              <a:rPr lang="es-ES" dirty="0"/>
              <a:t> puede detenerse mediante la ejecución de los siguientes comandos en la máquina </a:t>
            </a:r>
            <a:r>
              <a:rPr lang="es-ES" dirty="0" smtClean="0"/>
              <a:t>Windows: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r>
              <a:rPr lang="es-ES" dirty="0" err="1"/>
              <a:t>Tomcat</a:t>
            </a:r>
            <a:r>
              <a:rPr lang="es-ES" dirty="0"/>
              <a:t> puede detenerse mediante la ejecución de los siguientes comandos en Unix (Solaris, Linux, etc.) de la máquina: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3476625" cy="91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111091"/>
            <a:ext cx="4610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3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38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Eclipse (IDE)</a:t>
            </a:r>
          </a:p>
          <a:p>
            <a:pPr lvl="1" algn="just"/>
            <a:r>
              <a:rPr lang="es-ES" dirty="0" smtClean="0"/>
              <a:t>Para </a:t>
            </a:r>
            <a:r>
              <a:rPr lang="es-ES" dirty="0"/>
              <a:t>instalar </a:t>
            </a:r>
            <a:r>
              <a:rPr lang="es-ES" dirty="0" smtClean="0"/>
              <a:t>Eclipse descargar </a:t>
            </a:r>
            <a:r>
              <a:rPr lang="es-ES" dirty="0"/>
              <a:t>las últimas </a:t>
            </a:r>
            <a:r>
              <a:rPr lang="es-ES" dirty="0" smtClean="0"/>
              <a:t>versiones desde http</a:t>
            </a:r>
            <a:r>
              <a:rPr lang="es-ES" dirty="0"/>
              <a:t>://www.eclipse.org/downloads/. </a:t>
            </a:r>
            <a:endParaRPr lang="es-ES" dirty="0" smtClean="0"/>
          </a:p>
          <a:p>
            <a:pPr lvl="1" algn="just"/>
            <a:r>
              <a:rPr lang="es-ES" dirty="0" smtClean="0"/>
              <a:t>Una </a:t>
            </a:r>
            <a:r>
              <a:rPr lang="es-ES" dirty="0"/>
              <a:t>vez que ha descargado la instalación, descomprimir la distribución binaria en una ubicación conveniente. </a:t>
            </a:r>
            <a:endParaRPr lang="es-ES" dirty="0" smtClean="0"/>
          </a:p>
          <a:p>
            <a:pPr lvl="1" algn="just"/>
            <a:r>
              <a:rPr lang="es-ES" dirty="0" smtClean="0"/>
              <a:t>Por </a:t>
            </a:r>
            <a:r>
              <a:rPr lang="es-ES" dirty="0"/>
              <a:t>ejemplo, en C</a:t>
            </a:r>
            <a:r>
              <a:rPr lang="es-ES" dirty="0" smtClean="0"/>
              <a:t>:\eclipse </a:t>
            </a:r>
            <a:r>
              <a:rPr lang="es-ES" dirty="0"/>
              <a:t>en </a:t>
            </a:r>
            <a:r>
              <a:rPr lang="es-ES" dirty="0" smtClean="0"/>
              <a:t>Windows, </a:t>
            </a:r>
            <a:r>
              <a:rPr lang="es-ES" dirty="0"/>
              <a:t>o </a:t>
            </a:r>
            <a:r>
              <a:rPr lang="es-ES" dirty="0" smtClean="0"/>
              <a:t>/</a:t>
            </a:r>
            <a:r>
              <a:rPr lang="es-ES" dirty="0" err="1" smtClean="0"/>
              <a:t>usr</a:t>
            </a:r>
            <a:r>
              <a:rPr lang="es-ES" dirty="0" smtClean="0"/>
              <a:t>/local/ </a:t>
            </a:r>
            <a:r>
              <a:rPr lang="es-ES" dirty="0"/>
              <a:t>eclipse en Linux / </a:t>
            </a:r>
            <a:r>
              <a:rPr lang="es-ES" dirty="0" smtClean="0"/>
              <a:t>Unix.</a:t>
            </a:r>
          </a:p>
          <a:p>
            <a:pPr lvl="1" algn="just"/>
            <a:r>
              <a:rPr lang="es-ES" dirty="0" smtClean="0"/>
              <a:t>Establecer adecuadamente la </a:t>
            </a:r>
            <a:r>
              <a:rPr lang="es-ES" dirty="0"/>
              <a:t>variable </a:t>
            </a:r>
            <a:r>
              <a:rPr lang="es-ES" dirty="0" smtClean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26726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Eclipse (IDE</a:t>
            </a:r>
            <a:r>
              <a:rPr lang="es-ES" sz="3200" dirty="0" smtClean="0"/>
              <a:t>)</a:t>
            </a:r>
          </a:p>
          <a:p>
            <a:pPr lvl="1" algn="just"/>
            <a:r>
              <a:rPr lang="es-ES" dirty="0"/>
              <a:t>Eclipse se puede iniciar mediante la ejecución de los siguientes comandos en la máquina Windows, o puede simplemente haga doble clic en </a:t>
            </a:r>
            <a:r>
              <a:rPr lang="es-ES" dirty="0" smtClean="0"/>
              <a:t>eclipse.exe.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Eclipse se puede iniciar mediante la ejecución de los siguientes comandos en Unix (Solaris, Linux, etc.) de la máquina:</a:t>
            </a:r>
          </a:p>
          <a:p>
            <a:pPr lvl="1" algn="just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645024"/>
            <a:ext cx="3816424" cy="4033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24" y="5428939"/>
            <a:ext cx="4203579" cy="4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9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Apache </a:t>
            </a:r>
            <a:r>
              <a:rPr lang="es-ES" dirty="0" err="1"/>
              <a:t>Struts</a:t>
            </a:r>
            <a:r>
              <a:rPr lang="es-ES" dirty="0"/>
              <a:t> 2 es un marco </a:t>
            </a:r>
            <a:r>
              <a:rPr lang="es-ES" dirty="0" smtClean="0"/>
              <a:t>profesional y </a:t>
            </a:r>
            <a:r>
              <a:rPr lang="es-ES" dirty="0"/>
              <a:t>extensible para la creación de aplicaciones web preparadas para la empresa de Java. </a:t>
            </a:r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marco está diseñado para agilizar el ciclo de desarrollo completo, desde la construcción, </a:t>
            </a:r>
            <a:r>
              <a:rPr lang="es-ES" dirty="0" smtClean="0"/>
              <a:t>despliegue</a:t>
            </a:r>
            <a:r>
              <a:rPr lang="es-ES" dirty="0"/>
              <a:t>, </a:t>
            </a:r>
            <a:r>
              <a:rPr lang="es-ES" dirty="0" smtClean="0"/>
              <a:t>y </a:t>
            </a:r>
            <a:r>
              <a:rPr lang="es-ES" dirty="0"/>
              <a:t>mantenimiento de las aplicaciones a través del tiempo. </a:t>
            </a:r>
            <a:endParaRPr lang="es-ES" dirty="0" smtClean="0"/>
          </a:p>
          <a:p>
            <a:pPr algn="just"/>
            <a:r>
              <a:rPr lang="es-ES" dirty="0" smtClean="0"/>
              <a:t>Apache </a:t>
            </a:r>
            <a:r>
              <a:rPr lang="es-ES" dirty="0" err="1"/>
              <a:t>Struts</a:t>
            </a:r>
            <a:r>
              <a:rPr lang="es-ES" dirty="0"/>
              <a:t> 2 fue originalmente conocido como </a:t>
            </a:r>
            <a:r>
              <a:rPr lang="es-ES" dirty="0" err="1"/>
              <a:t>WebWork</a:t>
            </a:r>
            <a:r>
              <a:rPr lang="es-ES" dirty="0"/>
              <a:t> 2.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Configuración </a:t>
            </a:r>
            <a:r>
              <a:rPr lang="es-ES" sz="3200" dirty="0"/>
              <a:t>de Eclipse (IDE</a:t>
            </a:r>
            <a:r>
              <a:rPr lang="es-ES" sz="3200" dirty="0" smtClean="0"/>
              <a:t>)</a:t>
            </a:r>
          </a:p>
          <a:p>
            <a:pPr lvl="1" algn="just"/>
            <a:r>
              <a:rPr lang="es-ES" dirty="0"/>
              <a:t>Después de un inicio correcto, si todo está bien, entonces debe mostrar siguiente resultado: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64312"/>
            <a:ext cx="3912804" cy="3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63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Configuración de Bibliotecas struts2</a:t>
            </a:r>
          </a:p>
          <a:p>
            <a:pPr lvl="1" algn="just"/>
            <a:r>
              <a:rPr lang="es-ES" dirty="0"/>
              <a:t>Ahora bien, si todo está bien, entonces se puede proceder a configurar sus </a:t>
            </a:r>
            <a:r>
              <a:rPr lang="es-ES" dirty="0" err="1"/>
              <a:t>Struts</a:t>
            </a:r>
            <a:r>
              <a:rPr lang="es-ES" dirty="0"/>
              <a:t> 2 </a:t>
            </a:r>
            <a:r>
              <a:rPr lang="es-ES" dirty="0" err="1"/>
              <a:t>faremwork</a:t>
            </a:r>
            <a:r>
              <a:rPr lang="es-ES" dirty="0"/>
              <a:t>. Los siguientes son los </a:t>
            </a:r>
            <a:r>
              <a:rPr lang="es-ES" dirty="0" smtClean="0"/>
              <a:t>pasos </a:t>
            </a:r>
            <a:r>
              <a:rPr lang="es-ES" dirty="0"/>
              <a:t>para descargar e instalar Struts2 en su máquina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/>
              <a:t>Hacer una elección si desea instalar Struts2 en Windows o Unix y luego proceder con el siguiente paso para descargar archivo .</a:t>
            </a:r>
            <a:r>
              <a:rPr lang="es-ES" dirty="0" err="1"/>
              <a:t>zip</a:t>
            </a:r>
            <a:r>
              <a:rPr lang="es-ES" dirty="0"/>
              <a:t> para las ventanas y el archivo .TZ para Unix.</a:t>
            </a:r>
          </a:p>
          <a:p>
            <a:pPr lvl="1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738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Configuración de Bibliotecas struts2</a:t>
            </a:r>
          </a:p>
          <a:p>
            <a:pPr lvl="1" algn="just"/>
            <a:r>
              <a:rPr lang="es-ES" dirty="0"/>
              <a:t>Descargue la versión más reciente de los binarios struts2 de </a:t>
            </a:r>
            <a:r>
              <a:rPr lang="es-ES" dirty="0">
                <a:hlinkClick r:id="rId3"/>
              </a:rPr>
              <a:t>http://struts.apache.org/download.cgi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376499"/>
            <a:ext cx="5501586" cy="29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09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Configuración de Bibliotecas struts2</a:t>
            </a:r>
          </a:p>
          <a:p>
            <a:pPr lvl="1" algn="just"/>
            <a:r>
              <a:rPr lang="es-ES" dirty="0"/>
              <a:t>En el momento de escribir este tutorial, he descargado </a:t>
            </a:r>
            <a:r>
              <a:rPr lang="es-ES" dirty="0">
                <a:solidFill>
                  <a:srgbClr val="00B050"/>
                </a:solidFill>
              </a:rPr>
              <a:t>struts-2.0.14-all.zip</a:t>
            </a:r>
            <a:r>
              <a:rPr lang="es-ES" dirty="0"/>
              <a:t> y cuando descomprimir el archivo descargado que le dará estructura de directorios dentro de </a:t>
            </a:r>
            <a:r>
              <a:rPr lang="es-ES" dirty="0">
                <a:solidFill>
                  <a:srgbClr val="00B050"/>
                </a:solidFill>
              </a:rPr>
              <a:t>C:\truts-2.2.3 </a:t>
            </a:r>
            <a:r>
              <a:rPr lang="es-ES" dirty="0"/>
              <a:t>como sigue.</a:t>
            </a:r>
          </a:p>
        </p:txBody>
      </p:sp>
      <p:pic>
        <p:nvPicPr>
          <p:cNvPr id="2050" name="Picture 2" descr="Sturts Directo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92" y="3952488"/>
            <a:ext cx="4608512" cy="26005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50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err="1" smtClean="0"/>
              <a:t>Struts</a:t>
            </a:r>
            <a:r>
              <a:rPr lang="es-ES" sz="3200" dirty="0" smtClean="0"/>
              <a:t> </a:t>
            </a:r>
            <a:r>
              <a:rPr lang="es-ES" sz="3200" dirty="0"/>
              <a:t>Directorios</a:t>
            </a:r>
          </a:p>
          <a:p>
            <a:pPr lvl="1" algn="just"/>
            <a:r>
              <a:rPr lang="es-ES" dirty="0"/>
              <a:t>El segundo paso es extraer el archivo </a:t>
            </a:r>
            <a:r>
              <a:rPr lang="es-ES" dirty="0" err="1"/>
              <a:t>zip</a:t>
            </a:r>
            <a:r>
              <a:rPr lang="es-ES" dirty="0"/>
              <a:t> en cualquier lugar, he descargado y extraído </a:t>
            </a:r>
            <a:r>
              <a:rPr lang="es-ES" dirty="0">
                <a:solidFill>
                  <a:srgbClr val="00B050"/>
                </a:solidFill>
              </a:rPr>
              <a:t>struts-2.2.3-all.zip</a:t>
            </a:r>
            <a:r>
              <a:rPr lang="es-ES" dirty="0"/>
              <a:t> en </a:t>
            </a:r>
            <a:r>
              <a:rPr lang="es-ES" dirty="0">
                <a:solidFill>
                  <a:srgbClr val="00B050"/>
                </a:solidFill>
              </a:rPr>
              <a:t>c</a:t>
            </a:r>
            <a:r>
              <a:rPr lang="es-ES" dirty="0" smtClean="0">
                <a:solidFill>
                  <a:srgbClr val="00B050"/>
                </a:solidFill>
              </a:rPr>
              <a:t>:\carpeta </a:t>
            </a:r>
            <a:r>
              <a:rPr lang="es-ES" dirty="0"/>
              <a:t>de mi equipo con Windows 7 de manera que tengo todos los archivos </a:t>
            </a:r>
            <a:r>
              <a:rPr lang="es-ES" dirty="0" err="1"/>
              <a:t>jar</a:t>
            </a:r>
            <a:r>
              <a:rPr lang="es-ES" dirty="0"/>
              <a:t> en </a:t>
            </a:r>
            <a:r>
              <a:rPr lang="es-ES" dirty="0">
                <a:solidFill>
                  <a:srgbClr val="00B050"/>
                </a:solidFill>
              </a:rPr>
              <a:t>C</a:t>
            </a:r>
            <a:r>
              <a:rPr lang="es-ES" dirty="0" smtClean="0">
                <a:solidFill>
                  <a:srgbClr val="00B050"/>
                </a:solidFill>
              </a:rPr>
              <a:t>:\struts-2.2.3\lib</a:t>
            </a:r>
            <a:r>
              <a:rPr lang="es-ES" dirty="0"/>
              <a:t>. Asegúrese de configurar la variable CLASSPATH correctamente de lo contrario se enfrentará a un problema mientras se ejecuta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333670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4. Entorno de desarrollo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247682"/>
          </a:xfrm>
        </p:spPr>
        <p:txBody>
          <a:bodyPr>
            <a:noAutofit/>
          </a:bodyPr>
          <a:lstStyle/>
          <a:p>
            <a:pPr algn="just"/>
            <a:r>
              <a:rPr lang="es-ES" sz="3200" dirty="0" err="1" smtClean="0"/>
              <a:t>Struts</a:t>
            </a:r>
            <a:r>
              <a:rPr lang="es-ES" sz="3200" dirty="0" smtClean="0"/>
              <a:t> </a:t>
            </a:r>
            <a:r>
              <a:rPr lang="es-ES" sz="3200" dirty="0"/>
              <a:t>Directorios</a:t>
            </a:r>
          </a:p>
          <a:p>
            <a:pPr lvl="1" algn="just"/>
            <a:r>
              <a:rPr lang="es-ES" dirty="0"/>
              <a:t>El segundo paso es extraer el archivo </a:t>
            </a:r>
            <a:r>
              <a:rPr lang="es-ES" dirty="0" err="1"/>
              <a:t>zip</a:t>
            </a:r>
            <a:r>
              <a:rPr lang="es-ES" dirty="0"/>
              <a:t> en cualquier lugar, he descargado y extraído </a:t>
            </a:r>
            <a:r>
              <a:rPr lang="es-ES" dirty="0">
                <a:solidFill>
                  <a:srgbClr val="00B050"/>
                </a:solidFill>
              </a:rPr>
              <a:t>struts-2.2.3-all.zip</a:t>
            </a:r>
            <a:r>
              <a:rPr lang="es-ES" dirty="0"/>
              <a:t> en </a:t>
            </a:r>
            <a:r>
              <a:rPr lang="es-ES" dirty="0">
                <a:solidFill>
                  <a:srgbClr val="00B050"/>
                </a:solidFill>
              </a:rPr>
              <a:t>c</a:t>
            </a:r>
            <a:r>
              <a:rPr lang="es-ES" dirty="0" smtClean="0">
                <a:solidFill>
                  <a:srgbClr val="00B050"/>
                </a:solidFill>
              </a:rPr>
              <a:t>:\carpeta </a:t>
            </a:r>
            <a:r>
              <a:rPr lang="es-ES" dirty="0"/>
              <a:t>de mi equipo con Windows 7 de manera que tengo todos los archivos </a:t>
            </a:r>
            <a:r>
              <a:rPr lang="es-ES" dirty="0" err="1"/>
              <a:t>jar</a:t>
            </a:r>
            <a:r>
              <a:rPr lang="es-ES" dirty="0"/>
              <a:t> en </a:t>
            </a:r>
            <a:r>
              <a:rPr lang="es-ES" dirty="0">
                <a:solidFill>
                  <a:srgbClr val="00B050"/>
                </a:solidFill>
              </a:rPr>
              <a:t>C</a:t>
            </a:r>
            <a:r>
              <a:rPr lang="es-ES" dirty="0" smtClean="0">
                <a:solidFill>
                  <a:srgbClr val="00B050"/>
                </a:solidFill>
              </a:rPr>
              <a:t>:\struts-2.2.3\lib</a:t>
            </a:r>
            <a:r>
              <a:rPr lang="es-ES" dirty="0"/>
              <a:t>. Asegúrese de configurar la variable CLASSPATH correctamente de lo contrario se enfrentará a un problema mientras se ejecuta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28988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5.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/>
              <a:t>Struts2 </a:t>
            </a:r>
            <a:r>
              <a:rPr lang="es-ES" sz="3200" dirty="0"/>
              <a:t>es un </a:t>
            </a:r>
            <a:r>
              <a:rPr lang="es-ES" sz="3200" dirty="0" err="1" smtClean="0"/>
              <a:t>pull</a:t>
            </a:r>
            <a:r>
              <a:rPr lang="es-ES" sz="3200" dirty="0" smtClean="0"/>
              <a:t>-MVC </a:t>
            </a:r>
            <a:r>
              <a:rPr lang="es-ES" sz="3200" dirty="0"/>
              <a:t>(o MVC2). El patrón Modelo-Vista-Controlador en Struts2 se realiza con los siguientes cinco componentes básicos</a:t>
            </a:r>
            <a:r>
              <a:rPr lang="es-ES" sz="3200" dirty="0" smtClean="0"/>
              <a:t>:</a:t>
            </a:r>
          </a:p>
          <a:p>
            <a:pPr lvl="1" algn="just"/>
            <a:r>
              <a:rPr lang="es-ES" dirty="0"/>
              <a:t>Acciones</a:t>
            </a:r>
          </a:p>
          <a:p>
            <a:pPr lvl="1" algn="just"/>
            <a:r>
              <a:rPr lang="es-ES" dirty="0" smtClean="0"/>
              <a:t>Interceptores</a:t>
            </a:r>
            <a:endParaRPr lang="es-ES" dirty="0"/>
          </a:p>
          <a:p>
            <a:pPr lvl="1" algn="just"/>
            <a:r>
              <a:rPr lang="es-ES" dirty="0" smtClean="0"/>
              <a:t>Valor </a:t>
            </a:r>
            <a:r>
              <a:rPr lang="es-ES" dirty="0"/>
              <a:t>Pila / OGNL</a:t>
            </a:r>
          </a:p>
          <a:p>
            <a:pPr lvl="1" algn="just"/>
            <a:r>
              <a:rPr lang="es-ES" dirty="0" smtClean="0"/>
              <a:t>Resultados </a:t>
            </a:r>
            <a:r>
              <a:rPr lang="es-ES" dirty="0"/>
              <a:t>/ tipos de Resultados</a:t>
            </a:r>
          </a:p>
          <a:p>
            <a:pPr lvl="1" algn="just"/>
            <a:r>
              <a:rPr lang="es-ES" dirty="0" smtClean="0"/>
              <a:t>Vistas</a:t>
            </a:r>
            <a:endParaRPr lang="es-ES" dirty="0"/>
          </a:p>
          <a:p>
            <a:pPr lvl="1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415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5.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47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dirty="0" err="1"/>
              <a:t>Struts</a:t>
            </a:r>
            <a:r>
              <a:rPr lang="es-ES" dirty="0"/>
              <a:t> 2 es ligeramente diferente de un </a:t>
            </a:r>
            <a:r>
              <a:rPr lang="es-ES" dirty="0" smtClean="0"/>
              <a:t>esquema </a:t>
            </a:r>
            <a:r>
              <a:rPr lang="es-ES" dirty="0"/>
              <a:t>MVC tradicional en que la acción tiene el papel del modelo más que el controlador, aunque existe un cierto solapamiento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42" name="Picture 2" descr="Struts 2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68822"/>
            <a:ext cx="3819472" cy="32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74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5.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48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El </a:t>
            </a:r>
            <a:r>
              <a:rPr lang="es-ES" dirty="0"/>
              <a:t>diagrama anterior muestra el Modelo, Vista y Controlador a la arquitectura de alto nivel </a:t>
            </a:r>
            <a:r>
              <a:rPr lang="es-ES" dirty="0" smtClean="0"/>
              <a:t>Struts2.</a:t>
            </a:r>
          </a:p>
          <a:p>
            <a:pPr algn="just"/>
            <a:r>
              <a:rPr lang="es-ES" dirty="0"/>
              <a:t>La pila de valor y OGNL proporcionan hilo común, que une y permite la integración entre los otros componentes.</a:t>
            </a:r>
          </a:p>
          <a:p>
            <a:pPr algn="just"/>
            <a:r>
              <a:rPr lang="es-ES" dirty="0" smtClean="0"/>
              <a:t>El </a:t>
            </a:r>
            <a:r>
              <a:rPr lang="es-ES" dirty="0"/>
              <a:t>controlador se implementa </a:t>
            </a:r>
            <a:r>
              <a:rPr lang="es-ES" dirty="0" smtClean="0"/>
              <a:t>tanto con </a:t>
            </a:r>
            <a:r>
              <a:rPr lang="es-ES" dirty="0" smtClean="0">
                <a:solidFill>
                  <a:srgbClr val="00B050"/>
                </a:solidFill>
              </a:rPr>
              <a:t>Struts2 </a:t>
            </a:r>
            <a:r>
              <a:rPr lang="es-ES" dirty="0" err="1">
                <a:solidFill>
                  <a:srgbClr val="00B050"/>
                </a:solidFill>
              </a:rPr>
              <a:t>dispatch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servlet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 smtClean="0">
                <a:solidFill>
                  <a:srgbClr val="00B050"/>
                </a:solidFill>
              </a:rPr>
              <a:t>filter</a:t>
            </a:r>
            <a:r>
              <a:rPr lang="es-ES" dirty="0" smtClean="0"/>
              <a:t>, como con </a:t>
            </a:r>
            <a:r>
              <a:rPr lang="es-ES" dirty="0">
                <a:solidFill>
                  <a:srgbClr val="00B050"/>
                </a:solidFill>
              </a:rPr>
              <a:t>interceptores</a:t>
            </a:r>
            <a:r>
              <a:rPr lang="es-ES" dirty="0"/>
              <a:t>, el modelo se implementa con acciones, y la vista como una combinación de tipos de resultados y los resultados.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85443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5.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Ciclo de vida de solicitud</a:t>
            </a:r>
          </a:p>
          <a:p>
            <a:pPr lvl="1" algn="just"/>
            <a:r>
              <a:rPr lang="es-ES" dirty="0" smtClean="0"/>
              <a:t>Basado </a:t>
            </a:r>
            <a:r>
              <a:rPr lang="es-ES" dirty="0"/>
              <a:t>en la </a:t>
            </a:r>
            <a:r>
              <a:rPr lang="es-ES" dirty="0" err="1" smtClean="0"/>
              <a:t>digrama</a:t>
            </a:r>
            <a:r>
              <a:rPr lang="es-ES" dirty="0" smtClean="0"/>
              <a:t> </a:t>
            </a:r>
            <a:r>
              <a:rPr lang="es-ES" dirty="0"/>
              <a:t>anterior, se puede explicar ciclo de petición vida del usuario en </a:t>
            </a:r>
            <a:r>
              <a:rPr lang="es-ES" dirty="0" err="1"/>
              <a:t>Struts</a:t>
            </a:r>
            <a:r>
              <a:rPr lang="es-ES" dirty="0"/>
              <a:t> 2 como sigue</a:t>
            </a:r>
            <a:r>
              <a:rPr lang="es-ES" dirty="0" smtClean="0"/>
              <a:t>:</a:t>
            </a:r>
          </a:p>
          <a:p>
            <a:pPr marL="365760" lvl="1" indent="0" algn="just">
              <a:buNone/>
            </a:pPr>
            <a:endParaRPr lang="es-ES" dirty="0" smtClean="0"/>
          </a:p>
          <a:p>
            <a:pPr lvl="2" algn="just"/>
            <a:r>
              <a:rPr lang="es-ES" dirty="0"/>
              <a:t>Usuario envía una petición al servidor para solicitar </a:t>
            </a:r>
            <a:r>
              <a:rPr lang="es-ES" dirty="0" smtClean="0"/>
              <a:t>algún </a:t>
            </a:r>
            <a:r>
              <a:rPr lang="es-ES" dirty="0"/>
              <a:t>recurso (es decir, páginas).</a:t>
            </a:r>
          </a:p>
          <a:p>
            <a:pPr lvl="2" algn="just"/>
            <a:r>
              <a:rPr lang="es-ES" dirty="0" smtClean="0"/>
              <a:t>El </a:t>
            </a:r>
            <a:r>
              <a:rPr lang="es-ES" dirty="0" err="1"/>
              <a:t>FilterDispatcher</a:t>
            </a:r>
            <a:r>
              <a:rPr lang="es-ES" dirty="0"/>
              <a:t> analiza la solicitud y determina la acción apropiada.</a:t>
            </a:r>
          </a:p>
          <a:p>
            <a:pPr lvl="2" algn="just"/>
            <a:r>
              <a:rPr lang="es-ES" dirty="0" smtClean="0"/>
              <a:t>Configurados </a:t>
            </a:r>
            <a:r>
              <a:rPr lang="es-ES" dirty="0"/>
              <a:t>interceptores </a:t>
            </a:r>
            <a:r>
              <a:rPr lang="es-ES" dirty="0" smtClean="0"/>
              <a:t>se </a:t>
            </a:r>
            <a:r>
              <a:rPr lang="es-ES" dirty="0"/>
              <a:t>aplica como validación, carga de archivos, etc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2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Struts2 es </a:t>
            </a:r>
            <a:r>
              <a:rPr lang="es-ES" sz="3600" dirty="0" err="1"/>
              <a:t>framework</a:t>
            </a:r>
            <a:r>
              <a:rPr lang="es-ES" sz="3600" dirty="0"/>
              <a:t> de aplicaciones web populares y </a:t>
            </a:r>
            <a:r>
              <a:rPr lang="es-ES" sz="3600" dirty="0" smtClean="0"/>
              <a:t>robusto patrón </a:t>
            </a:r>
            <a:r>
              <a:rPr lang="es-ES" sz="3600" dirty="0"/>
              <a:t>de diseño </a:t>
            </a:r>
            <a:r>
              <a:rPr lang="es-ES" sz="3600" dirty="0" smtClean="0"/>
              <a:t>basado en MVC</a:t>
            </a:r>
            <a:r>
              <a:rPr lang="es-ES" sz="3600" dirty="0"/>
              <a:t>. </a:t>
            </a:r>
            <a:endParaRPr lang="es-ES" sz="3600" dirty="0" smtClean="0"/>
          </a:p>
          <a:p>
            <a:pPr algn="just"/>
            <a:r>
              <a:rPr lang="es-ES" sz="3600" dirty="0" smtClean="0"/>
              <a:t>Struts2 </a:t>
            </a:r>
            <a:r>
              <a:rPr lang="es-ES" sz="3600" dirty="0"/>
              <a:t>no es sólo la próxima versión de </a:t>
            </a:r>
            <a:r>
              <a:rPr lang="es-ES" sz="3600" dirty="0" err="1"/>
              <a:t>Struts</a:t>
            </a:r>
            <a:r>
              <a:rPr lang="es-ES" sz="3600" dirty="0"/>
              <a:t> 1, </a:t>
            </a:r>
            <a:r>
              <a:rPr lang="es-ES" sz="3600" dirty="0" smtClean="0"/>
              <a:t>es </a:t>
            </a:r>
            <a:r>
              <a:rPr lang="es-ES" sz="3600" dirty="0"/>
              <a:t>una reescritura completa de la arquitectura </a:t>
            </a:r>
            <a:r>
              <a:rPr lang="es-ES" sz="3600" dirty="0" err="1"/>
              <a:t>Struts</a:t>
            </a:r>
            <a:r>
              <a:rPr lang="es-ES" sz="3600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93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5. Arquitectura MVC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Ciclo de vida de solicitud</a:t>
            </a:r>
          </a:p>
          <a:p>
            <a:pPr lvl="1" algn="just"/>
            <a:r>
              <a:rPr lang="es-ES" dirty="0" smtClean="0"/>
              <a:t>Basado </a:t>
            </a:r>
            <a:r>
              <a:rPr lang="es-ES" dirty="0"/>
              <a:t>en la </a:t>
            </a:r>
            <a:r>
              <a:rPr lang="es-ES" dirty="0" err="1" smtClean="0"/>
              <a:t>digrama</a:t>
            </a:r>
            <a:r>
              <a:rPr lang="es-ES" dirty="0" smtClean="0"/>
              <a:t> </a:t>
            </a:r>
            <a:r>
              <a:rPr lang="es-ES" dirty="0"/>
              <a:t>anterior, se puede explicar ciclo de petición vida del usuario en </a:t>
            </a:r>
            <a:r>
              <a:rPr lang="es-ES" dirty="0" err="1"/>
              <a:t>Struts</a:t>
            </a:r>
            <a:r>
              <a:rPr lang="es-ES" dirty="0"/>
              <a:t> 2 como sigue</a:t>
            </a:r>
            <a:r>
              <a:rPr lang="es-ES" dirty="0" smtClean="0"/>
              <a:t>:</a:t>
            </a:r>
          </a:p>
          <a:p>
            <a:pPr lvl="1" algn="just"/>
            <a:endParaRPr lang="es-ES" dirty="0" smtClean="0"/>
          </a:p>
          <a:p>
            <a:pPr lvl="2" algn="just"/>
            <a:r>
              <a:rPr lang="es-ES" dirty="0"/>
              <a:t>Acción seleccionada se ejecuta para realizar la operación solicitada.</a:t>
            </a:r>
          </a:p>
          <a:p>
            <a:pPr lvl="2" algn="just"/>
            <a:r>
              <a:rPr lang="es-ES" dirty="0"/>
              <a:t>Una vez más, los interceptores configurados se usan para hacer cualquier post-procesamiento, si es necesario.</a:t>
            </a:r>
          </a:p>
          <a:p>
            <a:pPr lvl="2" algn="just"/>
            <a:r>
              <a:rPr lang="es-ES" dirty="0" smtClean="0"/>
              <a:t>Finalmente</a:t>
            </a:r>
            <a:r>
              <a:rPr lang="es-ES" dirty="0"/>
              <a:t>, el resultado es preparado por la vista y devuelve el resultado al usuario.</a:t>
            </a:r>
          </a:p>
        </p:txBody>
      </p:sp>
    </p:spTree>
    <p:extLst>
      <p:ext uri="{BB962C8B-B14F-4D97-AF65-F5344CB8AC3E}">
        <p14:creationId xmlns:p14="http://schemas.microsoft.com/office/powerpoint/2010/main" val="148257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6. Ejemplo: Hola </a:t>
            </a:r>
            <a:r>
              <a:rPr lang="es-ES" dirty="0" err="1" smtClean="0"/>
              <a:t>Struts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40024"/>
            <a:ext cx="8153400" cy="4668506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Realiza el ejemplo que se describe en el </a:t>
            </a:r>
            <a:r>
              <a:rPr lang="es-ES" dirty="0" err="1" smtClean="0"/>
              <a:t>pdf</a:t>
            </a:r>
            <a:r>
              <a:rPr lang="es-ES" dirty="0" smtClean="0"/>
              <a:t> de la unidad.</a:t>
            </a:r>
          </a:p>
        </p:txBody>
      </p:sp>
    </p:spTree>
    <p:extLst>
      <p:ext uri="{BB962C8B-B14F-4D97-AF65-F5344CB8AC3E}">
        <p14:creationId xmlns:p14="http://schemas.microsoft.com/office/powerpoint/2010/main" val="664302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/>
              <a:t>Agregue aquí su conclusión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52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Struts2 es </a:t>
            </a:r>
            <a:r>
              <a:rPr lang="es-ES" sz="3600" dirty="0" err="1"/>
              <a:t>framework</a:t>
            </a:r>
            <a:r>
              <a:rPr lang="es-ES" sz="3600" dirty="0"/>
              <a:t> de aplicaciones web populares y </a:t>
            </a:r>
            <a:r>
              <a:rPr lang="es-ES" sz="3600" dirty="0" smtClean="0"/>
              <a:t>robusto patrón </a:t>
            </a:r>
            <a:r>
              <a:rPr lang="es-ES" sz="3600" dirty="0"/>
              <a:t>de diseño </a:t>
            </a:r>
            <a:r>
              <a:rPr lang="es-ES" sz="3600" dirty="0" smtClean="0"/>
              <a:t>basado en MVC</a:t>
            </a:r>
            <a:r>
              <a:rPr lang="es-ES" sz="3600" dirty="0"/>
              <a:t>. </a:t>
            </a:r>
            <a:endParaRPr lang="es-ES" sz="3600" dirty="0" smtClean="0"/>
          </a:p>
          <a:p>
            <a:pPr algn="just"/>
            <a:r>
              <a:rPr lang="es-ES" sz="3600" dirty="0" smtClean="0"/>
              <a:t>Struts2 </a:t>
            </a:r>
            <a:r>
              <a:rPr lang="es-ES" sz="3600" dirty="0"/>
              <a:t>no es sólo la próxima versión de </a:t>
            </a:r>
            <a:r>
              <a:rPr lang="es-ES" sz="3600" dirty="0" err="1"/>
              <a:t>Struts</a:t>
            </a:r>
            <a:r>
              <a:rPr lang="es-ES" sz="3600" dirty="0"/>
              <a:t> 1, </a:t>
            </a:r>
            <a:r>
              <a:rPr lang="es-ES" sz="3600" dirty="0" smtClean="0"/>
              <a:t>es </a:t>
            </a:r>
            <a:r>
              <a:rPr lang="es-ES" sz="3600" dirty="0"/>
              <a:t>una reescritura completa de la arquitectura </a:t>
            </a:r>
            <a:r>
              <a:rPr lang="es-ES" sz="3600" dirty="0" err="1"/>
              <a:t>Struts</a:t>
            </a:r>
            <a:r>
              <a:rPr lang="es-ES" sz="3600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El </a:t>
            </a:r>
            <a:r>
              <a:rPr lang="es-ES" sz="3600" dirty="0" err="1" smtClean="0"/>
              <a:t>WebWork</a:t>
            </a:r>
            <a:r>
              <a:rPr lang="es-ES" sz="3600" dirty="0" smtClean="0"/>
              <a:t> supuso la base de </a:t>
            </a:r>
            <a:r>
              <a:rPr lang="es-ES" sz="3600" dirty="0"/>
              <a:t>trabajo </a:t>
            </a:r>
            <a:r>
              <a:rPr lang="es-ES" sz="3600" dirty="0" err="1" smtClean="0"/>
              <a:t>Struts</a:t>
            </a:r>
            <a:r>
              <a:rPr lang="es-ES" sz="3600" dirty="0" smtClean="0"/>
              <a:t>.</a:t>
            </a:r>
          </a:p>
          <a:p>
            <a:pPr algn="just"/>
            <a:r>
              <a:rPr lang="es-ES" sz="3600" dirty="0" smtClean="0"/>
              <a:t>y </a:t>
            </a:r>
            <a:r>
              <a:rPr lang="es-ES" sz="3600" dirty="0"/>
              <a:t>su objetivo era ofrecer un marco mejorado y mejor </a:t>
            </a:r>
            <a:r>
              <a:rPr lang="es-ES" sz="3600" dirty="0" smtClean="0"/>
              <a:t>construido </a:t>
            </a:r>
            <a:r>
              <a:rPr lang="es-ES" sz="3600" dirty="0"/>
              <a:t>sobre </a:t>
            </a:r>
            <a:r>
              <a:rPr lang="es-ES" sz="3600" dirty="0" err="1"/>
              <a:t>Struts</a:t>
            </a:r>
            <a:r>
              <a:rPr lang="es-ES" sz="3600" dirty="0"/>
              <a:t> para hacer el desarrollo web más fácil para los desarrolladores.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Presentación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Después de algún tiempo, el </a:t>
            </a:r>
            <a:r>
              <a:rPr lang="es-ES" sz="3600" dirty="0" err="1" smtClean="0"/>
              <a:t>FrameWork</a:t>
            </a:r>
            <a:r>
              <a:rPr lang="es-ES" sz="3600" dirty="0" smtClean="0"/>
              <a:t> </a:t>
            </a:r>
            <a:r>
              <a:rPr lang="es-ES" sz="3600" dirty="0" err="1"/>
              <a:t>Webwork</a:t>
            </a:r>
            <a:r>
              <a:rPr lang="es-ES" sz="3600" dirty="0"/>
              <a:t> y la comunidad </a:t>
            </a:r>
            <a:r>
              <a:rPr lang="es-ES" sz="3600" dirty="0" err="1"/>
              <a:t>Struts</a:t>
            </a:r>
            <a:r>
              <a:rPr lang="es-ES" sz="3600" dirty="0"/>
              <a:t> se unieron para crear el famoso </a:t>
            </a:r>
            <a:r>
              <a:rPr lang="es-ES" sz="3600" dirty="0" err="1" smtClean="0"/>
              <a:t>FrameWork</a:t>
            </a:r>
            <a:r>
              <a:rPr lang="es-ES" sz="3600" dirty="0" smtClean="0"/>
              <a:t> </a:t>
            </a:r>
            <a:r>
              <a:rPr lang="es-ES" sz="3600" dirty="0"/>
              <a:t>Struts2.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8185" y="228600"/>
            <a:ext cx="8152327" cy="990600"/>
          </a:xfrm>
        </p:spPr>
        <p:txBody>
          <a:bodyPr/>
          <a:lstStyle/>
          <a:p>
            <a:r>
              <a:rPr lang="es-ES" dirty="0" smtClean="0"/>
              <a:t>2. Conceptos Clave </a:t>
            </a:r>
            <a:r>
              <a:rPr lang="es-ES" dirty="0" err="1" smtClean="0"/>
              <a:t>Struts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586759" y="2038235"/>
            <a:ext cx="8153400" cy="424768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3600" dirty="0"/>
              <a:t>Formas POJO y acciones </a:t>
            </a:r>
            <a:r>
              <a:rPr lang="es-ES" sz="3600" dirty="0" smtClean="0"/>
              <a:t>POJO:</a:t>
            </a:r>
          </a:p>
          <a:p>
            <a:pPr lvl="1" algn="just"/>
            <a:r>
              <a:rPr lang="es-ES" sz="3300" dirty="0" smtClean="0"/>
              <a:t>Struts2 </a:t>
            </a:r>
            <a:r>
              <a:rPr lang="es-ES" sz="3300" dirty="0"/>
              <a:t>ha acabado con las Formas de acción que eran una parte integral del </a:t>
            </a:r>
            <a:r>
              <a:rPr lang="es-ES" sz="3300" dirty="0" err="1" smtClean="0"/>
              <a:t>FrameWork</a:t>
            </a:r>
            <a:r>
              <a:rPr lang="es-ES" sz="3300" dirty="0" smtClean="0"/>
              <a:t> </a:t>
            </a:r>
            <a:r>
              <a:rPr lang="es-ES" sz="3300" dirty="0" err="1" smtClean="0"/>
              <a:t>Struts</a:t>
            </a:r>
            <a:r>
              <a:rPr lang="es-ES" sz="3300" dirty="0"/>
              <a:t>. </a:t>
            </a:r>
            <a:endParaRPr lang="es-ES" sz="3300" dirty="0" smtClean="0"/>
          </a:p>
          <a:p>
            <a:pPr lvl="1" algn="just"/>
            <a:r>
              <a:rPr lang="es-ES" sz="3300" dirty="0" smtClean="0"/>
              <a:t>Con </a:t>
            </a:r>
            <a:r>
              <a:rPr lang="es-ES" sz="3300" dirty="0"/>
              <a:t>Struts2, se puede utilizar cualquier POJO para recibir el formulario de entrada. </a:t>
            </a:r>
            <a:endParaRPr lang="es-ES" sz="3300" dirty="0" smtClean="0"/>
          </a:p>
          <a:p>
            <a:pPr lvl="1" algn="just"/>
            <a:r>
              <a:rPr lang="es-ES" sz="3300" dirty="0" smtClean="0"/>
              <a:t>Del </a:t>
            </a:r>
            <a:r>
              <a:rPr lang="es-ES" sz="3300" dirty="0"/>
              <a:t>mismo modo, ahora se puede ver a cualquier POJO como una clase de Acción.</a:t>
            </a:r>
          </a:p>
          <a:p>
            <a:pPr algn="just"/>
            <a:endParaRPr lang="en-U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593" y="1418873"/>
            <a:ext cx="633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Estructurales</a:t>
            </a:r>
          </a:p>
        </p:txBody>
      </p:sp>
    </p:spTree>
    <p:extLst>
      <p:ext uri="{BB962C8B-B14F-4D97-AF65-F5344CB8AC3E}">
        <p14:creationId xmlns:p14="http://schemas.microsoft.com/office/powerpoint/2010/main" val="114703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2326</Words>
  <Application>Microsoft Office PowerPoint</Application>
  <PresentationFormat>Presentación en pantalla (4:3)</PresentationFormat>
  <Paragraphs>327</Paragraphs>
  <Slides>53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Calibri</vt:lpstr>
      <vt:lpstr>Tw Cen MT</vt:lpstr>
      <vt:lpstr>Wingdings</vt:lpstr>
      <vt:lpstr>Wingdings 2</vt:lpstr>
      <vt:lpstr>Intermedio</vt:lpstr>
      <vt:lpstr>STRUTS 2  WEB FRAMEWORK </vt:lpstr>
      <vt:lpstr>PRESENTACIÓN DEL CURSO</vt:lpstr>
      <vt:lpstr>INDICE DE CONTENIDOS</vt:lpstr>
      <vt:lpstr>1. Presentación</vt:lpstr>
      <vt:lpstr>1. Presentación</vt:lpstr>
      <vt:lpstr>1. Presentación</vt:lpstr>
      <vt:lpstr>1. Presentación</vt:lpstr>
      <vt:lpstr>1. Presentación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2. Conceptos Clave Struts 2</vt:lpstr>
      <vt:lpstr>3. Arquitectura MVC</vt:lpstr>
      <vt:lpstr>3. Arquitectura MVC</vt:lpstr>
      <vt:lpstr>3. Arquitectura MVC</vt:lpstr>
      <vt:lpstr>3. Arquitectura MVC</vt:lpstr>
      <vt:lpstr>3. Arquitectura MVC</vt:lpstr>
      <vt:lpstr>3. Arquitectura MVC</vt:lpstr>
      <vt:lpstr>3. Arquitectura MVC</vt:lpstr>
      <vt:lpstr>3. Arquitectura MVC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4. Entorno de desarrollo</vt:lpstr>
      <vt:lpstr>5. Arquitectura MVC</vt:lpstr>
      <vt:lpstr>5. Arquitectura MVC</vt:lpstr>
      <vt:lpstr>5. Arquitectura MVC</vt:lpstr>
      <vt:lpstr>5. Arquitectura MVC</vt:lpstr>
      <vt:lpstr>5. Arquitectura MVC</vt:lpstr>
      <vt:lpstr>6. Ejemplo: Hola Struts</vt:lpstr>
      <vt:lpstr>Conclusión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2015-05-30T14:46:56Z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