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7" r:id="rId4"/>
    <p:sldId id="258" r:id="rId5"/>
    <p:sldId id="268" r:id="rId6"/>
    <p:sldId id="269" r:id="rId7"/>
    <p:sldId id="270" r:id="rId8"/>
    <p:sldId id="287" r:id="rId9"/>
    <p:sldId id="288" r:id="rId10"/>
    <p:sldId id="289" r:id="rId11"/>
    <p:sldId id="290" r:id="rId12"/>
    <p:sldId id="291" r:id="rId13"/>
    <p:sldId id="292" r:id="rId14"/>
    <p:sldId id="271" r:id="rId15"/>
    <p:sldId id="272" r:id="rId16"/>
    <p:sldId id="293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57BB-3343-42B9-AE64-848DC0E88246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F2C54-76AE-437A-95B8-BD8E4010F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 lang="es-ES"/>
              <a:pPr/>
              <a:t>31/05/2015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9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0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581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093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39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672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62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97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5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45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37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3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28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93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2EC88FC2-5CA8-4F4E-8685-BA3F3E34F98F}" type="datetime8">
              <a:rPr lang="es-ES" smtClean="0"/>
              <a:t>31/05/2015 18:40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3232" y="220663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08" y="3717032"/>
            <a:ext cx="1963616" cy="19636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B3B-CB00-499F-B282-7D1D67EBBC8F}" type="datetime8">
              <a:rPr lang="es-ES" smtClean="0">
                <a:solidFill>
                  <a:schemeClr val="tx2"/>
                </a:solidFill>
              </a:rPr>
              <a:t>31/05/2015 18:40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7FF3C2-19A1-457D-8BD3-B6F24F77F64D}" type="datetime8">
              <a:rPr lang="es-ES" smtClean="0">
                <a:solidFill>
                  <a:schemeClr val="tx2"/>
                </a:solidFill>
              </a:rPr>
              <a:t>31/05/2015 18:40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4D6C-D5A9-47C0-8567-FA236A0A150C}" type="datetime8">
              <a:rPr lang="es-ES" smtClean="0"/>
              <a:t>31/05/2015 18:40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8019-359C-4BEF-B49D-86558DB0424C}" type="datetime8">
              <a:rPr lang="es-ES" smtClean="0"/>
              <a:t>31/05/2015 18:40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CFB7F-7700-4ECE-A611-C2EE474D7418}" type="datetime8">
              <a:rPr lang="es-ES" smtClean="0"/>
              <a:t>31/05/2015 18:40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52CA23-1AAA-4458-954F-CB72D52DEE99}" type="datetime8">
              <a:rPr lang="es-ES" smtClean="0"/>
              <a:t>31/05/2015 18:40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EF7-09D9-44A3-B1E4-823CBABC836D}" type="datetime8">
              <a:rPr lang="es-ES" smtClean="0"/>
              <a:t>31/05/2015 18:40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3E61-233F-4C95-AF80-A5105019BE93}" type="datetime8">
              <a:rPr lang="es-ES" smtClean="0"/>
              <a:t>31/05/2015 18:40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9A43-89D7-42FD-93D9-8FE6AFE549DD}" type="datetime8">
              <a:rPr lang="es-ES" smtClean="0"/>
              <a:t>31/05/2015 18:40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95375-7C58-4A1E-A3C0-E19A484961B0}" type="datetime8">
              <a:rPr lang="es-ES" smtClean="0"/>
              <a:t>31/05/2015 18:40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038" y="116632"/>
            <a:ext cx="1174676" cy="11746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8F2F3DD-B73D-4E10-B9AE-88B44ED4E6A2}" type="datetime8">
              <a:rPr lang="es-ES" smtClean="0">
                <a:solidFill>
                  <a:schemeClr val="tx2"/>
                </a:solidFill>
              </a:rPr>
              <a:t>31/05/2015 18:40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30853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ruts.apache.org/download.cgi" TargetMode="Externa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://struts.apache.org/docs/tutorial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7056784" cy="2476872"/>
          </a:xfrm>
        </p:spPr>
        <p:txBody>
          <a:bodyPr anchor="ctr">
            <a:noAutofit/>
          </a:bodyPr>
          <a:lstStyle/>
          <a:p>
            <a:pPr algn="ctr"/>
            <a:r>
              <a:rPr lang="es-ES" sz="6600" dirty="0" smtClean="0"/>
              <a:t>STRUTS 2 </a:t>
            </a:r>
            <a:br>
              <a:rPr lang="es-ES" sz="6600" dirty="0" smtClean="0"/>
            </a:br>
            <a:r>
              <a:rPr lang="es-ES" sz="6600" dirty="0" smtClean="0"/>
              <a:t>ACCIONES</a:t>
            </a:r>
            <a:r>
              <a:rPr lang="es-ES" sz="5400" dirty="0"/>
              <a:t/>
            </a:r>
            <a:br>
              <a:rPr lang="es-ES" sz="5400" dirty="0"/>
            </a:br>
            <a:endParaRPr lang="es-ES" sz="6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Fermín Morón </a:t>
            </a:r>
            <a:r>
              <a:rPr lang="es-ES" dirty="0" err="1" smtClean="0"/>
              <a:t>Losana</a:t>
            </a:r>
            <a:endParaRPr lang="es-ES" dirty="0"/>
          </a:p>
          <a:p>
            <a:r>
              <a:rPr lang="es-ES" dirty="0" smtClean="0"/>
              <a:t>ferminmoronolosana@gmail.com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mtClean="0"/>
              <a:pPr/>
              <a:t>1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Creando las vistas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495800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/>
              <a:t>Si el retorno es </a:t>
            </a:r>
            <a:r>
              <a:rPr lang="es-ES" sz="2800" dirty="0"/>
              <a:t>ÉXITO, que es una cadena constante de "éxito", como se define en la interfaz de </a:t>
            </a:r>
            <a:r>
              <a:rPr lang="es-ES" sz="2800" dirty="0" smtClean="0"/>
              <a:t>Acción, </a:t>
            </a:r>
            <a:r>
              <a:rPr lang="es-ES" sz="2800" dirty="0" err="1"/>
              <a:t>H</a:t>
            </a:r>
            <a:r>
              <a:rPr lang="es-ES" sz="2800" dirty="0" err="1" smtClean="0"/>
              <a:t>elloWorld.jsp</a:t>
            </a:r>
            <a:r>
              <a:rPr lang="es-ES" sz="2800" dirty="0" smtClean="0"/>
              <a:t>:</a:t>
            </a:r>
            <a:endParaRPr lang="es-ES" sz="2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10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179594"/>
            <a:ext cx="702024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Creando las vistas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495800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El siguiente es el archivo que será invocada por el marco en el resultado de la acción caso es ERROR que es igual a </a:t>
            </a:r>
            <a:r>
              <a:rPr lang="es-ES" sz="2800" dirty="0" err="1"/>
              <a:t>String</a:t>
            </a:r>
            <a:r>
              <a:rPr lang="es-ES" sz="2800" dirty="0"/>
              <a:t> "error" constante. El siguiente es el contenido de </a:t>
            </a:r>
            <a:r>
              <a:rPr lang="es-ES" sz="2800" b="1" dirty="0" err="1"/>
              <a:t>AccessDenied.jsp</a:t>
            </a:r>
            <a:endParaRPr lang="es-ES" sz="2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11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573016"/>
            <a:ext cx="6354262" cy="29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Creando las vistas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495800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También tenemos que crear </a:t>
            </a:r>
            <a:r>
              <a:rPr lang="es-ES" sz="2800" b="1" dirty="0" err="1"/>
              <a:t>index.jsp</a:t>
            </a:r>
            <a:r>
              <a:rPr lang="es-ES" sz="2800" dirty="0"/>
              <a:t> en la carpeta </a:t>
            </a:r>
            <a:r>
              <a:rPr lang="es-ES" sz="2800" dirty="0" err="1"/>
              <a:t>WebContent</a:t>
            </a:r>
            <a:r>
              <a:rPr lang="es-ES" sz="2800" dirty="0"/>
              <a:t>. 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12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605924"/>
            <a:ext cx="6120680" cy="394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Crear varias Acciones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Frecuentemente definirá </a:t>
            </a:r>
            <a:r>
              <a:rPr lang="es-ES" sz="3600" dirty="0"/>
              <a:t>más </a:t>
            </a:r>
            <a:r>
              <a:rPr lang="es-ES" sz="3600" dirty="0" smtClean="0"/>
              <a:t>acciones </a:t>
            </a:r>
            <a:r>
              <a:rPr lang="es-ES" sz="3600" dirty="0"/>
              <a:t>para manejar diferentes solicitudes y proporcionar diferentes direcciones URL para los usuarios, por lo tanto va a definir diferentes clases según se define a continuación:</a:t>
            </a:r>
            <a:endParaRPr lang="es-ES" sz="2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13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09093"/>
            <a:ext cx="5688632" cy="5596879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Crear </a:t>
            </a:r>
            <a:r>
              <a:rPr lang="es-ES" dirty="0"/>
              <a:t>varias Acciones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904264" y="1628800"/>
            <a:ext cx="2952328" cy="3096344"/>
          </a:xfrm>
          <a:solidFill>
            <a:srgbClr val="FFFF99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/>
              <a:t>Con frecuencia </a:t>
            </a:r>
            <a:r>
              <a:rPr lang="es-ES" sz="2400" dirty="0"/>
              <a:t>Definirá más de acciones para manejar diferentes solicitudes y proporcionar diferentes direcciones URL para los </a:t>
            </a:r>
            <a:r>
              <a:rPr lang="es-ES" sz="2400" dirty="0" smtClean="0"/>
              <a:t>usuarios:</a:t>
            </a:r>
            <a:endParaRPr lang="es-ES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14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988839"/>
            <a:ext cx="6047584" cy="4355207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Crear </a:t>
            </a:r>
            <a:r>
              <a:rPr lang="es-ES" dirty="0"/>
              <a:t>varias Acciones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15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/>
          </p:cNvSpPr>
          <p:nvPr>
            <p:ph sz="quarter" idx="1"/>
          </p:nvPr>
        </p:nvSpPr>
        <p:spPr>
          <a:xfrm>
            <a:off x="5969296" y="1772816"/>
            <a:ext cx="2951240" cy="1612776"/>
          </a:xfrm>
          <a:solidFill>
            <a:srgbClr val="FFFF99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Deberá configurar estas acciones en archivo</a:t>
            </a:r>
            <a:r>
              <a:rPr lang="es-ES" sz="2400" b="1" dirty="0"/>
              <a:t> struts.xml</a:t>
            </a:r>
            <a:r>
              <a:rPr lang="es-ES" sz="2400" dirty="0"/>
              <a:t> de la siguiente manera: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9849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</a:t>
            </a:r>
            <a:r>
              <a:rPr lang="es-ES" dirty="0" err="1" smtClean="0"/>
              <a:t>interes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16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586759" y="1772816"/>
            <a:ext cx="8153400" cy="451310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es-ES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es-E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es-E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400" dirty="0"/>
              <a:t>Documentación online </a:t>
            </a:r>
            <a:r>
              <a:rPr lang="es-ES" sz="3400" dirty="0" err="1" smtClean="0"/>
              <a:t>Struts</a:t>
            </a:r>
            <a:r>
              <a:rPr lang="es-ES" sz="3400" dirty="0" smtClean="0"/>
              <a:t> 2</a:t>
            </a:r>
            <a:endParaRPr lang="es-ES" sz="3400" dirty="0">
              <a:hlinkClick r:id="rId3"/>
            </a:endParaRPr>
          </a:p>
          <a:p>
            <a:pPr lvl="1" algn="just"/>
            <a:r>
              <a:rPr lang="es-ES" sz="2800" dirty="0">
                <a:hlinkClick r:id="rId4"/>
              </a:rPr>
              <a:t>http://</a:t>
            </a:r>
            <a:r>
              <a:rPr lang="es-ES" sz="2800" dirty="0" smtClean="0">
                <a:hlinkClick r:id="rId4"/>
              </a:rPr>
              <a:t>struts.apache.org/docs/tutorials.html</a:t>
            </a:r>
            <a:endParaRPr lang="es-ES" sz="2800" dirty="0" smtClean="0"/>
          </a:p>
          <a:p>
            <a:pPr algn="just"/>
            <a:r>
              <a:rPr lang="es-ES" sz="3100" dirty="0" smtClean="0"/>
              <a:t>Documentación y software apache </a:t>
            </a:r>
            <a:r>
              <a:rPr lang="es-ES" sz="3100" dirty="0" err="1" smtClean="0"/>
              <a:t>Tomcat</a:t>
            </a:r>
            <a:endParaRPr lang="es-ES" sz="3100" dirty="0" smtClean="0"/>
          </a:p>
          <a:p>
            <a:pPr lvl="1" algn="just"/>
            <a:r>
              <a:rPr lang="es-ES" sz="2800" dirty="0">
                <a:hlinkClick r:id="rId5"/>
              </a:rPr>
              <a:t>http://tomcat.apache.org</a:t>
            </a:r>
            <a:endParaRPr lang="es-ES" sz="2800" dirty="0"/>
          </a:p>
          <a:p>
            <a:pPr algn="just"/>
            <a:r>
              <a:rPr lang="es-ES" sz="3200" dirty="0" smtClean="0"/>
              <a:t>Descarga de software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://www.eclipse.org/downloads</a:t>
            </a:r>
            <a:endParaRPr lang="es-ES" dirty="0"/>
          </a:p>
          <a:p>
            <a:pPr algn="just"/>
            <a:r>
              <a:rPr lang="es-ES" sz="3200" dirty="0" smtClean="0"/>
              <a:t>Descarga de </a:t>
            </a:r>
            <a:r>
              <a:rPr lang="es-ES" sz="3200" dirty="0" err="1" smtClean="0"/>
              <a:t>librerias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6"/>
              </a:rPr>
              <a:t>http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struts.apache.org/download.cgi</a:t>
            </a:r>
            <a:endParaRPr lang="es-ES" dirty="0" smtClean="0"/>
          </a:p>
          <a:p>
            <a:pPr algn="just"/>
            <a:endParaRPr lang="es-ES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609600" y="1988840"/>
            <a:ext cx="1600200" cy="4124672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331640" y="1888930"/>
            <a:ext cx="7355160" cy="4419600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s-ES" sz="4000" dirty="0" err="1" smtClean="0"/>
              <a:t>Definción</a:t>
            </a:r>
            <a:endParaRPr lang="es-ES" sz="40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Crear una </a:t>
            </a:r>
            <a:r>
              <a:rPr lang="es-ES" sz="4000" dirty="0" smtClean="0"/>
              <a:t>Acción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Creando las vistas</a:t>
            </a:r>
            <a:endParaRPr lang="es-ES" sz="40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Crear varias Acciones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482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Definición de Acción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Las </a:t>
            </a:r>
            <a:r>
              <a:rPr lang="es-ES" sz="3200" dirty="0"/>
              <a:t>acciones son el núcleo </a:t>
            </a:r>
            <a:r>
              <a:rPr lang="es-ES" sz="3200" dirty="0" smtClean="0"/>
              <a:t>de Struts2</a:t>
            </a:r>
            <a:r>
              <a:rPr lang="es-ES" sz="3200" dirty="0"/>
              <a:t>, como lo son para cualquier </a:t>
            </a:r>
            <a:r>
              <a:rPr lang="es-ES" sz="3200" dirty="0" err="1"/>
              <a:t>framework</a:t>
            </a:r>
            <a:r>
              <a:rPr lang="es-ES" sz="3200" dirty="0"/>
              <a:t> MVC (Modelo Vista Controlador). </a:t>
            </a:r>
            <a:endParaRPr lang="es-ES" sz="3200" dirty="0" smtClean="0"/>
          </a:p>
          <a:p>
            <a:pPr algn="just"/>
            <a:r>
              <a:rPr lang="es-ES" sz="3200" dirty="0" smtClean="0"/>
              <a:t>Cada </a:t>
            </a:r>
            <a:r>
              <a:rPr lang="es-ES" sz="3200" dirty="0"/>
              <a:t>URL está asignada a una acción específica, que proporciona la lógica necesaria de procesamiento para atender la solicitud del usuario.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smtClean="0"/>
              <a:t>Definición de Acción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Pero la acción también sirve en otras dos capacidades </a:t>
            </a:r>
            <a:r>
              <a:rPr lang="es-ES" sz="3600" dirty="0" smtClean="0"/>
              <a:t>importantes:</a:t>
            </a:r>
            <a:r>
              <a:rPr lang="es-ES" sz="3600" dirty="0"/>
              <a:t> </a:t>
            </a:r>
            <a:endParaRPr lang="es-ES" sz="3600" dirty="0" smtClean="0"/>
          </a:p>
          <a:p>
            <a:pPr lvl="1" algn="just"/>
            <a:r>
              <a:rPr lang="es-ES" sz="2800" dirty="0" smtClean="0"/>
              <a:t>En </a:t>
            </a:r>
            <a:r>
              <a:rPr lang="es-ES" sz="2800" dirty="0"/>
              <a:t>primer lugar, la acción juega un papel importante en la transferencia de datos desde la solicitud a través de la vista, si es un JSP u otro tipo de resultado. </a:t>
            </a:r>
            <a:endParaRPr lang="es-ES" sz="2800" dirty="0" smtClean="0"/>
          </a:p>
          <a:p>
            <a:pPr lvl="1" algn="just"/>
            <a:r>
              <a:rPr lang="es-ES" sz="2800" dirty="0" smtClean="0"/>
              <a:t>En </a:t>
            </a:r>
            <a:r>
              <a:rPr lang="es-ES" sz="2800" dirty="0"/>
              <a:t>segundo lugar, la acción debe ayudar </a:t>
            </a:r>
            <a:r>
              <a:rPr lang="es-ES" sz="2800" dirty="0" err="1" smtClean="0"/>
              <a:t>Struts</a:t>
            </a:r>
            <a:r>
              <a:rPr lang="es-ES" sz="2800" dirty="0" smtClean="0"/>
              <a:t> a </a:t>
            </a:r>
            <a:r>
              <a:rPr lang="es-ES" sz="2800" dirty="0"/>
              <a:t>determinar qué resultado </a:t>
            </a:r>
            <a:r>
              <a:rPr lang="es-ES" sz="2800" dirty="0" smtClean="0"/>
              <a:t>será </a:t>
            </a:r>
            <a:r>
              <a:rPr lang="es-ES" sz="2800" dirty="0"/>
              <a:t>devuelto en la respuesta a la solicitud.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Crear una Acción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600" dirty="0"/>
              <a:t>El único requisito para </a:t>
            </a:r>
            <a:r>
              <a:rPr lang="es-ES" sz="3600" dirty="0" smtClean="0"/>
              <a:t>las acciones </a:t>
            </a:r>
            <a:r>
              <a:rPr lang="es-ES" sz="3600" dirty="0"/>
              <a:t>en Struts2 es que debe haber un método sin argumentos que devuelve un objeto </a:t>
            </a:r>
            <a:r>
              <a:rPr lang="es-ES" sz="3600" dirty="0" err="1"/>
              <a:t>String</a:t>
            </a:r>
            <a:r>
              <a:rPr lang="es-ES" sz="3600" dirty="0"/>
              <a:t> o resultado y debe ser un POJO. </a:t>
            </a:r>
            <a:endParaRPr lang="es-ES" sz="3600" dirty="0" smtClean="0"/>
          </a:p>
          <a:p>
            <a:pPr algn="just"/>
            <a:r>
              <a:rPr lang="es-ES" sz="3600" dirty="0" smtClean="0"/>
              <a:t>Si </a:t>
            </a:r>
            <a:r>
              <a:rPr lang="es-ES" sz="3600" dirty="0"/>
              <a:t>no se especifica el método sin argumentos, el comportamiento predeterminado es utilizar el método </a:t>
            </a:r>
            <a:r>
              <a:rPr lang="es-ES" sz="3600" dirty="0" err="1"/>
              <a:t>execute</a:t>
            </a:r>
            <a:r>
              <a:rPr lang="es-ES" sz="3600" dirty="0"/>
              <a:t> ().</a:t>
            </a:r>
            <a:endParaRPr lang="es-ES" sz="2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Crear una Acción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/>
              <a:t>Ejemplo de crear una acción</a:t>
            </a:r>
            <a:endParaRPr lang="es-ES" sz="2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6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198761"/>
            <a:ext cx="5335678" cy="43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Crear una Acción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Opcionalmente se puede ampliar </a:t>
            </a:r>
            <a:r>
              <a:rPr lang="es-ES" sz="2800" dirty="0" smtClean="0"/>
              <a:t>con la clase</a:t>
            </a:r>
            <a:r>
              <a:rPr lang="es-ES" sz="2800" dirty="0"/>
              <a:t> </a:t>
            </a:r>
            <a:r>
              <a:rPr lang="es-ES" sz="2800" b="1" dirty="0" err="1"/>
              <a:t>ActionSupport</a:t>
            </a:r>
            <a:r>
              <a:rPr lang="es-ES" sz="2800" dirty="0"/>
              <a:t> </a:t>
            </a:r>
            <a:r>
              <a:rPr lang="es-ES" sz="2800" dirty="0" smtClean="0"/>
              <a:t> </a:t>
            </a:r>
            <a:r>
              <a:rPr lang="es-ES" sz="2800" dirty="0"/>
              <a:t>que </a:t>
            </a:r>
            <a:r>
              <a:rPr lang="es-ES" sz="2800" dirty="0" smtClean="0"/>
              <a:t>implementa, entre </a:t>
            </a:r>
            <a:r>
              <a:rPr lang="es-ES" sz="2800" dirty="0"/>
              <a:t>ellos seis </a:t>
            </a:r>
            <a:r>
              <a:rPr lang="es-ES" sz="2800" dirty="0" smtClean="0"/>
              <a:t>contantes </a:t>
            </a:r>
            <a:r>
              <a:rPr lang="es-ES" sz="2800" b="1" dirty="0" err="1" smtClean="0"/>
              <a:t>Action</a:t>
            </a:r>
            <a:r>
              <a:rPr lang="es-ES" sz="2800" dirty="0" smtClean="0"/>
              <a:t>.</a:t>
            </a:r>
            <a:r>
              <a:rPr lang="es-ES" sz="2800" dirty="0"/>
              <a:t> </a:t>
            </a:r>
            <a:r>
              <a:rPr lang="es-ES" sz="2800" dirty="0" smtClean="0"/>
              <a:t>Como sigue:</a:t>
            </a:r>
            <a:endParaRPr lang="es-ES" sz="2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7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356992"/>
            <a:ext cx="6408712" cy="24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Crear una Acción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527304" cy="4495800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/>
              <a:t>El </a:t>
            </a:r>
            <a:r>
              <a:rPr lang="es-ES" sz="2800" dirty="0"/>
              <a:t>método de acción controla la vista, </a:t>
            </a:r>
            <a:r>
              <a:rPr lang="es-ES" sz="2800" dirty="0" smtClean="0"/>
              <a:t>y </a:t>
            </a:r>
            <a:r>
              <a:rPr lang="es-ES" sz="2800" dirty="0"/>
              <a:t>extendemos la </a:t>
            </a:r>
            <a:r>
              <a:rPr lang="es-ES" sz="2800" dirty="0" err="1"/>
              <a:t>ActionSupport</a:t>
            </a:r>
            <a:r>
              <a:rPr lang="es-ES" sz="2800" dirty="0"/>
              <a:t> clase de la siguiente manera: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8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1828800"/>
            <a:ext cx="42957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Crear una Acción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495800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/>
              <a:t>Así </a:t>
            </a:r>
            <a:r>
              <a:rPr lang="es-ES" sz="2800" dirty="0"/>
              <a:t>que podemos usar </a:t>
            </a:r>
            <a:r>
              <a:rPr lang="es-ES" sz="2800" dirty="0" smtClean="0"/>
              <a:t>las constantes </a:t>
            </a:r>
            <a:r>
              <a:rPr lang="es-ES" sz="2800" dirty="0"/>
              <a:t>ÉXITO y ERROR. Ahora, vamos a modificar nuestro archivo struts.xml de la siguiente manera: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9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996952"/>
            <a:ext cx="6677623" cy="33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estudiantes</Template>
  <TotalTime>0</TotalTime>
  <Words>391</Words>
  <Application>Microsoft Office PowerPoint</Application>
  <PresentationFormat>Presentación en pantalla (4:3)</PresentationFormat>
  <Paragraphs>79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Wingdings</vt:lpstr>
      <vt:lpstr>Wingdings 2</vt:lpstr>
      <vt:lpstr>Intermedio</vt:lpstr>
      <vt:lpstr>STRUTS 2  ACCIONES </vt:lpstr>
      <vt:lpstr>INDICE DE CONTENIDOS</vt:lpstr>
      <vt:lpstr>1. Definición de Acción</vt:lpstr>
      <vt:lpstr>1. Definición de Acción</vt:lpstr>
      <vt:lpstr>2. Crear una Acción</vt:lpstr>
      <vt:lpstr>2. Crear una Acción</vt:lpstr>
      <vt:lpstr>2. Crear una Acción</vt:lpstr>
      <vt:lpstr>2. Crear una Acción</vt:lpstr>
      <vt:lpstr>2. Crear una Acción</vt:lpstr>
      <vt:lpstr>3. Creando las vistas</vt:lpstr>
      <vt:lpstr>3. Creando las vistas</vt:lpstr>
      <vt:lpstr>3. Creando las vistas</vt:lpstr>
      <vt:lpstr>4. Crear varias Acciones</vt:lpstr>
      <vt:lpstr>4. Crear varias Acciones</vt:lpstr>
      <vt:lpstr>4. Crear varias Acciones</vt:lpstr>
      <vt:lpstr>Enlaces de interes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2015-05-28T18:17:27Z</dcterms:created>
  <dcterms:modified xsi:type="dcterms:W3CDTF">2015-05-31T16:41:57Z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