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7" r:id="rId4"/>
    <p:sldId id="258" r:id="rId5"/>
    <p:sldId id="268" r:id="rId6"/>
    <p:sldId id="269" r:id="rId7"/>
    <p:sldId id="270" r:id="rId8"/>
    <p:sldId id="278" r:id="rId9"/>
    <p:sldId id="272" r:id="rId10"/>
    <p:sldId id="271" r:id="rId11"/>
    <p:sldId id="273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72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54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50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287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11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47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14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654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14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07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62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582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098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32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49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52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9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52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5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81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9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11:53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11:53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11:53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11:53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11:53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validación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r>
              <a:rPr lang="es-ES" dirty="0" smtClean="0"/>
              <a:t>. </a:t>
            </a:r>
            <a:r>
              <a:rPr lang="es-ES" dirty="0"/>
              <a:t>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Al ejecutar el proyecto aparece algo así por pantalla: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1026" name="Picture 2" descr="Correo electrónico del usuario de entr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334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validate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5576" y="1772816"/>
            <a:ext cx="3492252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Ahora</a:t>
            </a:r>
            <a:r>
              <a:rPr lang="es-ES" dirty="0" smtClean="0"/>
              <a:t>, al </a:t>
            </a:r>
            <a:r>
              <a:rPr lang="es-ES" dirty="0"/>
              <a:t>no ingresar ninguna información requerida, haga clic en </a:t>
            </a:r>
            <a:r>
              <a:rPr lang="es-ES" b="1" dirty="0" err="1"/>
              <a:t>Submit</a:t>
            </a:r>
            <a:r>
              <a:rPr lang="es-ES" dirty="0"/>
              <a:t> botón. Usted verá el siguiente resultado: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55576" y="4581128"/>
            <a:ext cx="3492252" cy="1477328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pero </a:t>
            </a:r>
            <a:r>
              <a:rPr lang="es-ES" dirty="0" smtClean="0"/>
              <a:t>entrar, digamos </a:t>
            </a:r>
            <a:r>
              <a:rPr lang="es-ES" dirty="0"/>
              <a:t>nombre como "prueba" y la edad como 30, y, finalmente, haga clic en </a:t>
            </a:r>
            <a:r>
              <a:rPr lang="es-ES" b="1" dirty="0" err="1"/>
              <a:t>Submit</a:t>
            </a:r>
            <a:r>
              <a:rPr lang="es-ES" dirty="0"/>
              <a:t> botón. </a:t>
            </a:r>
            <a:endParaRPr lang="es-ES" dirty="0" smtClean="0"/>
          </a:p>
          <a:p>
            <a:pPr algn="just"/>
            <a:r>
              <a:rPr lang="es-ES" dirty="0" smtClean="0"/>
              <a:t>Usted </a:t>
            </a:r>
            <a:r>
              <a:rPr lang="es-ES" dirty="0"/>
              <a:t>verá el siguiente resultado:</a:t>
            </a:r>
            <a:endParaRPr lang="es-ES" dirty="0"/>
          </a:p>
        </p:txBody>
      </p:sp>
      <p:pic>
        <p:nvPicPr>
          <p:cNvPr id="2050" name="Picture 2" descr="Err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0" b="21016"/>
          <a:stretch/>
        </p:blipFill>
        <p:spPr bwMode="auto">
          <a:xfrm>
            <a:off x="4932040" y="1640024"/>
            <a:ext cx="3099048" cy="25202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Éxi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50" b="40227"/>
          <a:stretch/>
        </p:blipFill>
        <p:spPr bwMode="auto">
          <a:xfrm>
            <a:off x="4824028" y="4578439"/>
            <a:ext cx="3315072" cy="19072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/>
          <p:cNvCxnSpPr/>
          <p:nvPr/>
        </p:nvCxnSpPr>
        <p:spPr>
          <a:xfrm flipV="1">
            <a:off x="4085878" y="5532077"/>
            <a:ext cx="603470" cy="1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085878" y="2780928"/>
            <a:ext cx="846162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200" dirty="0"/>
              <a:t>Cuando el usuario pulsa el botón de enviar, </a:t>
            </a:r>
            <a:r>
              <a:rPr lang="es-ES" sz="3200" dirty="0" err="1"/>
              <a:t>Struts</a:t>
            </a:r>
            <a:r>
              <a:rPr lang="es-ES" sz="3200" dirty="0"/>
              <a:t> 2 </a:t>
            </a:r>
            <a:r>
              <a:rPr lang="es-ES" sz="3200" dirty="0" smtClean="0"/>
              <a:t>ejecutará </a:t>
            </a:r>
            <a:r>
              <a:rPr lang="es-ES" sz="3200" dirty="0"/>
              <a:t>automáticamente el método de validación y si cualquiera de los de su método si las declaraciones que figuran dentro del método son verdaderas, </a:t>
            </a:r>
            <a:r>
              <a:rPr lang="es-ES" sz="3200" dirty="0" err="1"/>
              <a:t>Struts</a:t>
            </a:r>
            <a:r>
              <a:rPr lang="es-ES" sz="3200" dirty="0"/>
              <a:t> 2 llamará </a:t>
            </a:r>
            <a:r>
              <a:rPr lang="es-ES" sz="3200" dirty="0" err="1"/>
              <a:t>addFieldError</a:t>
            </a:r>
            <a:r>
              <a:rPr lang="es-ES" sz="3200" dirty="0"/>
              <a:t>. </a:t>
            </a:r>
            <a:endParaRPr lang="es-ES" sz="3200" dirty="0" smtClean="0"/>
          </a:p>
          <a:p>
            <a:pPr algn="just"/>
            <a:r>
              <a:rPr lang="es-ES" sz="3200" dirty="0" smtClean="0"/>
              <a:t>Si </a:t>
            </a:r>
            <a:r>
              <a:rPr lang="es-ES" sz="3200" dirty="0"/>
              <a:t>no se ha </a:t>
            </a:r>
            <a:r>
              <a:rPr lang="es-ES" sz="3200" dirty="0" smtClean="0"/>
              <a:t>producido </a:t>
            </a:r>
            <a:r>
              <a:rPr lang="es-ES" sz="3200" dirty="0"/>
              <a:t>ningún error entonces </a:t>
            </a:r>
            <a:r>
              <a:rPr lang="es-ES" sz="3200" dirty="0" err="1"/>
              <a:t>Struts</a:t>
            </a:r>
            <a:r>
              <a:rPr lang="es-ES" sz="3200" dirty="0"/>
              <a:t> 2, no se procederá a llamar al método </a:t>
            </a:r>
            <a:r>
              <a:rPr lang="es-ES" sz="3200" dirty="0" err="1"/>
              <a:t>execute</a:t>
            </a:r>
            <a:r>
              <a:rPr lang="es-ES" sz="3200" dirty="0"/>
              <a:t>. Más bien, el marco de trabajo </a:t>
            </a:r>
            <a:r>
              <a:rPr lang="es-ES" sz="3200" dirty="0" err="1"/>
              <a:t>Struts</a:t>
            </a:r>
            <a:r>
              <a:rPr lang="es-ES" sz="3200" dirty="0"/>
              <a:t> 2 volverá </a:t>
            </a:r>
            <a:r>
              <a:rPr lang="es-ES" sz="3200" b="1" dirty="0"/>
              <a:t>de entrada</a:t>
            </a:r>
            <a:r>
              <a:rPr lang="es-ES" sz="3200" dirty="0"/>
              <a:t> como el resultado de llamar la acción.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Así que cuando la validación falla y </a:t>
            </a:r>
            <a:r>
              <a:rPr lang="es-ES" sz="3200" dirty="0" err="1"/>
              <a:t>Struts</a:t>
            </a:r>
            <a:r>
              <a:rPr lang="es-ES" sz="3200" dirty="0"/>
              <a:t> 2 retornos </a:t>
            </a:r>
            <a:r>
              <a:rPr lang="es-ES" sz="3200" b="1" dirty="0" smtClean="0"/>
              <a:t>a la entrada</a:t>
            </a:r>
            <a:r>
              <a:rPr lang="es-ES" sz="3200" dirty="0"/>
              <a:t> , </a:t>
            </a:r>
            <a:r>
              <a:rPr lang="es-ES" sz="3200" dirty="0" smtClean="0"/>
              <a:t>se </a:t>
            </a:r>
            <a:r>
              <a:rPr lang="es-ES" sz="3200" dirty="0"/>
              <a:t>volverá a mostrar el archivo </a:t>
            </a:r>
            <a:r>
              <a:rPr lang="es-ES" sz="3200" dirty="0" err="1"/>
              <a:t>index.jsp</a:t>
            </a:r>
            <a:r>
              <a:rPr lang="es-ES" sz="3200" dirty="0"/>
              <a:t>. </a:t>
            </a:r>
            <a:endParaRPr lang="es-ES" sz="3200" dirty="0" smtClean="0"/>
          </a:p>
          <a:p>
            <a:pPr algn="just"/>
            <a:r>
              <a:rPr lang="es-ES" sz="3200" dirty="0" smtClean="0"/>
              <a:t>Desde </a:t>
            </a:r>
            <a:r>
              <a:rPr lang="es-ES" sz="3200" dirty="0"/>
              <a:t>que usamos </a:t>
            </a:r>
            <a:r>
              <a:rPr lang="es-ES" sz="3200" dirty="0" err="1"/>
              <a:t>Struts</a:t>
            </a:r>
            <a:r>
              <a:rPr lang="es-ES" sz="3200" dirty="0"/>
              <a:t> 2 etiquetas de formulario, </a:t>
            </a:r>
            <a:r>
              <a:rPr lang="es-ES" sz="3200" dirty="0" err="1"/>
              <a:t>Struts</a:t>
            </a:r>
            <a:r>
              <a:rPr lang="es-ES" sz="3200" dirty="0"/>
              <a:t> 2 agregará automáticamente los mensajes de error justo por encima de la forma presentada.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Para manejar el valor de retorno de </a:t>
            </a:r>
            <a:r>
              <a:rPr lang="es-ES" sz="3200" b="1" dirty="0"/>
              <a:t>entrada</a:t>
            </a:r>
            <a:r>
              <a:rPr lang="es-ES" sz="3200" dirty="0"/>
              <a:t> tenemos que añadir el siguiente resultado en nuestro nodo de acción en </a:t>
            </a:r>
            <a:r>
              <a:rPr lang="es-ES" sz="3200" b="1" dirty="0"/>
              <a:t>struts.xml</a:t>
            </a:r>
            <a:r>
              <a:rPr lang="es-ES" sz="3200" dirty="0"/>
              <a:t> 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53" y="4221088"/>
            <a:ext cx="7465789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Usaremos archivo JSP </a:t>
            </a:r>
            <a:r>
              <a:rPr lang="es-ES" sz="3200" b="1" dirty="0" err="1"/>
              <a:t>success.jsp</a:t>
            </a:r>
            <a:r>
              <a:rPr lang="es-ES" sz="3200" dirty="0"/>
              <a:t> que se invoca en el caso definido retornos de acción ÉXITO.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37" y="3140968"/>
            <a:ext cx="6478339" cy="29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La validación </a:t>
            </a:r>
            <a:r>
              <a:rPr lang="es-ES" sz="3200" dirty="0"/>
              <a:t>basada </a:t>
            </a:r>
            <a:r>
              <a:rPr lang="es-ES" sz="3200" dirty="0" smtClean="0"/>
              <a:t>en XML, ofrece </a:t>
            </a:r>
            <a:r>
              <a:rPr lang="es-ES" sz="3200" dirty="0"/>
              <a:t>más opciones de </a:t>
            </a:r>
            <a:r>
              <a:rPr lang="es-ES" sz="3200" dirty="0" smtClean="0"/>
              <a:t>validación:</a:t>
            </a:r>
          </a:p>
          <a:p>
            <a:pPr lvl="1" algn="just"/>
            <a:r>
              <a:rPr lang="es-ES" dirty="0" smtClean="0"/>
              <a:t>Como validación </a:t>
            </a:r>
            <a:r>
              <a:rPr lang="es-ES" dirty="0"/>
              <a:t>de correo electrónico, la validación rango entero, campo de validación de formularios, validación de expresión, la validación de expresiones regulares, la validación necesaria, </a:t>
            </a:r>
            <a:r>
              <a:rPr lang="es-ES" dirty="0" err="1"/>
              <a:t>requiredstring</a:t>
            </a:r>
            <a:r>
              <a:rPr lang="es-ES" dirty="0"/>
              <a:t> validación, validación </a:t>
            </a:r>
            <a:r>
              <a:rPr lang="es-ES" dirty="0" err="1"/>
              <a:t>StringLength</a:t>
            </a:r>
            <a:r>
              <a:rPr lang="es-ES" dirty="0"/>
              <a:t> y etc.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3816424" cy="4495800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archivo XML debe ser  </a:t>
            </a:r>
            <a:r>
              <a:rPr lang="es-ES" sz="2400" b="1" dirty="0"/>
              <a:t>'[la acción de clase</a:t>
            </a:r>
            <a:r>
              <a:rPr lang="es-ES" sz="2400" b="1" dirty="0" smtClean="0"/>
              <a:t>]'-validation.xml</a:t>
            </a:r>
            <a:r>
              <a:rPr lang="es-ES" sz="2400" dirty="0"/>
              <a:t> . </a:t>
            </a:r>
            <a:endParaRPr lang="es-ES" sz="2400" dirty="0" smtClean="0"/>
          </a:p>
          <a:p>
            <a:pPr algn="just"/>
            <a:r>
              <a:rPr lang="es-ES" sz="2400" dirty="0" smtClean="0"/>
              <a:t>El archivo se llamará: </a:t>
            </a:r>
            <a:r>
              <a:rPr lang="es-ES" sz="2400" b="1" dirty="0" smtClean="0"/>
              <a:t>Empleado-validation.xml </a:t>
            </a:r>
            <a:r>
              <a:rPr lang="es-ES" sz="2400" dirty="0" smtClean="0"/>
              <a:t>con </a:t>
            </a:r>
            <a:r>
              <a:rPr lang="es-ES" sz="2400" dirty="0"/>
              <a:t>el siguiente contenido: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18928"/>
            <a:ext cx="4821848" cy="42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dirty="0"/>
              <a:t>La ventaja de tener un archivo XML para almacenar la configuración permite la separación de la validación del código de aplicación. </a:t>
            </a:r>
            <a:endParaRPr lang="es-ES" sz="3200" dirty="0" smtClean="0"/>
          </a:p>
          <a:p>
            <a:pPr algn="just"/>
            <a:r>
              <a:rPr lang="es-ES" sz="3600" dirty="0"/>
              <a:t>Hay un montón más validadores que vienen por defecto con </a:t>
            </a:r>
            <a:r>
              <a:rPr lang="es-ES" sz="3600" dirty="0" err="1"/>
              <a:t>Struts</a:t>
            </a:r>
            <a:r>
              <a:rPr lang="es-ES" sz="3600" dirty="0"/>
              <a:t>. </a:t>
            </a:r>
            <a:endParaRPr lang="es-ES" sz="3600" dirty="0" smtClean="0"/>
          </a:p>
          <a:p>
            <a:pPr algn="just"/>
            <a:r>
              <a:rPr lang="es-ES" sz="3600" dirty="0" smtClean="0"/>
              <a:t>Validadores </a:t>
            </a:r>
            <a:r>
              <a:rPr lang="es-ES" sz="3600" dirty="0"/>
              <a:t>comunes incluyen Fecha Validador, </a:t>
            </a:r>
            <a:r>
              <a:rPr lang="es-ES" sz="3600" dirty="0" err="1"/>
              <a:t>Regex</a:t>
            </a:r>
            <a:r>
              <a:rPr lang="es-ES" sz="3600" dirty="0"/>
              <a:t> validador y Cadena Longitud validador.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A continuación se presenta la lista de los distintos tipos de terreno y validación nivel no campo disponible en Struts2: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78891"/>
            <a:ext cx="4536504" cy="2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35516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Concepto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Método </a:t>
            </a:r>
            <a:r>
              <a:rPr lang="es-ES" sz="4000" dirty="0" err="1" smtClean="0"/>
              <a:t>validate</a:t>
            </a:r>
            <a:r>
              <a:rPr lang="es-ES" sz="4000" dirty="0" smtClean="0"/>
              <a:t>()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smtClean="0"/>
              <a:t>¿Cómo funciona la validación?</a:t>
            </a:r>
            <a:endParaRPr lang="es-ES" sz="4000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ES" sz="4000" dirty="0" err="1" smtClean="0"/>
              <a:t>Validacion</a:t>
            </a:r>
            <a:r>
              <a:rPr lang="es-ES" sz="4000" dirty="0" smtClean="0"/>
              <a:t> basada en XML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double</a:t>
            </a:r>
            <a:r>
              <a:rPr lang="es-ES" sz="2800" b="0" dirty="0"/>
              <a:t> </a:t>
            </a:r>
            <a:r>
              <a:rPr lang="es-ES" sz="2800" b="0" dirty="0" err="1" smtClean="0"/>
              <a:t>validator</a:t>
            </a:r>
            <a:endParaRPr lang="es-ES" sz="2800" b="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2800" b="0" dirty="0"/>
              <a:t>email </a:t>
            </a:r>
            <a:r>
              <a:rPr lang="es-ES" sz="2800" b="0" dirty="0" err="1" smtClean="0"/>
              <a:t>validator</a:t>
            </a:r>
            <a:endParaRPr lang="es-ES" sz="2800" b="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3" y="2636912"/>
            <a:ext cx="4400567" cy="208823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671155"/>
            <a:ext cx="4020574" cy="20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expression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int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7" y="2636912"/>
            <a:ext cx="3998844" cy="15121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78955"/>
            <a:ext cx="3867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regex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required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1" y="2780928"/>
            <a:ext cx="4359007" cy="158417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708920"/>
            <a:ext cx="3962400" cy="20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23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url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24944"/>
            <a:ext cx="581980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Validación basada en 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requiredstring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2800" b="0" dirty="0" err="1"/>
              <a:t>stringlength</a:t>
            </a:r>
            <a:r>
              <a:rPr lang="es-ES" sz="2800" b="0" dirty="0"/>
              <a:t> </a:t>
            </a:r>
            <a:r>
              <a:rPr lang="es-ES" sz="2800" b="0" dirty="0" err="1"/>
              <a:t>validator</a:t>
            </a:r>
            <a:endParaRPr lang="es-ES" sz="2800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780927"/>
            <a:ext cx="4244280" cy="20259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778881"/>
            <a:ext cx="3962400" cy="21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25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smtClean="0"/>
              <a:t>Concepto de Validación 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En el núcleo de </a:t>
            </a:r>
            <a:r>
              <a:rPr lang="es-ES" sz="3200" dirty="0" err="1" smtClean="0"/>
              <a:t>Struts</a:t>
            </a:r>
            <a:r>
              <a:rPr lang="es-ES" sz="3200" dirty="0" smtClean="0"/>
              <a:t> 2, tiene un </a:t>
            </a:r>
            <a:r>
              <a:rPr lang="es-ES" sz="3200" dirty="0"/>
              <a:t>marco de </a:t>
            </a:r>
            <a:r>
              <a:rPr lang="es-ES" sz="3200" dirty="0" smtClean="0"/>
              <a:t>validación, </a:t>
            </a:r>
            <a:r>
              <a:rPr lang="es-ES" sz="3200" dirty="0"/>
              <a:t>que ayuda a </a:t>
            </a:r>
            <a:r>
              <a:rPr lang="es-ES" sz="3200" dirty="0" smtClean="0"/>
              <a:t>que la </a:t>
            </a:r>
            <a:r>
              <a:rPr lang="es-ES" sz="3200" dirty="0"/>
              <a:t>aplicación se ejecute las </a:t>
            </a:r>
            <a:r>
              <a:rPr lang="es-ES" sz="3200" dirty="0" smtClean="0"/>
              <a:t>reglas, </a:t>
            </a:r>
            <a:r>
              <a:rPr lang="es-ES" sz="3200" dirty="0"/>
              <a:t>para realizar la validación antes de que se ejecute el método de acción</a:t>
            </a:r>
            <a:r>
              <a:rPr lang="es-ES" sz="3200" dirty="0" smtClean="0"/>
              <a:t>.</a:t>
            </a:r>
          </a:p>
          <a:p>
            <a:pPr algn="just"/>
            <a:r>
              <a:rPr lang="es-ES" sz="3200" dirty="0"/>
              <a:t>La validación del lado del cliente se consigue normalmente utilizando </a:t>
            </a:r>
            <a:r>
              <a:rPr lang="es-ES" sz="3200" dirty="0" err="1"/>
              <a:t>Javascript</a:t>
            </a:r>
            <a:r>
              <a:rPr lang="es-ES" sz="3200" dirty="0"/>
              <a:t>. </a:t>
            </a:r>
            <a:endParaRPr lang="es-ES" sz="3200" dirty="0" smtClean="0"/>
          </a:p>
          <a:p>
            <a:pPr algn="just"/>
            <a:r>
              <a:rPr lang="es-ES" sz="3200" dirty="0" smtClean="0"/>
              <a:t>Pero </a:t>
            </a:r>
            <a:r>
              <a:rPr lang="es-ES" sz="3200" dirty="0"/>
              <a:t>no hay que confiar en la validación del lado del cliente solo. 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smtClean="0"/>
              <a:t>Concepto de Validación 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Las </a:t>
            </a:r>
            <a:r>
              <a:rPr lang="es-ES" sz="3200" dirty="0"/>
              <a:t>mejores prácticas sugieren que la validación debería introducirse en todos los niveles de </a:t>
            </a:r>
            <a:r>
              <a:rPr lang="es-ES" sz="3200" dirty="0" smtClean="0"/>
              <a:t>la aplicación</a:t>
            </a:r>
            <a:r>
              <a:rPr lang="es-ES" sz="3200" dirty="0"/>
              <a:t>. </a:t>
            </a:r>
            <a:endParaRPr lang="es-ES" sz="3200" dirty="0" smtClean="0"/>
          </a:p>
          <a:p>
            <a:pPr algn="just"/>
            <a:r>
              <a:rPr lang="es-ES" sz="3200" dirty="0" smtClean="0"/>
              <a:t>Ahora </a:t>
            </a:r>
            <a:r>
              <a:rPr lang="es-ES" sz="3200" dirty="0"/>
              <a:t>echemos un vistazo a dos formas de agregar validación a nuestro proyecto </a:t>
            </a:r>
            <a:r>
              <a:rPr lang="es-ES" sz="3200" dirty="0" err="1"/>
              <a:t>Struts</a:t>
            </a:r>
            <a:r>
              <a:rPr lang="es-ES" sz="3200" dirty="0"/>
              <a:t>.</a:t>
            </a:r>
            <a:endParaRPr lang="es-ES" sz="32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validate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dirty="0" err="1" smtClean="0"/>
              <a:t>Tegamos</a:t>
            </a:r>
            <a:r>
              <a:rPr lang="es-ES" sz="3200" dirty="0" smtClean="0"/>
              <a:t> en cuenta una </a:t>
            </a:r>
            <a:r>
              <a:rPr lang="es-ES" sz="3200" dirty="0"/>
              <a:t>pequeña clase de la acción </a:t>
            </a:r>
            <a:r>
              <a:rPr lang="es-ES" sz="3200" b="1" dirty="0"/>
              <a:t>del empleado</a:t>
            </a:r>
            <a:r>
              <a:rPr lang="es-ES" sz="3200" dirty="0"/>
              <a:t> , y luego agregamos un método denominado </a:t>
            </a:r>
            <a:r>
              <a:rPr lang="es-ES" sz="3200" b="1" dirty="0" err="1"/>
              <a:t>validate</a:t>
            </a:r>
            <a:r>
              <a:rPr lang="es-ES" sz="3200" b="1" dirty="0"/>
              <a:t> ()</a:t>
            </a:r>
            <a:r>
              <a:rPr lang="es-ES" sz="3200" dirty="0"/>
              <a:t> </a:t>
            </a:r>
            <a:endParaRPr lang="es-ES" sz="3200" dirty="0" smtClean="0"/>
          </a:p>
          <a:p>
            <a:pPr algn="just"/>
            <a:r>
              <a:rPr lang="es-ES" sz="3200" dirty="0" smtClean="0"/>
              <a:t>Como </a:t>
            </a:r>
            <a:r>
              <a:rPr lang="es-ES" sz="3200" dirty="0"/>
              <a:t>se muestra a continuación en </a:t>
            </a:r>
            <a:r>
              <a:rPr lang="es-ES" sz="3200" b="1" dirty="0" smtClean="0"/>
              <a:t>Employee.java </a:t>
            </a:r>
            <a:r>
              <a:rPr lang="es-ES" sz="3200" dirty="0" smtClean="0"/>
              <a:t>.</a:t>
            </a:r>
            <a:r>
              <a:rPr lang="es-ES" sz="3200" dirty="0"/>
              <a:t> </a:t>
            </a:r>
            <a:endParaRPr lang="es-ES" sz="3200" dirty="0" smtClean="0"/>
          </a:p>
          <a:p>
            <a:pPr algn="just"/>
            <a:r>
              <a:rPr lang="es-ES" sz="3200" dirty="0" smtClean="0"/>
              <a:t>Asegúrese </a:t>
            </a:r>
            <a:r>
              <a:rPr lang="es-ES" sz="3200" dirty="0"/>
              <a:t>de que su clase de la acción se extiende la </a:t>
            </a:r>
            <a:r>
              <a:rPr lang="es-ES" sz="3200" b="1" dirty="0" err="1"/>
              <a:t>ActionSupport</a:t>
            </a:r>
            <a:r>
              <a:rPr lang="es-ES" sz="3200" dirty="0"/>
              <a:t> clase, de lo contrario no se ejecutará el método de validación.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Metodo</a:t>
            </a:r>
            <a:r>
              <a:rPr lang="es-ES" dirty="0" smtClean="0"/>
              <a:t> </a:t>
            </a:r>
            <a:r>
              <a:rPr lang="es-ES" dirty="0" err="1" smtClean="0"/>
              <a:t>validate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" y="1124744"/>
            <a:ext cx="4721724" cy="57089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36096" y="1718145"/>
            <a:ext cx="3492252" cy="230832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El método </a:t>
            </a:r>
            <a:r>
              <a:rPr lang="es-ES" dirty="0"/>
              <a:t>de validación comprueba si el campo 'Nombre' tiene un valor o no. </a:t>
            </a:r>
            <a:endParaRPr lang="es-ES" dirty="0" smtClean="0"/>
          </a:p>
          <a:p>
            <a:pPr algn="just"/>
            <a:r>
              <a:rPr lang="es-ES" dirty="0" smtClean="0"/>
              <a:t>Si </a:t>
            </a:r>
            <a:r>
              <a:rPr lang="es-ES" dirty="0"/>
              <a:t>ningún valor ha sido proporcionada, añadimos un error de campo para el campo "Nombre" con un mensaje de error personalizado.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36096" y="4268757"/>
            <a:ext cx="3492252" cy="203132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segundo lugar, comprobamos si valor introducido para el campo "edad" está entre 28 y 65 o no, si esta condición no se cumple añadimos un error sobre el campo validado.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6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¿Cómo funciona la validación?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Estos mensajes de error son los que se especifica en la llamada al método </a:t>
            </a:r>
            <a:r>
              <a:rPr lang="es-ES" dirty="0" err="1"/>
              <a:t>addFieldError</a:t>
            </a:r>
            <a:r>
              <a:rPr lang="es-ES" dirty="0"/>
              <a:t>. 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método </a:t>
            </a:r>
            <a:r>
              <a:rPr lang="es-ES" dirty="0" err="1"/>
              <a:t>addFieldError</a:t>
            </a:r>
            <a:r>
              <a:rPr lang="es-ES" dirty="0"/>
              <a:t> toma dos </a:t>
            </a:r>
            <a:r>
              <a:rPr lang="es-ES" dirty="0" smtClean="0"/>
              <a:t>argumentos:</a:t>
            </a:r>
          </a:p>
          <a:p>
            <a:pPr lvl="1"/>
            <a:r>
              <a:rPr lang="es-ES" dirty="0" smtClean="0"/>
              <a:t>El</a:t>
            </a:r>
            <a:r>
              <a:rPr lang="es-ES" dirty="0"/>
              <a:t> </a:t>
            </a:r>
            <a:r>
              <a:rPr lang="es-ES" dirty="0">
                <a:solidFill>
                  <a:srgbClr val="00B050"/>
                </a:solidFill>
              </a:rPr>
              <a:t>nombre</a:t>
            </a:r>
            <a:r>
              <a:rPr lang="es-ES" dirty="0"/>
              <a:t> del campo al que se aplica el </a:t>
            </a:r>
            <a:r>
              <a:rPr lang="es-ES" dirty="0" smtClean="0"/>
              <a:t>error</a:t>
            </a:r>
          </a:p>
          <a:p>
            <a:pPr lvl="1"/>
            <a:r>
              <a:rPr lang="es-ES" dirty="0" smtClean="0"/>
              <a:t>el </a:t>
            </a:r>
            <a:r>
              <a:rPr lang="es-ES" dirty="0">
                <a:solidFill>
                  <a:srgbClr val="00B050"/>
                </a:solidFill>
              </a:rPr>
              <a:t>mensaje</a:t>
            </a:r>
            <a:r>
              <a:rPr lang="es-ES" dirty="0"/>
              <a:t> de error para mostrar por encima de ese campo de formulario.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143375"/>
            <a:ext cx="45910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Usaremos archivo JSP </a:t>
            </a:r>
            <a:r>
              <a:rPr lang="es-ES" sz="3200" b="1" dirty="0" err="1"/>
              <a:t>success.jsp</a:t>
            </a:r>
            <a:r>
              <a:rPr lang="es-ES" sz="3200" dirty="0"/>
              <a:t> que se invoca en el caso definido retornos de acción ÉXITO.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07" y="2996952"/>
            <a:ext cx="6014454" cy="27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¿Cómo funciona la validación?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Por último, vamos a poner todo junto con el </a:t>
            </a:r>
            <a:r>
              <a:rPr lang="es-ES" sz="3200" b="1" dirty="0"/>
              <a:t>struts.xml</a:t>
            </a:r>
            <a:r>
              <a:rPr lang="es-ES" sz="3200" dirty="0"/>
              <a:t> archivo de configuración de la siguiente manera: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145658"/>
            <a:ext cx="5040560" cy="33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649</Words>
  <Application>Microsoft Office PowerPoint</Application>
  <PresentationFormat>Presentación en pantalla (4:3)</PresentationFormat>
  <Paragraphs>132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Tw Cen MT</vt:lpstr>
      <vt:lpstr>Wingdings</vt:lpstr>
      <vt:lpstr>Wingdings 2</vt:lpstr>
      <vt:lpstr>Intermedio</vt:lpstr>
      <vt:lpstr>STRUTS 2  validación </vt:lpstr>
      <vt:lpstr>INDICE DE CONTENIDOS</vt:lpstr>
      <vt:lpstr>1. Concepto de Validación </vt:lpstr>
      <vt:lpstr>1. Concepto de Validación </vt:lpstr>
      <vt:lpstr>2. Metodo validate()</vt:lpstr>
      <vt:lpstr>2. Metodo validate()</vt:lpstr>
      <vt:lpstr>3. ¿Cómo funciona la validación?</vt:lpstr>
      <vt:lpstr>3. ¿Cómo funciona la validación?</vt:lpstr>
      <vt:lpstr>3. ¿Cómo funciona la validación?</vt:lpstr>
      <vt:lpstr>3. ¿Cómo funciona la validación?</vt:lpstr>
      <vt:lpstr>2. Metodo validate()</vt:lpstr>
      <vt:lpstr>3. ¿Cómo funciona la validación?</vt:lpstr>
      <vt:lpstr>3. ¿Cómo funciona la validación?</vt:lpstr>
      <vt:lpstr>3. ¿Cómo funciona la validación?</vt:lpstr>
      <vt:lpstr>3. ¿Cómo funciona la validación?</vt:lpstr>
      <vt:lpstr>4. Validación basada en XML</vt:lpstr>
      <vt:lpstr>4. Validación basada en XML</vt:lpstr>
      <vt:lpstr>4. Validación basada en XML</vt:lpstr>
      <vt:lpstr>4. Validación basada en XML</vt:lpstr>
      <vt:lpstr>4. Validación basada en XML</vt:lpstr>
      <vt:lpstr>4. Validación basada en XML</vt:lpstr>
      <vt:lpstr>4. Validación basada en XML</vt:lpstr>
      <vt:lpstr>4. Validación basada en XML</vt:lpstr>
      <vt:lpstr>4. Validación basada en XML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2015-05-31T11:24:06Z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