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8" r:id="rId29"/>
    <p:sldId id="269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02/06/2015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1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78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3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30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32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6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63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193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3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5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2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565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2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6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529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829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5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039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457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71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47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8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23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72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37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49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02/06/2015 9:49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02/06/2015 9:49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02/06/2015 9:49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02/06/2015 9:49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02/06/2015 9:49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02/06/2015 9:49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02/06/2015 9:49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02/06/2015 9:49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02/06/2015 9:49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02/06/2015 9:49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02/06/2015 9:49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02/06/2015 9:49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115616" y="126876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anotaciones</a:t>
            </a: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DateRangeFieldValidator</a:t>
            </a:r>
            <a:endParaRPr lang="es-ES" dirty="0"/>
          </a:p>
          <a:p>
            <a:pPr lvl="1"/>
            <a:r>
              <a:rPr lang="es-ES" dirty="0"/>
              <a:t>Esta validación </a:t>
            </a:r>
            <a:r>
              <a:rPr lang="es-ES" dirty="0" smtClean="0"/>
              <a:t>chequea que </a:t>
            </a:r>
            <a:r>
              <a:rPr lang="es-ES" dirty="0"/>
              <a:t>un campo de fecha tiene un valor dentro de un rango especificado.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356992"/>
            <a:ext cx="7174807" cy="24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DoubleRangeFieldValidator</a:t>
            </a:r>
            <a:endParaRPr lang="es-ES" dirty="0"/>
          </a:p>
          <a:p>
            <a:pPr lvl="1"/>
            <a:r>
              <a:rPr lang="es-ES" dirty="0" smtClean="0"/>
              <a:t>Si un </a:t>
            </a:r>
            <a:r>
              <a:rPr lang="es-ES" dirty="0"/>
              <a:t>campo </a:t>
            </a:r>
            <a:r>
              <a:rPr lang="es-ES" dirty="0" smtClean="0"/>
              <a:t>tiene </a:t>
            </a:r>
            <a:r>
              <a:rPr lang="es-ES" dirty="0"/>
              <a:t>un valor </a:t>
            </a:r>
            <a:r>
              <a:rPr lang="es-ES" dirty="0" smtClean="0"/>
              <a:t>fuera </a:t>
            </a:r>
            <a:r>
              <a:rPr lang="es-ES" dirty="0"/>
              <a:t>de un rango especificado. Si ninguno min ni máximo se establece, no se hará nada.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89040"/>
            <a:ext cx="595085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EmailValidator</a:t>
            </a:r>
            <a:endParaRPr lang="es-ES" dirty="0"/>
          </a:p>
          <a:p>
            <a:pPr lvl="1"/>
            <a:r>
              <a:rPr lang="es-ES" dirty="0" smtClean="0"/>
              <a:t>Comprueba </a:t>
            </a:r>
            <a:r>
              <a:rPr lang="es-ES" dirty="0"/>
              <a:t>que un campo es una dirección de correo electrónico </a:t>
            </a:r>
            <a:r>
              <a:rPr lang="es-ES" dirty="0" smtClean="0"/>
              <a:t>válida, o </a:t>
            </a:r>
            <a:r>
              <a:rPr lang="es-ES" dirty="0"/>
              <a:t>si contiene una cadena no vacía.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84984"/>
            <a:ext cx="6045158" cy="23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ExpressionValidator</a:t>
            </a:r>
            <a:endParaRPr lang="es-ES" dirty="0"/>
          </a:p>
          <a:p>
            <a:pPr lvl="1"/>
            <a:r>
              <a:rPr lang="es-ES" dirty="0"/>
              <a:t>Este validador nivel no campo valida una expresión regular suministrado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9" y="3429000"/>
            <a:ext cx="801989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IntRangeFieldValidator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campo numérico tiene un valor dentro de un rango especificado. Si ninguno min ni máximo se establece, no se hará nada.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01008"/>
            <a:ext cx="558764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RegexFieldValidator</a:t>
            </a:r>
            <a:endParaRPr lang="es-ES" dirty="0"/>
          </a:p>
          <a:p>
            <a:pPr lvl="1"/>
            <a:r>
              <a:rPr lang="es-ES" dirty="0"/>
              <a:t>Esta anotación valida un campo de cadena usando una expresión regular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r>
              <a:rPr lang="es-ES" dirty="0" err="1" smtClean="0"/>
              <a:t>RequiredFieldValidator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campo no es nulo. La anotación se debe aplicar a nivel de método.</a:t>
            </a:r>
          </a:p>
          <a:p>
            <a:endParaRPr lang="es-ES" dirty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90" y="3068960"/>
            <a:ext cx="7287210" cy="3600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849715"/>
            <a:ext cx="4941943" cy="17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RequiredStringValidator</a:t>
            </a:r>
            <a:endParaRPr lang="es-ES" dirty="0"/>
          </a:p>
          <a:p>
            <a:pPr lvl="1"/>
            <a:r>
              <a:rPr lang="es-ES" dirty="0" smtClean="0"/>
              <a:t>un </a:t>
            </a:r>
            <a:r>
              <a:rPr lang="es-ES" dirty="0"/>
              <a:t>campo de </a:t>
            </a:r>
            <a:r>
              <a:rPr lang="es-ES" dirty="0" smtClean="0"/>
              <a:t> tipo </a:t>
            </a:r>
            <a:r>
              <a:rPr lang="es-ES" dirty="0" err="1" smtClean="0"/>
              <a:t>String</a:t>
            </a:r>
            <a:r>
              <a:rPr lang="es-ES" dirty="0" smtClean="0"/>
              <a:t> no sea nulo o su longitud&lt; 0.</a:t>
            </a:r>
            <a:endParaRPr lang="es-ES" dirty="0"/>
          </a:p>
          <a:p>
            <a:endParaRPr lang="es-ES" dirty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86" y="2996952"/>
            <a:ext cx="729392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StringLengthFieldValidator</a:t>
            </a:r>
            <a:endParaRPr lang="es-ES" dirty="0"/>
          </a:p>
          <a:p>
            <a:pPr lvl="1"/>
            <a:r>
              <a:rPr lang="es-ES" dirty="0" smtClean="0"/>
              <a:t>Comprueba </a:t>
            </a:r>
            <a:r>
              <a:rPr lang="es-ES" dirty="0"/>
              <a:t>que un campo </a:t>
            </a:r>
            <a:r>
              <a:rPr lang="es-ES" dirty="0" smtClean="0"/>
              <a:t>tiene la </a:t>
            </a:r>
            <a:r>
              <a:rPr lang="es-ES" dirty="0"/>
              <a:t>longitud correcta. Se asume que </a:t>
            </a:r>
            <a:r>
              <a:rPr lang="es-ES" dirty="0" smtClean="0"/>
              <a:t>es un  </a:t>
            </a:r>
            <a:r>
              <a:rPr lang="es-ES" dirty="0" err="1" smtClean="0"/>
              <a:t>String</a:t>
            </a:r>
            <a:r>
              <a:rPr lang="es-ES" dirty="0" smtClean="0"/>
              <a:t> .</a:t>
            </a:r>
            <a:r>
              <a:rPr lang="es-ES" dirty="0"/>
              <a:t> Si ninguno </a:t>
            </a:r>
            <a:r>
              <a:rPr lang="es-ES" dirty="0" err="1"/>
              <a:t>minLength</a:t>
            </a:r>
            <a:r>
              <a:rPr lang="es-ES" dirty="0"/>
              <a:t> ni </a:t>
            </a:r>
            <a:r>
              <a:rPr lang="es-ES" dirty="0" err="1"/>
              <a:t>maxLength</a:t>
            </a:r>
            <a:r>
              <a:rPr lang="es-ES" dirty="0"/>
              <a:t> se establece, no se hará nada.</a:t>
            </a:r>
          </a:p>
          <a:p>
            <a:endParaRPr lang="es-ES" dirty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3429000"/>
            <a:ext cx="663031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UrlValidatorEste</a:t>
            </a:r>
            <a:r>
              <a:rPr lang="es-ES" dirty="0" smtClean="0"/>
              <a:t> </a:t>
            </a:r>
            <a:r>
              <a:rPr lang="es-ES" dirty="0"/>
              <a:t>validador comprueba que un campo es una URL válida.</a:t>
            </a:r>
          </a:p>
          <a:p>
            <a:endParaRPr lang="es-ES" dirty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68960"/>
            <a:ext cx="650995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@Validaciones</a:t>
            </a:r>
          </a:p>
          <a:p>
            <a:pPr lvl="1"/>
            <a:r>
              <a:rPr lang="es-ES" dirty="0" smtClean="0"/>
              <a:t>Si </a:t>
            </a:r>
            <a:r>
              <a:rPr lang="es-ES" dirty="0"/>
              <a:t>desea utilizar varias anotaciones del mismo tipo, éstos anotación debe estar anidada dentro de </a:t>
            </a:r>
            <a:r>
              <a:rPr lang="es-ES" dirty="0" smtClean="0"/>
              <a:t>@</a:t>
            </a:r>
            <a:r>
              <a:rPr lang="es-ES" dirty="0" err="1" smtClean="0"/>
              <a:t>Validations</a:t>
            </a:r>
            <a:r>
              <a:rPr lang="es-ES" dirty="0" smtClean="0"/>
              <a:t> (……).</a:t>
            </a:r>
            <a:endParaRPr lang="es-ES" dirty="0"/>
          </a:p>
          <a:p>
            <a:endParaRPr lang="es-ES" dirty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95675"/>
            <a:ext cx="5472608" cy="33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287887" y="1888930"/>
            <a:ext cx="7748609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Concepto de Anotación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Tipos </a:t>
            </a:r>
            <a:r>
              <a:rPr lang="es-ES" sz="4000" dirty="0"/>
              <a:t>de </a:t>
            </a:r>
            <a:r>
              <a:rPr lang="es-ES" sz="4000" dirty="0" smtClean="0"/>
              <a:t>Anotaciones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Librerías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Ejemplo de clase con Anotaciones</a:t>
            </a:r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CustomValidator</a:t>
            </a:r>
            <a:endParaRPr lang="es-ES" dirty="0"/>
          </a:p>
          <a:p>
            <a:pPr lvl="1"/>
            <a:r>
              <a:rPr lang="es-ES" dirty="0"/>
              <a:t>Esta anotación se puede utilizar para validadores personalizados. 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8" y="3573016"/>
            <a:ext cx="8529832" cy="4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Conversion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Esta </a:t>
            </a:r>
            <a:r>
              <a:rPr lang="es-ES" dirty="0"/>
              <a:t>es una anotación de marcador para conversiones de tipos a nivel </a:t>
            </a:r>
            <a:r>
              <a:rPr lang="es-ES" dirty="0" err="1"/>
              <a:t>Type</a:t>
            </a:r>
            <a:r>
              <a:rPr lang="es-ES" dirty="0"/>
              <a:t>. La anotación de conversión debe ser aplicada a nivel </a:t>
            </a:r>
            <a:r>
              <a:rPr lang="es-ES" dirty="0" err="1"/>
              <a:t>Type</a:t>
            </a:r>
            <a:r>
              <a:rPr lang="es-ES" dirty="0"/>
              <a:t>.</a:t>
            </a:r>
          </a:p>
          <a:p>
            <a:endParaRPr lang="es-ES" dirty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21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01008"/>
            <a:ext cx="5867739" cy="8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CreateIfNull</a:t>
            </a:r>
            <a:endParaRPr lang="es-ES" dirty="0"/>
          </a:p>
          <a:p>
            <a:pPr lvl="1"/>
            <a:r>
              <a:rPr lang="es-ES" dirty="0"/>
              <a:t>Esta anotación establece el </a:t>
            </a:r>
            <a:r>
              <a:rPr lang="es-ES" dirty="0" err="1"/>
              <a:t>CreateIfNull</a:t>
            </a:r>
            <a:r>
              <a:rPr lang="es-ES" dirty="0"/>
              <a:t> de conversión de tipos. La anotación </a:t>
            </a:r>
            <a:r>
              <a:rPr lang="es-ES" dirty="0" err="1"/>
              <a:t>CreateIfNull</a:t>
            </a:r>
            <a:r>
              <a:rPr lang="es-ES" dirty="0"/>
              <a:t> debe aplicarse al campo o nivel de método.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662362"/>
            <a:ext cx="5967930" cy="10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Element</a:t>
            </a:r>
            <a:endParaRPr lang="es-ES" dirty="0" smtClean="0"/>
          </a:p>
          <a:p>
            <a:pPr lvl="1"/>
            <a:r>
              <a:rPr lang="es-ES" dirty="0" smtClean="0"/>
              <a:t>Esta </a:t>
            </a:r>
            <a:r>
              <a:rPr lang="es-ES" dirty="0"/>
              <a:t>anotación establece el elemento de conversión de tipos. La anotación del elemento debe ser aplicada en el campo o nivel de método.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23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717032"/>
            <a:ext cx="5022763" cy="8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@Key</a:t>
            </a:r>
          </a:p>
          <a:p>
            <a:pPr lvl="1"/>
            <a:r>
              <a:rPr lang="es-ES" dirty="0"/>
              <a:t>Esta anotación establece la clave para la conversión de tipos. La anotación clave debe ser aplicada en el campo o nivel de método.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8100"/>
            <a:ext cx="6505068" cy="8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KeyProperty</a:t>
            </a:r>
            <a:endParaRPr lang="es-ES" dirty="0"/>
          </a:p>
          <a:p>
            <a:pPr lvl="1"/>
            <a:r>
              <a:rPr lang="es-ES" dirty="0"/>
              <a:t>Esta anotación establece el </a:t>
            </a:r>
            <a:r>
              <a:rPr lang="es-ES" dirty="0" err="1"/>
              <a:t>keyProperty</a:t>
            </a:r>
            <a:r>
              <a:rPr lang="es-ES" dirty="0"/>
              <a:t> de conversión de tipos. La anotación </a:t>
            </a:r>
            <a:r>
              <a:rPr lang="es-ES" dirty="0" err="1"/>
              <a:t>keyProperty</a:t>
            </a:r>
            <a:r>
              <a:rPr lang="es-ES" dirty="0"/>
              <a:t> debe aplicarse al campo o nivel de método.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81" y="3848100"/>
            <a:ext cx="6709933" cy="9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TypeConversion</a:t>
            </a:r>
            <a:endParaRPr lang="es-ES" dirty="0"/>
          </a:p>
          <a:p>
            <a:pPr lvl="1"/>
            <a:r>
              <a:rPr lang="es-ES" dirty="0"/>
              <a:t>Esta anotación </a:t>
            </a:r>
            <a:r>
              <a:rPr lang="es-ES" dirty="0" err="1"/>
              <a:t>anotación</a:t>
            </a:r>
            <a:r>
              <a:rPr lang="es-ES" dirty="0"/>
              <a:t> se utiliza para las reglas de ancho de conversión de clase y de aplicación. La anotación </a:t>
            </a:r>
            <a:r>
              <a:rPr lang="es-ES" dirty="0" err="1"/>
              <a:t>TypeConversion</a:t>
            </a:r>
            <a:r>
              <a:rPr lang="es-ES" dirty="0"/>
              <a:t> se puede aplicar a nivel de propiedad y método.</a:t>
            </a:r>
          </a:p>
          <a:p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005064"/>
            <a:ext cx="558143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Librerías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2806"/>
          </a:xfrm>
        </p:spPr>
        <p:txBody>
          <a:bodyPr>
            <a:normAutofit fontScale="70000" lnSpcReduction="20000"/>
          </a:bodyPr>
          <a:lstStyle/>
          <a:p>
            <a:r>
              <a:rPr lang="es-ES" sz="3200" dirty="0"/>
              <a:t>Para empezar a utilizar las anotaciones en su proyecto, asegúrese de que ha incluido los siguientes archivos </a:t>
            </a:r>
            <a:r>
              <a:rPr lang="es-ES" sz="3200" dirty="0" err="1"/>
              <a:t>jar</a:t>
            </a:r>
            <a:r>
              <a:rPr lang="es-ES" sz="3200" dirty="0"/>
              <a:t> en su </a:t>
            </a:r>
            <a:r>
              <a:rPr lang="es-ES" sz="3200" b="1" dirty="0"/>
              <a:t>/ WEB-INF </a:t>
            </a:r>
            <a:r>
              <a:rPr lang="es-ES" sz="3200" b="1" dirty="0" err="1"/>
              <a:t>WebContent</a:t>
            </a:r>
            <a:r>
              <a:rPr lang="es-ES" sz="3200" b="1" dirty="0"/>
              <a:t> / </a:t>
            </a:r>
            <a:r>
              <a:rPr lang="es-ES" sz="3200" b="1" dirty="0" err="1"/>
              <a:t>lib</a:t>
            </a:r>
            <a:r>
              <a:rPr lang="es-ES" sz="3200" dirty="0"/>
              <a:t> carpeta:</a:t>
            </a:r>
          </a:p>
          <a:p>
            <a:pPr lvl="1"/>
            <a:r>
              <a:rPr lang="es-ES" dirty="0"/>
              <a:t>struts2-convención-plugin-xyzjar</a:t>
            </a:r>
          </a:p>
          <a:p>
            <a:pPr lvl="1"/>
            <a:r>
              <a:rPr lang="es-ES" dirty="0" err="1"/>
              <a:t>asm-xyjar</a:t>
            </a:r>
            <a:endParaRPr lang="es-ES" dirty="0"/>
          </a:p>
          <a:p>
            <a:pPr lvl="1"/>
            <a:r>
              <a:rPr lang="es-ES" dirty="0" err="1"/>
              <a:t>antlr-xyzjar</a:t>
            </a:r>
            <a:endParaRPr lang="es-ES" dirty="0"/>
          </a:p>
          <a:p>
            <a:pPr lvl="1"/>
            <a:r>
              <a:rPr lang="es-ES" dirty="0" err="1"/>
              <a:t>commons-fileupload-xyzjar</a:t>
            </a:r>
            <a:endParaRPr lang="es-ES" dirty="0"/>
          </a:p>
          <a:p>
            <a:pPr lvl="1"/>
            <a:r>
              <a:rPr lang="es-ES" dirty="0" err="1"/>
              <a:t>commons-io-xyzjar</a:t>
            </a:r>
            <a:endParaRPr lang="es-ES" dirty="0"/>
          </a:p>
          <a:p>
            <a:pPr lvl="1"/>
            <a:r>
              <a:rPr lang="es-ES" dirty="0" err="1"/>
              <a:t>commons-lang-xyjar</a:t>
            </a:r>
            <a:endParaRPr lang="es-ES" dirty="0"/>
          </a:p>
          <a:p>
            <a:pPr lvl="1"/>
            <a:r>
              <a:rPr lang="es-ES" dirty="0" err="1"/>
              <a:t>commons-logging-xyzjar</a:t>
            </a:r>
            <a:endParaRPr lang="es-ES" dirty="0"/>
          </a:p>
          <a:p>
            <a:pPr lvl="1"/>
            <a:r>
              <a:rPr lang="es-ES" dirty="0" err="1"/>
              <a:t>commons</a:t>
            </a:r>
            <a:r>
              <a:rPr lang="es-ES" dirty="0"/>
              <a:t>-</a:t>
            </a:r>
            <a:r>
              <a:rPr lang="es-ES" dirty="0" err="1"/>
              <a:t>logging</a:t>
            </a:r>
            <a:r>
              <a:rPr lang="es-ES" dirty="0"/>
              <a:t>-api-</a:t>
            </a:r>
            <a:r>
              <a:rPr lang="es-ES" dirty="0" err="1"/>
              <a:t>xyjar</a:t>
            </a:r>
            <a:endParaRPr lang="es-ES" dirty="0"/>
          </a:p>
          <a:p>
            <a:pPr lvl="1"/>
            <a:r>
              <a:rPr lang="es-ES" dirty="0" err="1"/>
              <a:t>FreeMarker-xyzjar</a:t>
            </a:r>
            <a:endParaRPr lang="es-ES" dirty="0"/>
          </a:p>
          <a:p>
            <a:pPr lvl="1"/>
            <a:r>
              <a:rPr lang="es-ES" dirty="0"/>
              <a:t>javassist-.xy.z.GA</a:t>
            </a:r>
          </a:p>
          <a:p>
            <a:pPr lvl="1"/>
            <a:r>
              <a:rPr lang="es-ES" dirty="0"/>
              <a:t>OGNL-</a:t>
            </a:r>
            <a:r>
              <a:rPr lang="es-ES" dirty="0" err="1"/>
              <a:t>xyzjar</a:t>
            </a:r>
            <a:endParaRPr lang="es-ES" dirty="0"/>
          </a:p>
          <a:p>
            <a:pPr lvl="1"/>
            <a:r>
              <a:rPr lang="es-ES" dirty="0"/>
              <a:t>struts2-core-xyzjar</a:t>
            </a:r>
          </a:p>
          <a:p>
            <a:pPr lvl="1"/>
            <a:r>
              <a:rPr lang="es-ES" dirty="0" err="1"/>
              <a:t>XWork-core.xyzjar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27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 Ejemplo de clase con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2806"/>
          </a:xfrm>
        </p:spPr>
        <p:txBody>
          <a:bodyPr>
            <a:normAutofit/>
          </a:bodyPr>
          <a:lstStyle/>
          <a:p>
            <a:r>
              <a:rPr lang="es-ES" dirty="0" smtClean="0"/>
              <a:t>Supongamos un </a:t>
            </a:r>
            <a:r>
              <a:rPr lang="es-ES" dirty="0" err="1" smtClean="0"/>
              <a:t>index.jsp</a:t>
            </a:r>
            <a:r>
              <a:rPr lang="es-ES" dirty="0" smtClean="0"/>
              <a:t>, como el siguiente: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48880"/>
            <a:ext cx="592936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 Ejemplo de clase con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703205"/>
            <a:ext cx="3044952" cy="1468760"/>
          </a:xfrm>
        </p:spPr>
        <p:txBody>
          <a:bodyPr>
            <a:normAutofit/>
          </a:bodyPr>
          <a:lstStyle/>
          <a:p>
            <a:r>
              <a:rPr lang="es-ES" dirty="0" smtClean="0"/>
              <a:t>Configuramos nuestra clase como sigue: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923863"/>
            <a:ext cx="4992329" cy="57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smtClean="0"/>
              <a:t>Concepto de Anotación 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err="1" smtClean="0"/>
              <a:t>Struts</a:t>
            </a:r>
            <a:r>
              <a:rPr lang="es-ES" sz="3200" dirty="0" smtClean="0"/>
              <a:t> </a:t>
            </a:r>
            <a:r>
              <a:rPr lang="es-ES" sz="3200" dirty="0"/>
              <a:t>proporciona dos formas de configuración. </a:t>
            </a:r>
            <a:endParaRPr lang="es-ES" sz="3200" dirty="0" smtClean="0"/>
          </a:p>
          <a:p>
            <a:pPr lvl="1" algn="just"/>
            <a:r>
              <a:rPr lang="es-ES" dirty="0" smtClean="0"/>
              <a:t>La </a:t>
            </a:r>
            <a:r>
              <a:rPr lang="es-ES" dirty="0"/>
              <a:t>forma tradicional es utilizar el </a:t>
            </a:r>
            <a:r>
              <a:rPr lang="es-ES" b="1" dirty="0"/>
              <a:t>struts.xml</a:t>
            </a:r>
            <a:r>
              <a:rPr lang="es-ES" dirty="0"/>
              <a:t> archivo para todas las configuraciones. </a:t>
            </a:r>
            <a:endParaRPr lang="es-ES" dirty="0" smtClean="0"/>
          </a:p>
          <a:p>
            <a:pPr lvl="1" algn="just"/>
            <a:r>
              <a:rPr lang="es-ES" dirty="0" smtClean="0"/>
              <a:t>La </a:t>
            </a:r>
            <a:r>
              <a:rPr lang="es-ES" dirty="0"/>
              <a:t>otra forma de configurar </a:t>
            </a:r>
            <a:r>
              <a:rPr lang="es-ES" dirty="0" err="1"/>
              <a:t>Struts</a:t>
            </a:r>
            <a:r>
              <a:rPr lang="es-ES" dirty="0"/>
              <a:t> es mediante el uso </a:t>
            </a:r>
            <a:r>
              <a:rPr lang="es-ES" dirty="0" smtClean="0"/>
              <a:t>Anotaciones</a:t>
            </a:r>
            <a:r>
              <a:rPr lang="es-ES" dirty="0"/>
              <a:t>. </a:t>
            </a:r>
            <a:endParaRPr lang="es-ES" dirty="0" smtClean="0"/>
          </a:p>
          <a:p>
            <a:pPr algn="just"/>
            <a:r>
              <a:rPr lang="es-ES" dirty="0" smtClean="0"/>
              <a:t>El fichero</a:t>
            </a:r>
            <a:r>
              <a:rPr lang="es-ES" dirty="0"/>
              <a:t> </a:t>
            </a:r>
            <a:r>
              <a:rPr lang="es-ES" b="1" dirty="0" smtClean="0"/>
              <a:t>struts.xml</a:t>
            </a:r>
            <a:r>
              <a:rPr lang="es-ES" dirty="0" smtClean="0"/>
              <a:t> es </a:t>
            </a:r>
            <a:r>
              <a:rPr lang="es-ES" dirty="0"/>
              <a:t>reemplazarlo con </a:t>
            </a:r>
            <a:r>
              <a:rPr lang="es-ES" dirty="0" err="1"/>
              <a:t>annotaions</a:t>
            </a:r>
            <a:r>
              <a:rPr lang="es-ES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@</a:t>
            </a:r>
            <a:r>
              <a:rPr lang="es-ES" dirty="0" err="1" smtClean="0"/>
              <a:t>Namespace</a:t>
            </a:r>
            <a:endParaRPr lang="es-ES" dirty="0" smtClean="0"/>
          </a:p>
          <a:p>
            <a:pPr lvl="1" algn="just"/>
            <a:r>
              <a:rPr lang="es-ES" dirty="0" err="1" smtClean="0"/>
              <a:t>Identidica</a:t>
            </a:r>
            <a:r>
              <a:rPr lang="es-ES" dirty="0" smtClean="0"/>
              <a:t> el POJO que contiene las acciones.</a:t>
            </a:r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algn="just"/>
            <a:r>
              <a:rPr lang="es-ES" dirty="0" smtClean="0"/>
              <a:t>@</a:t>
            </a:r>
            <a:r>
              <a:rPr lang="es-ES" dirty="0" err="1" smtClean="0"/>
              <a:t>Result</a:t>
            </a:r>
            <a:endParaRPr lang="es-ES" dirty="0" smtClean="0"/>
          </a:p>
          <a:p>
            <a:pPr lvl="1" algn="just"/>
            <a:r>
              <a:rPr lang="es-ES" dirty="0" smtClean="0"/>
              <a:t>define los </a:t>
            </a:r>
            <a:r>
              <a:rPr lang="es-ES" dirty="0"/>
              <a:t>resultados de </a:t>
            </a:r>
            <a:r>
              <a:rPr lang="es-ES" dirty="0" smtClean="0"/>
              <a:t>acción.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623964"/>
            <a:ext cx="6166055" cy="13681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5" y="5015880"/>
            <a:ext cx="6099124" cy="12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@</a:t>
            </a:r>
            <a:r>
              <a:rPr lang="es-ES" dirty="0" err="1" smtClean="0"/>
              <a:t>Result</a:t>
            </a:r>
            <a:endParaRPr lang="es-ES" dirty="0" smtClean="0"/>
          </a:p>
          <a:p>
            <a:pPr lvl="1" algn="just"/>
            <a:r>
              <a:rPr lang="es-ES" dirty="0" smtClean="0"/>
              <a:t>Puede definir un conjunto de resultados de una acción.</a:t>
            </a:r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68960"/>
            <a:ext cx="655612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@</a:t>
            </a:r>
            <a:r>
              <a:rPr lang="es-ES" dirty="0" err="1"/>
              <a:t>After</a:t>
            </a:r>
            <a:endParaRPr lang="es-ES" dirty="0"/>
          </a:p>
          <a:p>
            <a:pPr lvl="1" algn="just"/>
            <a:r>
              <a:rPr lang="es-ES" dirty="0"/>
              <a:t>Marca un método de acción que debe ser llamada </a:t>
            </a:r>
            <a:r>
              <a:rPr lang="es-ES" dirty="0">
                <a:solidFill>
                  <a:srgbClr val="00B050"/>
                </a:solidFill>
              </a:rPr>
              <a:t>después</a:t>
            </a:r>
            <a:r>
              <a:rPr lang="es-ES" dirty="0"/>
              <a:t> fue ejecutado el método de la acción principal y el resultado. Valor de retorno se ignora.</a:t>
            </a:r>
          </a:p>
          <a:p>
            <a:pPr marL="365760" lvl="1" indent="0" algn="just">
              <a:buNone/>
            </a:pPr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73016"/>
            <a:ext cx="6292960" cy="25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@</a:t>
            </a:r>
            <a:r>
              <a:rPr lang="es-ES" dirty="0" err="1" smtClean="0"/>
              <a:t>BeforeResult</a:t>
            </a:r>
            <a:endParaRPr lang="es-ES" dirty="0" smtClean="0"/>
          </a:p>
          <a:p>
            <a:pPr lvl="1" algn="just"/>
            <a:r>
              <a:rPr lang="es-ES" dirty="0" smtClean="0"/>
              <a:t>Método </a:t>
            </a:r>
            <a:r>
              <a:rPr lang="es-ES" dirty="0"/>
              <a:t>de acción que debe ser ejecutada antes del resultado. Valor de retorno se ignora</a:t>
            </a:r>
            <a:r>
              <a:rPr lang="es-ES" dirty="0" smtClean="0"/>
              <a:t>.</a:t>
            </a:r>
            <a:endParaRPr lang="es-ES" dirty="0"/>
          </a:p>
          <a:p>
            <a:pPr marL="365760" lvl="1" indent="0" algn="just">
              <a:buNone/>
            </a:pPr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72" y="3180906"/>
            <a:ext cx="609415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@</a:t>
            </a:r>
            <a:r>
              <a:rPr lang="es-ES" dirty="0" err="1" smtClean="0"/>
              <a:t>Before</a:t>
            </a:r>
            <a:endParaRPr lang="es-ES" dirty="0" smtClean="0"/>
          </a:p>
          <a:p>
            <a:pPr lvl="1" algn="just"/>
            <a:r>
              <a:rPr lang="es-ES" dirty="0" smtClean="0"/>
              <a:t>Un </a:t>
            </a:r>
            <a:r>
              <a:rPr lang="es-ES" dirty="0"/>
              <a:t>método de acción que debe ser llamada antes fue ejecutado el método de la acción principal y el resultado. Valor de retorno se ignora.</a:t>
            </a:r>
          </a:p>
          <a:p>
            <a:pPr marL="365760" lvl="1" indent="0" algn="just">
              <a:buNone/>
            </a:pPr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18" y="3521878"/>
            <a:ext cx="6738133" cy="25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Tipos de Anotaciones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ConversionErrorFieldValidator</a:t>
            </a:r>
            <a:endParaRPr lang="es-ES" dirty="0"/>
          </a:p>
          <a:p>
            <a:pPr lvl="1"/>
            <a:r>
              <a:rPr lang="es-ES" dirty="0" smtClean="0"/>
              <a:t>Comprueba </a:t>
            </a:r>
            <a:r>
              <a:rPr lang="es-ES" dirty="0"/>
              <a:t>si hay algún error de conversión para un campo y las aplica en caso de que existan.</a:t>
            </a:r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1" y="3429000"/>
            <a:ext cx="81982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627</Words>
  <Application>Microsoft Office PowerPoint</Application>
  <PresentationFormat>Presentación en pantalla (4:3)</PresentationFormat>
  <Paragraphs>216</Paragraphs>
  <Slides>29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Intermedio</vt:lpstr>
      <vt:lpstr>STRUTS 2  anotaciones</vt:lpstr>
      <vt:lpstr>INDICE DE CONTENIDOS</vt:lpstr>
      <vt:lpstr>1. Concepto de Anotación 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2. Tipos de Anotaciones</vt:lpstr>
      <vt:lpstr>3. Librerías</vt:lpstr>
      <vt:lpstr>4. Ejemplo de clase con anotaciones</vt:lpstr>
      <vt:lpstr>4. Ejemplo de clase con anotaciones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2015-06-02T07:49:14Z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