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2" r:id="rId30"/>
    <p:sldId id="301" r:id="rId31"/>
    <p:sldId id="303" r:id="rId32"/>
    <p:sldId id="304" r:id="rId33"/>
    <p:sldId id="305" r:id="rId34"/>
    <p:sldId id="306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A57BB-3343-42B9-AE64-848DC0E88246}" type="datetimeFigureOut">
              <a:rPr lang="es-ES" smtClean="0"/>
              <a:t>31/05/2015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F2C54-76AE-437A-95B8-BD8E4010F8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7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447E72A-D913-4DC2-9E0A-E520CE8FCC86}" type="datetimeFigureOut">
              <a:rPr lang="es-ES"/>
              <a:pPr/>
              <a:t>31/05/2015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3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89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56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539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28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418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5461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76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22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97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74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27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482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95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999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2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50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41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801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520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89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59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81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848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91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13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5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8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34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9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20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16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99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es-ES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2EC88FC2-5CA8-4F4E-8685-BA3F3E34F98F}" type="datetime8">
              <a:rPr lang="es-ES" smtClean="0"/>
              <a:t>31/05/2015 20:12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3232" y="220663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08" y="3717032"/>
            <a:ext cx="1963616" cy="19636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5B3B-CB00-499F-B282-7D1D67EBBC8F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y título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7FF3C2-19A1-457D-8BD3-B6F24F77F64D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s-ES" sz="1200">
                <a:solidFill>
                  <a:schemeClr val="tx2"/>
                </a:solidFill>
              </a:rPr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4D6C-D5A9-47C0-8567-FA236A0A150C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es-ES" sz="280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es-ES"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8019-359C-4BEF-B49D-86558DB0424C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es-ES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CFB7F-7700-4ECE-A611-C2EE474D7418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52CA23-1AAA-4458-954F-CB72D52DEE99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es-ES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EF7-09D9-44A3-B1E4-823CBABC836D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3E61-233F-4C95-AF80-A5105019BE93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es-ES"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9A43-89D7-42FD-93D9-8FE6AFE549DD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002060"/>
                </a:solidFill>
              </a:defRPr>
            </a:lvl1pPr>
          </a:lstStyle>
          <a:p>
            <a:fld id="{1AD93096-5B34-4342-9326-69289CEAE4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es-ES" sz="18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9324" y="47104"/>
            <a:ext cx="1174676" cy="11746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es-ES" sz="17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es-ES"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3695375-7C58-4A1E-A3C0-E19A484961B0}" type="datetime8">
              <a:rPr lang="es-ES" smtClean="0"/>
              <a:t>31/05/2015 20:12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es-ES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038" y="116632"/>
            <a:ext cx="1174676" cy="11746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88F2F3DD-B73D-4E10-B9AE-88B44ED4E6A2}" type="datetime8">
              <a:rPr lang="es-ES" smtClean="0">
                <a:solidFill>
                  <a:schemeClr val="tx2"/>
                </a:solidFill>
              </a:rPr>
              <a:t>31/05/2015 20:12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30853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s-ES" sz="1200">
                <a:solidFill>
                  <a:schemeClr val="tx2"/>
                </a:solidFill>
              </a:rPr>
              <a:pPr algn="ctr"/>
              <a:t>‹Nº›</a:t>
            </a:fld>
            <a:endParaRPr lang="es-E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truts.apache.org/download.cgi" TargetMode="Externa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://struts.apache.org/docs/tutorial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056784" cy="2476872"/>
          </a:xfrm>
        </p:spPr>
        <p:txBody>
          <a:bodyPr anchor="ctr">
            <a:noAutofit/>
          </a:bodyPr>
          <a:lstStyle/>
          <a:p>
            <a:pPr algn="ctr"/>
            <a:r>
              <a:rPr lang="es-ES" sz="6600" dirty="0" smtClean="0"/>
              <a:t>STRUTS 2 </a:t>
            </a:r>
            <a:br>
              <a:rPr lang="es-ES" sz="6600" dirty="0" smtClean="0"/>
            </a:br>
            <a:r>
              <a:rPr lang="es-ES" sz="6600" dirty="0" smtClean="0"/>
              <a:t>INTERCEPTORES</a:t>
            </a:r>
            <a:r>
              <a:rPr lang="es-ES" sz="5400" dirty="0"/>
              <a:t/>
            </a:r>
            <a:br>
              <a:rPr lang="es-ES" sz="5400" dirty="0"/>
            </a:br>
            <a:endParaRPr lang="es-ES" sz="6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Fermín Morón </a:t>
            </a:r>
            <a:r>
              <a:rPr lang="es-ES" dirty="0" err="1" smtClean="0"/>
              <a:t>Losana</a:t>
            </a:r>
            <a:endParaRPr lang="es-ES" dirty="0"/>
          </a:p>
          <a:p>
            <a:r>
              <a:rPr lang="es-ES" dirty="0" smtClean="0"/>
              <a:t>ferminmoronolosana@gmail.com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s-ES" smtClean="0"/>
              <a:pPr/>
              <a:t>1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 algn="just"/>
            <a:r>
              <a:rPr lang="es-ES" b="1" dirty="0" err="1" smtClean="0"/>
              <a:t>execAndWait</a:t>
            </a:r>
            <a:r>
              <a:rPr lang="es-ES" b="1" dirty="0" smtClean="0"/>
              <a:t>: </a:t>
            </a:r>
            <a:r>
              <a:rPr lang="es-ES" dirty="0" smtClean="0"/>
              <a:t>Envía </a:t>
            </a:r>
            <a:r>
              <a:rPr lang="es-ES" dirty="0"/>
              <a:t>al usuario a una página de espera intermedio mientras que la acción se ejecuta en segundo plano</a:t>
            </a:r>
            <a:r>
              <a:rPr lang="es-ES" dirty="0" smtClean="0"/>
              <a:t>.</a:t>
            </a:r>
          </a:p>
          <a:p>
            <a:pPr lvl="1" algn="just"/>
            <a:r>
              <a:rPr lang="es-ES" b="1" dirty="0" smtClean="0"/>
              <a:t>Excepción: </a:t>
            </a:r>
            <a:r>
              <a:rPr lang="es-ES" dirty="0" smtClean="0"/>
              <a:t>Mapas </a:t>
            </a:r>
            <a:r>
              <a:rPr lang="es-ES" dirty="0"/>
              <a:t>excepciones que se lanzan desde una acción a un resultado, lo que permite la administración automática de excepción a través de la redirección.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10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 algn="just"/>
            <a:r>
              <a:rPr lang="es-ES" b="1" dirty="0" err="1" smtClean="0"/>
              <a:t>fileUpload</a:t>
            </a:r>
            <a:r>
              <a:rPr lang="es-ES" b="1" dirty="0" smtClean="0"/>
              <a:t>: </a:t>
            </a:r>
            <a:r>
              <a:rPr lang="es-ES" dirty="0" smtClean="0"/>
              <a:t>Facilita </a:t>
            </a:r>
            <a:r>
              <a:rPr lang="es-ES" dirty="0"/>
              <a:t>la carga de archivos</a:t>
            </a:r>
            <a:r>
              <a:rPr lang="es-ES" dirty="0" smtClean="0"/>
              <a:t>.</a:t>
            </a:r>
          </a:p>
          <a:p>
            <a:pPr lvl="1" algn="just"/>
            <a:r>
              <a:rPr lang="es-ES" b="1" dirty="0" smtClean="0"/>
              <a:t>I18n: </a:t>
            </a:r>
            <a:r>
              <a:rPr lang="es-ES" dirty="0" smtClean="0"/>
              <a:t>Realiza </a:t>
            </a:r>
            <a:r>
              <a:rPr lang="es-ES" dirty="0"/>
              <a:t>un seguimiento de la localización seleccionada durante la sesión de un usuario</a:t>
            </a:r>
            <a:r>
              <a:rPr lang="es-ES" dirty="0" smtClean="0"/>
              <a:t>.</a:t>
            </a:r>
          </a:p>
          <a:p>
            <a:pPr lvl="1" algn="just"/>
            <a:r>
              <a:rPr lang="es-ES" b="1" dirty="0" err="1" smtClean="0"/>
              <a:t>Logger</a:t>
            </a:r>
            <a:r>
              <a:rPr lang="es-ES" b="1" dirty="0" smtClean="0"/>
              <a:t>: </a:t>
            </a:r>
            <a:r>
              <a:rPr lang="es-ES" dirty="0" smtClean="0"/>
              <a:t>Proporciona </a:t>
            </a:r>
            <a:r>
              <a:rPr lang="es-ES" dirty="0"/>
              <a:t>el registro simple salida </a:t>
            </a:r>
            <a:r>
              <a:rPr lang="es-ES" dirty="0" smtClean="0"/>
              <a:t>del nombre </a:t>
            </a:r>
            <a:r>
              <a:rPr lang="es-ES" dirty="0"/>
              <a:t>de la acción que se ejecuta.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11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/>
            <a:r>
              <a:rPr lang="es-ES" b="1" dirty="0" err="1"/>
              <a:t>Params</a:t>
            </a:r>
            <a:r>
              <a:rPr lang="es-ES" b="1" dirty="0"/>
              <a:t>: </a:t>
            </a:r>
            <a:r>
              <a:rPr lang="es-ES" dirty="0"/>
              <a:t>Establece los parámetros de la petición sobre la acción.</a:t>
            </a:r>
          </a:p>
          <a:p>
            <a:pPr lvl="1"/>
            <a:r>
              <a:rPr lang="es-ES" b="1" dirty="0" smtClean="0"/>
              <a:t>Prepare: </a:t>
            </a:r>
            <a:r>
              <a:rPr lang="es-ES" dirty="0" smtClean="0"/>
              <a:t>Esto </a:t>
            </a:r>
            <a:r>
              <a:rPr lang="es-ES" dirty="0"/>
              <a:t>se utiliza normalmente para hacer el trabajo de pre-procesamiento, tales como conexiones de base de datos de configuración</a:t>
            </a:r>
            <a:r>
              <a:rPr lang="es-ES" dirty="0" smtClean="0"/>
              <a:t>.</a:t>
            </a:r>
          </a:p>
          <a:p>
            <a:pPr lvl="1"/>
            <a:r>
              <a:rPr lang="es-ES" b="1" dirty="0" err="1" smtClean="0"/>
              <a:t>Profile</a:t>
            </a:r>
            <a:r>
              <a:rPr lang="es-ES" b="1" dirty="0" smtClean="0"/>
              <a:t>: </a:t>
            </a:r>
            <a:r>
              <a:rPr lang="es-ES" dirty="0" smtClean="0"/>
              <a:t>Permite </a:t>
            </a:r>
            <a:r>
              <a:rPr lang="es-ES" dirty="0"/>
              <a:t>que simple información de perfiles que se registre para las acciones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12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/>
            <a:r>
              <a:rPr lang="es-ES" b="1" dirty="0" err="1"/>
              <a:t>Scope</a:t>
            </a:r>
            <a:r>
              <a:rPr lang="es-ES" b="1" dirty="0"/>
              <a:t>: </a:t>
            </a:r>
            <a:r>
              <a:rPr lang="es-ES" dirty="0"/>
              <a:t>Tiendas y recupera el estado de la acción en el ámbito de sesión o aplicación.</a:t>
            </a:r>
          </a:p>
          <a:p>
            <a:pPr lvl="1"/>
            <a:r>
              <a:rPr lang="es-ES" b="1" dirty="0" err="1" smtClean="0"/>
              <a:t>ServletConfig</a:t>
            </a:r>
            <a:r>
              <a:rPr lang="es-ES" b="1" dirty="0" smtClean="0"/>
              <a:t>: </a:t>
            </a:r>
            <a:r>
              <a:rPr lang="es-ES" dirty="0" smtClean="0"/>
              <a:t>Proporciona </a:t>
            </a:r>
            <a:r>
              <a:rPr lang="es-ES" dirty="0"/>
              <a:t>la acción con el acceso a diversa información basado en </a:t>
            </a:r>
            <a:r>
              <a:rPr lang="es-ES" dirty="0" err="1"/>
              <a:t>servlet</a:t>
            </a:r>
            <a:r>
              <a:rPr lang="es-ES" dirty="0"/>
              <a:t>.</a:t>
            </a:r>
          </a:p>
          <a:p>
            <a:pPr lvl="1"/>
            <a:r>
              <a:rPr lang="es-ES" b="1" dirty="0" err="1" smtClean="0"/>
              <a:t>Timer</a:t>
            </a:r>
            <a:r>
              <a:rPr lang="es-ES" b="1" dirty="0" smtClean="0"/>
              <a:t>: </a:t>
            </a:r>
            <a:r>
              <a:rPr lang="es-ES" dirty="0" smtClean="0"/>
              <a:t>Proporciona </a:t>
            </a:r>
            <a:r>
              <a:rPr lang="es-ES" dirty="0"/>
              <a:t>información de perfiles simples en forma de cuánto tiempo la acción se va a ejecutar</a:t>
            </a:r>
            <a:r>
              <a:rPr lang="es-ES" dirty="0" smtClean="0"/>
              <a:t>.</a:t>
            </a:r>
          </a:p>
          <a:p>
            <a:pPr marL="36576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/>
            <a:r>
              <a:rPr lang="es-ES" b="1" dirty="0" err="1"/>
              <a:t>Token</a:t>
            </a:r>
            <a:r>
              <a:rPr lang="es-ES" dirty="0"/>
              <a:t>: Comprueba la acción para un </a:t>
            </a:r>
            <a:r>
              <a:rPr lang="es-ES" dirty="0" err="1"/>
              <a:t>token</a:t>
            </a:r>
            <a:r>
              <a:rPr lang="es-ES" dirty="0"/>
              <a:t> válido para evitar </a:t>
            </a:r>
            <a:r>
              <a:rPr lang="es-ES" dirty="0" err="1"/>
              <a:t>formsubmission</a:t>
            </a:r>
            <a:r>
              <a:rPr lang="es-ES" dirty="0"/>
              <a:t> duplicado.</a:t>
            </a:r>
          </a:p>
          <a:p>
            <a:pPr lvl="1"/>
            <a:r>
              <a:rPr lang="es-ES" b="1" dirty="0" err="1" smtClean="0"/>
              <a:t>Validation</a:t>
            </a:r>
            <a:r>
              <a:rPr lang="es-ES" dirty="0" smtClean="0"/>
              <a:t>: Proporciona </a:t>
            </a:r>
            <a:r>
              <a:rPr lang="es-ES" dirty="0"/>
              <a:t>soporte de validación de acciones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119592" cy="990600"/>
          </a:xfrm>
        </p:spPr>
        <p:txBody>
          <a:bodyPr/>
          <a:lstStyle/>
          <a:p>
            <a:r>
              <a:rPr lang="es-ES" dirty="0" smtClean="0"/>
              <a:t>3. Uso de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4000" dirty="0"/>
              <a:t>Veamos cómo utilizar un interceptor ya existente en nuestro programa "Hola Mundo</a:t>
            </a:r>
            <a:r>
              <a:rPr lang="es-ES" sz="4000" dirty="0" smtClean="0"/>
              <a:t>". </a:t>
            </a:r>
          </a:p>
          <a:p>
            <a:pPr algn="just"/>
            <a:r>
              <a:rPr lang="es-ES" sz="4000" dirty="0" smtClean="0"/>
              <a:t>Vamos a utilizar el</a:t>
            </a:r>
            <a:r>
              <a:rPr lang="es-ES" sz="4000" dirty="0"/>
              <a:t>  interceptor </a:t>
            </a:r>
            <a:r>
              <a:rPr lang="es-ES" sz="4000" dirty="0" smtClean="0"/>
              <a:t> </a:t>
            </a:r>
            <a:r>
              <a:rPr lang="es-ES" sz="4000" b="1" dirty="0" err="1" smtClean="0"/>
              <a:t>timer</a:t>
            </a:r>
            <a:r>
              <a:rPr lang="es-ES" sz="4000" b="1" dirty="0" smtClean="0"/>
              <a:t> </a:t>
            </a:r>
            <a:r>
              <a:rPr lang="es-ES" sz="4000" dirty="0" smtClean="0"/>
              <a:t>cuyo </a:t>
            </a:r>
            <a:r>
              <a:rPr lang="es-ES" sz="4000" dirty="0"/>
              <a:t>propósito es medir el tiempo que </a:t>
            </a:r>
            <a:r>
              <a:rPr lang="es-ES" sz="4000" dirty="0" smtClean="0"/>
              <a:t>tardó en ejecutar la acción</a:t>
            </a:r>
            <a:r>
              <a:rPr lang="es-ES" sz="4000" dirty="0"/>
              <a:t>. </a:t>
            </a:r>
            <a:r>
              <a:rPr lang="es-ES" sz="4000" dirty="0" smtClean="0"/>
              <a:t>Al tiempo que usamos</a:t>
            </a:r>
            <a:r>
              <a:rPr lang="es-ES" sz="4000" dirty="0"/>
              <a:t> </a:t>
            </a:r>
            <a:r>
              <a:rPr lang="es-ES" sz="4000" dirty="0" smtClean="0"/>
              <a:t>el interceptor </a:t>
            </a:r>
            <a:r>
              <a:rPr lang="es-ES" sz="4000" b="1" dirty="0" err="1" smtClean="0"/>
              <a:t>params</a:t>
            </a:r>
            <a:r>
              <a:rPr lang="es-ES" sz="4000" dirty="0"/>
              <a:t> </a:t>
            </a:r>
            <a:r>
              <a:rPr lang="es-ES" sz="4000" dirty="0" smtClean="0"/>
              <a:t> </a:t>
            </a:r>
            <a:r>
              <a:rPr lang="es-ES" sz="4000" dirty="0"/>
              <a:t>cuya finalidad es el envío de los parámetros de la petición a la acción. 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119592" cy="990600"/>
          </a:xfrm>
        </p:spPr>
        <p:txBody>
          <a:bodyPr/>
          <a:lstStyle/>
          <a:p>
            <a:r>
              <a:rPr lang="es-ES" dirty="0" smtClean="0"/>
              <a:t>3. Uso de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vamos a modificar el </a:t>
            </a:r>
            <a:r>
              <a:rPr lang="es-ES" b="1" dirty="0"/>
              <a:t>struts.xml</a:t>
            </a:r>
            <a:r>
              <a:rPr lang="es-ES" dirty="0"/>
              <a:t> archivo para agregar un interceptor de la siguiente </a:t>
            </a:r>
            <a:r>
              <a:rPr lang="es-ES" dirty="0" smtClean="0"/>
              <a:t>manera: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18397"/>
            <a:ext cx="7059009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6119592" cy="990600"/>
          </a:xfrm>
        </p:spPr>
        <p:txBody>
          <a:bodyPr/>
          <a:lstStyle/>
          <a:p>
            <a:r>
              <a:rPr lang="es-ES" dirty="0" smtClean="0"/>
              <a:t>3. Uso de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Por último, iniciar el servidor </a:t>
            </a:r>
            <a:r>
              <a:rPr lang="es-ES" dirty="0" err="1"/>
              <a:t>Tomcat</a:t>
            </a:r>
            <a:r>
              <a:rPr lang="es-ES" dirty="0"/>
              <a:t> y tratar de acceso URL </a:t>
            </a:r>
            <a:r>
              <a:rPr lang="es-ES" b="1" dirty="0"/>
              <a:t>http</a:t>
            </a:r>
            <a:r>
              <a:rPr lang="es-ES" b="1" dirty="0" smtClean="0"/>
              <a:t>://localhost:8080/HelloWorldStruts2/index.jsp</a:t>
            </a:r>
            <a:r>
              <a:rPr lang="es-ES" b="1" dirty="0"/>
              <a:t>.</a:t>
            </a:r>
            <a:r>
              <a:rPr lang="es-ES" dirty="0"/>
              <a:t> Esto le dará la siguiente pantalla:</a:t>
            </a:r>
          </a:p>
          <a:p>
            <a:pPr lvl="1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17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48100"/>
            <a:ext cx="7788454" cy="11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4. Interceptores personalizados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uso de interceptores personalizados en su aplicación es una manera elegante de proporcionar características de aplicaciones transversales. </a:t>
            </a:r>
            <a:endParaRPr lang="es-ES" dirty="0" smtClean="0"/>
          </a:p>
          <a:p>
            <a:pPr algn="just"/>
            <a:r>
              <a:rPr lang="es-ES" dirty="0" smtClean="0"/>
              <a:t>Creación </a:t>
            </a:r>
            <a:r>
              <a:rPr lang="es-ES" dirty="0"/>
              <a:t>de un interceptor de encargo es fácil; la interfaz que necesita ser extendida es la siguiente </a:t>
            </a:r>
            <a:r>
              <a:rPr lang="es-ES" b="1" dirty="0"/>
              <a:t>Interceptor</a:t>
            </a:r>
            <a:r>
              <a:rPr lang="es-ES" dirty="0"/>
              <a:t> interfaz: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4581128"/>
            <a:ext cx="6175947" cy="18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4. Interceptores personalizados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err="1" smtClean="0">
                <a:solidFill>
                  <a:srgbClr val="00B050"/>
                </a:solidFill>
              </a:rPr>
              <a:t>init</a:t>
            </a:r>
            <a:r>
              <a:rPr lang="es-ES" dirty="0" smtClean="0">
                <a:solidFill>
                  <a:srgbClr val="00B050"/>
                </a:solidFill>
              </a:rPr>
              <a:t>() </a:t>
            </a:r>
            <a:r>
              <a:rPr lang="es-ES" dirty="0"/>
              <a:t>proporciona una forma para inicializar el </a:t>
            </a:r>
            <a:r>
              <a:rPr lang="es-ES" dirty="0" smtClean="0"/>
              <a:t>interceptor.</a:t>
            </a:r>
          </a:p>
          <a:p>
            <a:pPr algn="just"/>
            <a:r>
              <a:rPr lang="es-ES" dirty="0" err="1" smtClean="0">
                <a:solidFill>
                  <a:srgbClr val="00B050"/>
                </a:solidFill>
              </a:rPr>
              <a:t>destroy</a:t>
            </a:r>
            <a:r>
              <a:rPr lang="es-ES" dirty="0" smtClean="0">
                <a:solidFill>
                  <a:srgbClr val="00B050"/>
                </a:solidFill>
              </a:rPr>
              <a:t>() </a:t>
            </a:r>
            <a:r>
              <a:rPr lang="es-ES" dirty="0"/>
              <a:t>proporciona una facilidad para la limpieza del interceptor</a:t>
            </a:r>
            <a:r>
              <a:rPr lang="es-ES" dirty="0" smtClean="0"/>
              <a:t>.</a:t>
            </a:r>
          </a:p>
          <a:p>
            <a:pPr algn="just"/>
            <a:r>
              <a:rPr lang="es-ES" dirty="0"/>
              <a:t>A diferencia de las acciones, los interceptores son reutilizados a través de solicitudes y tienen que ser seguro para subprocesos, especialmente el método de </a:t>
            </a:r>
            <a:r>
              <a:rPr lang="es-ES" dirty="0" err="1" smtClean="0">
                <a:solidFill>
                  <a:srgbClr val="00B050"/>
                </a:solidFill>
              </a:rPr>
              <a:t>intercept</a:t>
            </a:r>
            <a:r>
              <a:rPr lang="es-ES" dirty="0" smtClean="0">
                <a:solidFill>
                  <a:srgbClr val="00B050"/>
                </a:solidFill>
              </a:rPr>
              <a:t>().</a:t>
            </a:r>
            <a:endParaRPr lang="es-ES" dirty="0">
              <a:solidFill>
                <a:srgbClr val="00B050"/>
              </a:solidFill>
            </a:endParaRPr>
          </a:p>
          <a:p>
            <a:pPr lvl="1" algn="just"/>
            <a:endParaRPr lang="es-ES" dirty="0"/>
          </a:p>
          <a:p>
            <a:pPr lvl="1" algn="just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19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609600" y="1988840"/>
            <a:ext cx="1600200" cy="4124672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331640" y="1888930"/>
            <a:ext cx="7560840" cy="4419600"/>
          </a:xfrm>
        </p:spPr>
        <p:txBody>
          <a:bodyPr>
            <a:no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s-ES" sz="3600" dirty="0" smtClean="0"/>
              <a:t>Definición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 smtClean="0"/>
              <a:t>Algunos Interceptores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 smtClean="0"/>
              <a:t>Uso de </a:t>
            </a:r>
            <a:r>
              <a:rPr lang="es-ES" sz="3600" dirty="0" smtClean="0"/>
              <a:t>interceptores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/>
              <a:t>Interceptores </a:t>
            </a:r>
            <a:r>
              <a:rPr lang="es-ES" sz="3600" dirty="0" smtClean="0"/>
              <a:t>personalizados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/>
              <a:t>La clase </a:t>
            </a:r>
            <a:r>
              <a:rPr lang="es-ES" sz="3600" dirty="0" smtClean="0"/>
              <a:t>Interceptor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/>
              <a:t>Interceptores en </a:t>
            </a:r>
            <a:r>
              <a:rPr lang="es-ES" sz="3600" dirty="0" smtClean="0"/>
              <a:t>struts.xml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ES" sz="3600" dirty="0"/>
              <a:t>Apilamiento múltiples interceptores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4827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4. Interceptores personalizados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El </a:t>
            </a:r>
            <a:r>
              <a:rPr lang="es-ES" sz="3200" b="1" dirty="0" err="1"/>
              <a:t>ActionInvocation</a:t>
            </a:r>
            <a:r>
              <a:rPr lang="es-ES" sz="3200" dirty="0"/>
              <a:t> objeto proporciona acceso al entorno de tiempo de ejecución. </a:t>
            </a:r>
            <a:endParaRPr lang="es-ES" sz="3200" dirty="0" smtClean="0"/>
          </a:p>
          <a:p>
            <a:pPr algn="just"/>
            <a:r>
              <a:rPr lang="es-ES" sz="3200" dirty="0" smtClean="0"/>
              <a:t>Permite </a:t>
            </a:r>
            <a:r>
              <a:rPr lang="es-ES" sz="3200" dirty="0"/>
              <a:t>el acceso a la propia acción y los métodos para invocar la acción y determinar si la acción ya ha sido invocada</a:t>
            </a:r>
            <a:r>
              <a:rPr lang="es-ES" sz="3200" dirty="0" smtClean="0"/>
              <a:t>.</a:t>
            </a:r>
          </a:p>
          <a:p>
            <a:pPr marL="365760" lvl="1" indent="0" algn="just">
              <a:buNone/>
            </a:pP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20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Si </a:t>
            </a:r>
            <a:r>
              <a:rPr lang="es-ES" sz="3200" dirty="0" smtClean="0"/>
              <a:t>no se tiene </a:t>
            </a:r>
            <a:r>
              <a:rPr lang="es-ES" sz="3200" dirty="0"/>
              <a:t>ninguna necesidad de inicialización o código de limpieza, </a:t>
            </a:r>
            <a:r>
              <a:rPr lang="es-ES" sz="3200" dirty="0" smtClean="0"/>
              <a:t>al </a:t>
            </a:r>
            <a:r>
              <a:rPr lang="es-ES" sz="3200" dirty="0"/>
              <a:t>clase </a:t>
            </a:r>
            <a:r>
              <a:rPr lang="es-ES" sz="3200" b="1" dirty="0" err="1" smtClean="0"/>
              <a:t>AbstractInterceptor</a:t>
            </a:r>
            <a:r>
              <a:rPr lang="es-ES" sz="3200" dirty="0"/>
              <a:t> </a:t>
            </a:r>
            <a:r>
              <a:rPr lang="es-ES" sz="3200" dirty="0" smtClean="0"/>
              <a:t> </a:t>
            </a:r>
            <a:r>
              <a:rPr lang="es-ES" sz="3200" dirty="0"/>
              <a:t>puede ser extendida. </a:t>
            </a:r>
            <a:endParaRPr lang="es-ES" sz="3200" dirty="0" smtClean="0"/>
          </a:p>
          <a:p>
            <a:pPr algn="just"/>
            <a:r>
              <a:rPr lang="es-ES" sz="3200" dirty="0" smtClean="0"/>
              <a:t>Esto </a:t>
            </a:r>
            <a:r>
              <a:rPr lang="es-ES" sz="3200" dirty="0"/>
              <a:t>proporciona una implementación por </a:t>
            </a:r>
            <a:r>
              <a:rPr lang="es-ES" sz="3200" dirty="0" smtClean="0"/>
              <a:t>defecto, </a:t>
            </a:r>
            <a:r>
              <a:rPr lang="es-ES" sz="3200" dirty="0"/>
              <a:t>no-funcionamiento del </a:t>
            </a:r>
            <a:r>
              <a:rPr lang="es-ES" sz="3200" dirty="0" err="1"/>
              <a:t>init</a:t>
            </a:r>
            <a:r>
              <a:rPr lang="es-ES" sz="3200" dirty="0"/>
              <a:t> () y </a:t>
            </a:r>
            <a:r>
              <a:rPr lang="es-ES" sz="3200" dirty="0" err="1" smtClean="0"/>
              <a:t>destroy</a:t>
            </a:r>
            <a:r>
              <a:rPr lang="es-ES" sz="3200" dirty="0" smtClean="0"/>
              <a:t>().</a:t>
            </a:r>
            <a:endParaRPr lang="es-ES" sz="3200" dirty="0"/>
          </a:p>
          <a:p>
            <a:pPr algn="just"/>
            <a:endParaRPr lang="es-ES" sz="3200" dirty="0" smtClean="0"/>
          </a:p>
          <a:p>
            <a:pPr marL="365760" lvl="1" indent="0" algn="just">
              <a:buNone/>
            </a:pP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21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Se crea la clase siguiendo </a:t>
            </a:r>
            <a:r>
              <a:rPr lang="es-ES" sz="3200" b="1" dirty="0" smtClean="0"/>
              <a:t>MyInterceptor.java </a:t>
            </a:r>
            <a:r>
              <a:rPr lang="es-ES" sz="3200" dirty="0" smtClean="0"/>
              <a:t>en la </a:t>
            </a:r>
            <a:r>
              <a:rPr lang="es-ES" sz="3200" dirty="0"/>
              <a:t>carpeta  </a:t>
            </a:r>
            <a:r>
              <a:rPr lang="es-ES" sz="3200" b="1" dirty="0"/>
              <a:t>Recursos Java&gt; </a:t>
            </a:r>
            <a:r>
              <a:rPr lang="es-ES" sz="3200" b="1" dirty="0" err="1" smtClean="0"/>
              <a:t>src</a:t>
            </a:r>
            <a:r>
              <a:rPr lang="es-ES" sz="3200" b="1" dirty="0" smtClean="0"/>
              <a:t> </a:t>
            </a:r>
            <a:r>
              <a:rPr lang="es-ES" sz="3200" dirty="0" smtClean="0"/>
              <a:t>:</a:t>
            </a:r>
          </a:p>
          <a:p>
            <a:pPr marL="365760" lvl="1" indent="0" algn="just">
              <a:buNone/>
            </a:pP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22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47950"/>
            <a:ext cx="5800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Como se observa, se ejecutará la acción real con el interceptor </a:t>
            </a:r>
            <a:r>
              <a:rPr lang="es-ES" sz="3200" dirty="0" smtClean="0"/>
              <a:t>por </a:t>
            </a:r>
            <a:r>
              <a:rPr lang="es-ES" sz="3200" b="1" dirty="0" err="1" smtClean="0"/>
              <a:t>invocation.invoke</a:t>
            </a:r>
            <a:r>
              <a:rPr lang="es-ES" sz="3200" b="1" dirty="0" smtClean="0"/>
              <a:t>()</a:t>
            </a:r>
            <a:r>
              <a:rPr lang="es-ES" sz="3200" dirty="0" smtClean="0"/>
              <a:t>.</a:t>
            </a:r>
            <a:r>
              <a:rPr lang="es-ES" sz="3200" dirty="0"/>
              <a:t> </a:t>
            </a:r>
            <a:endParaRPr lang="es-ES" sz="3200" dirty="0" smtClean="0"/>
          </a:p>
          <a:p>
            <a:pPr marL="0" indent="0" algn="just">
              <a:buNone/>
            </a:pPr>
            <a:endParaRPr lang="es-ES" sz="3200" dirty="0" smtClean="0"/>
          </a:p>
          <a:p>
            <a:pPr algn="just"/>
            <a:r>
              <a:rPr lang="es-ES" sz="3200" dirty="0" smtClean="0"/>
              <a:t>Así que puede </a:t>
            </a:r>
            <a:r>
              <a:rPr lang="es-ES" sz="3200" dirty="0"/>
              <a:t>hacer un poco de pre-procesamiento y algunos post-procesamiento en base a </a:t>
            </a:r>
            <a:r>
              <a:rPr lang="es-ES" sz="3200" dirty="0" smtClean="0"/>
              <a:t>los </a:t>
            </a:r>
            <a:r>
              <a:rPr lang="es-ES" sz="3200" dirty="0"/>
              <a:t>requerimientos.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Se </a:t>
            </a:r>
            <a:r>
              <a:rPr lang="es-ES" sz="3200" dirty="0"/>
              <a:t>inicia el proceso al hacer la primera llamada </a:t>
            </a:r>
            <a:r>
              <a:rPr lang="es-ES" sz="3200" dirty="0" smtClean="0"/>
              <a:t>al </a:t>
            </a:r>
            <a:r>
              <a:rPr lang="es-ES" sz="3200" dirty="0"/>
              <a:t>objeto </a:t>
            </a:r>
            <a:r>
              <a:rPr lang="es-ES" sz="3200" b="1" dirty="0" err="1"/>
              <a:t>ActionInvocation</a:t>
            </a:r>
            <a:r>
              <a:rPr lang="es-ES" sz="3200" b="1" dirty="0"/>
              <a:t> ().</a:t>
            </a:r>
            <a:r>
              <a:rPr lang="es-ES" sz="3200" dirty="0"/>
              <a:t> </a:t>
            </a:r>
            <a:endParaRPr lang="es-ES" sz="3200" dirty="0" smtClean="0"/>
          </a:p>
          <a:p>
            <a:pPr algn="just"/>
            <a:r>
              <a:rPr lang="es-ES" sz="3200" dirty="0" smtClean="0"/>
              <a:t>Cada </a:t>
            </a:r>
            <a:r>
              <a:rPr lang="es-ES" sz="3200" dirty="0"/>
              <a:t>vez </a:t>
            </a:r>
            <a:r>
              <a:rPr lang="es-ES" sz="3200" dirty="0" smtClean="0"/>
              <a:t>que se llama a </a:t>
            </a:r>
            <a:r>
              <a:rPr lang="es-ES" sz="3200" b="1" dirty="0" err="1" smtClean="0"/>
              <a:t>invoke</a:t>
            </a:r>
            <a:r>
              <a:rPr lang="es-ES" sz="3200" b="1" dirty="0" smtClean="0"/>
              <a:t>()</a:t>
            </a:r>
            <a:r>
              <a:rPr lang="es-ES" sz="3200" dirty="0" smtClean="0"/>
              <a:t>, </a:t>
            </a:r>
            <a:r>
              <a:rPr lang="es-ES" sz="3200" dirty="0" err="1"/>
              <a:t>ActionInvocation</a:t>
            </a:r>
            <a:r>
              <a:rPr lang="es-ES" sz="3200" dirty="0"/>
              <a:t> consulta su estado y ejecuta lo que interceptor </a:t>
            </a:r>
            <a:r>
              <a:rPr lang="es-ES" sz="3200" dirty="0" smtClean="0"/>
              <a:t>tiene </a:t>
            </a:r>
            <a:r>
              <a:rPr lang="es-ES" sz="3200" dirty="0"/>
              <a:t>a continuación. </a:t>
            </a:r>
            <a:endParaRPr lang="es-ES" sz="3200" dirty="0" smtClean="0"/>
          </a:p>
          <a:p>
            <a:pPr algn="just"/>
            <a:r>
              <a:rPr lang="es-ES" sz="3200" dirty="0" smtClean="0"/>
              <a:t>Cuando </a:t>
            </a:r>
            <a:r>
              <a:rPr lang="es-ES" sz="3200" dirty="0"/>
              <a:t>todos los interceptores configurados se han invocado, el método </a:t>
            </a:r>
            <a:r>
              <a:rPr lang="es-ES" sz="3200" dirty="0" err="1"/>
              <a:t>invoke</a:t>
            </a:r>
            <a:r>
              <a:rPr lang="es-ES" sz="3200" dirty="0"/>
              <a:t> () hará que la acción en sí misma para ser ejecutado. 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El diagrama </a:t>
            </a:r>
            <a:r>
              <a:rPr lang="es-ES" sz="3200" dirty="0"/>
              <a:t>muestra el mismo concepto a través de un flujo de solicitudes:  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25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1026" name="Picture 2" descr="ActionInvo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8581"/>
            <a:ext cx="6264696" cy="35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5. La clase Interceptor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En la clase que contiene la acción a añadir unas líneas, en nuestro ejemplo </a:t>
            </a:r>
            <a:r>
              <a:rPr lang="es-ES" sz="3200" dirty="0"/>
              <a:t>HelloWorldAction.java</a:t>
            </a:r>
          </a:p>
          <a:p>
            <a:pPr algn="just"/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26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84984"/>
            <a:ext cx="6325760" cy="30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6. Interceptores en struts.xml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Ahora tenemos que dar de alta nuestro interceptor y luego llamarlo como lo habíamos llamado </a:t>
            </a:r>
            <a:r>
              <a:rPr lang="es-ES" sz="3200" dirty="0">
                <a:solidFill>
                  <a:srgbClr val="00B050"/>
                </a:solidFill>
              </a:rPr>
              <a:t>interceptor</a:t>
            </a:r>
            <a:r>
              <a:rPr lang="es-ES" sz="3200" dirty="0"/>
              <a:t> por defecto en el ejemplo anterior. </a:t>
            </a:r>
            <a:endParaRPr lang="es-ES" sz="3200" dirty="0" smtClean="0"/>
          </a:p>
          <a:p>
            <a:pPr algn="just"/>
            <a:r>
              <a:rPr lang="es-ES" sz="3200" dirty="0" smtClean="0"/>
              <a:t>Para </a:t>
            </a:r>
            <a:r>
              <a:rPr lang="es-ES" sz="3200" dirty="0"/>
              <a:t>registrar un interceptor que acaba de definir, </a:t>
            </a:r>
            <a:r>
              <a:rPr lang="es-ES" sz="3200" dirty="0" smtClean="0"/>
              <a:t>con &lt;</a:t>
            </a:r>
            <a:r>
              <a:rPr lang="es-ES" sz="3200" dirty="0" err="1" smtClean="0"/>
              <a:t>interceptors</a:t>
            </a:r>
            <a:r>
              <a:rPr lang="es-ES" sz="3200" dirty="0" smtClean="0"/>
              <a:t>&gt; </a:t>
            </a:r>
            <a:r>
              <a:rPr lang="es-ES" sz="3200" dirty="0"/>
              <a:t>... </a:t>
            </a:r>
            <a:r>
              <a:rPr lang="es-ES" sz="3200" dirty="0" smtClean="0"/>
              <a:t>&lt;/</a:t>
            </a:r>
            <a:r>
              <a:rPr lang="es-ES" sz="3200" dirty="0"/>
              <a:t> </a:t>
            </a:r>
            <a:r>
              <a:rPr lang="es-ES" sz="3200" dirty="0" err="1"/>
              <a:t>interceptors</a:t>
            </a:r>
            <a:r>
              <a:rPr lang="es-ES" sz="3200" dirty="0"/>
              <a:t> </a:t>
            </a:r>
            <a:r>
              <a:rPr lang="es-ES" sz="3200" dirty="0" smtClean="0"/>
              <a:t>&gt; </a:t>
            </a:r>
            <a:r>
              <a:rPr lang="es-ES" sz="3200" dirty="0"/>
              <a:t>etiquetas se colocan directamente bajo el &lt;paquete&gt; </a:t>
            </a:r>
            <a:r>
              <a:rPr lang="es-ES" sz="3200" dirty="0" err="1"/>
              <a:t>ins</a:t>
            </a:r>
            <a:r>
              <a:rPr lang="es-ES" sz="3200" dirty="0"/>
              <a:t> etiqueta </a:t>
            </a:r>
            <a:r>
              <a:rPr lang="es-ES" sz="3200" b="1" dirty="0"/>
              <a:t>struts.xml</a:t>
            </a:r>
            <a:r>
              <a:rPr lang="es-ES" sz="3200" dirty="0"/>
              <a:t> archivo.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6. Interceptores en struts.xml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28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18945"/>
            <a:ext cx="5832648" cy="4258055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s-ES" sz="3200" dirty="0" smtClean="0"/>
              <a:t>Registramos el interceptor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03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99712" cy="990600"/>
          </a:xfrm>
        </p:spPr>
        <p:txBody>
          <a:bodyPr>
            <a:normAutofit/>
          </a:bodyPr>
          <a:lstStyle/>
          <a:p>
            <a:r>
              <a:rPr lang="es-ES" dirty="0" smtClean="0"/>
              <a:t>6. Interceptores en struts.xml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/>
              <a:t>Puede omitir este paso para una interceptores predeterminados como lo hicimos en nuestro ejemplo anterior. 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29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Definición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Los interceptores son conceptualmente lo mismo que los filtros de </a:t>
            </a:r>
            <a:r>
              <a:rPr lang="es-ES" sz="3600" dirty="0" err="1"/>
              <a:t>servlets</a:t>
            </a:r>
            <a:r>
              <a:rPr lang="es-ES" sz="3600" dirty="0"/>
              <a:t> o la clase JDK Proxy. </a:t>
            </a:r>
            <a:endParaRPr lang="es-ES" sz="3600" dirty="0" smtClean="0"/>
          </a:p>
          <a:p>
            <a:pPr algn="just"/>
            <a:r>
              <a:rPr lang="es-ES" sz="3600" dirty="0" smtClean="0"/>
              <a:t>Los Interceptores </a:t>
            </a:r>
            <a:r>
              <a:rPr lang="es-ES" sz="3600" dirty="0"/>
              <a:t>permiten </a:t>
            </a:r>
            <a:r>
              <a:rPr lang="es-ES" sz="3600" dirty="0" smtClean="0"/>
              <a:t>dar funcionalidad transversal al </a:t>
            </a:r>
            <a:r>
              <a:rPr lang="es-ES" sz="3600" dirty="0"/>
              <a:t>implementar por separado de la </a:t>
            </a:r>
            <a:r>
              <a:rPr lang="es-ES" sz="3600" dirty="0" smtClean="0"/>
              <a:t>acción.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7906072" cy="990600"/>
          </a:xfrm>
        </p:spPr>
        <p:txBody>
          <a:bodyPr>
            <a:noAutofit/>
          </a:bodyPr>
          <a:lstStyle/>
          <a:p>
            <a:r>
              <a:rPr lang="es-ES" sz="4000" dirty="0" smtClean="0"/>
              <a:t>7. </a:t>
            </a:r>
            <a:r>
              <a:rPr lang="es-ES" sz="4000" dirty="0"/>
              <a:t>Apilamiento múltiples interceptores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/>
              <a:t>Como se puede imaginar, tener que configurar múltiples </a:t>
            </a:r>
            <a:r>
              <a:rPr lang="es-ES" sz="3600" dirty="0" smtClean="0"/>
              <a:t>interceptores, </a:t>
            </a:r>
            <a:r>
              <a:rPr lang="es-ES" sz="3600" dirty="0"/>
              <a:t>para cada acción se </a:t>
            </a:r>
            <a:r>
              <a:rPr lang="es-ES" sz="3600" dirty="0" smtClean="0"/>
              <a:t>convertiría en algo difícil </a:t>
            </a:r>
            <a:r>
              <a:rPr lang="es-ES" sz="3600" dirty="0"/>
              <a:t>de manejar</a:t>
            </a:r>
            <a:r>
              <a:rPr lang="es-ES" sz="3600" dirty="0" smtClean="0"/>
              <a:t>.</a:t>
            </a:r>
          </a:p>
          <a:p>
            <a:pPr algn="just"/>
            <a:r>
              <a:rPr lang="es-ES" sz="3600" dirty="0" smtClean="0"/>
              <a:t>Por </a:t>
            </a:r>
            <a:r>
              <a:rPr lang="es-ES" sz="3600" dirty="0"/>
              <a:t>esta razón, los interceptores se gestionan con las pilas interceptores</a:t>
            </a:r>
            <a:r>
              <a:rPr lang="es-ES" sz="3600" dirty="0" smtClean="0"/>
              <a:t>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30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7906072" cy="990600"/>
          </a:xfrm>
        </p:spPr>
        <p:txBody>
          <a:bodyPr>
            <a:noAutofit/>
          </a:bodyPr>
          <a:lstStyle/>
          <a:p>
            <a:r>
              <a:rPr lang="es-ES" sz="4000" dirty="0" smtClean="0"/>
              <a:t>7. </a:t>
            </a:r>
            <a:r>
              <a:rPr lang="es-ES" sz="4000" dirty="0"/>
              <a:t>Apilamiento múltiples interceptores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He </a:t>
            </a:r>
            <a:r>
              <a:rPr lang="es-ES" sz="3200" dirty="0"/>
              <a:t>aquí un ejemplo, directamente desde el archivo struts-default.xml: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31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852936"/>
            <a:ext cx="7039357" cy="32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7906072" cy="990600"/>
          </a:xfrm>
        </p:spPr>
        <p:txBody>
          <a:bodyPr>
            <a:noAutofit/>
          </a:bodyPr>
          <a:lstStyle/>
          <a:p>
            <a:r>
              <a:rPr lang="es-ES" sz="4000" dirty="0" smtClean="0"/>
              <a:t>7. </a:t>
            </a:r>
            <a:r>
              <a:rPr lang="es-ES" sz="4000" dirty="0"/>
              <a:t>Apilamiento múltiples interceptores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200" dirty="0"/>
              <a:t>La </a:t>
            </a:r>
            <a:r>
              <a:rPr lang="es-ES" sz="3200" dirty="0" smtClean="0"/>
              <a:t>pila se </a:t>
            </a:r>
            <a:r>
              <a:rPr lang="es-ES" sz="3200" dirty="0"/>
              <a:t>llama </a:t>
            </a:r>
            <a:r>
              <a:rPr lang="es-ES" sz="3200" b="1" dirty="0" err="1"/>
              <a:t>basicStack</a:t>
            </a:r>
            <a:r>
              <a:rPr lang="es-ES" sz="3200" dirty="0"/>
              <a:t> y se puede utilizar en su configuración como se muestra a continuación. </a:t>
            </a:r>
            <a:endParaRPr lang="es-ES" sz="3200" dirty="0" smtClean="0"/>
          </a:p>
          <a:p>
            <a:pPr algn="just"/>
            <a:r>
              <a:rPr lang="es-ES" sz="3200" dirty="0" smtClean="0"/>
              <a:t>Este </a:t>
            </a:r>
            <a:r>
              <a:rPr lang="es-ES" sz="3200" dirty="0"/>
              <a:t>nodo de configuración se coloca debajo de la &lt;</a:t>
            </a:r>
            <a:r>
              <a:rPr lang="es-ES" sz="3200" dirty="0" err="1" smtClean="0"/>
              <a:t>package</a:t>
            </a:r>
            <a:r>
              <a:rPr lang="es-ES" sz="3200" dirty="0" smtClean="0"/>
              <a:t> </a:t>
            </a:r>
            <a:r>
              <a:rPr lang="es-ES" sz="3200" dirty="0"/>
              <a:t>... /&gt; nodo. </a:t>
            </a:r>
            <a:endParaRPr lang="es-ES" sz="3200" dirty="0" smtClean="0"/>
          </a:p>
          <a:p>
            <a:pPr algn="just"/>
            <a:r>
              <a:rPr lang="es-ES" sz="3200" dirty="0" smtClean="0"/>
              <a:t>Cada &lt;interceptor </a:t>
            </a:r>
            <a:r>
              <a:rPr lang="es-ES" sz="3200" dirty="0" err="1"/>
              <a:t>ref</a:t>
            </a:r>
            <a:r>
              <a:rPr lang="es-ES" sz="3200" dirty="0"/>
              <a:t> ... /&gt; referencias </a:t>
            </a:r>
            <a:r>
              <a:rPr lang="es-ES" sz="3200" dirty="0" smtClean="0"/>
              <a:t>a un interceptor o </a:t>
            </a:r>
            <a:r>
              <a:rPr lang="es-ES" sz="3200" dirty="0"/>
              <a:t>bien </a:t>
            </a:r>
            <a:r>
              <a:rPr lang="es-ES" sz="3200" dirty="0" smtClean="0"/>
              <a:t>a una pila </a:t>
            </a:r>
            <a:r>
              <a:rPr lang="es-ES" sz="3200" dirty="0"/>
              <a:t>que se ha configurado antes de </a:t>
            </a:r>
            <a:r>
              <a:rPr lang="es-ES" sz="3200" dirty="0" smtClean="0"/>
              <a:t>la </a:t>
            </a:r>
            <a:r>
              <a:rPr lang="es-ES" sz="3200" dirty="0"/>
              <a:t>pila interceptor actual. 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32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7906072" cy="990600"/>
          </a:xfrm>
        </p:spPr>
        <p:txBody>
          <a:bodyPr>
            <a:noAutofit/>
          </a:bodyPr>
          <a:lstStyle/>
          <a:p>
            <a:r>
              <a:rPr lang="es-ES" sz="4000" dirty="0" smtClean="0"/>
              <a:t>7. </a:t>
            </a:r>
            <a:r>
              <a:rPr lang="es-ES" sz="4000" dirty="0"/>
              <a:t>Apilamiento múltiples interceptores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Para aplicar </a:t>
            </a:r>
            <a:r>
              <a:rPr lang="es-ES" sz="3200" dirty="0"/>
              <a:t>interceptor a la acción, la aplicación de las pilas de interceptores no es diferente. </a:t>
            </a:r>
            <a:endParaRPr lang="es-ES" sz="3200" dirty="0" smtClean="0"/>
          </a:p>
          <a:p>
            <a:pPr algn="just"/>
            <a:r>
              <a:rPr lang="es-ES" sz="3200" dirty="0" smtClean="0"/>
              <a:t>De </a:t>
            </a:r>
            <a:r>
              <a:rPr lang="es-ES" sz="3200" dirty="0"/>
              <a:t>hecho, se utiliza exactamente la misma etiqueta: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33</a:t>
            </a:fld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09120"/>
            <a:ext cx="709816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de </a:t>
            </a:r>
            <a:r>
              <a:rPr lang="es-ES" dirty="0" err="1" smtClean="0"/>
              <a:t>interes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34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586759" y="1772816"/>
            <a:ext cx="8153400" cy="4513101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3400" dirty="0"/>
              <a:t>Documentación online </a:t>
            </a:r>
            <a:r>
              <a:rPr lang="es-ES" sz="3400" dirty="0" err="1" smtClean="0"/>
              <a:t>Struts</a:t>
            </a:r>
            <a:r>
              <a:rPr lang="es-ES" sz="3400" dirty="0" smtClean="0"/>
              <a:t> 2</a:t>
            </a:r>
            <a:endParaRPr lang="es-ES" sz="3400" dirty="0">
              <a:hlinkClick r:id="rId3"/>
            </a:endParaRPr>
          </a:p>
          <a:p>
            <a:pPr lvl="1" algn="just"/>
            <a:r>
              <a:rPr lang="es-ES" sz="2800" dirty="0">
                <a:hlinkClick r:id="rId4"/>
              </a:rPr>
              <a:t>http://</a:t>
            </a:r>
            <a:r>
              <a:rPr lang="es-ES" sz="2800" dirty="0" smtClean="0">
                <a:hlinkClick r:id="rId4"/>
              </a:rPr>
              <a:t>struts.apache.org/docs/tutorials.html</a:t>
            </a:r>
            <a:endParaRPr lang="es-ES" sz="2800" dirty="0" smtClean="0"/>
          </a:p>
          <a:p>
            <a:pPr algn="just"/>
            <a:r>
              <a:rPr lang="es-ES" sz="3100" dirty="0" smtClean="0"/>
              <a:t>Documentación y software apache </a:t>
            </a:r>
            <a:r>
              <a:rPr lang="es-ES" sz="3100" dirty="0" err="1" smtClean="0"/>
              <a:t>Tomcat</a:t>
            </a:r>
            <a:endParaRPr lang="es-ES" sz="3100" dirty="0" smtClean="0"/>
          </a:p>
          <a:p>
            <a:pPr lvl="1" algn="just"/>
            <a:r>
              <a:rPr lang="es-ES" sz="2800" dirty="0">
                <a:hlinkClick r:id="rId5"/>
              </a:rPr>
              <a:t>http://tomcat.apache.org</a:t>
            </a:r>
            <a:endParaRPr lang="es-ES" sz="2800" dirty="0"/>
          </a:p>
          <a:p>
            <a:pPr algn="just"/>
            <a:r>
              <a:rPr lang="es-ES" sz="3200" dirty="0" smtClean="0"/>
              <a:t>Descarga de software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://www.eclipse.org/downloads</a:t>
            </a:r>
            <a:endParaRPr lang="es-ES" dirty="0"/>
          </a:p>
          <a:p>
            <a:pPr algn="just"/>
            <a:r>
              <a:rPr lang="es-ES" sz="3200" dirty="0" smtClean="0"/>
              <a:t>Descarga de </a:t>
            </a:r>
            <a:r>
              <a:rPr lang="es-ES" sz="3200" dirty="0" err="1" smtClean="0"/>
              <a:t>librerias</a:t>
            </a:r>
            <a:endParaRPr lang="es-ES" sz="3200" dirty="0">
              <a:hlinkClick r:id="rId3"/>
            </a:endParaRPr>
          </a:p>
          <a:p>
            <a:pPr lvl="1" algn="just"/>
            <a:r>
              <a:rPr lang="es-ES" dirty="0" smtClean="0">
                <a:hlinkClick r:id="rId6"/>
              </a:rPr>
              <a:t>http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struts.apache.org/download.cgi</a:t>
            </a:r>
            <a:endParaRPr lang="es-ES" dirty="0" smtClean="0"/>
          </a:p>
          <a:p>
            <a:pPr algn="just"/>
            <a:endParaRPr lang="es-ES"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Definición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Puede alcanzar </a:t>
            </a:r>
            <a:r>
              <a:rPr lang="es-ES" sz="3600" dirty="0" smtClean="0"/>
              <a:t>lo siguiente, </a:t>
            </a:r>
            <a:r>
              <a:rPr lang="es-ES" sz="3600" dirty="0"/>
              <a:t>utilizando interceptores:</a:t>
            </a:r>
          </a:p>
          <a:p>
            <a:pPr lvl="1"/>
            <a:r>
              <a:rPr lang="es-ES" sz="3300" dirty="0"/>
              <a:t>Proporcionar la lógica de decodificación previa antes de que se llama la acción.</a:t>
            </a:r>
          </a:p>
          <a:p>
            <a:pPr lvl="1"/>
            <a:r>
              <a:rPr lang="es-ES" sz="3300" dirty="0"/>
              <a:t>Proporcionar lógica </a:t>
            </a:r>
            <a:r>
              <a:rPr lang="es-ES" sz="3300" dirty="0" err="1"/>
              <a:t>postprocesado</a:t>
            </a:r>
            <a:r>
              <a:rPr lang="es-ES" sz="3300" dirty="0"/>
              <a:t> después de que se </a:t>
            </a:r>
            <a:r>
              <a:rPr lang="es-ES" sz="3300" dirty="0" smtClean="0"/>
              <a:t>llame a </a:t>
            </a:r>
            <a:r>
              <a:rPr lang="es-ES" sz="3300" dirty="0"/>
              <a:t>la acción.</a:t>
            </a:r>
          </a:p>
          <a:p>
            <a:pPr lvl="1"/>
            <a:r>
              <a:rPr lang="es-ES" sz="3300" dirty="0"/>
              <a:t>Atrapar excepciones por lo que </a:t>
            </a:r>
            <a:r>
              <a:rPr lang="es-ES" sz="3300" dirty="0" smtClean="0"/>
              <a:t>se </a:t>
            </a:r>
            <a:r>
              <a:rPr lang="es-ES" sz="3300" dirty="0"/>
              <a:t>puede </a:t>
            </a:r>
            <a:r>
              <a:rPr lang="es-ES" sz="3300" dirty="0" smtClean="0"/>
              <a:t>realizar un procesamiento </a:t>
            </a:r>
            <a:r>
              <a:rPr lang="es-ES" sz="3300" dirty="0"/>
              <a:t>alternativo </a:t>
            </a:r>
            <a:r>
              <a:rPr lang="es-ES" sz="3300" dirty="0" smtClean="0"/>
              <a:t>.</a:t>
            </a:r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4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Definición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600" dirty="0"/>
              <a:t>Muchas de las funciones previstas en </a:t>
            </a:r>
            <a:r>
              <a:rPr lang="es-ES" sz="3600" dirty="0" smtClean="0"/>
              <a:t>Struts2 </a:t>
            </a:r>
            <a:r>
              <a:rPr lang="es-ES" sz="3600" dirty="0"/>
              <a:t>se implementan utilizando interceptores; </a:t>
            </a:r>
            <a:endParaRPr lang="es-ES" sz="3600" dirty="0" smtClean="0"/>
          </a:p>
          <a:p>
            <a:pPr lvl="1"/>
            <a:r>
              <a:rPr lang="es-ES" sz="3300" dirty="0" smtClean="0"/>
              <a:t>manejo </a:t>
            </a:r>
            <a:r>
              <a:rPr lang="es-ES" sz="3300" dirty="0"/>
              <a:t>de excepciones, </a:t>
            </a:r>
            <a:endParaRPr lang="es-ES" sz="3300" dirty="0" smtClean="0"/>
          </a:p>
          <a:p>
            <a:pPr lvl="1"/>
            <a:r>
              <a:rPr lang="es-ES" sz="3300" dirty="0" smtClean="0"/>
              <a:t>carga </a:t>
            </a:r>
            <a:r>
              <a:rPr lang="es-ES" sz="3300" dirty="0"/>
              <a:t>de archivos, </a:t>
            </a:r>
            <a:endParaRPr lang="es-ES" sz="3300" dirty="0" smtClean="0"/>
          </a:p>
          <a:p>
            <a:pPr lvl="1"/>
            <a:r>
              <a:rPr lang="es-ES" sz="3300" dirty="0" smtClean="0"/>
              <a:t>devoluciones </a:t>
            </a:r>
            <a:r>
              <a:rPr lang="es-ES" sz="3300" dirty="0"/>
              <a:t>de llamada de ciclo de vida </a:t>
            </a:r>
            <a:endParaRPr lang="es-ES" sz="3300" dirty="0" smtClean="0"/>
          </a:p>
          <a:p>
            <a:pPr lvl="1"/>
            <a:r>
              <a:rPr lang="es-ES" sz="3300" dirty="0" smtClean="0"/>
              <a:t>Validación</a:t>
            </a:r>
          </a:p>
          <a:p>
            <a:pPr lvl="1"/>
            <a:r>
              <a:rPr lang="es-ES" sz="3300" dirty="0" smtClean="0"/>
              <a:t>etc</a:t>
            </a:r>
            <a:r>
              <a:rPr lang="es-ES" sz="3000" dirty="0"/>
              <a:t>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5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Definición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 </a:t>
            </a:r>
            <a:r>
              <a:rPr lang="es-ES" sz="4000" dirty="0" smtClean="0"/>
              <a:t>hecho Struts2 basa gran </a:t>
            </a:r>
            <a:r>
              <a:rPr lang="es-ES" sz="4000" dirty="0"/>
              <a:t>parte de su funcionalidad en los interceptores, no es improbable que tenga 7 u 8 interceptores asignadas por acción.</a:t>
            </a:r>
            <a:endParaRPr lang="es-ES" sz="3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6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 algn="just"/>
            <a:r>
              <a:rPr lang="es-ES" sz="3600" b="1" dirty="0" smtClean="0"/>
              <a:t>alias: </a:t>
            </a:r>
            <a:r>
              <a:rPr lang="es-ES" sz="3600" dirty="0" smtClean="0"/>
              <a:t>Permite </a:t>
            </a:r>
            <a:r>
              <a:rPr lang="es-ES" sz="3600" dirty="0"/>
              <a:t>parámetros que tienen diferentes alias de nombres a través de peticiones.</a:t>
            </a:r>
          </a:p>
          <a:p>
            <a:pPr lvl="1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7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/>
            <a:r>
              <a:rPr lang="es-ES" b="1" dirty="0" err="1"/>
              <a:t>c</a:t>
            </a:r>
            <a:r>
              <a:rPr lang="es-ES" b="1" dirty="0" err="1" smtClean="0"/>
              <a:t>heckbox</a:t>
            </a:r>
            <a:r>
              <a:rPr lang="es-ES" b="1" dirty="0" smtClean="0"/>
              <a:t>: </a:t>
            </a:r>
            <a:r>
              <a:rPr lang="es-ES" dirty="0" smtClean="0"/>
              <a:t>Ayuda </a:t>
            </a:r>
            <a:r>
              <a:rPr lang="es-ES" dirty="0"/>
              <a:t>a la gestión de las casillas de verificación mediante la adición de un valor de parámetro de falsa para casillas de verificación que no son controlados</a:t>
            </a:r>
            <a:r>
              <a:rPr lang="es-ES" dirty="0" smtClean="0"/>
              <a:t>.</a:t>
            </a:r>
          </a:p>
          <a:p>
            <a:pPr lvl="1"/>
            <a:r>
              <a:rPr lang="es-ES" b="1" dirty="0" err="1" smtClean="0"/>
              <a:t>conversionError</a:t>
            </a:r>
            <a:r>
              <a:rPr lang="es-ES" b="1" dirty="0" smtClean="0"/>
              <a:t> :</a:t>
            </a:r>
            <a:r>
              <a:rPr lang="es-ES" dirty="0" smtClean="0"/>
              <a:t>Lugares error, </a:t>
            </a:r>
            <a:r>
              <a:rPr lang="es-ES" dirty="0"/>
              <a:t>la información de la conversión de cadenas a los tipos de parámetros en errores de campo de la acción.</a:t>
            </a:r>
          </a:p>
          <a:p>
            <a:pPr lvl="1"/>
            <a:endParaRPr lang="es-ES" dirty="0"/>
          </a:p>
          <a:p>
            <a:pPr lvl="1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8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Algunos Interceptores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Algunos de </a:t>
            </a:r>
            <a:r>
              <a:rPr lang="es-ES" sz="4000" dirty="0"/>
              <a:t>los interceptores </a:t>
            </a:r>
            <a:r>
              <a:rPr lang="es-ES" sz="4000" dirty="0" smtClean="0"/>
              <a:t>más usados se </a:t>
            </a:r>
            <a:r>
              <a:rPr lang="es-ES" sz="4000" dirty="0"/>
              <a:t>enumeran a continuación</a:t>
            </a:r>
            <a:r>
              <a:rPr lang="es-ES" sz="4000" dirty="0" smtClean="0"/>
              <a:t>:</a:t>
            </a:r>
          </a:p>
          <a:p>
            <a:pPr lvl="1"/>
            <a:r>
              <a:rPr lang="es-ES" b="1" dirty="0" err="1" smtClean="0"/>
              <a:t>createSession</a:t>
            </a:r>
            <a:r>
              <a:rPr lang="es-ES" b="1" dirty="0" smtClean="0"/>
              <a:t>: </a:t>
            </a:r>
            <a:r>
              <a:rPr lang="es-ES" dirty="0" smtClean="0"/>
              <a:t>Crea </a:t>
            </a:r>
            <a:r>
              <a:rPr lang="es-ES" dirty="0"/>
              <a:t>automáticamente una sesión HTTP si uno no existe ya.</a:t>
            </a:r>
          </a:p>
          <a:p>
            <a:pPr lvl="1"/>
            <a:r>
              <a:rPr lang="es-ES" b="1" dirty="0" err="1" smtClean="0"/>
              <a:t>Debugging</a:t>
            </a:r>
            <a:r>
              <a:rPr lang="es-ES" b="1" dirty="0" smtClean="0"/>
              <a:t>: </a:t>
            </a:r>
            <a:r>
              <a:rPr lang="es-ES" dirty="0" smtClean="0"/>
              <a:t>Proporciona </a:t>
            </a:r>
            <a:r>
              <a:rPr lang="es-ES" dirty="0"/>
              <a:t>varios diferentes pantallas de depuración a los desarrolladores.</a:t>
            </a:r>
          </a:p>
          <a:p>
            <a:pPr lvl="1"/>
            <a:endParaRPr lang="es-ES" dirty="0"/>
          </a:p>
          <a:p>
            <a:pPr lvl="1"/>
            <a:endParaRPr lang="es-ES" sz="33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s-ES" smtClean="0"/>
              <a:pPr/>
              <a:t>9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4336D8-6FB3-4C5C-A05E-517B0BBB0D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estudiantes</Template>
  <TotalTime>0</TotalTime>
  <Words>1057</Words>
  <Application>Microsoft Office PowerPoint</Application>
  <PresentationFormat>Presentación en pantalla (4:3)</PresentationFormat>
  <Paragraphs>223</Paragraphs>
  <Slides>34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Calibri</vt:lpstr>
      <vt:lpstr>Tw Cen MT</vt:lpstr>
      <vt:lpstr>Wingdings</vt:lpstr>
      <vt:lpstr>Wingdings 2</vt:lpstr>
      <vt:lpstr>Intermedio</vt:lpstr>
      <vt:lpstr>STRUTS 2  INTERCEPTORES </vt:lpstr>
      <vt:lpstr>INDICE DE CONTENIDOS</vt:lpstr>
      <vt:lpstr>1. Definición</vt:lpstr>
      <vt:lpstr>1. Definición</vt:lpstr>
      <vt:lpstr>1. Definición</vt:lpstr>
      <vt:lpstr>1. Definición</vt:lpstr>
      <vt:lpstr>2. Algunos Interceptores</vt:lpstr>
      <vt:lpstr>2. Algunos Interceptores</vt:lpstr>
      <vt:lpstr>2. Algunos Interceptores</vt:lpstr>
      <vt:lpstr>2. Algunos Interceptores</vt:lpstr>
      <vt:lpstr>2. Algunos Interceptores</vt:lpstr>
      <vt:lpstr>2. Algunos Interceptores</vt:lpstr>
      <vt:lpstr>2. Algunos Interceptores</vt:lpstr>
      <vt:lpstr>2. Algunos Interceptores</vt:lpstr>
      <vt:lpstr>3. Uso de Interceptores</vt:lpstr>
      <vt:lpstr>3. Uso de Interceptores</vt:lpstr>
      <vt:lpstr>3. Uso de Interceptores</vt:lpstr>
      <vt:lpstr>4. Interceptores personalizados</vt:lpstr>
      <vt:lpstr>4. Interceptores personalizados</vt:lpstr>
      <vt:lpstr>4. Interceptores personalizados</vt:lpstr>
      <vt:lpstr>5. La clase Interceptor</vt:lpstr>
      <vt:lpstr>5. La clase Interceptor</vt:lpstr>
      <vt:lpstr>5. La clase Interceptor</vt:lpstr>
      <vt:lpstr>5. La clase Interceptor</vt:lpstr>
      <vt:lpstr>5. La clase Interceptor</vt:lpstr>
      <vt:lpstr>5. La clase Interceptor</vt:lpstr>
      <vt:lpstr>6. Interceptores en struts.xml</vt:lpstr>
      <vt:lpstr>6. Interceptores en struts.xml</vt:lpstr>
      <vt:lpstr>6. Interceptores en struts.xml</vt:lpstr>
      <vt:lpstr>7. Apilamiento múltiples interceptores</vt:lpstr>
      <vt:lpstr>7. Apilamiento múltiples interceptores</vt:lpstr>
      <vt:lpstr>7. Apilamiento múltiples interceptores</vt:lpstr>
      <vt:lpstr>7. Apilamiento múltiples interceptores</vt:lpstr>
      <vt:lpstr>Enlaces de interes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2015-05-28T18:17:27Z</dcterms:created>
  <dcterms:modified xsi:type="dcterms:W3CDTF">2015-05-31T18:14:48Z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