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4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18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717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32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2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84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56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2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83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14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60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96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20:12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RESULTS y tipos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Tipo </a:t>
            </a:r>
            <a:r>
              <a:rPr lang="es-ES" dirty="0" err="1" smtClean="0"/>
              <a:t>FreeMaker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err="1"/>
              <a:t>Freemaker</a:t>
            </a:r>
            <a:r>
              <a:rPr lang="es-ES" sz="3600" dirty="0"/>
              <a:t> es un motor de plantillas popular que se utiliza para generar la salida utilizando plantillas predefinidas. </a:t>
            </a:r>
            <a:endParaRPr lang="es-ES" sz="3600" dirty="0" smtClean="0"/>
          </a:p>
          <a:p>
            <a:pPr algn="just"/>
            <a:r>
              <a:rPr lang="es-ES" sz="3600" dirty="0" smtClean="0"/>
              <a:t>Vamos </a:t>
            </a:r>
            <a:r>
              <a:rPr lang="es-ES" sz="3600" dirty="0"/>
              <a:t>a crear un archivo de plantilla </a:t>
            </a:r>
            <a:r>
              <a:rPr lang="es-ES" sz="3600" dirty="0" err="1"/>
              <a:t>Freemaker</a:t>
            </a:r>
            <a:r>
              <a:rPr lang="es-ES" sz="3600" dirty="0"/>
              <a:t> llamada </a:t>
            </a:r>
            <a:r>
              <a:rPr lang="es-ES" sz="3600" b="1" dirty="0"/>
              <a:t>hello.fm</a:t>
            </a:r>
            <a:r>
              <a:rPr lang="es-ES" sz="3600" dirty="0"/>
              <a:t> con el siguiente contenido: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229200"/>
            <a:ext cx="4854080" cy="8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Tipo </a:t>
            </a:r>
            <a:r>
              <a:rPr lang="es-ES" dirty="0" err="1" smtClean="0"/>
              <a:t>FreeMaker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El archivo </a:t>
            </a:r>
            <a:r>
              <a:rPr lang="es-ES" sz="3600" dirty="0"/>
              <a:t>es una plantilla donde </a:t>
            </a:r>
            <a:r>
              <a:rPr lang="es-ES" sz="3600" b="1" dirty="0" err="1" smtClean="0"/>
              <a:t>name</a:t>
            </a:r>
            <a:r>
              <a:rPr lang="es-ES" sz="3600" dirty="0"/>
              <a:t> es un </a:t>
            </a:r>
            <a:r>
              <a:rPr lang="es-ES" sz="3600" dirty="0" smtClean="0"/>
              <a:t>parámetro </a:t>
            </a:r>
            <a:r>
              <a:rPr lang="es-ES" sz="3600" dirty="0"/>
              <a:t>que se </a:t>
            </a:r>
            <a:r>
              <a:rPr lang="es-ES" sz="3600" dirty="0" smtClean="0"/>
              <a:t>creó </a:t>
            </a:r>
            <a:r>
              <a:rPr lang="es-ES" sz="3600" dirty="0"/>
              <a:t>desde el exterior utilizando la acción definida. </a:t>
            </a:r>
            <a:endParaRPr lang="es-ES" sz="3600" dirty="0" smtClean="0"/>
          </a:p>
          <a:p>
            <a:pPr algn="just"/>
            <a:r>
              <a:rPr lang="es-ES" sz="3600" dirty="0" smtClean="0"/>
              <a:t>Va </a:t>
            </a:r>
            <a:r>
              <a:rPr lang="es-ES" sz="3600" dirty="0"/>
              <a:t>a mantener este archivo en su CLASSPATH. 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Tipo </a:t>
            </a:r>
            <a:r>
              <a:rPr lang="es-ES" dirty="0" err="1" smtClean="0"/>
              <a:t>FreeMaker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495800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/>
              <a:t>el</a:t>
            </a:r>
            <a:r>
              <a:rPr lang="es-ES" sz="3600" dirty="0"/>
              <a:t> </a:t>
            </a:r>
            <a:r>
              <a:rPr lang="es-ES" sz="3600" b="1" dirty="0" smtClean="0"/>
              <a:t>struts.xml </a:t>
            </a:r>
            <a:r>
              <a:rPr lang="es-ES" sz="3600" dirty="0" smtClean="0"/>
              <a:t>lo especifica así: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2293"/>
            <a:ext cx="7041976" cy="43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Tipo </a:t>
            </a:r>
            <a:r>
              <a:rPr lang="es-ES" dirty="0" err="1" smtClean="0"/>
              <a:t>redirect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495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/>
              <a:t>La tipo </a:t>
            </a:r>
            <a:r>
              <a:rPr lang="es-ES" sz="3600" dirty="0"/>
              <a:t>de </a:t>
            </a:r>
            <a:r>
              <a:rPr lang="es-ES" sz="3600" dirty="0" smtClean="0"/>
              <a:t>resultado </a:t>
            </a:r>
            <a:r>
              <a:rPr lang="es-ES" sz="3600" dirty="0" err="1" smtClean="0">
                <a:solidFill>
                  <a:srgbClr val="00B050"/>
                </a:solidFill>
              </a:rPr>
              <a:t>redirect</a:t>
            </a:r>
            <a:r>
              <a:rPr lang="es-ES" sz="3600" dirty="0" smtClean="0">
                <a:solidFill>
                  <a:srgbClr val="00B050"/>
                </a:solidFill>
              </a:rPr>
              <a:t> </a:t>
            </a:r>
            <a:r>
              <a:rPr lang="es-ES" sz="3600" dirty="0"/>
              <a:t>llama la </a:t>
            </a:r>
            <a:r>
              <a:rPr lang="es-ES" sz="3600" dirty="0"/>
              <a:t>método </a:t>
            </a:r>
            <a:r>
              <a:rPr lang="es-ES" sz="3600" i="1" dirty="0" err="1" smtClean="0">
                <a:solidFill>
                  <a:srgbClr val="00B050"/>
                </a:solidFill>
              </a:rPr>
              <a:t>response.sendRedirect</a:t>
            </a:r>
            <a:r>
              <a:rPr lang="es-ES" sz="3600" i="1" dirty="0" smtClean="0">
                <a:solidFill>
                  <a:srgbClr val="00B050"/>
                </a:solidFill>
              </a:rPr>
              <a:t>()</a:t>
            </a:r>
            <a:r>
              <a:rPr lang="es-ES" sz="3600" dirty="0" smtClean="0">
                <a:solidFill>
                  <a:srgbClr val="00B050"/>
                </a:solidFill>
              </a:rPr>
              <a:t>, </a:t>
            </a:r>
            <a:r>
              <a:rPr lang="es-ES" sz="3600" dirty="0"/>
              <a:t>haciendo que el navegador </a:t>
            </a:r>
            <a:r>
              <a:rPr lang="es-ES" sz="3600" dirty="0" smtClean="0"/>
              <a:t>cree </a:t>
            </a:r>
            <a:r>
              <a:rPr lang="es-ES" sz="3600" dirty="0"/>
              <a:t>una nueva </a:t>
            </a:r>
            <a:r>
              <a:rPr lang="es-ES" sz="3600" dirty="0" smtClean="0"/>
              <a:t>respuesta a la petición.</a:t>
            </a:r>
          </a:p>
          <a:p>
            <a:pPr algn="just"/>
            <a:r>
              <a:rPr lang="es-ES" sz="3600" dirty="0"/>
              <a:t>Podemos proporcionar la ubicación ya sea en el cuerpo de la &lt;</a:t>
            </a:r>
            <a:r>
              <a:rPr lang="es-ES" sz="3600" dirty="0" err="1"/>
              <a:t>result</a:t>
            </a:r>
            <a:r>
              <a:rPr lang="es-ES" sz="3600" dirty="0"/>
              <a:t> ...&gt; elemento o como &lt;</a:t>
            </a:r>
            <a:r>
              <a:rPr lang="es-ES" sz="3600" dirty="0" err="1"/>
              <a:t>param</a:t>
            </a:r>
            <a:r>
              <a:rPr lang="es-ES" sz="3600" dirty="0"/>
              <a:t> </a:t>
            </a:r>
            <a:r>
              <a:rPr lang="es-ES" sz="3600" dirty="0" err="1"/>
              <a:t>name</a:t>
            </a:r>
            <a:r>
              <a:rPr lang="es-ES" sz="3600" dirty="0"/>
              <a:t> = "localización"&gt; elemento. 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Tipo </a:t>
            </a:r>
            <a:r>
              <a:rPr lang="es-ES" dirty="0" err="1" smtClean="0"/>
              <a:t>redirect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495800"/>
          </a:xfrm>
        </p:spPr>
        <p:txBody>
          <a:bodyPr>
            <a:normAutofit/>
          </a:bodyPr>
          <a:lstStyle/>
          <a:p>
            <a:pPr algn="just"/>
            <a:r>
              <a:rPr lang="es-ES" sz="3600" dirty="0"/>
              <a:t>He aquí un ejemplo configurado utilizando XML: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24944"/>
            <a:ext cx="7892793" cy="31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Definición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Tipo </a:t>
            </a:r>
            <a:r>
              <a:rPr lang="es-ES" sz="4000" dirty="0" err="1" smtClean="0"/>
              <a:t>dispatcher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Tipo </a:t>
            </a:r>
            <a:r>
              <a:rPr lang="es-ES" sz="4000" dirty="0" err="1" smtClean="0"/>
              <a:t>FreeMaker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Tipo </a:t>
            </a:r>
            <a:r>
              <a:rPr lang="es-ES" sz="4000"/>
              <a:t>redirect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/>
              <a:t>Como se mencionó anteriormente, </a:t>
            </a:r>
            <a:r>
              <a:rPr lang="es-ES" sz="3600" dirty="0" smtClean="0"/>
              <a:t>la </a:t>
            </a:r>
            <a:r>
              <a:rPr lang="es-ES" sz="3600" dirty="0"/>
              <a:t>etiqueta </a:t>
            </a:r>
            <a:r>
              <a:rPr lang="es-ES" sz="3600" dirty="0"/>
              <a:t> </a:t>
            </a:r>
            <a:r>
              <a:rPr lang="es-ES" sz="3600" b="1" dirty="0" smtClean="0"/>
              <a:t>&lt;</a:t>
            </a:r>
            <a:r>
              <a:rPr lang="es-ES" sz="3600" b="1" dirty="0" err="1" smtClean="0"/>
              <a:t>results</a:t>
            </a:r>
            <a:r>
              <a:rPr lang="es-ES" sz="3600" b="1" dirty="0" smtClean="0"/>
              <a:t>&gt;</a:t>
            </a:r>
            <a:r>
              <a:rPr lang="es-ES" sz="3600" dirty="0"/>
              <a:t> </a:t>
            </a:r>
            <a:r>
              <a:rPr lang="es-ES" sz="3600" dirty="0" smtClean="0"/>
              <a:t> </a:t>
            </a:r>
            <a:r>
              <a:rPr lang="es-ES" sz="3600" dirty="0"/>
              <a:t>juega el papel de </a:t>
            </a:r>
            <a:r>
              <a:rPr lang="es-ES" sz="3600" dirty="0" smtClean="0"/>
              <a:t>una </a:t>
            </a:r>
            <a:r>
              <a:rPr lang="es-ES" sz="3600" b="1" dirty="0" smtClean="0"/>
              <a:t>vista</a:t>
            </a:r>
            <a:r>
              <a:rPr lang="es-ES" sz="3600" dirty="0"/>
              <a:t> en el </a:t>
            </a:r>
            <a:r>
              <a:rPr lang="es-ES" sz="3600" dirty="0" smtClean="0"/>
              <a:t>Struts2 </a:t>
            </a:r>
            <a:r>
              <a:rPr lang="es-ES" sz="3600" dirty="0"/>
              <a:t>MVC. </a:t>
            </a:r>
            <a:endParaRPr lang="es-ES" sz="3600" dirty="0" smtClean="0"/>
          </a:p>
          <a:p>
            <a:pPr algn="just"/>
            <a:r>
              <a:rPr lang="es-ES" sz="3600" dirty="0" smtClean="0"/>
              <a:t>La </a:t>
            </a:r>
            <a:r>
              <a:rPr lang="es-ES" sz="3600" dirty="0"/>
              <a:t>acción es el responsable de la ejecución de la lógica de negocio. </a:t>
            </a:r>
            <a:endParaRPr lang="es-ES" sz="3600" dirty="0" smtClean="0"/>
          </a:p>
          <a:p>
            <a:pPr algn="just"/>
            <a:r>
              <a:rPr lang="es-ES" sz="3600" dirty="0" smtClean="0"/>
              <a:t>El </a:t>
            </a:r>
            <a:r>
              <a:rPr lang="es-ES" sz="3600" dirty="0"/>
              <a:t>siguiente paso después de la ejecución de la lógica de negocio es para mostrar la vista utilizando el </a:t>
            </a:r>
            <a:r>
              <a:rPr lang="es-ES" sz="3600" b="1" dirty="0"/>
              <a:t>&lt;</a:t>
            </a:r>
            <a:r>
              <a:rPr lang="es-ES" sz="3600" b="1" dirty="0" err="1" smtClean="0"/>
              <a:t>Results</a:t>
            </a:r>
            <a:r>
              <a:rPr lang="es-ES" sz="3600" b="1" dirty="0" smtClean="0"/>
              <a:t>&gt;</a:t>
            </a:r>
            <a:r>
              <a:rPr lang="es-ES" sz="3600" dirty="0"/>
              <a:t> </a:t>
            </a:r>
            <a:r>
              <a:rPr lang="es-ES" sz="3600" dirty="0" smtClean="0"/>
              <a:t>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600" dirty="0"/>
              <a:t>A menudo hay algunas reglas de navegación adjuntos con los resultados</a:t>
            </a:r>
            <a:r>
              <a:rPr lang="es-ES" sz="3600" dirty="0" smtClean="0"/>
              <a:t>.</a:t>
            </a:r>
          </a:p>
          <a:p>
            <a:pPr algn="just"/>
            <a:r>
              <a:rPr lang="es-ES" sz="3600" dirty="0" smtClean="0"/>
              <a:t>Por </a:t>
            </a:r>
            <a:r>
              <a:rPr lang="es-ES" sz="3600" dirty="0"/>
              <a:t>ejemplo, si el método de acción es autenticar un </a:t>
            </a:r>
            <a:r>
              <a:rPr lang="es-ES" sz="3600" dirty="0" smtClean="0"/>
              <a:t>usuario</a:t>
            </a:r>
            <a:r>
              <a:rPr lang="es-ES" sz="3600" dirty="0"/>
              <a:t>, hay tres resultados posibles. </a:t>
            </a:r>
            <a:endParaRPr lang="es-ES" sz="3600" dirty="0" smtClean="0"/>
          </a:p>
          <a:p>
            <a:pPr lvl="1" algn="just"/>
            <a:r>
              <a:rPr lang="es-ES" sz="3300" dirty="0" smtClean="0"/>
              <a:t>(</a:t>
            </a:r>
            <a:r>
              <a:rPr lang="es-ES" sz="3300" dirty="0"/>
              <a:t>A) El éxito de </a:t>
            </a:r>
            <a:r>
              <a:rPr lang="es-ES" sz="3300" dirty="0" err="1"/>
              <a:t>Login</a:t>
            </a:r>
            <a:r>
              <a:rPr lang="es-ES" sz="3300" dirty="0"/>
              <a:t> </a:t>
            </a:r>
            <a:endParaRPr lang="es-ES" sz="3300" dirty="0" smtClean="0"/>
          </a:p>
          <a:p>
            <a:pPr lvl="1" algn="just"/>
            <a:r>
              <a:rPr lang="es-ES" sz="3300" dirty="0" smtClean="0"/>
              <a:t>(</a:t>
            </a:r>
            <a:r>
              <a:rPr lang="es-ES" sz="3300" dirty="0"/>
              <a:t>b) Sin éxito Iniciar Sesión - nombre de usuario o contraseña </a:t>
            </a:r>
            <a:endParaRPr lang="es-ES" sz="3300" dirty="0" smtClean="0"/>
          </a:p>
          <a:p>
            <a:pPr lvl="1" algn="just"/>
            <a:r>
              <a:rPr lang="es-ES" sz="3300" dirty="0" smtClean="0"/>
              <a:t>(</a:t>
            </a:r>
            <a:r>
              <a:rPr lang="es-ES" sz="3300" dirty="0"/>
              <a:t>c) Incorrecto cuenta bloqueada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3600" dirty="0"/>
              <a:t>En este escenario, el método de acción se configurará con los tres posibles </a:t>
            </a:r>
            <a:r>
              <a:rPr lang="es-ES" sz="3600" dirty="0" err="1" smtClean="0"/>
              <a:t>String</a:t>
            </a:r>
            <a:r>
              <a:rPr lang="es-ES" sz="3600" dirty="0" smtClean="0"/>
              <a:t> </a:t>
            </a:r>
            <a:r>
              <a:rPr lang="es-ES" sz="3600" dirty="0"/>
              <a:t>de resultado y los tres puntos de vista diferentes para representar el resultado. </a:t>
            </a:r>
            <a:endParaRPr lang="es-ES" sz="3600" dirty="0" smtClean="0"/>
          </a:p>
          <a:p>
            <a:pPr algn="just"/>
            <a:r>
              <a:rPr lang="es-ES" sz="3600" dirty="0"/>
              <a:t>Después de </a:t>
            </a:r>
            <a:r>
              <a:rPr lang="es-ES" sz="3600" dirty="0" smtClean="0"/>
              <a:t>todo, el </a:t>
            </a:r>
            <a:r>
              <a:rPr lang="es-ES" sz="3600" dirty="0"/>
              <a:t>propósito del paradigma MVC es mantener las </a:t>
            </a:r>
            <a:r>
              <a:rPr lang="es-ES" sz="3600" dirty="0">
                <a:solidFill>
                  <a:srgbClr val="00B050"/>
                </a:solidFill>
              </a:rPr>
              <a:t>capas separadas y altamente </a:t>
            </a:r>
            <a:r>
              <a:rPr lang="es-ES" sz="3600" dirty="0" smtClean="0">
                <a:solidFill>
                  <a:srgbClr val="00B050"/>
                </a:solidFill>
              </a:rPr>
              <a:t>configurables</a:t>
            </a:r>
            <a:r>
              <a:rPr lang="es-ES" sz="3600" dirty="0" smtClean="0"/>
              <a:t>.</a:t>
            </a:r>
            <a:r>
              <a:rPr lang="es-ES" sz="3600" dirty="0"/>
              <a:t> </a:t>
            </a:r>
            <a:endParaRPr lang="es-ES" sz="3600" dirty="0" smtClean="0"/>
          </a:p>
          <a:p>
            <a:pPr algn="just"/>
            <a:r>
              <a:rPr lang="es-ES" sz="3600" dirty="0" smtClean="0"/>
              <a:t>Por </a:t>
            </a:r>
            <a:r>
              <a:rPr lang="es-ES" sz="3600" dirty="0"/>
              <a:t>ejemplo, para un cliente Web 2.0, es posible que desee volver XML o JSON como la salida. </a:t>
            </a:r>
            <a:r>
              <a:rPr lang="es-ES" sz="3600" dirty="0">
                <a:solidFill>
                  <a:srgbClr val="00B050"/>
                </a:solidFill>
              </a:rPr>
              <a:t>En este caso, puede crear un nuevo tipo de resultado para XML o JSON y lograrlo</a:t>
            </a:r>
            <a:r>
              <a:rPr lang="es-ES" sz="3600" dirty="0" smtClean="0"/>
              <a:t>.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err="1"/>
              <a:t>Struts</a:t>
            </a:r>
            <a:r>
              <a:rPr lang="es-ES" sz="3200" dirty="0"/>
              <a:t> viene con un número </a:t>
            </a:r>
            <a:r>
              <a:rPr lang="es-ES" sz="3200" dirty="0" smtClean="0"/>
              <a:t>predefinido de</a:t>
            </a:r>
            <a:r>
              <a:rPr lang="es-ES" sz="3200" dirty="0"/>
              <a:t> </a:t>
            </a:r>
            <a:r>
              <a:rPr lang="es-ES" sz="3200" b="1" dirty="0"/>
              <a:t>tipos de resultados</a:t>
            </a:r>
            <a:r>
              <a:rPr lang="es-ES" sz="3200" dirty="0"/>
              <a:t> y </a:t>
            </a:r>
            <a:r>
              <a:rPr lang="es-ES" sz="3200" dirty="0" smtClean="0"/>
              <a:t>tipo </a:t>
            </a:r>
            <a:r>
              <a:rPr lang="es-ES" sz="3200" dirty="0"/>
              <a:t>de resultado predeterminado </a:t>
            </a:r>
            <a:r>
              <a:rPr lang="es-ES" sz="3200" b="1" dirty="0" err="1" smtClean="0">
                <a:solidFill>
                  <a:srgbClr val="00B050"/>
                </a:solidFill>
              </a:rPr>
              <a:t>dispatcher</a:t>
            </a:r>
            <a:r>
              <a:rPr lang="es-ES" sz="3200" dirty="0"/>
              <a:t> , que se utiliza para enviar a las páginas JSP. </a:t>
            </a:r>
            <a:endParaRPr lang="es-ES" sz="3200" dirty="0" smtClean="0"/>
          </a:p>
          <a:p>
            <a:pPr algn="just"/>
            <a:r>
              <a:rPr lang="es-ES" sz="3200" dirty="0" err="1" smtClean="0"/>
              <a:t>Struts</a:t>
            </a:r>
            <a:r>
              <a:rPr lang="es-ES" sz="3200" dirty="0" smtClean="0"/>
              <a:t> </a:t>
            </a:r>
            <a:r>
              <a:rPr lang="es-ES" sz="3200" dirty="0"/>
              <a:t>le </a:t>
            </a:r>
            <a:r>
              <a:rPr lang="es-ES" sz="3200" dirty="0" smtClean="0"/>
              <a:t>permite </a:t>
            </a:r>
            <a:r>
              <a:rPr lang="es-ES" sz="3200" dirty="0"/>
              <a:t>utilizar otros lenguajes de marcado para la tecnología a fin de presentar los resultados y las opciones populares incluyen la</a:t>
            </a:r>
            <a:r>
              <a:rPr lang="es-ES" sz="3200" b="1" dirty="0"/>
              <a:t> </a:t>
            </a:r>
            <a:r>
              <a:rPr lang="es-ES" sz="3200" b="1" dirty="0" err="1" smtClean="0">
                <a:solidFill>
                  <a:srgbClr val="00B050"/>
                </a:solidFill>
              </a:rPr>
              <a:t>Velocity</a:t>
            </a:r>
            <a:r>
              <a:rPr lang="es-ES" sz="3200" b="1" dirty="0" smtClean="0">
                <a:solidFill>
                  <a:srgbClr val="00B050"/>
                </a:solidFill>
              </a:rPr>
              <a:t>, </a:t>
            </a:r>
            <a:r>
              <a:rPr lang="es-ES" sz="3200" b="1" dirty="0" err="1">
                <a:solidFill>
                  <a:srgbClr val="00B050"/>
                </a:solidFill>
              </a:rPr>
              <a:t>Freemaker</a:t>
            </a:r>
            <a:r>
              <a:rPr lang="es-ES" sz="3200" b="1" dirty="0">
                <a:solidFill>
                  <a:srgbClr val="00B050"/>
                </a:solidFill>
              </a:rPr>
              <a:t>, XSLT</a:t>
            </a:r>
            <a:r>
              <a:rPr lang="es-ES" sz="3200" dirty="0">
                <a:solidFill>
                  <a:srgbClr val="00B050"/>
                </a:solidFill>
              </a:rPr>
              <a:t> y </a:t>
            </a:r>
            <a:r>
              <a:rPr lang="es-ES" sz="3200" b="1" dirty="0" smtClean="0">
                <a:solidFill>
                  <a:srgbClr val="00B050"/>
                </a:solidFill>
              </a:rPr>
              <a:t>Tiles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 </a:t>
            </a:r>
            <a:r>
              <a:rPr lang="es-ES" dirty="0" err="1" smtClean="0"/>
              <a:t>dispatcher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 </a:t>
            </a:r>
            <a:r>
              <a:rPr lang="es-ES" sz="3600" dirty="0"/>
              <a:t> </a:t>
            </a:r>
            <a:r>
              <a:rPr lang="es-ES" sz="3600" b="1" dirty="0" err="1">
                <a:solidFill>
                  <a:srgbClr val="00B050"/>
                </a:solidFill>
              </a:rPr>
              <a:t>dispatcher</a:t>
            </a:r>
            <a:r>
              <a:rPr lang="es-ES" sz="3600" dirty="0">
                <a:solidFill>
                  <a:srgbClr val="00B050"/>
                </a:solidFill>
              </a:rPr>
              <a:t> </a:t>
            </a:r>
            <a:r>
              <a:rPr lang="es-ES" sz="3600" dirty="0"/>
              <a:t> </a:t>
            </a:r>
            <a:r>
              <a:rPr lang="es-ES" sz="3600" dirty="0" smtClean="0"/>
              <a:t> resultado, </a:t>
            </a:r>
            <a:r>
              <a:rPr lang="es-ES" sz="3600" dirty="0"/>
              <a:t>es el tipo por defecto, y se utiliza si no se especifica otro tipo de resultado. </a:t>
            </a:r>
            <a:endParaRPr lang="es-ES" sz="3600" dirty="0" smtClean="0"/>
          </a:p>
          <a:p>
            <a:pPr algn="just"/>
            <a:r>
              <a:rPr lang="es-ES" sz="3600" dirty="0" smtClean="0"/>
              <a:t>Se </a:t>
            </a:r>
            <a:r>
              <a:rPr lang="es-ES" sz="3600" dirty="0"/>
              <a:t>utiliza para reenviar a un </a:t>
            </a:r>
            <a:r>
              <a:rPr lang="es-ES" sz="3600" dirty="0" err="1"/>
              <a:t>servlet</a:t>
            </a:r>
            <a:r>
              <a:rPr lang="es-ES" sz="3600" dirty="0"/>
              <a:t>, JSP, página HTML, y así sucesivamente, en el servidor. 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 </a:t>
            </a:r>
            <a:r>
              <a:rPr lang="es-ES" dirty="0" err="1" smtClean="0"/>
              <a:t>dispatcher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Utiliza el método </a:t>
            </a:r>
            <a:r>
              <a:rPr lang="es-ES" sz="3600" i="1" dirty="0" err="1" smtClean="0">
                <a:solidFill>
                  <a:srgbClr val="00B050"/>
                </a:solidFill>
              </a:rPr>
              <a:t>RequestDispatcher.forward</a:t>
            </a:r>
            <a:r>
              <a:rPr lang="es-ES" sz="3600" i="1" dirty="0" smtClean="0">
                <a:solidFill>
                  <a:srgbClr val="00B050"/>
                </a:solidFill>
              </a:rPr>
              <a:t>()</a:t>
            </a:r>
            <a:r>
              <a:rPr lang="es-ES" sz="3600" dirty="0" smtClean="0">
                <a:solidFill>
                  <a:srgbClr val="00B050"/>
                </a:solidFill>
              </a:rPr>
              <a:t>.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84984"/>
            <a:ext cx="4629900" cy="14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 </a:t>
            </a:r>
            <a:r>
              <a:rPr lang="es-ES" dirty="0" err="1" smtClean="0"/>
              <a:t>dispatcher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También podemos especificar el archivo JSP con un &lt;</a:t>
            </a:r>
            <a:r>
              <a:rPr lang="es-ES" sz="3600" dirty="0" err="1"/>
              <a:t>param</a:t>
            </a:r>
            <a:r>
              <a:rPr lang="es-ES" sz="3600" dirty="0"/>
              <a:t> </a:t>
            </a:r>
            <a:r>
              <a:rPr lang="es-ES" sz="3600" dirty="0" err="1"/>
              <a:t>name</a:t>
            </a:r>
            <a:r>
              <a:rPr lang="es-ES" sz="3600" dirty="0"/>
              <a:t> = "ubicación"&gt; etiqueta dentro de la &lt;</a:t>
            </a:r>
            <a:r>
              <a:rPr lang="es-ES" sz="3600" dirty="0" err="1"/>
              <a:t>result</a:t>
            </a:r>
            <a:r>
              <a:rPr lang="es-ES" sz="3600" dirty="0"/>
              <a:t> ...&gt; elemento de la siguiente manera:</a:t>
            </a:r>
            <a:endParaRPr lang="es-ES" sz="3300" dirty="0">
              <a:solidFill>
                <a:srgbClr val="00B05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03" y="4360216"/>
            <a:ext cx="6652497" cy="19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307</Words>
  <Application>Microsoft Office PowerPoint</Application>
  <PresentationFormat>Presentación en pantalla (4:3)</PresentationFormat>
  <Paragraphs>84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Wingdings</vt:lpstr>
      <vt:lpstr>Wingdings 2</vt:lpstr>
      <vt:lpstr>Intermedio</vt:lpstr>
      <vt:lpstr>STRUTS 2  RESULTS y tipos </vt:lpstr>
      <vt:lpstr>INDICE DE CONTENIDOS</vt:lpstr>
      <vt:lpstr>1. Definición</vt:lpstr>
      <vt:lpstr>1. Definición</vt:lpstr>
      <vt:lpstr>1. Definición</vt:lpstr>
      <vt:lpstr>1. Definición</vt:lpstr>
      <vt:lpstr>2. Tipo dispatcher</vt:lpstr>
      <vt:lpstr>2. Tipo dispatcher</vt:lpstr>
      <vt:lpstr>2. Tipo dispatcher</vt:lpstr>
      <vt:lpstr>3. Tipo FreeMaker</vt:lpstr>
      <vt:lpstr>3. Tipo FreeMaker</vt:lpstr>
      <vt:lpstr>3. Tipo FreeMaker</vt:lpstr>
      <vt:lpstr>4. Tipo redirect</vt:lpstr>
      <vt:lpstr>4. Tipo redirect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2015-05-31T20:24:26Z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