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5" r:id="rId15"/>
    <p:sldId id="283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57BB-3343-42B9-AE64-848DC0E88246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F2C54-76AE-437A-95B8-BD8E4010F8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97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 lang="es-ES"/>
              <a:pPr/>
              <a:t>31/05/2015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31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89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472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034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82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76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5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82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16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90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01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8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97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738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1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2EC88FC2-5CA8-4F4E-8685-BA3F3E34F98F}" type="datetime8">
              <a:rPr lang="es-ES" smtClean="0"/>
              <a:t>31/05/2015 22:25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3232" y="220663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08" y="3717032"/>
            <a:ext cx="1963616" cy="196361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B3B-CB00-499F-B282-7D1D67EBBC8F}" type="datetime8">
              <a:rPr lang="es-ES" smtClean="0">
                <a:solidFill>
                  <a:schemeClr val="tx2"/>
                </a:solidFill>
              </a:rPr>
              <a:t>31/05/2015 22:25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7FF3C2-19A1-457D-8BD3-B6F24F77F64D}" type="datetime8">
              <a:rPr lang="es-ES" smtClean="0">
                <a:solidFill>
                  <a:schemeClr val="tx2"/>
                </a:solidFill>
              </a:rPr>
              <a:t>31/05/2015 22:25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4D6C-D5A9-47C0-8567-FA236A0A150C}" type="datetime8">
              <a:rPr lang="es-ES" smtClean="0"/>
              <a:t>31/05/2015 22:25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8019-359C-4BEF-B49D-86558DB0424C}" type="datetime8">
              <a:rPr lang="es-ES" smtClean="0"/>
              <a:t>31/05/2015 22:25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CCFB7F-7700-4ECE-A611-C2EE474D7418}" type="datetime8">
              <a:rPr lang="es-ES" smtClean="0"/>
              <a:t>31/05/2015 22:25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52CA23-1AAA-4458-954F-CB72D52DEE99}" type="datetime8">
              <a:rPr lang="es-ES" smtClean="0"/>
              <a:t>31/05/2015 22:25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EF7-09D9-44A3-B1E4-823CBABC836D}" type="datetime8">
              <a:rPr lang="es-ES" smtClean="0"/>
              <a:t>31/05/2015 22:25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3E61-233F-4C95-AF80-A5105019BE93}" type="datetime8">
              <a:rPr lang="es-ES" smtClean="0"/>
              <a:t>31/05/2015 22:25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9A43-89D7-42FD-93D9-8FE6AFE549DD}" type="datetime8">
              <a:rPr lang="es-ES" smtClean="0"/>
              <a:t>31/05/2015 22:25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695375-7C58-4A1E-A3C0-E19A484961B0}" type="datetime8">
              <a:rPr lang="es-ES" smtClean="0"/>
              <a:t>31/05/2015 22:25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038" y="116632"/>
            <a:ext cx="1174676" cy="11746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8F2F3DD-B73D-4E10-B9AE-88B44ED4E6A2}" type="datetime8">
              <a:rPr lang="es-ES" smtClean="0">
                <a:solidFill>
                  <a:schemeClr val="tx2"/>
                </a:solidFill>
              </a:rPr>
              <a:t>31/05/2015 22:25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30853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ruts.apache.org/download.cgi" TargetMode="External"/><Relationship Id="rId5" Type="http://schemas.openxmlformats.org/officeDocument/2006/relationships/hyperlink" Target="http://tomcat.apache.org/" TargetMode="External"/><Relationship Id="rId4" Type="http://schemas.openxmlformats.org/officeDocument/2006/relationships/hyperlink" Target="http://struts.apache.org/docs/tutorial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7056784" cy="2476872"/>
          </a:xfrm>
        </p:spPr>
        <p:txBody>
          <a:bodyPr anchor="ctr">
            <a:noAutofit/>
          </a:bodyPr>
          <a:lstStyle/>
          <a:p>
            <a:pPr algn="ctr"/>
            <a:r>
              <a:rPr lang="es-ES" sz="6600" dirty="0" smtClean="0"/>
              <a:t>STRUTS 2 </a:t>
            </a:r>
            <a:br>
              <a:rPr lang="es-ES" sz="6600" dirty="0" smtClean="0"/>
            </a:br>
            <a:r>
              <a:rPr lang="es-ES" sz="6600" dirty="0" err="1" smtClean="0"/>
              <a:t>Conversion</a:t>
            </a:r>
            <a:r>
              <a:rPr lang="es-ES" sz="6600" dirty="0" smtClean="0"/>
              <a:t> de tipos</a:t>
            </a:r>
            <a:r>
              <a:rPr lang="es-ES" sz="5400" dirty="0"/>
              <a:t/>
            </a:r>
            <a:br>
              <a:rPr lang="es-ES" sz="5400" dirty="0"/>
            </a:br>
            <a:endParaRPr lang="es-ES" sz="6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Fermín Morón </a:t>
            </a:r>
            <a:r>
              <a:rPr lang="es-ES" dirty="0" err="1" smtClean="0"/>
              <a:t>Losana</a:t>
            </a:r>
            <a:endParaRPr lang="es-ES" dirty="0"/>
          </a:p>
          <a:p>
            <a:r>
              <a:rPr lang="es-ES" dirty="0" smtClean="0"/>
              <a:t>ferminmoronolosana@gmail.com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mtClean="0"/>
              <a:pPr/>
              <a:t>1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Conversión POJO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495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" sz="3200" dirty="0" smtClean="0"/>
              <a:t>EL resultado es algo así:</a:t>
            </a:r>
          </a:p>
          <a:p>
            <a:pPr algn="just"/>
            <a:endParaRPr lang="es-ES" sz="3200" dirty="0"/>
          </a:p>
          <a:p>
            <a:pPr algn="just"/>
            <a:endParaRPr lang="es-ES" sz="3200" dirty="0" smtClean="0"/>
          </a:p>
          <a:p>
            <a:pPr algn="just"/>
            <a:endParaRPr lang="es-ES" sz="3200" dirty="0"/>
          </a:p>
          <a:p>
            <a:pPr algn="just"/>
            <a:endParaRPr lang="es-ES" sz="3200" dirty="0" smtClean="0"/>
          </a:p>
          <a:p>
            <a:pPr algn="just"/>
            <a:r>
              <a:rPr lang="es-ES" sz="3200" dirty="0" err="1" smtClean="0"/>
              <a:t>Struts</a:t>
            </a:r>
            <a:r>
              <a:rPr lang="es-ES" sz="3200" dirty="0" smtClean="0"/>
              <a:t> </a:t>
            </a:r>
            <a:r>
              <a:rPr lang="es-ES" sz="3200" dirty="0"/>
              <a:t>sabe cómo mostrar y convertir la cadena "de Windows XP SP3" y otros tipos de datos incorporados, pero no sabe qué hacer con la propiedad del  </a:t>
            </a:r>
            <a:r>
              <a:rPr lang="es-ES" sz="3200" dirty="0" smtClean="0"/>
              <a:t>Tipo </a:t>
            </a:r>
            <a:r>
              <a:rPr lang="es-ES" sz="3200" dirty="0" err="1" smtClean="0">
                <a:solidFill>
                  <a:srgbClr val="00B050"/>
                </a:solidFill>
              </a:rPr>
              <a:t>Enviroment</a:t>
            </a:r>
            <a:endParaRPr lang="es-ES" sz="3200" dirty="0" smtClean="0">
              <a:solidFill>
                <a:srgbClr val="00B050"/>
              </a:solidFill>
            </a:endParaRPr>
          </a:p>
          <a:p>
            <a:pPr algn="just"/>
            <a:r>
              <a:rPr lang="es-ES" sz="3200" dirty="0"/>
              <a:t>Por lo tanto, simplemente se llama el </a:t>
            </a:r>
            <a:r>
              <a:rPr lang="es-ES" sz="3200" dirty="0" err="1">
                <a:solidFill>
                  <a:srgbClr val="00B050"/>
                </a:solidFill>
              </a:rPr>
              <a:t>toString</a:t>
            </a:r>
            <a:r>
              <a:rPr lang="es-ES" sz="3200" dirty="0">
                <a:solidFill>
                  <a:srgbClr val="00B050"/>
                </a:solidFill>
              </a:rPr>
              <a:t> () </a:t>
            </a:r>
            <a:r>
              <a:rPr lang="es-ES" sz="3200" dirty="0"/>
              <a:t>método en la clase</a:t>
            </a:r>
            <a:endParaRPr lang="es-ES" sz="3200" dirty="0"/>
          </a:p>
          <a:p>
            <a:pPr algn="just"/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10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132856"/>
            <a:ext cx="4490201" cy="16691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Conversión POJO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495800"/>
          </a:xfrm>
        </p:spPr>
        <p:txBody>
          <a:bodyPr>
            <a:normAutofit/>
          </a:bodyPr>
          <a:lstStyle/>
          <a:p>
            <a:pPr algn="just"/>
            <a:r>
              <a:rPr lang="es-ES" sz="3200" dirty="0"/>
              <a:t>Para resolver este problema, ahora vamos a crear y registrar una sencilla </a:t>
            </a:r>
            <a:r>
              <a:rPr lang="es-ES" sz="3200" b="1" dirty="0" err="1"/>
              <a:t>TypeConverter</a:t>
            </a:r>
            <a:r>
              <a:rPr lang="es-ES" sz="3200" dirty="0"/>
              <a:t> para la clase de </a:t>
            </a:r>
            <a:r>
              <a:rPr lang="es-ES" sz="3200" dirty="0" err="1" smtClean="0"/>
              <a:t>Enviroment</a:t>
            </a:r>
            <a:r>
              <a:rPr lang="es-ES" sz="3200" dirty="0" smtClean="0"/>
              <a:t>.</a:t>
            </a:r>
            <a:r>
              <a:rPr lang="es-ES" sz="3200" dirty="0"/>
              <a:t> </a:t>
            </a:r>
            <a:endParaRPr lang="es-ES" sz="3200" dirty="0" smtClean="0"/>
          </a:p>
          <a:p>
            <a:pPr marL="0" indent="0" algn="just">
              <a:buNone/>
            </a:pPr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11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Conversión POJO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495800"/>
          </a:xfrm>
        </p:spPr>
        <p:txBody>
          <a:bodyPr>
            <a:normAutofit/>
          </a:bodyPr>
          <a:lstStyle/>
          <a:p>
            <a:r>
              <a:rPr lang="es-ES" sz="3200" dirty="0"/>
              <a:t>Crear una </a:t>
            </a:r>
            <a:r>
              <a:rPr lang="es-ES" sz="3200" dirty="0" smtClean="0"/>
              <a:t>clase llamada </a:t>
            </a:r>
            <a:r>
              <a:rPr lang="es-ES" sz="3200" b="1" dirty="0" smtClean="0"/>
              <a:t>EnvironmentConverter.java</a:t>
            </a:r>
            <a:r>
              <a:rPr lang="es-ES" sz="3200" dirty="0"/>
              <a:t> con lo </a:t>
            </a:r>
            <a:r>
              <a:rPr lang="es-ES" sz="3200" dirty="0" smtClean="0"/>
              <a:t>siguiente:</a:t>
            </a:r>
            <a:endParaRPr lang="es-ES" sz="3200" dirty="0"/>
          </a:p>
          <a:p>
            <a:pPr algn="just"/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12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80928"/>
            <a:ext cx="5872358" cy="352760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420241" y="2780928"/>
            <a:ext cx="2624586" cy="92333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El </a:t>
            </a:r>
            <a:r>
              <a:rPr lang="es-ES" b="1" dirty="0" err="1"/>
              <a:t>EnvironmentConverter</a:t>
            </a:r>
            <a:r>
              <a:rPr lang="es-ES" dirty="0"/>
              <a:t> </a:t>
            </a:r>
            <a:r>
              <a:rPr lang="es-ES" dirty="0" smtClean="0"/>
              <a:t>hereda de</a:t>
            </a:r>
            <a:r>
              <a:rPr lang="es-ES" dirty="0"/>
              <a:t> </a:t>
            </a:r>
            <a:r>
              <a:rPr lang="es-ES" b="1" dirty="0" err="1" smtClean="0"/>
              <a:t>StrutsTypeConverter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483918" y="4377878"/>
            <a:ext cx="2552578" cy="175432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Struts</a:t>
            </a:r>
            <a:r>
              <a:rPr lang="es-ES" dirty="0"/>
              <a:t> </a:t>
            </a:r>
            <a:r>
              <a:rPr lang="es-ES" dirty="0" smtClean="0"/>
              <a:t>puede </a:t>
            </a:r>
            <a:r>
              <a:rPr lang="es-ES" dirty="0"/>
              <a:t>convertir el </a:t>
            </a:r>
            <a:r>
              <a:rPr lang="es-ES" dirty="0" err="1" smtClean="0"/>
              <a:t>Enviroment</a:t>
            </a:r>
            <a:r>
              <a:rPr lang="es-ES" dirty="0" smtClean="0"/>
              <a:t> a </a:t>
            </a:r>
            <a:r>
              <a:rPr lang="es-ES" dirty="0"/>
              <a:t>un </a:t>
            </a:r>
            <a:r>
              <a:rPr lang="es-ES" dirty="0" err="1"/>
              <a:t>String</a:t>
            </a:r>
            <a:r>
              <a:rPr lang="es-ES" dirty="0"/>
              <a:t> y viceversa reemplazando dos </a:t>
            </a:r>
            <a:r>
              <a:rPr lang="es-ES" dirty="0" smtClean="0"/>
              <a:t>métodos </a:t>
            </a:r>
            <a:r>
              <a:rPr lang="es-ES" b="1" dirty="0" err="1" smtClean="0"/>
              <a:t>convertFromString</a:t>
            </a:r>
            <a:r>
              <a:rPr lang="es-ES" b="1" dirty="0" smtClean="0"/>
              <a:t>()</a:t>
            </a:r>
            <a:r>
              <a:rPr lang="es-ES" dirty="0"/>
              <a:t> y </a:t>
            </a:r>
            <a:endParaRPr lang="es-ES" dirty="0" smtClean="0"/>
          </a:p>
          <a:p>
            <a:r>
              <a:rPr lang="es-ES" b="1" dirty="0" err="1" smtClean="0"/>
              <a:t>ConvertToString</a:t>
            </a:r>
            <a:r>
              <a:rPr lang="es-ES" b="1" dirty="0" smtClean="0"/>
              <a:t> </a:t>
            </a:r>
            <a:r>
              <a:rPr lang="es-ES" b="1" dirty="0"/>
              <a:t>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61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Registrar el conversor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495800"/>
          </a:xfrm>
        </p:spPr>
        <p:txBody>
          <a:bodyPr>
            <a:normAutofit/>
          </a:bodyPr>
          <a:lstStyle/>
          <a:p>
            <a:r>
              <a:rPr lang="es-ES" sz="3200" dirty="0"/>
              <a:t>Vamos ahora a registrar este convertidor </a:t>
            </a:r>
            <a:r>
              <a:rPr lang="es-ES" sz="3200" dirty="0" smtClean="0"/>
              <a:t>en </a:t>
            </a:r>
            <a:r>
              <a:rPr lang="es-ES" sz="3200" dirty="0"/>
              <a:t>nuestra aplicación. </a:t>
            </a:r>
            <a:endParaRPr lang="es-ES" sz="3200" dirty="0" smtClean="0"/>
          </a:p>
          <a:p>
            <a:r>
              <a:rPr lang="es-ES" sz="3200" dirty="0" smtClean="0"/>
              <a:t>Hay </a:t>
            </a:r>
            <a:r>
              <a:rPr lang="es-ES" sz="3200" dirty="0"/>
              <a:t>dos formas de registrar un convertidor. </a:t>
            </a:r>
            <a:endParaRPr lang="es-ES" sz="3200" dirty="0" smtClean="0"/>
          </a:p>
          <a:p>
            <a:pPr lvl="1"/>
            <a:r>
              <a:rPr lang="es-ES" dirty="0" smtClean="0"/>
              <a:t>Si </a:t>
            </a:r>
            <a:r>
              <a:rPr lang="es-ES" dirty="0"/>
              <a:t>el convertidor se utilizará sólo en una acción en particular, </a:t>
            </a:r>
            <a:r>
              <a:rPr lang="es-ES" dirty="0" smtClean="0"/>
              <a:t>creamos un </a:t>
            </a:r>
            <a:r>
              <a:rPr lang="es-ES" dirty="0"/>
              <a:t>archivo de propiedades </a:t>
            </a:r>
            <a:r>
              <a:rPr lang="es-ES" dirty="0" err="1" smtClean="0"/>
              <a:t>llamdo</a:t>
            </a:r>
            <a:r>
              <a:rPr lang="es-ES" dirty="0" smtClean="0"/>
              <a:t> </a:t>
            </a:r>
            <a:r>
              <a:rPr lang="es-ES" b="1" dirty="0" smtClean="0"/>
              <a:t>'[</a:t>
            </a:r>
            <a:r>
              <a:rPr lang="es-ES" b="1" dirty="0"/>
              <a:t>de la clase de acción</a:t>
            </a:r>
            <a:r>
              <a:rPr lang="es-ES" b="1" dirty="0" smtClean="0"/>
              <a:t>]'-</a:t>
            </a:r>
            <a:r>
              <a:rPr lang="es-ES" b="1" dirty="0" err="1" smtClean="0"/>
              <a:t>converstion.properties</a:t>
            </a:r>
            <a:r>
              <a:rPr lang="es-ES" dirty="0"/>
              <a:t> , </a:t>
            </a:r>
            <a:endParaRPr lang="es-ES" dirty="0" smtClean="0"/>
          </a:p>
          <a:p>
            <a:pPr marL="640080" lvl="2" indent="0">
              <a:buNone/>
            </a:pPr>
            <a:r>
              <a:rPr lang="es-ES" dirty="0" smtClean="0"/>
              <a:t>Así</a:t>
            </a:r>
            <a:r>
              <a:rPr lang="es-ES" dirty="0"/>
              <a:t>, en nuestro caso creamos un archivo llamado </a:t>
            </a:r>
            <a:endParaRPr lang="es-ES" dirty="0" smtClean="0"/>
          </a:p>
          <a:p>
            <a:pPr marL="640080" lvl="2" indent="0">
              <a:buNone/>
            </a:pPr>
            <a:r>
              <a:rPr lang="es-ES" b="1" dirty="0" err="1" smtClean="0"/>
              <a:t>SystemDetails</a:t>
            </a:r>
            <a:r>
              <a:rPr lang="es-ES" b="1" dirty="0" smtClean="0"/>
              <a:t>- </a:t>
            </a:r>
            <a:r>
              <a:rPr lang="es-ES" b="1" dirty="0" err="1"/>
              <a:t>converstion.properties</a:t>
            </a:r>
            <a:r>
              <a:rPr lang="es-ES" dirty="0"/>
              <a:t> con la siguiente </a:t>
            </a:r>
            <a:r>
              <a:rPr lang="es-ES" dirty="0" err="1" smtClean="0"/>
              <a:t>linea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13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0" y="5779475"/>
            <a:ext cx="8244408" cy="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Registrar el conversor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4958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Vamos a </a:t>
            </a:r>
            <a:r>
              <a:rPr lang="es-ES" sz="3200" dirty="0"/>
              <a:t>registrar este convertidor de nivel </a:t>
            </a:r>
            <a:r>
              <a:rPr lang="es-ES" sz="3200" dirty="0" smtClean="0"/>
              <a:t>de </a:t>
            </a:r>
            <a:r>
              <a:rPr lang="es-ES" sz="3200" dirty="0"/>
              <a:t>toda la aplicación. </a:t>
            </a:r>
            <a:endParaRPr lang="es-ES" sz="3200" dirty="0" smtClean="0"/>
          </a:p>
          <a:p>
            <a:r>
              <a:rPr lang="es-ES" sz="3200" dirty="0" smtClean="0"/>
              <a:t>Para </a:t>
            </a:r>
            <a:r>
              <a:rPr lang="es-ES" sz="3200" dirty="0"/>
              <a:t>ello, cree un archivo de propiedades denominadas </a:t>
            </a:r>
            <a:r>
              <a:rPr lang="es-ES" sz="3200" b="1" dirty="0" err="1"/>
              <a:t>xwork-conversion.properties</a:t>
            </a:r>
            <a:r>
              <a:rPr lang="es-ES" sz="3200" dirty="0"/>
              <a:t> en los </a:t>
            </a:r>
            <a:r>
              <a:rPr lang="es-ES" sz="3200" b="1" dirty="0"/>
              <a:t>WEB-INF / </a:t>
            </a:r>
            <a:r>
              <a:rPr lang="es-ES" sz="3200" b="1" dirty="0" err="1"/>
              <a:t>classes</a:t>
            </a:r>
            <a:r>
              <a:rPr lang="es-ES" sz="3200" dirty="0"/>
              <a:t> carpeta con la siguiente línea: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14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941168"/>
            <a:ext cx="7710395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</a:t>
            </a:r>
            <a:r>
              <a:rPr lang="es-ES" dirty="0" err="1" smtClean="0"/>
              <a:t>interes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15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586759" y="1772816"/>
            <a:ext cx="8153400" cy="451310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lang="es-ES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lang="es-ES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lang="es-E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400" dirty="0"/>
              <a:t>Documentación online </a:t>
            </a:r>
            <a:r>
              <a:rPr lang="es-ES" sz="3400" dirty="0" err="1" smtClean="0"/>
              <a:t>Struts</a:t>
            </a:r>
            <a:r>
              <a:rPr lang="es-ES" sz="3400" dirty="0" smtClean="0"/>
              <a:t> 2</a:t>
            </a:r>
            <a:endParaRPr lang="es-ES" sz="3400" dirty="0">
              <a:hlinkClick r:id="rId3"/>
            </a:endParaRPr>
          </a:p>
          <a:p>
            <a:pPr lvl="1" algn="just"/>
            <a:r>
              <a:rPr lang="es-ES" sz="2800" dirty="0">
                <a:hlinkClick r:id="rId4"/>
              </a:rPr>
              <a:t>http://</a:t>
            </a:r>
            <a:r>
              <a:rPr lang="es-ES" sz="2800" dirty="0" smtClean="0">
                <a:hlinkClick r:id="rId4"/>
              </a:rPr>
              <a:t>struts.apache.org/docs/tutorials.html</a:t>
            </a:r>
            <a:endParaRPr lang="es-ES" sz="2800" dirty="0" smtClean="0"/>
          </a:p>
          <a:p>
            <a:pPr algn="just"/>
            <a:r>
              <a:rPr lang="es-ES" sz="3100" dirty="0" smtClean="0"/>
              <a:t>Documentación y software apache </a:t>
            </a:r>
            <a:r>
              <a:rPr lang="es-ES" sz="3100" dirty="0" err="1" smtClean="0"/>
              <a:t>Tomcat</a:t>
            </a:r>
            <a:endParaRPr lang="es-ES" sz="3100" dirty="0" smtClean="0"/>
          </a:p>
          <a:p>
            <a:pPr lvl="1" algn="just"/>
            <a:r>
              <a:rPr lang="es-ES" sz="2800" dirty="0">
                <a:hlinkClick r:id="rId5"/>
              </a:rPr>
              <a:t>http://tomcat.apache.org</a:t>
            </a:r>
            <a:endParaRPr lang="es-ES" sz="2800" dirty="0"/>
          </a:p>
          <a:p>
            <a:pPr algn="just"/>
            <a:r>
              <a:rPr lang="es-ES" sz="3200" dirty="0" smtClean="0"/>
              <a:t>Descarga de software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://www.eclipse.org/downloads</a:t>
            </a:r>
            <a:endParaRPr lang="es-ES" dirty="0"/>
          </a:p>
          <a:p>
            <a:pPr algn="just"/>
            <a:r>
              <a:rPr lang="es-ES" sz="3200" dirty="0" smtClean="0"/>
              <a:t>Descarga de </a:t>
            </a:r>
            <a:r>
              <a:rPr lang="es-ES" sz="3200" dirty="0" err="1" smtClean="0"/>
              <a:t>librerias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6"/>
              </a:rPr>
              <a:t>http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struts.apache.org/download.cgi</a:t>
            </a:r>
            <a:endParaRPr lang="es-ES" dirty="0" smtClean="0"/>
          </a:p>
          <a:p>
            <a:pPr algn="just"/>
            <a:endParaRPr lang="es-ES"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 DE CONTENIDOS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609600" y="1988840"/>
            <a:ext cx="1600200" cy="4124672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331640" y="1888930"/>
            <a:ext cx="7355160" cy="4419600"/>
          </a:xfrm>
        </p:spPr>
        <p:txBody>
          <a:bodyPr>
            <a:no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Definición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Conversión de un POJO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/>
              <a:t>3. Registrar el conversor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34827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Definición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600" dirty="0"/>
              <a:t>Todo en una petición HTTP se trata como una </a:t>
            </a:r>
            <a:r>
              <a:rPr lang="es-ES" sz="3600" b="1" dirty="0"/>
              <a:t>cadena</a:t>
            </a:r>
            <a:r>
              <a:rPr lang="es-ES" sz="3600" dirty="0"/>
              <a:t> por el protocolo. </a:t>
            </a:r>
            <a:endParaRPr lang="es-ES" sz="3600" dirty="0" smtClean="0"/>
          </a:p>
          <a:p>
            <a:pPr algn="just"/>
            <a:r>
              <a:rPr lang="es-ES" sz="3600" dirty="0" smtClean="0"/>
              <a:t>Esto </a:t>
            </a:r>
            <a:r>
              <a:rPr lang="es-ES" sz="3600" dirty="0"/>
              <a:t>incluye números, booleanos, enteros, fechas, decimales y todo lo demás</a:t>
            </a:r>
            <a:r>
              <a:rPr lang="es-ES" sz="3600" dirty="0" smtClean="0"/>
              <a:t>.</a:t>
            </a:r>
          </a:p>
          <a:p>
            <a:pPr algn="just"/>
            <a:r>
              <a:rPr lang="es-ES" sz="3600" dirty="0" smtClean="0"/>
              <a:t>Cada </a:t>
            </a:r>
            <a:r>
              <a:rPr lang="es-ES" sz="3600" dirty="0"/>
              <a:t>cosa es una cadena de acuerdo con HTTP. Sin embargo, en la clase </a:t>
            </a:r>
            <a:r>
              <a:rPr lang="es-ES" sz="3600" dirty="0" err="1"/>
              <a:t>Struts</a:t>
            </a:r>
            <a:r>
              <a:rPr lang="es-ES" sz="3600" dirty="0"/>
              <a:t>, </a:t>
            </a:r>
            <a:r>
              <a:rPr lang="es-ES" sz="3600" dirty="0" smtClean="0"/>
              <a:t>se podrían </a:t>
            </a:r>
            <a:r>
              <a:rPr lang="es-ES" sz="3600" dirty="0"/>
              <a:t>tener propiedades de cualquier tipo de datos</a:t>
            </a:r>
            <a:r>
              <a:rPr lang="es-ES" sz="3600" dirty="0" smtClean="0"/>
              <a:t>.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Definición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600" dirty="0" err="1"/>
              <a:t>Struts</a:t>
            </a:r>
            <a:r>
              <a:rPr lang="es-ES" sz="3600" dirty="0"/>
              <a:t> utiliza una variedad de convertidores de </a:t>
            </a:r>
            <a:r>
              <a:rPr lang="es-ES" sz="3600" dirty="0" smtClean="0"/>
              <a:t>tipo, para </a:t>
            </a:r>
            <a:r>
              <a:rPr lang="es-ES" sz="3600" dirty="0"/>
              <a:t>hacer el trabajo pesado. </a:t>
            </a:r>
            <a:endParaRPr lang="es-ES" sz="3600" dirty="0" smtClean="0"/>
          </a:p>
          <a:p>
            <a:pPr algn="just"/>
            <a:r>
              <a:rPr lang="es-ES" sz="3600" dirty="0" smtClean="0"/>
              <a:t>Por </a:t>
            </a:r>
            <a:r>
              <a:rPr lang="es-ES" sz="3600" dirty="0"/>
              <a:t>ejemplo, si usted tiene un atributo entero en su clase </a:t>
            </a:r>
            <a:r>
              <a:rPr lang="es-ES" sz="3600" dirty="0" err="1"/>
              <a:t>Action</a:t>
            </a:r>
            <a:r>
              <a:rPr lang="es-ES" sz="3600" dirty="0"/>
              <a:t>, </a:t>
            </a:r>
            <a:r>
              <a:rPr lang="es-ES" sz="3600" dirty="0" err="1"/>
              <a:t>Struts</a:t>
            </a:r>
            <a:r>
              <a:rPr lang="es-ES" sz="3600" dirty="0"/>
              <a:t> convierte automáticamente el parámetro de la petición al atributo entero sin que usted haga nada. 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2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Definición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3600" dirty="0"/>
              <a:t>Algunos de ellos se enumeran a continuación y si usted está usando alguna de ellos, entonces no tienes nada de qué preocuparse:</a:t>
            </a:r>
          </a:p>
          <a:p>
            <a:pPr lvl="1"/>
            <a:r>
              <a:rPr lang="es-ES" sz="3300" dirty="0" err="1"/>
              <a:t>Integer</a:t>
            </a:r>
            <a:r>
              <a:rPr lang="es-ES" sz="3300" dirty="0"/>
              <a:t>, </a:t>
            </a:r>
            <a:r>
              <a:rPr lang="es-ES" sz="3300" dirty="0" err="1"/>
              <a:t>Float</a:t>
            </a:r>
            <a:r>
              <a:rPr lang="es-ES" sz="3300" dirty="0"/>
              <a:t>, </a:t>
            </a:r>
            <a:r>
              <a:rPr lang="es-ES" sz="3300" dirty="0" err="1"/>
              <a:t>Double</a:t>
            </a:r>
            <a:r>
              <a:rPr lang="es-ES" sz="3300" dirty="0"/>
              <a:t>, Decimal</a:t>
            </a:r>
          </a:p>
          <a:p>
            <a:pPr lvl="1"/>
            <a:r>
              <a:rPr lang="es-ES" sz="3300" dirty="0"/>
              <a:t>Fecha y de fecha y hora</a:t>
            </a:r>
          </a:p>
          <a:p>
            <a:pPr lvl="1"/>
            <a:r>
              <a:rPr lang="es-ES" sz="3300" dirty="0" err="1"/>
              <a:t>Arrays</a:t>
            </a:r>
            <a:r>
              <a:rPr lang="es-ES" sz="3300" dirty="0"/>
              <a:t> y Colecciones</a:t>
            </a:r>
          </a:p>
          <a:p>
            <a:pPr lvl="1"/>
            <a:r>
              <a:rPr lang="es-ES" sz="3300" dirty="0"/>
              <a:t>Las enumeraciones</a:t>
            </a:r>
          </a:p>
          <a:p>
            <a:pPr lvl="1"/>
            <a:r>
              <a:rPr lang="es-ES" sz="3300" dirty="0" err="1"/>
              <a:t>Boolean</a:t>
            </a:r>
            <a:endParaRPr lang="es-ES" sz="3300" dirty="0"/>
          </a:p>
          <a:p>
            <a:pPr lvl="1"/>
            <a:r>
              <a:rPr lang="es-ES" sz="3300" dirty="0" err="1"/>
              <a:t>BigDecimal</a:t>
            </a:r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Conversión POJO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495800"/>
          </a:xfrm>
        </p:spPr>
        <p:txBody>
          <a:bodyPr>
            <a:normAutofit/>
          </a:bodyPr>
          <a:lstStyle/>
          <a:p>
            <a:r>
              <a:rPr lang="es-ES" sz="3200" dirty="0"/>
              <a:t>Algunas veces cuando usted está utilizando su propio tipo de </a:t>
            </a:r>
            <a:r>
              <a:rPr lang="es-ES" sz="3200" dirty="0" smtClean="0"/>
              <a:t>datos.</a:t>
            </a:r>
          </a:p>
          <a:p>
            <a:r>
              <a:rPr lang="es-ES" sz="3600" dirty="0"/>
              <a:t>Considere la </a:t>
            </a:r>
            <a:r>
              <a:rPr lang="es-ES" sz="3600" dirty="0" smtClean="0"/>
              <a:t>siguiente clase </a:t>
            </a:r>
            <a:r>
              <a:rPr lang="es-ES" sz="3200" b="1" dirty="0" smtClean="0"/>
              <a:t>Environment.java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6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284984"/>
            <a:ext cx="4104456" cy="34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Conversión POJO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495800"/>
          </a:xfrm>
        </p:spPr>
        <p:txBody>
          <a:bodyPr>
            <a:normAutofit/>
          </a:bodyPr>
          <a:lstStyle/>
          <a:p>
            <a:r>
              <a:rPr lang="es-ES" sz="3200" dirty="0"/>
              <a:t>Vamos a crear otra clase que contiene información sobre el sistema - </a:t>
            </a:r>
            <a:r>
              <a:rPr lang="es-ES" sz="3200" b="1" dirty="0"/>
              <a:t>SystemDetails.java</a:t>
            </a:r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7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31" y="2746757"/>
            <a:ext cx="5400675" cy="40957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00192" y="2746757"/>
            <a:ext cx="2462808" cy="120032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La clase establece los valores "Desarrollo</a:t>
            </a:r>
            <a:r>
              <a:rPr lang="es-ES" dirty="0"/>
              <a:t>" y el sistema operativo para "Windows XP SP3"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6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Conversión POJO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4958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Seguidamente </a:t>
            </a:r>
            <a:r>
              <a:rPr lang="es-ES" sz="3200" dirty="0"/>
              <a:t>vamos a crear un simple archivo JSP </a:t>
            </a:r>
            <a:r>
              <a:rPr lang="es-ES" sz="3200" b="1" dirty="0" err="1"/>
              <a:t>System.jsp</a:t>
            </a:r>
            <a:r>
              <a:rPr lang="es-ES" sz="3200" dirty="0"/>
              <a:t> para mostrar </a:t>
            </a:r>
            <a:r>
              <a:rPr lang="es-ES" sz="3200" dirty="0" smtClean="0"/>
              <a:t>los atributos de la clase</a:t>
            </a:r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8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46" y="3381375"/>
            <a:ext cx="5854310" cy="29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Conversión POJO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4958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Unimos el</a:t>
            </a:r>
            <a:r>
              <a:rPr lang="es-ES" sz="3200" dirty="0"/>
              <a:t> </a:t>
            </a:r>
            <a:r>
              <a:rPr lang="es-ES" sz="3200" b="1" dirty="0" err="1"/>
              <a:t>system.jsp</a:t>
            </a:r>
            <a:r>
              <a:rPr lang="es-ES" sz="3200" dirty="0"/>
              <a:t> </a:t>
            </a:r>
            <a:r>
              <a:rPr lang="es-ES" sz="3200" dirty="0" smtClean="0"/>
              <a:t>y la</a:t>
            </a:r>
            <a:r>
              <a:rPr lang="es-ES" sz="3200" dirty="0"/>
              <a:t> </a:t>
            </a:r>
            <a:r>
              <a:rPr lang="es-ES" sz="3200" b="1" dirty="0" smtClean="0"/>
              <a:t>SystemDetails.java</a:t>
            </a:r>
            <a:r>
              <a:rPr lang="es-ES" sz="3200" dirty="0"/>
              <a:t> </a:t>
            </a:r>
            <a:r>
              <a:rPr lang="es-ES" sz="3200" dirty="0" smtClean="0"/>
              <a:t>juntos usando </a:t>
            </a:r>
            <a:r>
              <a:rPr lang="es-ES" sz="3200" b="1" dirty="0" smtClean="0"/>
              <a:t>struts.xml</a:t>
            </a:r>
            <a:r>
              <a:rPr lang="es-ES" sz="3200" dirty="0"/>
              <a:t> . </a:t>
            </a:r>
            <a:endParaRPr lang="es-ES" sz="3200" dirty="0" smtClean="0"/>
          </a:p>
          <a:p>
            <a:r>
              <a:rPr lang="es-ES" sz="3200" dirty="0" smtClean="0"/>
              <a:t>La </a:t>
            </a:r>
            <a:r>
              <a:rPr lang="es-ES" sz="3200" dirty="0"/>
              <a:t>clase </a:t>
            </a:r>
            <a:r>
              <a:rPr lang="es-ES" sz="3200" dirty="0" err="1"/>
              <a:t>SystemDetails</a:t>
            </a:r>
            <a:r>
              <a:rPr lang="es-ES" sz="3200" dirty="0"/>
              <a:t> tiene un método sencillo </a:t>
            </a:r>
            <a:r>
              <a:rPr lang="es-ES" sz="3200" dirty="0" err="1">
                <a:solidFill>
                  <a:srgbClr val="00B050"/>
                </a:solidFill>
              </a:rPr>
              <a:t>execute</a:t>
            </a:r>
            <a:r>
              <a:rPr lang="es-ES" sz="3200" dirty="0">
                <a:solidFill>
                  <a:srgbClr val="00B050"/>
                </a:solidFill>
              </a:rPr>
              <a:t> () </a:t>
            </a:r>
            <a:r>
              <a:rPr lang="es-ES" sz="3200" dirty="0"/>
              <a:t>que devuelve la cadena "ÉXITO".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9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848100"/>
            <a:ext cx="6382666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estudiantes</Template>
  <TotalTime>0</TotalTime>
  <Words>344</Words>
  <Application>Microsoft Office PowerPoint</Application>
  <PresentationFormat>Presentación en pantalla (4:3)</PresentationFormat>
  <Paragraphs>96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Calibri</vt:lpstr>
      <vt:lpstr>Tw Cen MT</vt:lpstr>
      <vt:lpstr>Wingdings</vt:lpstr>
      <vt:lpstr>Wingdings 2</vt:lpstr>
      <vt:lpstr>Intermedio</vt:lpstr>
      <vt:lpstr>STRUTS 2  Conversion de tipos </vt:lpstr>
      <vt:lpstr>INDICE DE CONTENIDOS</vt:lpstr>
      <vt:lpstr>1. Definición</vt:lpstr>
      <vt:lpstr>1. Definición</vt:lpstr>
      <vt:lpstr>1. Definición</vt:lpstr>
      <vt:lpstr>2. Conversión POJO</vt:lpstr>
      <vt:lpstr>2. Conversión POJO</vt:lpstr>
      <vt:lpstr>2. Conversión POJO</vt:lpstr>
      <vt:lpstr>2. Conversión POJO</vt:lpstr>
      <vt:lpstr>2. Conversión POJO</vt:lpstr>
      <vt:lpstr>2. Conversión POJO</vt:lpstr>
      <vt:lpstr>2. Conversión POJO</vt:lpstr>
      <vt:lpstr>3. Registrar el conversor</vt:lpstr>
      <vt:lpstr>3. Registrar el conversor</vt:lpstr>
      <vt:lpstr>Enlaces de interes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2015-05-28T18:17:27Z</dcterms:created>
  <dcterms:modified xsi:type="dcterms:W3CDTF">2015-05-31T20:58:15Z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