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57BB-3343-42B9-AE64-848DC0E88246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F2C54-76AE-437A-95B8-BD8E4010F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 lang="es-ES"/>
              <a:pPr/>
              <a:t>31/05/2015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9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37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879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365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734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132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971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30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657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78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99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827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52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08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76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88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19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42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2EC88FC2-5CA8-4F4E-8685-BA3F3E34F98F}" type="datetime8">
              <a:rPr lang="es-ES" smtClean="0"/>
              <a:t>31/05/2015 23:02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3232" y="220663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08" y="3717032"/>
            <a:ext cx="1963616" cy="19636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B3B-CB00-499F-B282-7D1D67EBBC8F}" type="datetime8">
              <a:rPr lang="es-ES" smtClean="0">
                <a:solidFill>
                  <a:schemeClr val="tx2"/>
                </a:solidFill>
              </a:rPr>
              <a:t>31/05/2015 23:02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7FF3C2-19A1-457D-8BD3-B6F24F77F64D}" type="datetime8">
              <a:rPr lang="es-ES" smtClean="0">
                <a:solidFill>
                  <a:schemeClr val="tx2"/>
                </a:solidFill>
              </a:rPr>
              <a:t>31/05/2015 23:02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4D6C-D5A9-47C0-8567-FA236A0A150C}" type="datetime8">
              <a:rPr lang="es-ES" smtClean="0"/>
              <a:t>31/05/2015 23:02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8019-359C-4BEF-B49D-86558DB0424C}" type="datetime8">
              <a:rPr lang="es-ES" smtClean="0"/>
              <a:t>31/05/2015 23:02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CFB7F-7700-4ECE-A611-C2EE474D7418}" type="datetime8">
              <a:rPr lang="es-ES" smtClean="0"/>
              <a:t>31/05/2015 23:02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52CA23-1AAA-4458-954F-CB72D52DEE99}" type="datetime8">
              <a:rPr lang="es-ES" smtClean="0"/>
              <a:t>31/05/2015 23:02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EF7-09D9-44A3-B1E4-823CBABC836D}" type="datetime8">
              <a:rPr lang="es-ES" smtClean="0"/>
              <a:t>31/05/2015 23:02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3E61-233F-4C95-AF80-A5105019BE93}" type="datetime8">
              <a:rPr lang="es-ES" smtClean="0"/>
              <a:t>31/05/2015 23:02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9A43-89D7-42FD-93D9-8FE6AFE549DD}" type="datetime8">
              <a:rPr lang="es-ES" smtClean="0"/>
              <a:t>31/05/2015 23:02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95375-7C58-4A1E-A3C0-E19A484961B0}" type="datetime8">
              <a:rPr lang="es-ES" smtClean="0"/>
              <a:t>31/05/2015 23:02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038" y="116632"/>
            <a:ext cx="1174676" cy="11746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8F2F3DD-B73D-4E10-B9AE-88B44ED4E6A2}" type="datetime8">
              <a:rPr lang="es-ES" smtClean="0">
                <a:solidFill>
                  <a:schemeClr val="tx2"/>
                </a:solidFill>
              </a:rPr>
              <a:t>31/05/2015 23:02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30853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ruts.apache.org/download.cgi" TargetMode="Externa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://struts.apache.org/docs/tutorial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7056784" cy="2476872"/>
          </a:xfrm>
        </p:spPr>
        <p:txBody>
          <a:bodyPr anchor="ctr">
            <a:noAutofit/>
          </a:bodyPr>
          <a:lstStyle/>
          <a:p>
            <a:pPr algn="ctr"/>
            <a:r>
              <a:rPr lang="es-ES" sz="6600" dirty="0" smtClean="0"/>
              <a:t>STRUTS 2 </a:t>
            </a:r>
            <a:br>
              <a:rPr lang="es-ES" sz="6600" dirty="0" smtClean="0"/>
            </a:br>
            <a:r>
              <a:rPr lang="es-ES" sz="6600" dirty="0" smtClean="0"/>
              <a:t>Pila de valores</a:t>
            </a:r>
            <a:br>
              <a:rPr lang="es-ES" sz="6600" dirty="0" smtClean="0"/>
            </a:br>
            <a:r>
              <a:rPr lang="es-ES" sz="6600" dirty="0" err="1" smtClean="0"/>
              <a:t>ognl</a:t>
            </a:r>
            <a:r>
              <a:rPr lang="es-ES" sz="5400" dirty="0"/>
              <a:t/>
            </a:r>
            <a:br>
              <a:rPr lang="es-ES" sz="5400" dirty="0"/>
            </a:br>
            <a:endParaRPr lang="es-ES" sz="6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Fermín Morón </a:t>
            </a:r>
            <a:r>
              <a:rPr lang="es-ES" dirty="0" err="1" smtClean="0"/>
              <a:t>Losana</a:t>
            </a:r>
            <a:endParaRPr lang="es-ES" dirty="0"/>
          </a:p>
          <a:p>
            <a:r>
              <a:rPr lang="es-ES" dirty="0" smtClean="0"/>
              <a:t>ferminmoronolosana@gmail.com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mtClean="0"/>
              <a:pPr/>
              <a:t>1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Objetos </a:t>
            </a:r>
            <a:r>
              <a:rPr lang="es-ES" dirty="0"/>
              <a:t>de la pila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3900" b="1" dirty="0" err="1"/>
              <a:t>void</a:t>
            </a:r>
            <a:r>
              <a:rPr lang="es-ES" sz="3900" b="1" dirty="0"/>
              <a:t> </a:t>
            </a:r>
            <a:r>
              <a:rPr lang="es-ES" sz="3900" b="1" dirty="0" err="1"/>
              <a:t>push</a:t>
            </a:r>
            <a:r>
              <a:rPr lang="es-ES" sz="3900" b="1" dirty="0"/>
              <a:t> (</a:t>
            </a:r>
            <a:r>
              <a:rPr lang="es-ES" sz="3900" b="1" dirty="0" err="1"/>
              <a:t>Object</a:t>
            </a:r>
            <a:r>
              <a:rPr lang="es-ES" sz="3900" b="1" dirty="0"/>
              <a:t> o</a:t>
            </a:r>
            <a:r>
              <a:rPr lang="es-ES" sz="3900" b="1" dirty="0" smtClean="0"/>
              <a:t>)</a:t>
            </a:r>
          </a:p>
          <a:p>
            <a:pPr lvl="1"/>
            <a:r>
              <a:rPr lang="es-ES" sz="3600" dirty="0" smtClean="0"/>
              <a:t>Añadir </a:t>
            </a:r>
            <a:r>
              <a:rPr lang="es-ES" sz="3600" dirty="0"/>
              <a:t>este objeto en la parte superior de la pila</a:t>
            </a:r>
            <a:r>
              <a:rPr lang="es-ES" sz="3600" dirty="0" smtClean="0"/>
              <a:t>.</a:t>
            </a:r>
          </a:p>
          <a:p>
            <a:r>
              <a:rPr lang="en-US" sz="3900" b="1" dirty="0"/>
              <a:t>void set(String key, Object o</a:t>
            </a:r>
            <a:r>
              <a:rPr lang="en-US" sz="3900" b="1" dirty="0" smtClean="0"/>
              <a:t>)</a:t>
            </a:r>
          </a:p>
          <a:p>
            <a:pPr lvl="1"/>
            <a:r>
              <a:rPr lang="es-ES" sz="3600" dirty="0"/>
              <a:t>Establece el tipo predeterminado para convertir a si no se proporciona ningún tipo al obtener un valor. </a:t>
            </a:r>
            <a:r>
              <a:rPr lang="en-US" sz="3600" dirty="0" smtClean="0"/>
              <a:t>	</a:t>
            </a:r>
            <a:endParaRPr lang="es-ES" sz="3600" dirty="0"/>
          </a:p>
          <a:p>
            <a:pPr lvl="1"/>
            <a:endParaRPr lang="es-ES" sz="3300" dirty="0"/>
          </a:p>
          <a:p>
            <a:endParaRPr lang="es-ES" sz="3300" dirty="0"/>
          </a:p>
          <a:p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10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Objetos </a:t>
            </a:r>
            <a:r>
              <a:rPr lang="es-ES" dirty="0"/>
              <a:t>de la pila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void</a:t>
            </a:r>
            <a:r>
              <a:rPr lang="es-ES" sz="3600" b="1" dirty="0"/>
              <a:t> </a:t>
            </a:r>
            <a:r>
              <a:rPr lang="es-ES" sz="3600" b="1" dirty="0" err="1"/>
              <a:t>setDefaultType</a:t>
            </a:r>
            <a:r>
              <a:rPr lang="es-ES" sz="3600" b="1" dirty="0"/>
              <a:t> (</a:t>
            </a:r>
            <a:r>
              <a:rPr lang="es-ES" sz="3600" b="1" dirty="0" err="1" smtClean="0"/>
              <a:t>Class</a:t>
            </a:r>
            <a:r>
              <a:rPr lang="es-ES" sz="3600" b="1" dirty="0" smtClean="0"/>
              <a:t> </a:t>
            </a:r>
            <a:r>
              <a:rPr lang="es-ES" sz="3600" b="1" dirty="0" err="1"/>
              <a:t>DefaultType</a:t>
            </a:r>
            <a:r>
              <a:rPr lang="es-ES" sz="3600" b="1" dirty="0" smtClean="0"/>
              <a:t>)</a:t>
            </a:r>
          </a:p>
          <a:p>
            <a:pPr lvl="1"/>
            <a:r>
              <a:rPr lang="es-ES" sz="3300" dirty="0" smtClean="0"/>
              <a:t>Establece </a:t>
            </a:r>
            <a:r>
              <a:rPr lang="es-ES" sz="3300" dirty="0"/>
              <a:t>el tipo predeterminado para convertir a si no se proporciona ningún tipo al obtener un valor.</a:t>
            </a:r>
          </a:p>
          <a:p>
            <a:endParaRPr lang="es-ES" sz="3600" dirty="0"/>
          </a:p>
          <a:p>
            <a:pPr lvl="1"/>
            <a:endParaRPr lang="es-ES" sz="3300" dirty="0"/>
          </a:p>
          <a:p>
            <a:endParaRPr lang="es-ES" sz="3300" dirty="0"/>
          </a:p>
          <a:p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11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Objetos </a:t>
            </a:r>
            <a:r>
              <a:rPr lang="es-ES" dirty="0"/>
              <a:t>de la pila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void </a:t>
            </a:r>
            <a:r>
              <a:rPr lang="en-US" sz="3600" b="1" dirty="0" err="1"/>
              <a:t>setValue</a:t>
            </a:r>
            <a:r>
              <a:rPr lang="en-US" sz="3600" b="1" dirty="0"/>
              <a:t>(String </a:t>
            </a:r>
            <a:r>
              <a:rPr lang="en-US" sz="3600" b="1" dirty="0" err="1"/>
              <a:t>expr</a:t>
            </a:r>
            <a:r>
              <a:rPr lang="en-US" sz="3600" b="1" dirty="0"/>
              <a:t>, Object value) </a:t>
            </a:r>
            <a:r>
              <a:rPr lang="es-ES" sz="3300" dirty="0" smtClean="0"/>
              <a:t>Los </a:t>
            </a:r>
            <a:r>
              <a:rPr lang="es-ES" sz="3300" dirty="0"/>
              <a:t>intentos de establecer una propiedad en un </a:t>
            </a:r>
            <a:r>
              <a:rPr lang="es-ES" sz="3300" dirty="0" err="1" smtClean="0"/>
              <a:t>bean</a:t>
            </a:r>
            <a:r>
              <a:rPr lang="es-ES" sz="3300" dirty="0" smtClean="0"/>
              <a:t> </a:t>
            </a:r>
            <a:r>
              <a:rPr lang="es-ES" sz="3300" dirty="0"/>
              <a:t>en la pila con la expresión dada utilizando el orden de búsqueda predeterminado.</a:t>
            </a:r>
          </a:p>
          <a:p>
            <a:r>
              <a:rPr lang="es-ES" sz="3600" b="1" dirty="0" err="1" smtClean="0"/>
              <a:t>int</a:t>
            </a:r>
            <a:r>
              <a:rPr lang="es-ES" sz="3600" b="1" dirty="0" smtClean="0"/>
              <a:t> </a:t>
            </a:r>
            <a:r>
              <a:rPr lang="es-ES" sz="3600" b="1" dirty="0" err="1"/>
              <a:t>size</a:t>
            </a:r>
            <a:r>
              <a:rPr lang="es-ES" sz="3600" b="1" dirty="0"/>
              <a:t> </a:t>
            </a:r>
            <a:r>
              <a:rPr lang="es-ES" sz="3600" b="1" dirty="0" smtClean="0"/>
              <a:t>()</a:t>
            </a:r>
          </a:p>
          <a:p>
            <a:pPr lvl="1"/>
            <a:r>
              <a:rPr lang="es-ES" sz="3300" dirty="0" smtClean="0"/>
              <a:t>Obtener </a:t>
            </a:r>
            <a:r>
              <a:rPr lang="es-ES" sz="3300" dirty="0"/>
              <a:t>el número de objetos en la pila.</a:t>
            </a:r>
          </a:p>
          <a:p>
            <a:endParaRPr lang="es-ES" sz="3600" dirty="0"/>
          </a:p>
          <a:p>
            <a:pPr lvl="1"/>
            <a:endParaRPr lang="es-ES" sz="3300" dirty="0"/>
          </a:p>
          <a:p>
            <a:endParaRPr lang="es-ES" sz="3300" dirty="0"/>
          </a:p>
          <a:p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12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OGNL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b="1" dirty="0"/>
              <a:t>El Objeto-</a:t>
            </a:r>
            <a:r>
              <a:rPr lang="es-ES" sz="3600" b="1" dirty="0" err="1"/>
              <a:t>Graph</a:t>
            </a:r>
            <a:r>
              <a:rPr lang="es-ES" sz="3600" b="1" dirty="0"/>
              <a:t> </a:t>
            </a:r>
            <a:r>
              <a:rPr lang="es-ES" sz="3600" b="1" dirty="0" err="1"/>
              <a:t>Navigation</a:t>
            </a:r>
            <a:r>
              <a:rPr lang="es-ES" sz="3600" b="1" dirty="0"/>
              <a:t> Idioma</a:t>
            </a:r>
            <a:r>
              <a:rPr lang="es-ES" sz="3600" dirty="0"/>
              <a:t> (OGNL) es un lenguaje de expresión de gran alcance que se utiliza para hacer referencia y manipular datos en el </a:t>
            </a:r>
            <a:r>
              <a:rPr lang="es-ES" sz="3600" dirty="0" err="1"/>
              <a:t>ValueStack</a:t>
            </a:r>
            <a:r>
              <a:rPr lang="es-ES" sz="3600" dirty="0"/>
              <a:t>. </a:t>
            </a:r>
            <a:endParaRPr lang="es-ES" sz="3600" dirty="0" smtClean="0"/>
          </a:p>
          <a:p>
            <a:pPr algn="just"/>
            <a:r>
              <a:rPr lang="es-ES" sz="3600" dirty="0" smtClean="0"/>
              <a:t>OGNL </a:t>
            </a:r>
            <a:r>
              <a:rPr lang="es-ES" sz="3600" dirty="0"/>
              <a:t>también ayuda en la transferencia de datos y conversión de tipos.</a:t>
            </a:r>
          </a:p>
          <a:p>
            <a:pPr lvl="1" algn="just"/>
            <a:endParaRPr lang="es-ES" sz="3300" dirty="0"/>
          </a:p>
          <a:p>
            <a:pPr algn="just"/>
            <a:endParaRPr lang="es-ES" sz="33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13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OGNL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900" dirty="0"/>
              <a:t>El OGNL es muy similar </a:t>
            </a:r>
            <a:r>
              <a:rPr lang="es-ES" sz="3900" dirty="0" smtClean="0"/>
              <a:t>al lenguaje </a:t>
            </a:r>
            <a:r>
              <a:rPr lang="es-ES" sz="3900" dirty="0"/>
              <a:t>de </a:t>
            </a:r>
            <a:r>
              <a:rPr lang="es-ES" sz="3900" dirty="0" smtClean="0"/>
              <a:t>expresión de JSP.</a:t>
            </a:r>
            <a:r>
              <a:rPr lang="es-ES" sz="3900" dirty="0"/>
              <a:t> </a:t>
            </a:r>
            <a:endParaRPr lang="es-ES" sz="3900" dirty="0" smtClean="0"/>
          </a:p>
          <a:p>
            <a:pPr algn="just"/>
            <a:r>
              <a:rPr lang="es-ES" sz="3900" dirty="0" smtClean="0"/>
              <a:t>OGNL </a:t>
            </a:r>
            <a:r>
              <a:rPr lang="es-ES" sz="3900" dirty="0"/>
              <a:t>se basa en la idea de tener un objeto raíz o </a:t>
            </a:r>
            <a:r>
              <a:rPr lang="es-ES" sz="3900" dirty="0" smtClean="0"/>
              <a:t>objeto por defecto </a:t>
            </a:r>
            <a:r>
              <a:rPr lang="es-ES" sz="3900" dirty="0"/>
              <a:t>en el contexto. </a:t>
            </a:r>
            <a:endParaRPr lang="es-ES" sz="3900" dirty="0" smtClean="0"/>
          </a:p>
          <a:p>
            <a:pPr marL="0" indent="0" algn="just">
              <a:buNone/>
            </a:pPr>
            <a:endParaRPr lang="es-ES" sz="33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14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OGNL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600" dirty="0" smtClean="0"/>
              <a:t>Las </a:t>
            </a:r>
            <a:r>
              <a:rPr lang="es-ES" sz="3600" dirty="0"/>
              <a:t>propiedades del objeto predeterminado o raíz puede hacer referencia usando la notación de marcado, que es el símbolo de la libra</a:t>
            </a:r>
            <a:r>
              <a:rPr lang="es-ES" sz="3600" dirty="0" smtClean="0"/>
              <a:t>.</a:t>
            </a:r>
          </a:p>
          <a:p>
            <a:pPr marL="0" indent="0" algn="just">
              <a:buNone/>
            </a:pPr>
            <a:endParaRPr lang="es-ES" sz="3600" dirty="0" smtClean="0"/>
          </a:p>
          <a:p>
            <a:pPr algn="just"/>
            <a:r>
              <a:rPr lang="es-ES" sz="3200" dirty="0"/>
              <a:t>Como se mencionó anteriormente, OGNL se basa en un contexto y </a:t>
            </a:r>
            <a:r>
              <a:rPr lang="es-ES" sz="3200" dirty="0" err="1"/>
              <a:t>Struts</a:t>
            </a:r>
            <a:r>
              <a:rPr lang="es-ES" sz="3200" dirty="0"/>
              <a:t> construye un mapa </a:t>
            </a:r>
            <a:r>
              <a:rPr lang="es-ES" sz="3200" dirty="0" err="1"/>
              <a:t>ActionContext</a:t>
            </a:r>
            <a:r>
              <a:rPr lang="es-ES" sz="3200" dirty="0"/>
              <a:t> para su uso con OGNL.</a:t>
            </a:r>
          </a:p>
          <a:p>
            <a:pPr algn="just"/>
            <a:endParaRPr lang="es-ES" sz="2800" dirty="0"/>
          </a:p>
          <a:p>
            <a:pPr algn="just"/>
            <a:endParaRPr lang="es-ES" sz="3200" dirty="0"/>
          </a:p>
          <a:p>
            <a:pPr algn="just"/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15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OGNL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ES" sz="3200" dirty="0" err="1"/>
              <a:t>ActionContext</a:t>
            </a:r>
            <a:r>
              <a:rPr lang="es-ES" sz="3200" dirty="0"/>
              <a:t> consiste en lo siguiente:</a:t>
            </a:r>
          </a:p>
          <a:p>
            <a:pPr lvl="1"/>
            <a:r>
              <a:rPr lang="es-ES" b="1" dirty="0" err="1" smtClean="0"/>
              <a:t>aplication</a:t>
            </a:r>
            <a:r>
              <a:rPr lang="es-ES" dirty="0"/>
              <a:t> - aplicación en el ámbito de variables</a:t>
            </a:r>
          </a:p>
          <a:p>
            <a:pPr lvl="1"/>
            <a:r>
              <a:rPr lang="es-ES" b="1" dirty="0" err="1" smtClean="0"/>
              <a:t>session</a:t>
            </a:r>
            <a:r>
              <a:rPr lang="es-ES" dirty="0"/>
              <a:t> - sesión en ámbito de variables</a:t>
            </a:r>
          </a:p>
          <a:p>
            <a:pPr lvl="1"/>
            <a:r>
              <a:rPr lang="es-ES" b="1" dirty="0" err="1" smtClean="0"/>
              <a:t>root</a:t>
            </a:r>
            <a:r>
              <a:rPr lang="es-ES" b="1" dirty="0" smtClean="0"/>
              <a:t> </a:t>
            </a:r>
            <a:r>
              <a:rPr lang="es-ES" b="1" dirty="0"/>
              <a:t>/ </a:t>
            </a:r>
            <a:r>
              <a:rPr lang="es-ES" b="1" dirty="0" err="1" smtClean="0"/>
              <a:t>value</a:t>
            </a:r>
            <a:r>
              <a:rPr lang="es-ES" b="1" dirty="0" smtClean="0"/>
              <a:t> </a:t>
            </a:r>
            <a:r>
              <a:rPr lang="es-ES" b="1" dirty="0" err="1" smtClean="0"/>
              <a:t>stack</a:t>
            </a:r>
            <a:r>
              <a:rPr lang="es-ES" dirty="0"/>
              <a:t> - todas sus variables de acción se almacenan aquí</a:t>
            </a:r>
          </a:p>
          <a:p>
            <a:pPr lvl="1"/>
            <a:r>
              <a:rPr lang="es-ES" b="1" dirty="0" err="1" smtClean="0"/>
              <a:t>request</a:t>
            </a:r>
            <a:r>
              <a:rPr lang="es-ES" dirty="0"/>
              <a:t> - petición con ámbito de variables</a:t>
            </a:r>
          </a:p>
          <a:p>
            <a:pPr lvl="1"/>
            <a:r>
              <a:rPr lang="es-ES" b="1" dirty="0" err="1" smtClean="0"/>
              <a:t>Parameters</a:t>
            </a:r>
            <a:r>
              <a:rPr lang="es-ES" dirty="0"/>
              <a:t> - parámetros de la petición</a:t>
            </a:r>
          </a:p>
          <a:p>
            <a:pPr lvl="1"/>
            <a:r>
              <a:rPr lang="es-ES" b="1" dirty="0" smtClean="0"/>
              <a:t>atributes</a:t>
            </a:r>
            <a:r>
              <a:rPr lang="es-ES" dirty="0"/>
              <a:t> - los atributos almacenados en la página, solicitud, sesión y ámbito de aplicación</a:t>
            </a:r>
          </a:p>
          <a:p>
            <a:pPr algn="just"/>
            <a:endParaRPr lang="es-ES" sz="3200" dirty="0"/>
          </a:p>
          <a:p>
            <a:pPr algn="just"/>
            <a:endParaRPr lang="es-ES" sz="2800" dirty="0"/>
          </a:p>
          <a:p>
            <a:pPr algn="just"/>
            <a:endParaRPr lang="es-ES" sz="3200" dirty="0"/>
          </a:p>
          <a:p>
            <a:pPr algn="just"/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16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OGNL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/>
              <a:t>Es importante entender que el objeto de </a:t>
            </a:r>
            <a:r>
              <a:rPr lang="es-ES" sz="3200" dirty="0" err="1" smtClean="0">
                <a:solidFill>
                  <a:srgbClr val="00B050"/>
                </a:solidFill>
              </a:rPr>
              <a:t>Action</a:t>
            </a:r>
            <a:r>
              <a:rPr lang="es-ES" sz="3200" dirty="0" smtClean="0">
                <a:solidFill>
                  <a:srgbClr val="00B050"/>
                </a:solidFill>
              </a:rPr>
              <a:t> </a:t>
            </a:r>
            <a:r>
              <a:rPr lang="es-ES" sz="3200" dirty="0"/>
              <a:t>está siempre disponible en la pila de valor. </a:t>
            </a:r>
            <a:endParaRPr lang="es-ES" sz="3200" dirty="0" smtClean="0"/>
          </a:p>
          <a:p>
            <a:pPr algn="just"/>
            <a:r>
              <a:rPr lang="es-ES" sz="3200" dirty="0" smtClean="0"/>
              <a:t>Así </a:t>
            </a:r>
            <a:r>
              <a:rPr lang="es-ES" sz="3200" dirty="0"/>
              <a:t>que, por lo tanto, si su objeto </a:t>
            </a:r>
            <a:r>
              <a:rPr lang="es-ES" sz="3200" dirty="0" err="1"/>
              <a:t>Action</a:t>
            </a:r>
            <a:r>
              <a:rPr lang="es-ES" sz="3200" dirty="0"/>
              <a:t> tiene propiedades x e y no están fácilmente disponibles para que usted utilice</a:t>
            </a:r>
            <a:r>
              <a:rPr lang="es-ES" sz="3200" dirty="0" smtClean="0"/>
              <a:t>.</a:t>
            </a:r>
          </a:p>
          <a:p>
            <a:pPr algn="just"/>
            <a:endParaRPr lang="es-ES" sz="3200" dirty="0"/>
          </a:p>
          <a:p>
            <a:pPr algn="just"/>
            <a:endParaRPr lang="es-ES" sz="2800" dirty="0"/>
          </a:p>
          <a:p>
            <a:pPr algn="just"/>
            <a:endParaRPr lang="es-ES" sz="3200" dirty="0"/>
          </a:p>
          <a:p>
            <a:pPr algn="just"/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17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OGNL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/>
              <a:t>Los objetos en el </a:t>
            </a:r>
            <a:r>
              <a:rPr lang="es-ES" sz="3200" dirty="0" err="1"/>
              <a:t>ActionContext</a:t>
            </a:r>
            <a:r>
              <a:rPr lang="es-ES" sz="3200" dirty="0"/>
              <a:t> se </a:t>
            </a:r>
            <a:r>
              <a:rPr lang="es-ES" sz="3200" dirty="0" smtClean="0"/>
              <a:t>referencian </a:t>
            </a:r>
            <a:r>
              <a:rPr lang="es-ES" sz="3200" dirty="0"/>
              <a:t>utilizando el símbolo </a:t>
            </a:r>
            <a:r>
              <a:rPr lang="es-ES" sz="3200" dirty="0" smtClean="0"/>
              <a:t>#, </a:t>
            </a:r>
            <a:r>
              <a:rPr lang="es-ES" sz="3200" dirty="0"/>
              <a:t>sin embargo, los objetos en la pila de valores se puede hacer referencia directamente, por ejemplo, si </a:t>
            </a:r>
            <a:r>
              <a:rPr lang="es-ES" sz="3200" b="1" dirty="0"/>
              <a:t>los empleados</a:t>
            </a:r>
            <a:r>
              <a:rPr lang="es-ES" sz="3200" dirty="0"/>
              <a:t> es una propiedad de una clase de acción, entonces puede </a:t>
            </a:r>
            <a:r>
              <a:rPr lang="es-ES" sz="3200" dirty="0" smtClean="0"/>
              <a:t>se </a:t>
            </a:r>
            <a:r>
              <a:rPr lang="es-ES" sz="3200" dirty="0"/>
              <a:t>referencia de la siguiente manera</a:t>
            </a:r>
            <a:r>
              <a:rPr lang="es-ES" sz="3200" dirty="0" smtClean="0"/>
              <a:t>:</a:t>
            </a:r>
          </a:p>
          <a:p>
            <a:pPr marL="0" indent="0" algn="just">
              <a:buNone/>
            </a:pPr>
            <a:endParaRPr lang="es-ES" sz="3200" dirty="0" smtClean="0"/>
          </a:p>
          <a:p>
            <a:pPr marL="0" indent="0" algn="just">
              <a:buNone/>
            </a:pPr>
            <a:r>
              <a:rPr lang="es-ES" sz="3200" dirty="0"/>
              <a:t> </a:t>
            </a:r>
            <a:r>
              <a:rPr lang="es-ES" sz="3200" dirty="0" smtClean="0"/>
              <a:t>  en lugar de </a:t>
            </a:r>
            <a:endParaRPr lang="es-ES" sz="2800" dirty="0"/>
          </a:p>
          <a:p>
            <a:pPr algn="just"/>
            <a:endParaRPr lang="es-ES" sz="3200" dirty="0"/>
          </a:p>
          <a:p>
            <a:pPr algn="just"/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18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5157192"/>
            <a:ext cx="3096344" cy="3886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758" y="6096000"/>
            <a:ext cx="5203022" cy="3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OGNL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/>
              <a:t>Si usted tiene un atributo en la sesión denominada "</a:t>
            </a:r>
            <a:r>
              <a:rPr lang="es-ES" sz="3200" dirty="0" err="1"/>
              <a:t>login</a:t>
            </a:r>
            <a:r>
              <a:rPr lang="es-ES" sz="3200" dirty="0"/>
              <a:t>" se puede recuperar de la siguiente manera</a:t>
            </a:r>
            <a:r>
              <a:rPr lang="es-ES" sz="3200" dirty="0" smtClean="0"/>
              <a:t>:</a:t>
            </a:r>
          </a:p>
          <a:p>
            <a:pPr algn="just"/>
            <a:endParaRPr lang="es-ES" sz="3200" dirty="0"/>
          </a:p>
          <a:p>
            <a:pPr algn="just"/>
            <a:r>
              <a:rPr lang="es-ES" sz="3200" dirty="0" smtClean="0"/>
              <a:t>OGNL </a:t>
            </a:r>
            <a:r>
              <a:rPr lang="es-ES" sz="3200" dirty="0"/>
              <a:t>también </a:t>
            </a:r>
            <a:r>
              <a:rPr lang="es-ES" sz="3200" dirty="0" smtClean="0"/>
              <a:t>trata colecciones; </a:t>
            </a:r>
            <a:r>
              <a:rPr lang="es-ES" sz="3200" dirty="0"/>
              <a:t>Mapa, Lista y Set. Por ejemplo, para mostrar una lista desplegable de colores, se puede hacer:</a:t>
            </a:r>
          </a:p>
          <a:p>
            <a:pPr algn="just"/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19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212976"/>
            <a:ext cx="4770530" cy="3600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152" y="5517232"/>
            <a:ext cx="681306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609600" y="1988840"/>
            <a:ext cx="1600200" cy="4124672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331640" y="1888930"/>
            <a:ext cx="7355160" cy="4419600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Pilas de valores (</a:t>
            </a:r>
            <a:r>
              <a:rPr lang="es-ES" sz="4000" dirty="0" err="1" smtClean="0"/>
              <a:t>Stack</a:t>
            </a:r>
            <a:r>
              <a:rPr lang="es-ES" sz="4000" dirty="0" smtClean="0"/>
              <a:t> </a:t>
            </a:r>
            <a:r>
              <a:rPr lang="es-ES" sz="4000" dirty="0" err="1" smtClean="0"/>
              <a:t>Value</a:t>
            </a:r>
            <a:r>
              <a:rPr lang="es-ES" sz="4000" dirty="0" smtClean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Objetos de la pila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Valores de la pila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482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OGNL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La expresión OGNL es </a:t>
            </a:r>
            <a:r>
              <a:rPr lang="es-ES" sz="3200" dirty="0" smtClean="0"/>
              <a:t>interpreta </a:t>
            </a:r>
            <a:r>
              <a:rPr lang="es-ES" sz="3200" dirty="0"/>
              <a:t>el </a:t>
            </a:r>
            <a:r>
              <a:rPr lang="es-ES" sz="3200" dirty="0" smtClean="0"/>
              <a:t>“red", “</a:t>
            </a:r>
            <a:r>
              <a:rPr lang="es-ES" sz="3200" dirty="0" err="1" smtClean="0"/>
              <a:t>yellow</a:t>
            </a:r>
            <a:r>
              <a:rPr lang="es-ES" sz="3200" dirty="0" smtClean="0"/>
              <a:t>", “</a:t>
            </a:r>
            <a:r>
              <a:rPr lang="es-ES" sz="3200" dirty="0" err="1" smtClean="0"/>
              <a:t>green</a:t>
            </a:r>
            <a:r>
              <a:rPr lang="es-ES" sz="3200" dirty="0" smtClean="0"/>
              <a:t>" </a:t>
            </a:r>
            <a:r>
              <a:rPr lang="es-ES" sz="3200" dirty="0"/>
              <a:t>como los colores y crear una lista basada en </a:t>
            </a:r>
            <a:r>
              <a:rPr lang="es-ES" sz="3200"/>
              <a:t>eso</a:t>
            </a:r>
            <a:r>
              <a:rPr lang="es-ES" sz="3200" smtClean="0"/>
              <a:t>.</a:t>
            </a:r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20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</a:t>
            </a:r>
            <a:r>
              <a:rPr lang="es-ES" dirty="0" err="1" smtClean="0"/>
              <a:t>interes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21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586759" y="1772816"/>
            <a:ext cx="8153400" cy="451310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es-ES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es-E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es-E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400" dirty="0"/>
              <a:t>Documentación online </a:t>
            </a:r>
            <a:r>
              <a:rPr lang="es-ES" sz="3400" dirty="0" err="1" smtClean="0"/>
              <a:t>Struts</a:t>
            </a:r>
            <a:r>
              <a:rPr lang="es-ES" sz="3400" dirty="0" smtClean="0"/>
              <a:t> 2</a:t>
            </a:r>
            <a:endParaRPr lang="es-ES" sz="3400" dirty="0">
              <a:hlinkClick r:id="rId3"/>
            </a:endParaRPr>
          </a:p>
          <a:p>
            <a:pPr lvl="1" algn="just"/>
            <a:r>
              <a:rPr lang="es-ES" sz="2800" dirty="0">
                <a:hlinkClick r:id="rId4"/>
              </a:rPr>
              <a:t>http://</a:t>
            </a:r>
            <a:r>
              <a:rPr lang="es-ES" sz="2800" dirty="0" smtClean="0">
                <a:hlinkClick r:id="rId4"/>
              </a:rPr>
              <a:t>struts.apache.org/docs/tutorials.html</a:t>
            </a:r>
            <a:endParaRPr lang="es-ES" sz="2800" dirty="0" smtClean="0"/>
          </a:p>
          <a:p>
            <a:pPr algn="just"/>
            <a:r>
              <a:rPr lang="es-ES" sz="3100" dirty="0" smtClean="0"/>
              <a:t>Documentación y software apache </a:t>
            </a:r>
            <a:r>
              <a:rPr lang="es-ES" sz="3100" dirty="0" err="1" smtClean="0"/>
              <a:t>Tomcat</a:t>
            </a:r>
            <a:endParaRPr lang="es-ES" sz="3100" dirty="0" smtClean="0"/>
          </a:p>
          <a:p>
            <a:pPr lvl="1" algn="just"/>
            <a:r>
              <a:rPr lang="es-ES" sz="2800" dirty="0">
                <a:hlinkClick r:id="rId5"/>
              </a:rPr>
              <a:t>http://tomcat.apache.org</a:t>
            </a:r>
            <a:endParaRPr lang="es-ES" sz="2800" dirty="0"/>
          </a:p>
          <a:p>
            <a:pPr algn="just"/>
            <a:r>
              <a:rPr lang="es-ES" sz="3200" dirty="0" smtClean="0"/>
              <a:t>Descarga de software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://www.eclipse.org/downloads</a:t>
            </a:r>
            <a:endParaRPr lang="es-ES" dirty="0"/>
          </a:p>
          <a:p>
            <a:pPr algn="just"/>
            <a:r>
              <a:rPr lang="es-ES" sz="3200" dirty="0" smtClean="0"/>
              <a:t>Descarga de </a:t>
            </a:r>
            <a:r>
              <a:rPr lang="es-ES" sz="3200" dirty="0" err="1" smtClean="0"/>
              <a:t>librerias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6"/>
              </a:rPr>
              <a:t>http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struts.apache.org/download.cgi</a:t>
            </a:r>
            <a:endParaRPr lang="es-ES" dirty="0" smtClean="0"/>
          </a:p>
          <a:p>
            <a:pPr algn="just"/>
            <a:endParaRPr lang="es-ES" sz="3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Pilas </a:t>
            </a:r>
            <a:r>
              <a:rPr lang="es-ES" dirty="0"/>
              <a:t>de valores (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La pila de </a:t>
            </a:r>
            <a:r>
              <a:rPr lang="es-ES" sz="3600" dirty="0" smtClean="0"/>
              <a:t>valores mantiene </a:t>
            </a:r>
            <a:r>
              <a:rPr lang="es-ES" sz="3600" dirty="0"/>
              <a:t>los </a:t>
            </a:r>
            <a:r>
              <a:rPr lang="es-ES" sz="3600" dirty="0"/>
              <a:t>objetos </a:t>
            </a:r>
            <a:r>
              <a:rPr lang="es-ES" sz="3600" dirty="0" smtClean="0"/>
              <a:t>en </a:t>
            </a:r>
            <a:r>
              <a:rPr lang="es-ES" sz="3600" dirty="0"/>
              <a:t>el orden </a:t>
            </a:r>
            <a:r>
              <a:rPr lang="es-ES" sz="3600" dirty="0" smtClean="0"/>
              <a:t>establecido.</a:t>
            </a:r>
          </a:p>
          <a:p>
            <a:pPr algn="just"/>
            <a:r>
              <a:rPr lang="es-ES" sz="3600" dirty="0"/>
              <a:t>La pila de valor se puede acceder a través de las etiquetas previstas JSP, </a:t>
            </a:r>
            <a:r>
              <a:rPr lang="es-ES" sz="3600" dirty="0" err="1"/>
              <a:t>Velocity</a:t>
            </a:r>
            <a:r>
              <a:rPr lang="es-ES" sz="3600" dirty="0"/>
              <a:t> o </a:t>
            </a:r>
            <a:r>
              <a:rPr lang="es-ES" sz="3600" dirty="0" err="1"/>
              <a:t>Freemarker</a:t>
            </a:r>
            <a:r>
              <a:rPr lang="es-ES" sz="3600" dirty="0"/>
              <a:t>. </a:t>
            </a:r>
            <a:endParaRPr lang="es-ES" sz="3600" dirty="0" smtClean="0"/>
          </a:p>
          <a:p>
            <a:pPr algn="just"/>
            <a:r>
              <a:rPr lang="es-ES" sz="3600" dirty="0"/>
              <a:t>puede obtener </a:t>
            </a:r>
            <a:r>
              <a:rPr lang="es-ES" sz="3600" dirty="0" err="1"/>
              <a:t>ValueStack</a:t>
            </a:r>
            <a:r>
              <a:rPr lang="es-ES" sz="3600" dirty="0"/>
              <a:t> objeto dentro de su acción de la siguiente manera: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08" y="5844607"/>
            <a:ext cx="7128792" cy="63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2, Objetos </a:t>
            </a:r>
            <a:r>
              <a:rPr lang="es-ES" dirty="0"/>
              <a:t>de la pila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b="1" dirty="0"/>
              <a:t>Objetos </a:t>
            </a:r>
            <a:r>
              <a:rPr lang="es-ES" sz="3600" b="1" dirty="0" smtClean="0"/>
              <a:t>temporales</a:t>
            </a:r>
          </a:p>
          <a:p>
            <a:pPr lvl="1" algn="just"/>
            <a:r>
              <a:rPr lang="es-ES" sz="3300" dirty="0" smtClean="0"/>
              <a:t>Hay </a:t>
            </a:r>
            <a:r>
              <a:rPr lang="es-ES" sz="3300" dirty="0"/>
              <a:t>varios objetos temporales que se crean durante la ejecución de una página. </a:t>
            </a:r>
            <a:endParaRPr lang="es-ES" sz="3300" dirty="0" smtClean="0"/>
          </a:p>
          <a:p>
            <a:pPr lvl="1" algn="just"/>
            <a:r>
              <a:rPr lang="es-ES" sz="3300" dirty="0" smtClean="0"/>
              <a:t>Por </a:t>
            </a:r>
            <a:r>
              <a:rPr lang="es-ES" sz="3300" dirty="0"/>
              <a:t>ejemplo, el valor de la iteración actual de una colección que se bucle sobre en una etiqueta JSP.</a:t>
            </a:r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Objetos </a:t>
            </a:r>
            <a:r>
              <a:rPr lang="es-ES" dirty="0"/>
              <a:t>de la pila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b="1" dirty="0"/>
              <a:t>El modelo de </a:t>
            </a:r>
            <a:r>
              <a:rPr lang="es-ES" sz="3600" b="1" dirty="0" smtClean="0"/>
              <a:t>objetos</a:t>
            </a:r>
          </a:p>
          <a:p>
            <a:pPr lvl="1" algn="just"/>
            <a:r>
              <a:rPr lang="es-ES" sz="3300" dirty="0" smtClean="0"/>
              <a:t>Si </a:t>
            </a:r>
            <a:r>
              <a:rPr lang="es-ES" sz="3300" dirty="0"/>
              <a:t>utiliza los objetos del modelo en su aplicación puntales, el objeto actual modelo se coloca antes de la acción en la pila valor</a:t>
            </a:r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Objetos </a:t>
            </a:r>
            <a:r>
              <a:rPr lang="es-ES" dirty="0"/>
              <a:t>de la pila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El Objeto </a:t>
            </a:r>
            <a:r>
              <a:rPr lang="es-ES" sz="3600" b="1" dirty="0" err="1" smtClean="0"/>
              <a:t>Action</a:t>
            </a:r>
            <a:endParaRPr lang="es-ES" sz="3600" b="1" dirty="0" smtClean="0"/>
          </a:p>
          <a:p>
            <a:pPr lvl="1"/>
            <a:r>
              <a:rPr lang="es-ES" sz="3000" dirty="0" smtClean="0"/>
              <a:t>Este </a:t>
            </a:r>
            <a:r>
              <a:rPr lang="es-ES" sz="3000" dirty="0"/>
              <a:t>será el objeto de acción actual que está siendo ejecutado</a:t>
            </a:r>
            <a:r>
              <a:rPr lang="es-ES" sz="3000" dirty="0" smtClean="0"/>
              <a:t>.</a:t>
            </a:r>
          </a:p>
          <a:p>
            <a:r>
              <a:rPr lang="es-ES" sz="3500" b="1" dirty="0"/>
              <a:t>Objetos con </a:t>
            </a:r>
            <a:r>
              <a:rPr lang="es-ES" sz="3500" b="1" dirty="0" smtClean="0"/>
              <a:t>nombre</a:t>
            </a:r>
          </a:p>
          <a:p>
            <a:pPr lvl="1"/>
            <a:r>
              <a:rPr lang="es-ES" sz="3200" dirty="0" smtClean="0"/>
              <a:t>Estos </a:t>
            </a:r>
            <a:r>
              <a:rPr lang="es-ES" sz="3200" dirty="0"/>
              <a:t>objetos incluyen #</a:t>
            </a:r>
            <a:r>
              <a:rPr lang="es-ES" sz="3200" dirty="0" err="1"/>
              <a:t>application</a:t>
            </a:r>
            <a:r>
              <a:rPr lang="es-ES" sz="3200" dirty="0"/>
              <a:t>, #</a:t>
            </a:r>
            <a:r>
              <a:rPr lang="es-ES" sz="3200" dirty="0" err="1"/>
              <a:t>session</a:t>
            </a:r>
            <a:r>
              <a:rPr lang="es-ES" sz="3200" dirty="0"/>
              <a:t>, #</a:t>
            </a:r>
            <a:r>
              <a:rPr lang="es-ES" sz="3200" dirty="0" err="1"/>
              <a:t>request</a:t>
            </a:r>
            <a:r>
              <a:rPr lang="es-ES" sz="3200" dirty="0"/>
              <a:t>, #</a:t>
            </a:r>
            <a:r>
              <a:rPr lang="es-ES" sz="3200" dirty="0" err="1"/>
              <a:t>attr</a:t>
            </a:r>
            <a:r>
              <a:rPr lang="es-ES" sz="3200" dirty="0"/>
              <a:t> y #</a:t>
            </a:r>
            <a:r>
              <a:rPr lang="es-ES" sz="3200" dirty="0" err="1"/>
              <a:t>parameters</a:t>
            </a:r>
            <a:r>
              <a:rPr lang="es-ES" sz="3200" dirty="0"/>
              <a:t> y se refieren a los ámbitos correspondientes de </a:t>
            </a:r>
            <a:r>
              <a:rPr lang="es-ES" sz="3200" dirty="0" err="1"/>
              <a:t>servlets</a:t>
            </a:r>
            <a:endParaRPr lang="es-ES" sz="3200" dirty="0"/>
          </a:p>
          <a:p>
            <a:pPr lvl="1"/>
            <a:endParaRPr lang="es-ES" sz="3000" dirty="0"/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6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2, Objetos </a:t>
            </a:r>
            <a:r>
              <a:rPr lang="es-ES" dirty="0"/>
              <a:t>de la pila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Una vez que </a:t>
            </a:r>
            <a:r>
              <a:rPr lang="es-ES" sz="3600" dirty="0" err="1" smtClean="0"/>
              <a:t>obetenemos</a:t>
            </a:r>
            <a:r>
              <a:rPr lang="es-ES" sz="3600" dirty="0" smtClean="0"/>
              <a:t> </a:t>
            </a:r>
            <a:r>
              <a:rPr lang="es-ES" sz="3600" dirty="0"/>
              <a:t>un objeto </a:t>
            </a:r>
            <a:r>
              <a:rPr lang="es-ES" sz="3600" dirty="0" err="1" smtClean="0"/>
              <a:t>ValueStack</a:t>
            </a:r>
            <a:r>
              <a:rPr lang="es-ES" sz="3600" dirty="0" smtClean="0"/>
              <a:t>.</a:t>
            </a:r>
          </a:p>
          <a:p>
            <a:pPr lvl="1"/>
            <a:endParaRPr lang="es-ES" sz="3300" dirty="0" smtClean="0"/>
          </a:p>
          <a:p>
            <a:r>
              <a:rPr lang="es-ES" sz="3600" dirty="0" smtClean="0"/>
              <a:t>Se puede </a:t>
            </a:r>
            <a:r>
              <a:rPr lang="es-ES" sz="3600" dirty="0"/>
              <a:t>utilizar los métodos siguientes para manipular ese objeto:</a:t>
            </a:r>
            <a:endParaRPr lang="es-ES" sz="3000" dirty="0"/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7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4944"/>
            <a:ext cx="4870359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Objetos </a:t>
            </a:r>
            <a:r>
              <a:rPr lang="es-ES" dirty="0"/>
              <a:t>de la pila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3600" b="1" dirty="0" err="1" smtClean="0"/>
              <a:t>Objet</a:t>
            </a:r>
            <a:r>
              <a:rPr lang="es-ES" sz="3600" b="1" dirty="0" smtClean="0"/>
              <a:t> </a:t>
            </a:r>
            <a:r>
              <a:rPr lang="es-ES" sz="3600" b="1" dirty="0" err="1"/>
              <a:t>FindValue</a:t>
            </a:r>
            <a:r>
              <a:rPr lang="es-ES" sz="3600" b="1" dirty="0"/>
              <a:t> (</a:t>
            </a:r>
            <a:r>
              <a:rPr lang="es-ES" sz="3600" b="1" dirty="0" err="1"/>
              <a:t>String</a:t>
            </a:r>
            <a:r>
              <a:rPr lang="es-ES" sz="3600" b="1" dirty="0"/>
              <a:t> </a:t>
            </a:r>
            <a:r>
              <a:rPr lang="es-ES" sz="3600" b="1" dirty="0" err="1"/>
              <a:t>expr</a:t>
            </a:r>
            <a:r>
              <a:rPr lang="es-ES" sz="3600" b="1" dirty="0" smtClean="0"/>
              <a:t>)</a:t>
            </a:r>
          </a:p>
          <a:p>
            <a:pPr lvl="1"/>
            <a:r>
              <a:rPr lang="es-ES" sz="3300" dirty="0" smtClean="0"/>
              <a:t>Encontrar </a:t>
            </a:r>
            <a:r>
              <a:rPr lang="es-ES" sz="3300" dirty="0"/>
              <a:t>un valor mediante la evaluación de la expresión dada en contra de la pila en el orden de búsqueda predeterminado</a:t>
            </a:r>
            <a:r>
              <a:rPr lang="es-ES" sz="3300" dirty="0" smtClean="0"/>
              <a:t>.</a:t>
            </a:r>
          </a:p>
          <a:p>
            <a:r>
              <a:rPr lang="es-ES" sz="3600" b="1" dirty="0" err="1"/>
              <a:t>CompoundRoot</a:t>
            </a:r>
            <a:r>
              <a:rPr lang="es-ES" sz="3600" b="1" dirty="0"/>
              <a:t> </a:t>
            </a:r>
            <a:r>
              <a:rPr lang="es-ES" sz="3600" b="1" dirty="0" err="1"/>
              <a:t>getRoot</a:t>
            </a:r>
            <a:r>
              <a:rPr lang="es-ES" sz="3600" b="1" dirty="0"/>
              <a:t> </a:t>
            </a:r>
            <a:r>
              <a:rPr lang="es-ES" sz="3600" b="1" dirty="0" smtClean="0"/>
              <a:t>()</a:t>
            </a:r>
          </a:p>
          <a:p>
            <a:pPr lvl="1"/>
            <a:r>
              <a:rPr lang="es-ES" sz="3300" dirty="0" smtClean="0"/>
              <a:t>Obtener </a:t>
            </a:r>
            <a:r>
              <a:rPr lang="es-ES" sz="3300" dirty="0"/>
              <a:t>el </a:t>
            </a:r>
            <a:r>
              <a:rPr lang="es-ES" sz="3300" dirty="0" err="1"/>
              <a:t>CompoundRoot</a:t>
            </a:r>
            <a:r>
              <a:rPr lang="es-ES" sz="3300" dirty="0"/>
              <a:t> que contiene los objetos inserta en la pila.</a:t>
            </a:r>
          </a:p>
          <a:p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8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Objetos </a:t>
            </a:r>
            <a:r>
              <a:rPr lang="es-ES" dirty="0"/>
              <a:t>de la pila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3600" b="1" dirty="0" err="1" smtClean="0"/>
              <a:t>Object</a:t>
            </a:r>
            <a:r>
              <a:rPr lang="es-ES" sz="3600" b="1" dirty="0" smtClean="0"/>
              <a:t> </a:t>
            </a:r>
            <a:r>
              <a:rPr lang="es-ES" sz="3600" b="1" dirty="0" err="1"/>
              <a:t>Peek</a:t>
            </a:r>
            <a:r>
              <a:rPr lang="es-ES" sz="3600" b="1" dirty="0"/>
              <a:t> </a:t>
            </a:r>
            <a:r>
              <a:rPr lang="es-ES" sz="3600" b="1" dirty="0" smtClean="0"/>
              <a:t>()</a:t>
            </a:r>
          </a:p>
          <a:p>
            <a:pPr lvl="1"/>
            <a:r>
              <a:rPr lang="es-ES" sz="3300" dirty="0" smtClean="0"/>
              <a:t>Obtener </a:t>
            </a:r>
            <a:r>
              <a:rPr lang="es-ES" sz="3300" dirty="0"/>
              <a:t>el objeto en la parte superior de la pila sin necesidad de cambiar la pila</a:t>
            </a:r>
            <a:r>
              <a:rPr lang="es-ES" sz="3300" dirty="0" smtClean="0"/>
              <a:t>.</a:t>
            </a:r>
          </a:p>
          <a:p>
            <a:r>
              <a:rPr lang="es-ES" sz="3900" b="1" dirty="0" err="1"/>
              <a:t>Object</a:t>
            </a:r>
            <a:r>
              <a:rPr lang="es-ES" sz="3900" b="1" dirty="0"/>
              <a:t> pop </a:t>
            </a:r>
            <a:r>
              <a:rPr lang="es-ES" sz="3900" b="1" dirty="0" smtClean="0"/>
              <a:t>()</a:t>
            </a:r>
          </a:p>
          <a:p>
            <a:pPr lvl="1"/>
            <a:r>
              <a:rPr lang="es-ES" sz="3600" dirty="0" smtClean="0"/>
              <a:t>Obtener </a:t>
            </a:r>
            <a:r>
              <a:rPr lang="es-ES" sz="3600" dirty="0"/>
              <a:t>el objeto en la parte superior de la pila y eliminarlo de la pila.</a:t>
            </a:r>
          </a:p>
          <a:p>
            <a:pPr lvl="1"/>
            <a:endParaRPr lang="es-ES" sz="3300" dirty="0"/>
          </a:p>
          <a:p>
            <a:endParaRPr lang="es-ES" sz="3300" dirty="0"/>
          </a:p>
          <a:p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9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estudiantes</Template>
  <TotalTime>0</TotalTime>
  <Words>712</Words>
  <Application>Microsoft Office PowerPoint</Application>
  <PresentationFormat>Presentación en pantalla (4:3)</PresentationFormat>
  <Paragraphs>149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Tw Cen MT</vt:lpstr>
      <vt:lpstr>Wingdings</vt:lpstr>
      <vt:lpstr>Wingdings 2</vt:lpstr>
      <vt:lpstr>Intermedio</vt:lpstr>
      <vt:lpstr>STRUTS 2  Pila de valores ognl </vt:lpstr>
      <vt:lpstr>INDICE DE CONTENIDOS</vt:lpstr>
      <vt:lpstr>1. Pilas de valores (Stack Value)</vt:lpstr>
      <vt:lpstr>2, Objetos de la pila</vt:lpstr>
      <vt:lpstr>2. Objetos de la pila</vt:lpstr>
      <vt:lpstr>2. Objetos de la pila</vt:lpstr>
      <vt:lpstr>2, Objetos de la pila</vt:lpstr>
      <vt:lpstr>2. Objetos de la pila</vt:lpstr>
      <vt:lpstr>2. Objetos de la pila</vt:lpstr>
      <vt:lpstr>2. Objetos de la pila</vt:lpstr>
      <vt:lpstr>2. Objetos de la pila</vt:lpstr>
      <vt:lpstr>2. Objetos de la pila</vt:lpstr>
      <vt:lpstr>3. OGNL</vt:lpstr>
      <vt:lpstr>3. OGNL</vt:lpstr>
      <vt:lpstr>3. OGNL</vt:lpstr>
      <vt:lpstr>3. OGNL</vt:lpstr>
      <vt:lpstr>3. OGNL</vt:lpstr>
      <vt:lpstr>3. OGNL</vt:lpstr>
      <vt:lpstr>3. OGNL</vt:lpstr>
      <vt:lpstr>3. OGNL</vt:lpstr>
      <vt:lpstr>Enlaces de interes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2015-05-28T18:17:27Z</dcterms:created>
  <dcterms:modified xsi:type="dcterms:W3CDTF">2015-05-31T21:41:44Z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