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01/06/2015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01/06/2015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01/06/2015 22:25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01/06/2015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01/06/2015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01/06/2015 22:25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01/06/2015 22:25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localización </a:t>
            </a:r>
            <a:endParaRPr lang="es-E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Cuando hace referencia a un elemento de mensaje por su clave, </a:t>
            </a:r>
            <a:r>
              <a:rPr lang="es-ES" dirty="0" err="1" smtClean="0"/>
              <a:t>Struts</a:t>
            </a:r>
            <a:r>
              <a:rPr lang="es-ES" dirty="0" smtClean="0"/>
              <a:t> busca el mensaje correspondiente en </a:t>
            </a:r>
            <a:r>
              <a:rPr lang="es-ES" dirty="0"/>
              <a:t>el siguiente orden:</a:t>
            </a:r>
          </a:p>
          <a:p>
            <a:pPr lvl="1"/>
            <a:r>
              <a:rPr lang="es-ES" dirty="0" err="1"/>
              <a:t>ActionClass.properties</a:t>
            </a:r>
            <a:endParaRPr lang="es-ES" dirty="0"/>
          </a:p>
          <a:p>
            <a:pPr lvl="1"/>
            <a:r>
              <a:rPr lang="es-ES" dirty="0" err="1"/>
              <a:t>Interface.properties</a:t>
            </a:r>
            <a:endParaRPr lang="es-ES" dirty="0"/>
          </a:p>
          <a:p>
            <a:pPr lvl="1"/>
            <a:r>
              <a:rPr lang="es-ES" dirty="0" err="1"/>
              <a:t>SuperClass.properties</a:t>
            </a:r>
            <a:endParaRPr lang="es-ES" dirty="0"/>
          </a:p>
          <a:p>
            <a:pPr lvl="1"/>
            <a:r>
              <a:rPr lang="es-ES" dirty="0" err="1"/>
              <a:t>model.properties</a:t>
            </a:r>
            <a:endParaRPr lang="es-ES" dirty="0"/>
          </a:p>
          <a:p>
            <a:pPr lvl="1"/>
            <a:r>
              <a:rPr lang="es-ES" dirty="0" err="1"/>
              <a:t>package.properties</a:t>
            </a:r>
            <a:endParaRPr lang="es-ES" dirty="0"/>
          </a:p>
          <a:p>
            <a:pPr lvl="1"/>
            <a:r>
              <a:rPr lang="es-ES" dirty="0" err="1"/>
              <a:t>struts.properties</a:t>
            </a:r>
            <a:endParaRPr lang="es-ES" dirty="0"/>
          </a:p>
          <a:p>
            <a:pPr lvl="1"/>
            <a:r>
              <a:rPr lang="es-ES" dirty="0" err="1"/>
              <a:t>global.properties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08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r>
              <a:rPr lang="es-ES" dirty="0"/>
              <a:t>Para desarrollar su aplicación en varios idiomas, que tendría que mantener varios archivos de propiedades correspondientes a los </a:t>
            </a:r>
            <a:r>
              <a:rPr lang="es-ES" dirty="0">
                <a:solidFill>
                  <a:srgbClr val="00B050"/>
                </a:solidFill>
              </a:rPr>
              <a:t>idiomas / </a:t>
            </a:r>
            <a:r>
              <a:rPr lang="es-ES" dirty="0" err="1">
                <a:solidFill>
                  <a:srgbClr val="00B050"/>
                </a:solidFill>
              </a:rPr>
              <a:t>locale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y definir todo el contenido en términos de pares </a:t>
            </a:r>
            <a:r>
              <a:rPr lang="es-ES" dirty="0">
                <a:solidFill>
                  <a:srgbClr val="00B050"/>
                </a:solidFill>
              </a:rPr>
              <a:t>clave / valor</a:t>
            </a:r>
            <a:r>
              <a:rPr lang="es-ES" dirty="0"/>
              <a:t>. </a:t>
            </a:r>
            <a:endParaRPr lang="es-ES" dirty="0" smtClean="0"/>
          </a:p>
          <a:p>
            <a:r>
              <a:rPr lang="es-ES" dirty="0"/>
              <a:t>Por ejemplo, si usted va a desarrollar su aplicación por US Inglés (por defecto), español y </a:t>
            </a:r>
            <a:r>
              <a:rPr lang="es-ES" dirty="0" err="1"/>
              <a:t>Franch</a:t>
            </a:r>
            <a:r>
              <a:rPr lang="es-ES" dirty="0"/>
              <a:t> el que tendría que crear </a:t>
            </a:r>
            <a:r>
              <a:rPr lang="es-ES" dirty="0">
                <a:solidFill>
                  <a:srgbClr val="00B050"/>
                </a:solidFill>
              </a:rPr>
              <a:t>tres archivos de propiedades.</a:t>
            </a:r>
          </a:p>
        </p:txBody>
      </p:sp>
    </p:spTree>
    <p:extLst>
      <p:ext uri="{BB962C8B-B14F-4D97-AF65-F5344CB8AC3E}">
        <p14:creationId xmlns:p14="http://schemas.microsoft.com/office/powerpoint/2010/main" val="33112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Aquí </a:t>
            </a:r>
            <a:r>
              <a:rPr lang="es-ES" dirty="0" smtClean="0"/>
              <a:t>debe </a:t>
            </a:r>
            <a:r>
              <a:rPr lang="es-ES" dirty="0"/>
              <a:t>utilizar </a:t>
            </a:r>
            <a:r>
              <a:rPr lang="es-ES" b="1" dirty="0" err="1">
                <a:solidFill>
                  <a:srgbClr val="00B050"/>
                </a:solidFill>
              </a:rPr>
              <a:t>global.properties</a:t>
            </a:r>
            <a:r>
              <a:rPr lang="es-ES" dirty="0"/>
              <a:t> archivo sólo, puede hacer uso de diferentes archivos de propiedades para segregar diferentes tipos de mensajes.</a:t>
            </a:r>
          </a:p>
          <a:p>
            <a:pPr lvl="1" algn="just"/>
            <a:r>
              <a:rPr lang="es-ES" b="1" dirty="0" err="1"/>
              <a:t>global.properties</a:t>
            </a:r>
            <a:r>
              <a:rPr lang="es-ES" b="1" dirty="0"/>
              <a:t>:</a:t>
            </a:r>
            <a:r>
              <a:rPr lang="es-ES" dirty="0"/>
              <a:t> Por defecto Inglés (Estados Unidos) se aplicarán</a:t>
            </a:r>
          </a:p>
          <a:p>
            <a:pPr lvl="1" algn="just"/>
            <a:r>
              <a:rPr lang="es-ES" b="1" dirty="0" err="1"/>
              <a:t>global_fr.properties</a:t>
            </a:r>
            <a:r>
              <a:rPr lang="es-ES" b="1" dirty="0"/>
              <a:t>:</a:t>
            </a:r>
            <a:r>
              <a:rPr lang="es-ES" dirty="0"/>
              <a:t> Este será utilizado para </a:t>
            </a:r>
            <a:r>
              <a:rPr lang="es-ES" dirty="0" err="1"/>
              <a:t>Franch</a:t>
            </a:r>
            <a:r>
              <a:rPr lang="es-ES" dirty="0"/>
              <a:t> </a:t>
            </a:r>
            <a:r>
              <a:rPr lang="es-ES" dirty="0" err="1"/>
              <a:t>locale</a:t>
            </a:r>
            <a:r>
              <a:rPr lang="es-ES" dirty="0"/>
              <a:t>.</a:t>
            </a:r>
          </a:p>
          <a:p>
            <a:pPr lvl="1" algn="just"/>
            <a:r>
              <a:rPr lang="es-ES" b="1" dirty="0" err="1"/>
              <a:t>global_es.properties</a:t>
            </a:r>
            <a:r>
              <a:rPr lang="es-ES" b="1" dirty="0"/>
              <a:t>:</a:t>
            </a:r>
            <a:r>
              <a:rPr lang="es-ES" dirty="0"/>
              <a:t> Esta se utilizará para la configuración regional española.</a:t>
            </a:r>
          </a:p>
        </p:txBody>
      </p:sp>
    </p:spTree>
    <p:extLst>
      <p:ext uri="{BB962C8B-B14F-4D97-AF65-F5344CB8AC3E}">
        <p14:creationId xmlns:p14="http://schemas.microsoft.com/office/powerpoint/2010/main" val="52530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Acceder a los Mensajes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varias formas de acceder a los recursos de </a:t>
            </a:r>
            <a:r>
              <a:rPr lang="es-ES" dirty="0" smtClean="0"/>
              <a:t>mensajes:</a:t>
            </a:r>
          </a:p>
          <a:p>
            <a:pPr lvl="1" algn="just"/>
            <a:r>
              <a:rPr lang="es-ES" dirty="0" smtClean="0"/>
              <a:t>incluyendo </a:t>
            </a:r>
            <a:r>
              <a:rPr lang="es-ES" dirty="0" err="1" smtClean="0"/>
              <a:t>getText</a:t>
            </a:r>
            <a:endParaRPr lang="es-ES" dirty="0" smtClean="0"/>
          </a:p>
          <a:p>
            <a:pPr lvl="1" algn="just"/>
            <a:r>
              <a:rPr lang="es-ES" dirty="0" smtClean="0"/>
              <a:t>la </a:t>
            </a:r>
            <a:r>
              <a:rPr lang="es-ES" dirty="0"/>
              <a:t>etiqueta de </a:t>
            </a:r>
            <a:r>
              <a:rPr lang="es-ES" dirty="0" smtClean="0"/>
              <a:t>texto</a:t>
            </a:r>
          </a:p>
          <a:p>
            <a:pPr lvl="1" algn="just"/>
            <a:r>
              <a:rPr lang="es-ES" dirty="0" smtClean="0"/>
              <a:t>atributo </a:t>
            </a:r>
            <a:r>
              <a:rPr lang="es-ES" dirty="0"/>
              <a:t>clave de etiquetas de </a:t>
            </a:r>
            <a:r>
              <a:rPr lang="es-ES" dirty="0" smtClean="0"/>
              <a:t>I</a:t>
            </a:r>
          </a:p>
          <a:p>
            <a:pPr lvl="1" algn="just"/>
            <a:r>
              <a:rPr lang="es-ES" dirty="0" smtClean="0"/>
              <a:t>la </a:t>
            </a:r>
            <a:r>
              <a:rPr lang="es-ES" dirty="0"/>
              <a:t>etiqueta de i18n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90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Acceder a los Mensajes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495800"/>
          </a:xfrm>
        </p:spPr>
        <p:txBody>
          <a:bodyPr>
            <a:normAutofit/>
          </a:bodyPr>
          <a:lstStyle/>
          <a:p>
            <a:pPr lvl="1" algn="just"/>
            <a:r>
              <a:rPr lang="es-ES" dirty="0" smtClean="0"/>
              <a:t>Utilizando </a:t>
            </a:r>
            <a:r>
              <a:rPr lang="es-ES" dirty="0"/>
              <a:t> </a:t>
            </a:r>
            <a:r>
              <a:rPr lang="es-ES" b="1" dirty="0" err="1">
                <a:solidFill>
                  <a:srgbClr val="00B050"/>
                </a:solidFill>
              </a:rPr>
              <a:t>getText</a:t>
            </a:r>
            <a:r>
              <a:rPr lang="es-ES" dirty="0"/>
              <a:t> en la etiqueta de </a:t>
            </a:r>
            <a:r>
              <a:rPr lang="es-ES" dirty="0" err="1" smtClean="0"/>
              <a:t>property</a:t>
            </a:r>
            <a:r>
              <a:rPr lang="es-ES" dirty="0" smtClean="0"/>
              <a:t> :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lo recupera de  </a:t>
            </a:r>
            <a:r>
              <a:rPr lang="es-ES" dirty="0" err="1" smtClean="0">
                <a:solidFill>
                  <a:srgbClr val="00B050"/>
                </a:solidFill>
              </a:rPr>
              <a:t>struts.properties</a:t>
            </a:r>
            <a:endParaRPr lang="es-ES" dirty="0" smtClean="0">
              <a:solidFill>
                <a:srgbClr val="00B050"/>
              </a:solidFill>
            </a:endParaRPr>
          </a:p>
          <a:p>
            <a:pPr marL="365760" lvl="1" indent="0" algn="just">
              <a:buNone/>
            </a:pPr>
            <a:endParaRPr lang="es-ES" dirty="0" smtClean="0"/>
          </a:p>
          <a:p>
            <a:pPr lvl="1" algn="just"/>
            <a:r>
              <a:rPr lang="es-ES" dirty="0" smtClean="0"/>
              <a:t>de </a:t>
            </a:r>
            <a:r>
              <a:rPr lang="es-ES" dirty="0"/>
              <a:t>paquete </a:t>
            </a:r>
            <a:r>
              <a:rPr lang="es-ES" dirty="0" smtClean="0"/>
              <a:t>de recursos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r>
              <a:rPr lang="es-ES" dirty="0"/>
              <a:t>La </a:t>
            </a:r>
            <a:r>
              <a:rPr lang="es-ES" b="1" dirty="0"/>
              <a:t>clave de</a:t>
            </a:r>
            <a:r>
              <a:rPr lang="es-ES" dirty="0"/>
              <a:t> atributo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32856"/>
            <a:ext cx="5504788" cy="3729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38500"/>
            <a:ext cx="4070212" cy="390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057650"/>
            <a:ext cx="4214620" cy="883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79" y="5426942"/>
            <a:ext cx="6355809" cy="3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Ejemplo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49580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Realiza el ejemplo que encontrarás en la documentación en el fichero “localización.pdf”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2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Concepto </a:t>
            </a:r>
            <a:r>
              <a:rPr lang="es-ES" sz="4000" dirty="0" err="1" smtClean="0"/>
              <a:t>Localición</a:t>
            </a:r>
            <a:r>
              <a:rPr lang="es-ES" sz="4000" dirty="0" smtClean="0"/>
              <a:t> </a:t>
            </a:r>
            <a:r>
              <a:rPr lang="es-ES" sz="4000" dirty="0" smtClean="0"/>
              <a:t>i8n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2. </a:t>
            </a:r>
            <a:r>
              <a:rPr lang="es-ES" sz="4000" dirty="0" err="1"/>
              <a:t>Resource</a:t>
            </a:r>
            <a:r>
              <a:rPr lang="es-ES" sz="4000" dirty="0"/>
              <a:t> </a:t>
            </a:r>
            <a:r>
              <a:rPr lang="es-ES" sz="4000" dirty="0" err="1" smtClean="0"/>
              <a:t>Bundles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3. Acceder a los </a:t>
            </a:r>
            <a:r>
              <a:rPr lang="es-ES" sz="4000" dirty="0" smtClean="0"/>
              <a:t>Mensajes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4000" dirty="0"/>
              <a:t>4. Ejemplo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Concepto </a:t>
            </a:r>
            <a:r>
              <a:rPr lang="es-E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Localición</a:t>
            </a:r>
            <a:r>
              <a:rPr lang="es-E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i8n</a:t>
            </a:r>
            <a:endParaRPr lang="es-E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Internacionalización (i18n) es el proceso de </a:t>
            </a:r>
            <a:r>
              <a:rPr lang="es-ES" dirty="0" smtClean="0"/>
              <a:t>planificar </a:t>
            </a:r>
            <a:r>
              <a:rPr lang="es-ES" dirty="0"/>
              <a:t>e </a:t>
            </a:r>
            <a:r>
              <a:rPr lang="es-ES" dirty="0" smtClean="0"/>
              <a:t>implementar, productos </a:t>
            </a:r>
            <a:r>
              <a:rPr lang="es-ES" dirty="0"/>
              <a:t>y servicios de manera que se pueden </a:t>
            </a:r>
            <a:r>
              <a:rPr lang="es-ES" dirty="0" smtClean="0"/>
              <a:t>ser </a:t>
            </a:r>
            <a:r>
              <a:rPr lang="es-ES" dirty="0"/>
              <a:t>fácilmente </a:t>
            </a:r>
            <a:r>
              <a:rPr lang="es-ES" dirty="0" smtClean="0"/>
              <a:t>traducidos a  </a:t>
            </a:r>
            <a:r>
              <a:rPr lang="es-ES" dirty="0"/>
              <a:t>las lenguas y culturas locales </a:t>
            </a:r>
            <a:r>
              <a:rPr lang="es-ES" dirty="0" smtClean="0"/>
              <a:t>específicas.</a:t>
            </a:r>
          </a:p>
          <a:p>
            <a:pPr algn="just"/>
            <a:r>
              <a:rPr lang="es-ES" dirty="0" smtClean="0"/>
              <a:t>A este proceso </a:t>
            </a:r>
            <a:r>
              <a:rPr lang="es-ES" dirty="0"/>
              <a:t>de internacionalización a veces se llama la traducción o la habilitación de localización. </a:t>
            </a:r>
          </a:p>
        </p:txBody>
      </p:sp>
    </p:spTree>
    <p:extLst>
      <p:ext uri="{BB962C8B-B14F-4D97-AF65-F5344CB8AC3E}">
        <p14:creationId xmlns:p14="http://schemas.microsoft.com/office/powerpoint/2010/main" val="298083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Concepto </a:t>
            </a:r>
            <a:r>
              <a:rPr lang="es-ES" dirty="0" smtClean="0"/>
              <a:t>Localización </a:t>
            </a:r>
            <a:r>
              <a:rPr lang="es-ES" dirty="0"/>
              <a:t>i8n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/>
              <a:t>La </a:t>
            </a:r>
            <a:r>
              <a:rPr lang="es-ES" dirty="0" smtClean="0"/>
              <a:t>abreviatura de internacionalización </a:t>
            </a:r>
            <a:r>
              <a:rPr lang="es-ES" dirty="0"/>
              <a:t> </a:t>
            </a:r>
            <a:r>
              <a:rPr lang="es-ES" b="1" dirty="0" smtClean="0"/>
              <a:t>i18n </a:t>
            </a:r>
            <a:r>
              <a:rPr lang="es-ES" dirty="0" smtClean="0"/>
              <a:t>porque </a:t>
            </a:r>
            <a:r>
              <a:rPr lang="es-ES" dirty="0"/>
              <a:t>la palabra comienza con una i y termina con una n, y hay 18 caracteres entre el primero y el último i n.</a:t>
            </a:r>
          </a:p>
        </p:txBody>
      </p:sp>
    </p:spTree>
    <p:extLst>
      <p:ext uri="{BB962C8B-B14F-4D97-AF65-F5344CB8AC3E}">
        <p14:creationId xmlns:p14="http://schemas.microsoft.com/office/powerpoint/2010/main" val="26021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Concepto </a:t>
            </a:r>
            <a:r>
              <a:rPr lang="es-ES" dirty="0" smtClean="0"/>
              <a:t>Localización </a:t>
            </a:r>
            <a:r>
              <a:rPr lang="es-ES" dirty="0"/>
              <a:t>i8n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Struts2 proporciona es decir, la localización. internacionalización (i18n) apoyo a través de paquetes de recursos, interceptores y bibliotecas de etiquetas en los siguientes lugares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Las UI Etiquetas</a:t>
            </a:r>
          </a:p>
          <a:p>
            <a:pPr lvl="1" algn="just"/>
            <a:r>
              <a:rPr lang="es-ES" dirty="0"/>
              <a:t>Mensajes y Errores.</a:t>
            </a:r>
          </a:p>
          <a:p>
            <a:pPr lvl="1" algn="just"/>
            <a:r>
              <a:rPr lang="es-ES" dirty="0"/>
              <a:t>Dentro de las clases de acción.</a:t>
            </a:r>
          </a:p>
          <a:p>
            <a:pPr marL="0" indent="0" algn="just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9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Concepto </a:t>
            </a:r>
            <a:r>
              <a:rPr lang="es-ES" dirty="0" smtClean="0"/>
              <a:t>Localización </a:t>
            </a:r>
            <a:r>
              <a:rPr lang="es-ES" dirty="0"/>
              <a:t>i8n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Struts2 proporciona es decir, la localización. internacionalización (i18n) apoyo a través de paquetes de recursos, interceptores y bibliotecas de etiquetas en los siguientes lugares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Las UI Etiquetas</a:t>
            </a:r>
          </a:p>
          <a:p>
            <a:pPr lvl="1" algn="just"/>
            <a:r>
              <a:rPr lang="es-ES" dirty="0"/>
              <a:t>Mensajes y Errores.</a:t>
            </a:r>
          </a:p>
          <a:p>
            <a:pPr lvl="1" algn="just"/>
            <a:r>
              <a:rPr lang="es-ES" dirty="0"/>
              <a:t>Dentro de las </a:t>
            </a:r>
            <a:r>
              <a:rPr lang="es-ES" dirty="0" err="1" smtClean="0"/>
              <a:t>action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clases.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9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Struts2 </a:t>
            </a:r>
            <a:r>
              <a:rPr lang="es-ES" dirty="0"/>
              <a:t>utiliza paquetes de recursos para </a:t>
            </a:r>
            <a:r>
              <a:rPr lang="es-ES" dirty="0" smtClean="0"/>
              <a:t>proporcionar </a:t>
            </a:r>
            <a:r>
              <a:rPr lang="es-ES" dirty="0"/>
              <a:t>múltiples </a:t>
            </a:r>
            <a:r>
              <a:rPr lang="es-ES" dirty="0" smtClean="0"/>
              <a:t>opciones de </a:t>
            </a:r>
            <a:r>
              <a:rPr lang="es-ES" dirty="0"/>
              <a:t>lenguaje y </a:t>
            </a:r>
            <a:r>
              <a:rPr lang="es-ES" dirty="0" smtClean="0"/>
              <a:t>localización, a </a:t>
            </a:r>
            <a:r>
              <a:rPr lang="es-ES" dirty="0"/>
              <a:t>los usuarios de la aplicación web. </a:t>
            </a:r>
            <a:endParaRPr lang="es-ES" dirty="0" smtClean="0"/>
          </a:p>
          <a:p>
            <a:pPr algn="just"/>
            <a:r>
              <a:rPr lang="es-ES" dirty="0"/>
              <a:t>Todo lo que tienes que hacer es crear un paquete de recursos para cada idioma que desee. </a:t>
            </a:r>
            <a:endParaRPr lang="es-ES" dirty="0" smtClean="0"/>
          </a:p>
          <a:p>
            <a:pPr algn="just"/>
            <a:r>
              <a:rPr lang="es-ES" dirty="0" smtClean="0"/>
              <a:t>Los </a:t>
            </a:r>
            <a:r>
              <a:rPr lang="es-ES" dirty="0"/>
              <a:t>paquetes de recursos contendrán títulos, mensajes y otro texto en el idioma de su usuario. </a:t>
            </a:r>
          </a:p>
        </p:txBody>
      </p:sp>
    </p:spTree>
    <p:extLst>
      <p:ext uri="{BB962C8B-B14F-4D97-AF65-F5344CB8AC3E}">
        <p14:creationId xmlns:p14="http://schemas.microsoft.com/office/powerpoint/2010/main" val="14074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Paquetes de recursos son el archivo que contiene los pares clave / valor para el idioma por defecto de la aplicación.</a:t>
            </a:r>
          </a:p>
          <a:p>
            <a:r>
              <a:rPr lang="es-ES" dirty="0"/>
              <a:t>El formato de nomenclatura más simple para un archivo de recursos es: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365104"/>
            <a:ext cx="770062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/>
              <a:t>Bundles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Aquí </a:t>
            </a:r>
            <a:r>
              <a:rPr lang="es-ES" b="1" dirty="0" err="1"/>
              <a:t>bundleName</a:t>
            </a:r>
            <a:r>
              <a:rPr lang="es-ES" dirty="0"/>
              <a:t> podría ser </a:t>
            </a:r>
            <a:r>
              <a:rPr lang="es-ES" dirty="0" smtClean="0"/>
              <a:t>cualquier recurso </a:t>
            </a:r>
            <a:r>
              <a:rPr lang="es-ES" dirty="0" smtClean="0">
                <a:solidFill>
                  <a:srgbClr val="00B050"/>
                </a:solidFill>
              </a:rPr>
              <a:t>como </a:t>
            </a:r>
            <a:r>
              <a:rPr lang="es-ES" dirty="0" err="1" smtClean="0">
                <a:solidFill>
                  <a:srgbClr val="00B050"/>
                </a:solidFill>
              </a:rPr>
              <a:t>actionclass</a:t>
            </a:r>
            <a:r>
              <a:rPr lang="es-ES" dirty="0">
                <a:solidFill>
                  <a:srgbClr val="00B050"/>
                </a:solidFill>
              </a:rPr>
              <a:t>, Interface, </a:t>
            </a:r>
            <a:r>
              <a:rPr lang="es-ES" dirty="0" err="1">
                <a:solidFill>
                  <a:srgbClr val="00B050"/>
                </a:solidFill>
              </a:rPr>
              <a:t>SuperClass</a:t>
            </a:r>
            <a:r>
              <a:rPr lang="es-ES" dirty="0">
                <a:solidFill>
                  <a:srgbClr val="00B050"/>
                </a:solidFill>
              </a:rPr>
              <a:t>, </a:t>
            </a:r>
            <a:r>
              <a:rPr lang="es-ES" dirty="0" err="1" smtClean="0">
                <a:solidFill>
                  <a:srgbClr val="00B050"/>
                </a:solidFill>
              </a:rPr>
              <a:t>Model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00B050"/>
                </a:solidFill>
              </a:rPr>
              <a:t>Packege</a:t>
            </a:r>
            <a:r>
              <a:rPr lang="es-ES" dirty="0" smtClean="0">
                <a:solidFill>
                  <a:srgbClr val="00B050"/>
                </a:solidFill>
              </a:rPr>
              <a:t>, </a:t>
            </a:r>
            <a:r>
              <a:rPr lang="es-ES" dirty="0">
                <a:solidFill>
                  <a:srgbClr val="00B050"/>
                </a:solidFill>
              </a:rPr>
              <a:t>las propiedades globales de recursos.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smtClean="0"/>
              <a:t>Siguiente </a:t>
            </a:r>
            <a:r>
              <a:rPr lang="es-ES" dirty="0"/>
              <a:t>parte </a:t>
            </a:r>
            <a:r>
              <a:rPr lang="es-ES" b="1" dirty="0" err="1" smtClean="0"/>
              <a:t>lenguaje_country</a:t>
            </a:r>
            <a:r>
              <a:rPr lang="es-ES" dirty="0"/>
              <a:t> representa la configuración regional del país, por ejemplo, Español (España) </a:t>
            </a:r>
            <a:r>
              <a:rPr lang="es-ES" dirty="0" err="1"/>
              <a:t>locale</a:t>
            </a:r>
            <a:r>
              <a:rPr lang="es-ES" dirty="0"/>
              <a:t> está representado por </a:t>
            </a:r>
            <a:r>
              <a:rPr lang="es-ES" dirty="0" err="1">
                <a:solidFill>
                  <a:srgbClr val="00B050"/>
                </a:solidFill>
              </a:rPr>
              <a:t>es_ES</a:t>
            </a:r>
            <a:r>
              <a:rPr lang="es-ES" dirty="0"/>
              <a:t> y Inglés (Estados Unidos) la configuración regional está representada por </a:t>
            </a:r>
            <a:r>
              <a:rPr lang="es-ES" dirty="0" err="1">
                <a:solidFill>
                  <a:srgbClr val="00B050"/>
                </a:solidFill>
              </a:rPr>
              <a:t>en_US</a:t>
            </a:r>
            <a:r>
              <a:rPr lang="es-ES" dirty="0"/>
              <a:t> etc. </a:t>
            </a:r>
            <a:endParaRPr lang="es-ES" dirty="0" smtClean="0"/>
          </a:p>
          <a:p>
            <a:r>
              <a:rPr lang="es-ES" dirty="0" smtClean="0"/>
              <a:t>Aquí </a:t>
            </a:r>
            <a:r>
              <a:rPr lang="es-ES" dirty="0"/>
              <a:t>puede </a:t>
            </a:r>
            <a:r>
              <a:rPr lang="es-ES" dirty="0">
                <a:solidFill>
                  <a:srgbClr val="0070C0"/>
                </a:solidFill>
              </a:rPr>
              <a:t>omitir parte del </a:t>
            </a:r>
            <a:r>
              <a:rPr lang="es-ES" dirty="0" smtClean="0">
                <a:solidFill>
                  <a:srgbClr val="0070C0"/>
                </a:solidFill>
              </a:rPr>
              <a:t>país</a:t>
            </a:r>
            <a:r>
              <a:rPr lang="es-ES" dirty="0" smtClean="0"/>
              <a:t>, </a:t>
            </a:r>
            <a:r>
              <a:rPr lang="es-ES" dirty="0"/>
              <a:t>que es opcional.</a:t>
            </a:r>
          </a:p>
        </p:txBody>
      </p:sp>
    </p:spTree>
    <p:extLst>
      <p:ext uri="{BB962C8B-B14F-4D97-AF65-F5344CB8AC3E}">
        <p14:creationId xmlns:p14="http://schemas.microsoft.com/office/powerpoint/2010/main" val="259248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369</Words>
  <Application>Microsoft Office PowerPoint</Application>
  <PresentationFormat>Presentación en pantalla (4:3)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Wingdings 2</vt:lpstr>
      <vt:lpstr>Intermedio</vt:lpstr>
      <vt:lpstr>STRUTS 2  localización </vt:lpstr>
      <vt:lpstr>INDICE DE CONTENIDOS</vt:lpstr>
      <vt:lpstr>1. Concepto Localición i8n</vt:lpstr>
      <vt:lpstr>1. Concepto Localización i8n</vt:lpstr>
      <vt:lpstr>1. Concepto Localización i8n</vt:lpstr>
      <vt:lpstr>1. Concepto Localización i8n</vt:lpstr>
      <vt:lpstr>2. Resource Bundles</vt:lpstr>
      <vt:lpstr>2. Resource Bundles</vt:lpstr>
      <vt:lpstr>2. Resource Bundles</vt:lpstr>
      <vt:lpstr>2. Resource Bundles</vt:lpstr>
      <vt:lpstr>2. Resource Bundles</vt:lpstr>
      <vt:lpstr>2. Resource Bundles</vt:lpstr>
      <vt:lpstr>3. Acceder a los Mensajes</vt:lpstr>
      <vt:lpstr>3. Acceder a los Mensajes</vt:lpstr>
      <vt:lpstr>4. Ejemplo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2015-06-01T20:35:48Z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