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idx="2" type="sldImg"/>
          </p:nvPr>
        </p:nvSpPr>
        <p:spPr>
          <a:xfrm>
            <a:off x="381198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23" name="Shape 123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24" name="Shape 124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 txBox="1"/>
          <p:nvPr>
            <p:ph type="ctrTitle"/>
          </p:nvPr>
        </p:nvSpPr>
        <p:spPr>
          <a:xfrm>
            <a:off x="822959" y="2057400"/>
            <a:ext cx="7498199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75425" lIns="75425" rIns="75425" tIns="75425"/>
          <a:lstStyle>
            <a:lvl1pPr rtl="0" algn="ctr">
              <a:spcBef>
                <a:spcPts val="0"/>
              </a:spcBef>
              <a:buSzPct val="100000"/>
              <a:defRPr sz="4000"/>
            </a:lvl1pPr>
            <a:lvl2pPr rtl="0" algn="ctr">
              <a:spcBef>
                <a:spcPts val="0"/>
              </a:spcBef>
              <a:buSzPct val="100000"/>
              <a:defRPr sz="4000"/>
            </a:lvl2pPr>
            <a:lvl3pPr rtl="0" algn="ctr">
              <a:spcBef>
                <a:spcPts val="0"/>
              </a:spcBef>
              <a:buSzPct val="100000"/>
              <a:defRPr sz="4000"/>
            </a:lvl3pPr>
            <a:lvl4pPr rtl="0" algn="ctr">
              <a:spcBef>
                <a:spcPts val="0"/>
              </a:spcBef>
              <a:buSzPct val="100000"/>
              <a:defRPr sz="4000"/>
            </a:lvl4pPr>
            <a:lvl5pPr rtl="0" algn="ctr">
              <a:spcBef>
                <a:spcPts val="0"/>
              </a:spcBef>
              <a:buSzPct val="100000"/>
              <a:defRPr sz="4000"/>
            </a:lvl5pPr>
            <a:lvl6pPr rtl="0" algn="ctr">
              <a:spcBef>
                <a:spcPts val="0"/>
              </a:spcBef>
              <a:buSzPct val="100000"/>
              <a:defRPr sz="4000"/>
            </a:lvl6pPr>
            <a:lvl7pPr rtl="0" algn="ctr">
              <a:spcBef>
                <a:spcPts val="0"/>
              </a:spcBef>
              <a:buSzPct val="100000"/>
              <a:defRPr sz="4000"/>
            </a:lvl7pPr>
            <a:lvl8pPr rtl="0" algn="ctr">
              <a:spcBef>
                <a:spcPts val="0"/>
              </a:spcBef>
              <a:buSzPct val="100000"/>
              <a:defRPr sz="4000"/>
            </a:lvl8pPr>
            <a:lvl9pPr rtl="0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8" name="Shape 8"/>
          <p:cNvSpPr txBox="1"/>
          <p:nvPr>
            <p:ph idx="1" type="subTitle"/>
          </p:nvPr>
        </p:nvSpPr>
        <p:spPr>
          <a:xfrm>
            <a:off x="1645919" y="3086100"/>
            <a:ext cx="5852100" cy="617099"/>
          </a:xfrm>
          <a:prstGeom prst="rect">
            <a:avLst/>
          </a:prstGeom>
          <a:noFill/>
          <a:ln>
            <a:noFill/>
          </a:ln>
        </p:spPr>
        <p:txBody>
          <a:bodyPr anchorCtr="0" anchor="t" bIns="75425" lIns="75425" rIns="75425" tIns="75425"/>
          <a:lstStyle>
            <a:lvl1pPr rtl="0" algn="ctr">
              <a:spcBef>
                <a:spcPts val="0"/>
              </a:spcBef>
              <a:buSzPct val="100000"/>
              <a:defRPr sz="2600"/>
            </a:lvl1pPr>
            <a:lvl2pPr rtl="0" algn="ctr">
              <a:spcBef>
                <a:spcPts val="0"/>
              </a:spcBef>
              <a:buSzPct val="100000"/>
              <a:defRPr sz="2600"/>
            </a:lvl2pPr>
            <a:lvl3pPr rtl="0" algn="ctr">
              <a:spcBef>
                <a:spcPts val="0"/>
              </a:spcBef>
              <a:buSzPct val="100000"/>
              <a:defRPr sz="2600"/>
            </a:lvl3pPr>
            <a:lvl4pPr rtl="0" algn="ctr">
              <a:spcBef>
                <a:spcPts val="0"/>
              </a:spcBef>
              <a:buSzPct val="100000"/>
              <a:defRPr sz="2600"/>
            </a:lvl4pPr>
            <a:lvl5pPr rtl="0" algn="ctr">
              <a:spcBef>
                <a:spcPts val="0"/>
              </a:spcBef>
              <a:buSzPct val="100000"/>
              <a:defRPr sz="2600"/>
            </a:lvl5pPr>
            <a:lvl6pPr rtl="0" algn="ctr">
              <a:spcBef>
                <a:spcPts val="0"/>
              </a:spcBef>
              <a:buSzPct val="100000"/>
              <a:defRPr sz="2600"/>
            </a:lvl6pPr>
            <a:lvl7pPr rtl="0" algn="ctr">
              <a:spcBef>
                <a:spcPts val="0"/>
              </a:spcBef>
              <a:buSzPct val="100000"/>
              <a:defRPr sz="2600"/>
            </a:lvl7pPr>
            <a:lvl8pPr rtl="0" algn="ctr">
              <a:spcBef>
                <a:spcPts val="0"/>
              </a:spcBef>
              <a:buSzPct val="100000"/>
              <a:defRPr sz="2600"/>
            </a:lvl8pPr>
            <a:lvl9pPr rtl="0" algn="ctr">
              <a:spcBef>
                <a:spcPts val="0"/>
              </a:spcBef>
              <a:buSzPct val="100000"/>
              <a:defRPr sz="2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274319" y="205739"/>
            <a:ext cx="8595299" cy="617099"/>
          </a:xfrm>
          <a:prstGeom prst="rect">
            <a:avLst/>
          </a:prstGeom>
          <a:noFill/>
          <a:ln>
            <a:noFill/>
          </a:ln>
        </p:spPr>
        <p:txBody>
          <a:bodyPr anchorCtr="0" anchor="t" bIns="75425" lIns="75425" rIns="75425" tIns="75425"/>
          <a:lstStyle>
            <a:lvl1pPr rtl="0">
              <a:spcBef>
                <a:spcPts val="0"/>
              </a:spcBef>
              <a:buSzPct val="100000"/>
              <a:defRPr sz="3500"/>
            </a:lvl1pPr>
            <a:lvl2pPr rtl="0">
              <a:spcBef>
                <a:spcPts val="0"/>
              </a:spcBef>
              <a:buSzPct val="100000"/>
              <a:defRPr sz="3500"/>
            </a:lvl2pPr>
            <a:lvl3pPr rtl="0">
              <a:spcBef>
                <a:spcPts val="0"/>
              </a:spcBef>
              <a:buSzPct val="100000"/>
              <a:defRPr sz="3500"/>
            </a:lvl3pPr>
            <a:lvl4pPr rtl="0">
              <a:spcBef>
                <a:spcPts val="0"/>
              </a:spcBef>
              <a:buSzPct val="100000"/>
              <a:defRPr sz="3500"/>
            </a:lvl4pPr>
            <a:lvl5pPr rtl="0">
              <a:spcBef>
                <a:spcPts val="0"/>
              </a:spcBef>
              <a:buSzPct val="100000"/>
              <a:defRPr sz="3500"/>
            </a:lvl5pPr>
            <a:lvl6pPr rtl="0">
              <a:spcBef>
                <a:spcPts val="0"/>
              </a:spcBef>
              <a:buSzPct val="100000"/>
              <a:defRPr sz="3500"/>
            </a:lvl6pPr>
            <a:lvl7pPr rtl="0">
              <a:spcBef>
                <a:spcPts val="0"/>
              </a:spcBef>
              <a:buSzPct val="100000"/>
              <a:defRPr sz="3500"/>
            </a:lvl7pPr>
            <a:lvl8pPr rtl="0">
              <a:spcBef>
                <a:spcPts val="0"/>
              </a:spcBef>
              <a:buSzPct val="100000"/>
              <a:defRPr sz="3500"/>
            </a:lvl8pPr>
            <a:lvl9pPr rtl="0">
              <a:spcBef>
                <a:spcPts val="0"/>
              </a:spcBef>
              <a:buSzPct val="100000"/>
              <a:defRPr sz="35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274319" y="1234440"/>
            <a:ext cx="8595299" cy="3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75425" lIns="75425" rIns="75425" tIns="75425"/>
          <a:lstStyle>
            <a:lvl1pPr rtl="0">
              <a:spcBef>
                <a:spcPts val="0"/>
              </a:spcBef>
              <a:buSzPct val="100000"/>
              <a:defRPr sz="2200"/>
            </a:lvl1pPr>
            <a:lvl2pPr rtl="0">
              <a:spcBef>
                <a:spcPts val="0"/>
              </a:spcBef>
              <a:buSzPct val="100000"/>
              <a:defRPr sz="2200"/>
            </a:lvl2pPr>
            <a:lvl3pPr rtl="0">
              <a:spcBef>
                <a:spcPts val="0"/>
              </a:spcBef>
              <a:buSzPct val="100000"/>
              <a:defRPr sz="2200"/>
            </a:lvl3pPr>
            <a:lvl4pPr rtl="0">
              <a:spcBef>
                <a:spcPts val="0"/>
              </a:spcBef>
              <a:buSzPct val="100000"/>
              <a:defRPr sz="2200"/>
            </a:lvl4pPr>
            <a:lvl5pPr rtl="0">
              <a:spcBef>
                <a:spcPts val="0"/>
              </a:spcBef>
              <a:buSzPct val="100000"/>
              <a:defRPr sz="2200"/>
            </a:lvl5pPr>
            <a:lvl6pPr rtl="0">
              <a:spcBef>
                <a:spcPts val="0"/>
              </a:spcBef>
              <a:buSzPct val="100000"/>
              <a:defRPr sz="2200"/>
            </a:lvl6pPr>
            <a:lvl7pPr rtl="0">
              <a:spcBef>
                <a:spcPts val="0"/>
              </a:spcBef>
              <a:buSzPct val="100000"/>
              <a:defRPr sz="2200"/>
            </a:lvl7pPr>
            <a:lvl8pPr rtl="0">
              <a:spcBef>
                <a:spcPts val="0"/>
              </a:spcBef>
              <a:buSzPct val="100000"/>
              <a:defRPr sz="2200"/>
            </a:lvl8pPr>
            <a:lvl9pPr rtl="0">
              <a:spcBef>
                <a:spcPts val="0"/>
              </a:spcBef>
              <a:buSzPct val="100000"/>
              <a:defRPr sz="22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274319" y="205739"/>
            <a:ext cx="8595299" cy="617099"/>
          </a:xfrm>
          <a:prstGeom prst="rect">
            <a:avLst/>
          </a:prstGeom>
          <a:noFill/>
          <a:ln>
            <a:noFill/>
          </a:ln>
        </p:spPr>
        <p:txBody>
          <a:bodyPr anchorCtr="0" anchor="t" bIns="75425" lIns="75425" rIns="75425" tIns="75425"/>
          <a:lstStyle>
            <a:lvl1pPr rtl="0">
              <a:spcBef>
                <a:spcPts val="0"/>
              </a:spcBef>
              <a:buSzPct val="100000"/>
              <a:defRPr sz="3500"/>
            </a:lvl1pPr>
            <a:lvl2pPr rtl="0">
              <a:spcBef>
                <a:spcPts val="0"/>
              </a:spcBef>
              <a:buSzPct val="100000"/>
              <a:defRPr sz="3500"/>
            </a:lvl2pPr>
            <a:lvl3pPr rtl="0">
              <a:spcBef>
                <a:spcPts val="0"/>
              </a:spcBef>
              <a:buSzPct val="100000"/>
              <a:defRPr sz="3500"/>
            </a:lvl3pPr>
            <a:lvl4pPr rtl="0">
              <a:spcBef>
                <a:spcPts val="0"/>
              </a:spcBef>
              <a:buSzPct val="100000"/>
              <a:defRPr sz="3500"/>
            </a:lvl4pPr>
            <a:lvl5pPr rtl="0">
              <a:spcBef>
                <a:spcPts val="0"/>
              </a:spcBef>
              <a:buSzPct val="100000"/>
              <a:defRPr sz="3500"/>
            </a:lvl5pPr>
            <a:lvl6pPr rtl="0">
              <a:spcBef>
                <a:spcPts val="0"/>
              </a:spcBef>
              <a:buSzPct val="100000"/>
              <a:defRPr sz="3500"/>
            </a:lvl6pPr>
            <a:lvl7pPr rtl="0">
              <a:spcBef>
                <a:spcPts val="0"/>
              </a:spcBef>
              <a:buSzPct val="100000"/>
              <a:defRPr sz="3500"/>
            </a:lvl7pPr>
            <a:lvl8pPr rtl="0">
              <a:spcBef>
                <a:spcPts val="0"/>
              </a:spcBef>
              <a:buSzPct val="100000"/>
              <a:defRPr sz="3500"/>
            </a:lvl8pPr>
            <a:lvl9pPr rtl="0">
              <a:spcBef>
                <a:spcPts val="0"/>
              </a:spcBef>
              <a:buSzPct val="100000"/>
              <a:defRPr sz="3500"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274319" y="1234440"/>
            <a:ext cx="4023299" cy="3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75425" lIns="75425" rIns="75425" tIns="75425"/>
          <a:lstStyle>
            <a:lvl1pPr rtl="0">
              <a:spcBef>
                <a:spcPts val="0"/>
              </a:spcBef>
              <a:buSzPct val="100000"/>
              <a:defRPr sz="2200"/>
            </a:lvl1pPr>
            <a:lvl2pPr rtl="0">
              <a:spcBef>
                <a:spcPts val="0"/>
              </a:spcBef>
              <a:buSzPct val="100000"/>
              <a:defRPr sz="2200"/>
            </a:lvl2pPr>
            <a:lvl3pPr rtl="0">
              <a:spcBef>
                <a:spcPts val="0"/>
              </a:spcBef>
              <a:buSzPct val="100000"/>
              <a:defRPr sz="2200"/>
            </a:lvl3pPr>
            <a:lvl4pPr rtl="0">
              <a:spcBef>
                <a:spcPts val="0"/>
              </a:spcBef>
              <a:buSzPct val="100000"/>
              <a:defRPr sz="2200"/>
            </a:lvl4pPr>
            <a:lvl5pPr rtl="0">
              <a:spcBef>
                <a:spcPts val="0"/>
              </a:spcBef>
              <a:buSzPct val="100000"/>
              <a:defRPr sz="2200"/>
            </a:lvl5pPr>
            <a:lvl6pPr rtl="0">
              <a:spcBef>
                <a:spcPts val="0"/>
              </a:spcBef>
              <a:buSzPct val="100000"/>
              <a:defRPr sz="2200"/>
            </a:lvl6pPr>
            <a:lvl7pPr rtl="0">
              <a:spcBef>
                <a:spcPts val="0"/>
              </a:spcBef>
              <a:buSzPct val="100000"/>
              <a:defRPr sz="2200"/>
            </a:lvl7pPr>
            <a:lvl8pPr rtl="0">
              <a:spcBef>
                <a:spcPts val="0"/>
              </a:spcBef>
              <a:buSzPct val="100000"/>
              <a:defRPr sz="2200"/>
            </a:lvl8pPr>
            <a:lvl9pPr rtl="0">
              <a:spcBef>
                <a:spcPts val="0"/>
              </a:spcBef>
              <a:buSzPct val="100000"/>
              <a:defRPr sz="2200"/>
            </a:lvl9pPr>
          </a:lstStyle>
          <a:p/>
        </p:txBody>
      </p:sp>
      <p:sp>
        <p:nvSpPr>
          <p:cNvPr id="15" name="Shape 15"/>
          <p:cNvSpPr txBox="1"/>
          <p:nvPr>
            <p:ph idx="2" type="body"/>
          </p:nvPr>
        </p:nvSpPr>
        <p:spPr>
          <a:xfrm>
            <a:off x="4846319" y="1234440"/>
            <a:ext cx="4023299" cy="3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75425" lIns="75425" rIns="75425" tIns="75425"/>
          <a:lstStyle>
            <a:lvl1pPr rtl="0">
              <a:spcBef>
                <a:spcPts val="0"/>
              </a:spcBef>
              <a:buSzPct val="100000"/>
              <a:defRPr sz="2200"/>
            </a:lvl1pPr>
            <a:lvl2pPr rtl="0">
              <a:spcBef>
                <a:spcPts val="0"/>
              </a:spcBef>
              <a:buSzPct val="100000"/>
              <a:defRPr sz="2200"/>
            </a:lvl2pPr>
            <a:lvl3pPr rtl="0">
              <a:spcBef>
                <a:spcPts val="0"/>
              </a:spcBef>
              <a:buSzPct val="100000"/>
              <a:defRPr sz="2200"/>
            </a:lvl3pPr>
            <a:lvl4pPr rtl="0">
              <a:spcBef>
                <a:spcPts val="0"/>
              </a:spcBef>
              <a:buSzPct val="100000"/>
              <a:defRPr sz="2200"/>
            </a:lvl4pPr>
            <a:lvl5pPr rtl="0">
              <a:spcBef>
                <a:spcPts val="0"/>
              </a:spcBef>
              <a:buSzPct val="100000"/>
              <a:defRPr sz="2200"/>
            </a:lvl5pPr>
            <a:lvl6pPr rtl="0">
              <a:spcBef>
                <a:spcPts val="0"/>
              </a:spcBef>
              <a:buSzPct val="100000"/>
              <a:defRPr sz="2200"/>
            </a:lvl6pPr>
            <a:lvl7pPr rtl="0">
              <a:spcBef>
                <a:spcPts val="0"/>
              </a:spcBef>
              <a:buSzPct val="100000"/>
              <a:defRPr sz="2200"/>
            </a:lvl7pPr>
            <a:lvl8pPr rtl="0">
              <a:spcBef>
                <a:spcPts val="0"/>
              </a:spcBef>
              <a:buSzPct val="100000"/>
              <a:defRPr sz="2200"/>
            </a:lvl8pPr>
            <a:lvl9pPr rtl="0">
              <a:spcBef>
                <a:spcPts val="0"/>
              </a:spcBef>
              <a:buSzPct val="100000"/>
              <a:defRPr sz="2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idx="1" type="body"/>
          </p:nvPr>
        </p:nvSpPr>
        <p:spPr>
          <a:xfrm>
            <a:off x="274319" y="4526280"/>
            <a:ext cx="8595299" cy="411599"/>
          </a:xfrm>
          <a:prstGeom prst="rect">
            <a:avLst/>
          </a:prstGeom>
          <a:noFill/>
          <a:ln>
            <a:noFill/>
          </a:ln>
        </p:spPr>
        <p:txBody>
          <a:bodyPr anchorCtr="0" anchor="t" bIns="75425" lIns="75425" rIns="75425" tIns="75425"/>
          <a:lstStyle>
            <a:lvl1pPr rtl="0" algn="ctr">
              <a:spcBef>
                <a:spcPts val="0"/>
              </a:spcBef>
              <a:buSzPct val="100000"/>
              <a:defRPr sz="2600"/>
            </a:lvl1pPr>
            <a:lvl2pPr rtl="0" algn="ctr">
              <a:spcBef>
                <a:spcPts val="0"/>
              </a:spcBef>
              <a:buSzPct val="100000"/>
              <a:defRPr sz="2600"/>
            </a:lvl2pPr>
            <a:lvl3pPr rtl="0" algn="ctr">
              <a:spcBef>
                <a:spcPts val="0"/>
              </a:spcBef>
              <a:buSzPct val="100000"/>
              <a:defRPr sz="2600"/>
            </a:lvl3pPr>
            <a:lvl4pPr rtl="0" algn="ctr">
              <a:spcBef>
                <a:spcPts val="0"/>
              </a:spcBef>
              <a:buSzPct val="100000"/>
              <a:defRPr sz="2600"/>
            </a:lvl4pPr>
            <a:lvl5pPr rtl="0" algn="ctr">
              <a:spcBef>
                <a:spcPts val="0"/>
              </a:spcBef>
              <a:buSzPct val="100000"/>
              <a:defRPr sz="2600"/>
            </a:lvl5pPr>
            <a:lvl6pPr rtl="0" algn="ctr">
              <a:spcBef>
                <a:spcPts val="0"/>
              </a:spcBef>
              <a:buSzPct val="100000"/>
              <a:defRPr sz="2600"/>
            </a:lvl6pPr>
            <a:lvl7pPr rtl="0" algn="ctr">
              <a:spcBef>
                <a:spcPts val="0"/>
              </a:spcBef>
              <a:buSzPct val="100000"/>
              <a:defRPr sz="2600"/>
            </a:lvl7pPr>
            <a:lvl8pPr rtl="0" algn="ctr">
              <a:spcBef>
                <a:spcPts val="0"/>
              </a:spcBef>
              <a:buSzPct val="100000"/>
              <a:defRPr sz="2600"/>
            </a:lvl8pPr>
            <a:lvl9pPr rtl="0" algn="ctr">
              <a:spcBef>
                <a:spcPts val="0"/>
              </a:spcBef>
              <a:buSzPct val="100000"/>
              <a:defRPr sz="2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08" name="Shape 108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Relationship Id="rId4" Type="http://schemas.openxmlformats.org/officeDocument/2006/relationships/hyperlink" Target="http://www.indracompany.com/" TargetMode="External"/><Relationship Id="rId5" Type="http://schemas.openxmlformats.org/officeDocument/2006/relationships/hyperlink" Target="http://iconotc.com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corej2eepatterns.com/DataAccessObject.htm" TargetMode="External"/><Relationship Id="rId4" Type="http://schemas.openxmlformats.org/officeDocument/2006/relationships/hyperlink" Target="http://corej2eepatterns.com/ServiceActivator.htm" TargetMode="External"/><Relationship Id="rId5" Type="http://schemas.openxmlformats.org/officeDocument/2006/relationships/hyperlink" Target="http://corej2eepatterns.com/DomainStore.htm" TargetMode="External"/><Relationship Id="rId6" Type="http://schemas.openxmlformats.org/officeDocument/2006/relationships/hyperlink" Target="http://corej2eepatterns.com/WebServiceBroker.ht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corej2eepatterns.com/BusinessDelegate.htm" TargetMode="External"/><Relationship Id="rId4" Type="http://schemas.openxmlformats.org/officeDocument/2006/relationships/hyperlink" Target="http://corej2eepatterns.com/ServiceLocator.htm" TargetMode="External"/><Relationship Id="rId11" Type="http://schemas.openxmlformats.org/officeDocument/2006/relationships/hyperlink" Target="http://corej2eepatterns.com/ValueListHandler.htm" TargetMode="External"/><Relationship Id="rId10" Type="http://schemas.openxmlformats.org/officeDocument/2006/relationships/hyperlink" Target="http://corej2eepatterns.com/TransferObjectAssembler.htm" TargetMode="External"/><Relationship Id="rId9" Type="http://schemas.openxmlformats.org/officeDocument/2006/relationships/hyperlink" Target="http://corej2eepatterns.com/TransferObject.htm" TargetMode="External"/><Relationship Id="rId5" Type="http://schemas.openxmlformats.org/officeDocument/2006/relationships/hyperlink" Target="http://corej2eepatterns.com/SessionFacade.htm" TargetMode="External"/><Relationship Id="rId6" Type="http://schemas.openxmlformats.org/officeDocument/2006/relationships/hyperlink" Target="http://corej2eepatterns.com/ApplicationService.htm" TargetMode="External"/><Relationship Id="rId7" Type="http://schemas.openxmlformats.org/officeDocument/2006/relationships/hyperlink" Target="http://corej2eepatterns.com/BusinessObject.htm" TargetMode="External"/><Relationship Id="rId8" Type="http://schemas.openxmlformats.org/officeDocument/2006/relationships/hyperlink" Target="http://corej2eepatterns.com/CompositeEntity.htm" TargetMode="External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hyperlink" Target="http://corej2eepatterns.com/ViewHelper.htm" TargetMode="External"/><Relationship Id="rId10" Type="http://schemas.openxmlformats.org/officeDocument/2006/relationships/hyperlink" Target="http://corej2eepatterns.com/ApplicationController.htm" TargetMode="External"/><Relationship Id="rId13" Type="http://schemas.openxmlformats.org/officeDocument/2006/relationships/hyperlink" Target="http://corej2eepatterns.com/CompositeView.htm" TargetMode="External"/><Relationship Id="rId12" Type="http://schemas.openxmlformats.org/officeDocument/2006/relationships/hyperlink" Target="http://corej2eepatterns.com/ViewHelper.htm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corej2eepatterns.com/InterceptingFilter.htm" TargetMode="External"/><Relationship Id="rId4" Type="http://schemas.openxmlformats.org/officeDocument/2006/relationships/hyperlink" Target="http://corej2eepatterns.com/InterceptingFilter.htm" TargetMode="External"/><Relationship Id="rId9" Type="http://schemas.openxmlformats.org/officeDocument/2006/relationships/hyperlink" Target="http://corej2eepatterns.com/ApplicationController.htm" TargetMode="External"/><Relationship Id="rId15" Type="http://schemas.openxmlformats.org/officeDocument/2006/relationships/hyperlink" Target="http://corej2eepatterns.com/DispatcherView.htm" TargetMode="External"/><Relationship Id="rId14" Type="http://schemas.openxmlformats.org/officeDocument/2006/relationships/hyperlink" Target="http://corej2eepatterns.com/CompositeView.htm" TargetMode="External"/><Relationship Id="rId17" Type="http://schemas.openxmlformats.org/officeDocument/2006/relationships/hyperlink" Target="http://corej2eepatterns.com/ServiceToWorker.htm" TargetMode="External"/><Relationship Id="rId16" Type="http://schemas.openxmlformats.org/officeDocument/2006/relationships/hyperlink" Target="http://corej2eepatterns.com/DispatcherView.htm" TargetMode="External"/><Relationship Id="rId5" Type="http://schemas.openxmlformats.org/officeDocument/2006/relationships/hyperlink" Target="http://corej2eepatterns.com/ContextObject.htm" TargetMode="External"/><Relationship Id="rId6" Type="http://schemas.openxmlformats.org/officeDocument/2006/relationships/hyperlink" Target="http://corej2eepatterns.com/ContextObject.htm" TargetMode="External"/><Relationship Id="rId7" Type="http://schemas.openxmlformats.org/officeDocument/2006/relationships/hyperlink" Target="http://corej2eepatterns.com/FrontController.htm" TargetMode="External"/><Relationship Id="rId8" Type="http://schemas.openxmlformats.org/officeDocument/2006/relationships/hyperlink" Target="http://corej2eepatterns.com/FrontController.ht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ctrTitle"/>
          </p:nvPr>
        </p:nvSpPr>
        <p:spPr>
          <a:xfrm>
            <a:off x="822959" y="2057400"/>
            <a:ext cx="7566900" cy="874500"/>
          </a:xfrm>
          <a:prstGeom prst="rect">
            <a:avLst/>
          </a:prstGeom>
        </p:spPr>
        <p:txBody>
          <a:bodyPr anchorCtr="0" anchor="t" bIns="31425" lIns="31425" rIns="31425" tIns="3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"/>
              <a:t>JEE5 Patterns</a:t>
            </a:r>
          </a:p>
        </p:txBody>
      </p:sp>
      <p:sp>
        <p:nvSpPr>
          <p:cNvPr id="20" name="Shape 20"/>
          <p:cNvSpPr txBox="1"/>
          <p:nvPr>
            <p:ph idx="1" type="subTitle"/>
          </p:nvPr>
        </p:nvSpPr>
        <p:spPr>
          <a:xfrm>
            <a:off x="1643490" y="3081121"/>
            <a:ext cx="5914500" cy="1185900"/>
          </a:xfrm>
          <a:prstGeom prst="rect">
            <a:avLst/>
          </a:prstGeom>
        </p:spPr>
        <p:txBody>
          <a:bodyPr anchorCtr="0" anchor="t" bIns="31425" lIns="31425" rIns="31425" tIns="3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Escuela de arquitectura y programación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Especialidad Java/XML/JEE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0000"/>
              <a:buFont typeface="Arial"/>
              <a:buNone/>
            </a:pPr>
            <a:r>
              <a:rPr lang="es" sz="1000" u="sng">
                <a:solidFill>
                  <a:srgbClr val="1155CC"/>
                </a:solidFill>
                <a:hlinkClick r:id="rId4"/>
              </a:rPr>
              <a:t>Indra</a:t>
            </a:r>
            <a:r>
              <a:rPr lang="es" sz="1000">
                <a:solidFill>
                  <a:schemeClr val="dk1"/>
                </a:solidFill>
              </a:rPr>
              <a:t> &amp; </a:t>
            </a:r>
            <a:r>
              <a:rPr lang="es" sz="1000" u="sng">
                <a:solidFill>
                  <a:srgbClr val="1155CC"/>
                </a:solidFill>
                <a:hlinkClick r:id="rId5"/>
              </a:rPr>
              <a:t>Icono Training Consulting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274319" y="205739"/>
            <a:ext cx="8595299" cy="617099"/>
          </a:xfrm>
          <a:prstGeom prst="rect">
            <a:avLst/>
          </a:prstGeom>
        </p:spPr>
        <p:txBody>
          <a:bodyPr anchorCtr="0" anchor="t" bIns="75425" lIns="75425" rIns="75425" tIns="75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Patrones de la capa de Integración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274319" y="1234440"/>
            <a:ext cx="8595299" cy="3703200"/>
          </a:xfrm>
          <a:prstGeom prst="rect">
            <a:avLst/>
          </a:prstGeom>
        </p:spPr>
        <p:txBody>
          <a:bodyPr anchorCtr="0" anchor="t" bIns="75425" lIns="75425" rIns="75425" tIns="75425">
            <a:noAutofit/>
          </a:bodyPr>
          <a:lstStyle/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s" sz="3000" u="sng">
                <a:solidFill>
                  <a:schemeClr val="hlink"/>
                </a:solidFill>
                <a:hlinkClick r:id="rId3"/>
              </a:rPr>
              <a:t>Data Access Object</a:t>
            </a:r>
            <a:r>
              <a:rPr lang="es" sz="3000"/>
              <a:t>: </a:t>
            </a:r>
            <a:r>
              <a:rPr lang="es" sz="1200"/>
              <a:t>encapsular por completo el acceso a datos en su propia capa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s" sz="3000" u="sng">
                <a:solidFill>
                  <a:schemeClr val="hlink"/>
                </a:solidFill>
                <a:hlinkClick r:id="rId4"/>
              </a:rPr>
              <a:t>Service Activator</a:t>
            </a:r>
            <a:r>
              <a:rPr lang="es" sz="3000"/>
              <a:t>: </a:t>
            </a:r>
            <a:r>
              <a:rPr lang="es" sz="1200"/>
              <a:t>ejecutar servicios de forma asíncrona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s" sz="3000" u="sng">
                <a:solidFill>
                  <a:schemeClr val="hlink"/>
                </a:solidFill>
                <a:hlinkClick r:id="rId5"/>
              </a:rPr>
              <a:t>Domain Store</a:t>
            </a:r>
            <a:r>
              <a:rPr lang="es" sz="3000"/>
              <a:t>: </a:t>
            </a:r>
            <a:r>
              <a:rPr lang="es" sz="1200"/>
              <a:t>mantener</a:t>
            </a:r>
            <a:r>
              <a:rPr lang="es" sz="3000"/>
              <a:t> </a:t>
            </a:r>
            <a:r>
              <a:rPr lang="es" sz="1200"/>
              <a:t>la lógica de persistencia separada de los objetos persistentes</a:t>
            </a:r>
          </a:p>
          <a:p>
            <a:pPr indent="-419100" lvl="0" marL="45720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s" sz="3000" u="sng">
                <a:solidFill>
                  <a:schemeClr val="hlink"/>
                </a:solidFill>
                <a:hlinkClick r:id="rId6"/>
              </a:rPr>
              <a:t>Web Service Broker</a:t>
            </a:r>
            <a:r>
              <a:rPr lang="es" sz="3000"/>
              <a:t>: </a:t>
            </a:r>
            <a:r>
              <a:rPr lang="es" sz="1200"/>
              <a:t>exponer y reutilizar servicios web a través de una interfaz común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274319" y="205739"/>
            <a:ext cx="8595299" cy="617099"/>
          </a:xfrm>
          <a:prstGeom prst="rect">
            <a:avLst/>
          </a:prstGeom>
        </p:spPr>
        <p:txBody>
          <a:bodyPr anchorCtr="0" anchor="t" bIns="75425" lIns="75425" rIns="75425" tIns="75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>
                <a:solidFill>
                  <a:schemeClr val="dk1"/>
                </a:solidFill>
              </a:rPr>
              <a:t>Patrones de la capa</a:t>
            </a:r>
            <a:r>
              <a:rPr lang="es"/>
              <a:t> de negocio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274319" y="1234440"/>
            <a:ext cx="8595299" cy="3703200"/>
          </a:xfrm>
          <a:prstGeom prst="rect">
            <a:avLst/>
          </a:prstGeom>
        </p:spPr>
        <p:txBody>
          <a:bodyPr anchorCtr="0" anchor="t" bIns="75425" lIns="75425" rIns="75425" tIns="75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s" sz="2400">
                <a:solidFill>
                  <a:srgbClr val="000099"/>
                </a:solidFill>
                <a:highlight>
                  <a:srgbClr val="FFFFFF"/>
                </a:highlight>
                <a:hlinkClick r:id="rId3"/>
              </a:rPr>
              <a:t>Business Delegate</a:t>
            </a:r>
            <a:r>
              <a:rPr lang="es" sz="2400"/>
              <a:t>: </a:t>
            </a:r>
            <a:r>
              <a:rPr lang="es" sz="1200"/>
              <a:t>presentar una interfaz a los clientes lo más simple posible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s" sz="2400">
                <a:solidFill>
                  <a:srgbClr val="000099"/>
                </a:solidFill>
                <a:highlight>
                  <a:srgbClr val="FFFFFF"/>
                </a:highlight>
                <a:hlinkClick r:id="rId4"/>
              </a:rPr>
              <a:t>Service Locator</a:t>
            </a:r>
            <a:r>
              <a:rPr lang="es" sz="2400"/>
              <a:t>: </a:t>
            </a:r>
            <a:r>
              <a:rPr lang="es" sz="1200"/>
              <a:t>localizar servicios y componentes de una manera uniforme y encapsulada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s" sz="2400">
                <a:solidFill>
                  <a:srgbClr val="000099"/>
                </a:solidFill>
                <a:highlight>
                  <a:srgbClr val="FFFFFF"/>
                </a:highlight>
                <a:hlinkClick r:id="rId5"/>
              </a:rPr>
              <a:t>Session Facade</a:t>
            </a:r>
            <a:r>
              <a:rPr lang="es" sz="2400"/>
              <a:t>: </a:t>
            </a:r>
            <a:r>
              <a:rPr lang="es" sz="1200"/>
              <a:t>exponer a clientes servicios y componentes remotos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s" sz="2400">
                <a:solidFill>
                  <a:srgbClr val="000099"/>
                </a:solidFill>
                <a:highlight>
                  <a:srgbClr val="FFFFFF"/>
                </a:highlight>
                <a:hlinkClick r:id="rId6"/>
              </a:rPr>
              <a:t>Application Service</a:t>
            </a:r>
            <a:r>
              <a:rPr lang="es" sz="2400"/>
              <a:t>: </a:t>
            </a:r>
            <a:r>
              <a:rPr lang="es" sz="1200"/>
              <a:t>centralizar peticiones un un único objeto capaz de delegar en otros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s" sz="2400">
                <a:solidFill>
                  <a:srgbClr val="000099"/>
                </a:solidFill>
                <a:highlight>
                  <a:srgbClr val="FFFFFF"/>
                </a:highlight>
                <a:hlinkClick r:id="rId7"/>
              </a:rPr>
              <a:t>Business Object</a:t>
            </a:r>
            <a:r>
              <a:rPr lang="es" sz="2400"/>
              <a:t>: </a:t>
            </a:r>
            <a:r>
              <a:rPr lang="es" sz="1200"/>
              <a:t>integrar lógica de negocio y persistencia de cara a los clientes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s" sz="2400">
                <a:solidFill>
                  <a:srgbClr val="000099"/>
                </a:solidFill>
                <a:highlight>
                  <a:srgbClr val="FFFFFF"/>
                </a:highlight>
                <a:hlinkClick r:id="rId8"/>
              </a:rPr>
              <a:t>Composite Entity</a:t>
            </a:r>
            <a:r>
              <a:rPr lang="es" sz="2400"/>
              <a:t>: </a:t>
            </a:r>
            <a:r>
              <a:rPr lang="es" sz="1200"/>
              <a:t>uso de beans de entidad para implementar el modelo de dominio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s" sz="2400">
                <a:solidFill>
                  <a:srgbClr val="000099"/>
                </a:solidFill>
                <a:highlight>
                  <a:srgbClr val="FFFFFF"/>
                </a:highlight>
                <a:hlinkClick r:id="rId9"/>
              </a:rPr>
              <a:t>Transfer Object</a:t>
            </a:r>
            <a:r>
              <a:rPr lang="es" sz="2400"/>
              <a:t>: </a:t>
            </a:r>
            <a:r>
              <a:rPr lang="es" sz="1200"/>
              <a:t>agregar datos y transferirlos entre capas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s" sz="2400">
                <a:solidFill>
                  <a:srgbClr val="000099"/>
                </a:solidFill>
                <a:highlight>
                  <a:srgbClr val="FFFFFF"/>
                </a:highlight>
                <a:hlinkClick r:id="rId10"/>
              </a:rPr>
              <a:t>T O Assembler</a:t>
            </a:r>
            <a:r>
              <a:rPr lang="es" sz="2400"/>
              <a:t>: </a:t>
            </a:r>
            <a:r>
              <a:rPr lang="es" sz="1200"/>
              <a:t>agregar transfer objects y otros artefactos</a:t>
            </a:r>
          </a:p>
          <a:p>
            <a:pPr indent="-381000" lvl="0" marL="457200">
              <a:spcBef>
                <a:spcPts val="0"/>
              </a:spcBef>
              <a:buSzPct val="100000"/>
              <a:buAutoNum type="arabicPeriod"/>
            </a:pPr>
            <a:r>
              <a:rPr lang="es" sz="2400">
                <a:solidFill>
                  <a:srgbClr val="000099"/>
                </a:solidFill>
                <a:highlight>
                  <a:srgbClr val="FFFFFF"/>
                </a:highlight>
                <a:hlinkClick r:id="rId11"/>
              </a:rPr>
              <a:t>Value List Handler</a:t>
            </a:r>
            <a:r>
              <a:rPr lang="es" sz="2400"/>
              <a:t>: </a:t>
            </a:r>
            <a:r>
              <a:rPr lang="es" sz="1200"/>
              <a:t>facilitar a clientes el recorrido de grandes conjuntos de datos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274319" y="205739"/>
            <a:ext cx="8595299" cy="617099"/>
          </a:xfrm>
          <a:prstGeom prst="rect">
            <a:avLst/>
          </a:prstGeom>
        </p:spPr>
        <p:txBody>
          <a:bodyPr anchorCtr="0" anchor="t" bIns="75425" lIns="75425" rIns="75425" tIns="75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>
                <a:solidFill>
                  <a:schemeClr val="dk1"/>
                </a:solidFill>
              </a:rPr>
              <a:t>Patrones de la capa</a:t>
            </a:r>
            <a:r>
              <a:rPr lang="es"/>
              <a:t> de presentación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274319" y="1234440"/>
            <a:ext cx="8595299" cy="3703200"/>
          </a:xfrm>
          <a:prstGeom prst="rect">
            <a:avLst/>
          </a:prstGeom>
        </p:spPr>
        <p:txBody>
          <a:bodyPr anchorCtr="0" anchor="t" bIns="75425" lIns="75425" rIns="75425" tIns="75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lang="es" sz="3000">
                <a:solidFill>
                  <a:srgbClr val="000099"/>
                </a:solidFill>
                <a:highlight>
                  <a:srgbClr val="FFFFFF"/>
                </a:highlight>
                <a:hlinkClick r:id="rId3"/>
              </a:rPr>
              <a:t>Intercepting Filter: </a:t>
            </a:r>
            <a:r>
              <a:rPr lang="es" sz="1200">
                <a:highlight>
                  <a:srgbClr val="FFFFFF"/>
                </a:highlight>
                <a:hlinkClick r:id="rId4"/>
              </a:rPr>
              <a:t>manipular la request antes y después de que se procese</a:t>
            </a:r>
          </a:p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lang="es" sz="3000">
                <a:solidFill>
                  <a:srgbClr val="000099"/>
                </a:solidFill>
                <a:highlight>
                  <a:srgbClr val="FFFFFF"/>
                </a:highlight>
                <a:hlinkClick r:id="rId5"/>
              </a:rPr>
              <a:t>Context Object: </a:t>
            </a:r>
            <a:r>
              <a:rPr lang="es" sz="1200">
                <a:highlight>
                  <a:srgbClr val="FFFFFF"/>
                </a:highlight>
                <a:hlinkClick r:id="rId6"/>
              </a:rPr>
              <a:t>encapsular información global específica del sistema</a:t>
            </a:r>
          </a:p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lang="es" sz="3000">
                <a:solidFill>
                  <a:srgbClr val="000099"/>
                </a:solidFill>
                <a:highlight>
                  <a:srgbClr val="FFFFFF"/>
                </a:highlight>
                <a:hlinkClick r:id="rId7"/>
              </a:rPr>
              <a:t>Front Controller: </a:t>
            </a:r>
            <a:r>
              <a:rPr lang="es" sz="1200">
                <a:highlight>
                  <a:srgbClr val="FFFFFF"/>
                </a:highlight>
                <a:hlinkClick r:id="rId8"/>
              </a:rPr>
              <a:t>centralizar la recepción de la request, delegar en controladores específicos</a:t>
            </a:r>
          </a:p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lang="es" sz="3000">
                <a:solidFill>
                  <a:srgbClr val="000099"/>
                </a:solidFill>
                <a:highlight>
                  <a:srgbClr val="FFFFFF"/>
                </a:highlight>
                <a:hlinkClick r:id="rId9"/>
              </a:rPr>
              <a:t>Application Controller: </a:t>
            </a:r>
            <a:r>
              <a:rPr lang="es" sz="1200">
                <a:highlight>
                  <a:srgbClr val="FFFFFF"/>
                </a:highlight>
                <a:hlinkClick r:id="rId10"/>
              </a:rPr>
              <a:t>centralizar, modularizar y sincronizar vistas con acciones</a:t>
            </a:r>
          </a:p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lang="es" sz="3000">
                <a:solidFill>
                  <a:srgbClr val="000099"/>
                </a:solidFill>
                <a:highlight>
                  <a:srgbClr val="FFFFFF"/>
                </a:highlight>
                <a:hlinkClick r:id="rId11"/>
              </a:rPr>
              <a:t>View Helper: </a:t>
            </a:r>
            <a:r>
              <a:rPr lang="es" sz="1200">
                <a:highlight>
                  <a:srgbClr val="FFFFFF"/>
                </a:highlight>
                <a:hlinkClick r:id="rId12"/>
              </a:rPr>
              <a:t>eliminar de las vistas toda la lógica ortogonal a la de presentación</a:t>
            </a:r>
          </a:p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lang="es" sz="3000">
                <a:solidFill>
                  <a:srgbClr val="000099"/>
                </a:solidFill>
                <a:highlight>
                  <a:srgbClr val="FFFFFF"/>
                </a:highlight>
                <a:hlinkClick r:id="rId13"/>
              </a:rPr>
              <a:t>Composite View: </a:t>
            </a:r>
            <a:r>
              <a:rPr lang="es" sz="1000">
                <a:highlight>
                  <a:srgbClr val="FFFFFF"/>
                </a:highlight>
                <a:hlinkClick r:id="rId14"/>
              </a:rPr>
              <a:t>construir una vista agregando segmentos parciales</a:t>
            </a:r>
          </a:p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lang="es" sz="3000">
                <a:solidFill>
                  <a:srgbClr val="000099"/>
                </a:solidFill>
                <a:highlight>
                  <a:srgbClr val="FFFFFF"/>
                </a:highlight>
                <a:hlinkClick r:id="rId15"/>
              </a:rPr>
              <a:t>Dispatcher View: </a:t>
            </a:r>
            <a:r>
              <a:rPr lang="es" sz="1200">
                <a:highlight>
                  <a:srgbClr val="FFFFFF"/>
                </a:highlight>
                <a:hlinkClick r:id="rId16"/>
              </a:rPr>
              <a:t>manejo limitado de la request y response desde una vista</a:t>
            </a:r>
          </a:p>
          <a:p>
            <a:pPr indent="-419100" lvl="0" marL="457200">
              <a:spcBef>
                <a:spcPts val="0"/>
              </a:spcBef>
              <a:buSzPct val="100000"/>
              <a:buAutoNum type="arabicPeriod"/>
            </a:pPr>
            <a:r>
              <a:rPr lang="es" sz="3000">
                <a:solidFill>
                  <a:srgbClr val="000099"/>
                </a:solidFill>
                <a:highlight>
                  <a:srgbClr val="FFFFFF"/>
                </a:highlight>
                <a:hlinkClick r:id="rId17"/>
              </a:rPr>
              <a:t>Service To Worker</a:t>
            </a:r>
            <a:r>
              <a:rPr lang="es" sz="3000"/>
              <a:t>: </a:t>
            </a:r>
            <a:r>
              <a:rPr lang="es" sz="1200"/>
              <a:t>generación dinámica de vistas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274319" y="205739"/>
            <a:ext cx="8595299" cy="617099"/>
          </a:xfrm>
          <a:prstGeom prst="rect">
            <a:avLst/>
          </a:prstGeom>
        </p:spPr>
        <p:txBody>
          <a:bodyPr anchorCtr="0" anchor="t" bIns="75425" lIns="75425" rIns="75425" tIns="75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La plataforma JEE</a:t>
            </a:r>
          </a:p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74319" y="1234440"/>
            <a:ext cx="8595299" cy="3703200"/>
          </a:xfrm>
          <a:prstGeom prst="rect">
            <a:avLst/>
          </a:prstGeom>
        </p:spPr>
        <p:txBody>
          <a:bodyPr anchorCtr="0" anchor="t" bIns="75425" lIns="75425" rIns="75425" tIns="75425">
            <a:noAutofit/>
          </a:bodyPr>
          <a:lstStyle/>
          <a:p>
            <a:pPr indent="-228600" lvl="0" marL="4572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s" sz="3000"/>
              <a:t>La plataforma empresarial de Java proporciona una fundación para la creación de sistemas distribuidos (opcionalmente), estructurados en capas construidas en base a componentes predefinidos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274319" y="205739"/>
            <a:ext cx="8595299" cy="617099"/>
          </a:xfrm>
          <a:prstGeom prst="rect">
            <a:avLst/>
          </a:prstGeom>
        </p:spPr>
        <p:txBody>
          <a:bodyPr anchorCtr="0" anchor="t" bIns="75425" lIns="75425" rIns="75425" tIns="75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Componentes de JEE</a:t>
            </a:r>
          </a:p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274319" y="1234440"/>
            <a:ext cx="8595299" cy="3703200"/>
          </a:xfrm>
          <a:prstGeom prst="rect">
            <a:avLst/>
          </a:prstGeom>
        </p:spPr>
        <p:txBody>
          <a:bodyPr anchorCtr="0" anchor="t" bIns="75425" lIns="75425" rIns="75425" tIns="75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"/>
              <a:t>Aplicaciones cliente Java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"/>
              <a:t>Ejecución remota de aplicaciones Java de escritorio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Clientes Web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"/>
              <a:t>Aplicaciones web estándar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Componentes de negocio</a:t>
            </a:r>
          </a:p>
          <a:p>
            <a:pPr indent="-228600" lvl="1" marL="914400">
              <a:spcBef>
                <a:spcPts val="0"/>
              </a:spcBef>
            </a:pPr>
            <a:r>
              <a:rPr lang="es"/>
              <a:t>Principalmente Enterprise Java Beans (EJBs)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274319" y="205739"/>
            <a:ext cx="8595299" cy="617099"/>
          </a:xfrm>
          <a:prstGeom prst="rect">
            <a:avLst/>
          </a:prstGeom>
        </p:spPr>
        <p:txBody>
          <a:bodyPr anchorCtr="0" anchor="t" bIns="75425" lIns="75425" rIns="75425" tIns="75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Modelo estructurado en capas I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274319" y="1234440"/>
            <a:ext cx="8595299" cy="3703200"/>
          </a:xfrm>
          <a:prstGeom prst="rect">
            <a:avLst/>
          </a:prstGeom>
        </p:spPr>
        <p:txBody>
          <a:bodyPr anchorCtr="0" anchor="t" bIns="75425" lIns="75425" rIns="75425" tIns="75425">
            <a:noAutofit/>
          </a:bodyPr>
          <a:lstStyle/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s" sz="3000"/>
              <a:t>Capa de cliente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s" sz="3000"/>
              <a:t>Capa de presentación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s" sz="3000"/>
              <a:t>Capa de negocio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s" sz="3000"/>
              <a:t>Capa de integración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s" sz="3000"/>
              <a:t>Capa de recursos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274319" y="205739"/>
            <a:ext cx="8595299" cy="617099"/>
          </a:xfrm>
          <a:prstGeom prst="rect">
            <a:avLst/>
          </a:prstGeom>
        </p:spPr>
        <p:txBody>
          <a:bodyPr anchorCtr="0" anchor="t" bIns="75425" lIns="75425" rIns="75425" tIns="75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Modelo estructurado en capas II</a:t>
            </a:r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274319" y="1234440"/>
            <a:ext cx="8595299" cy="3703200"/>
          </a:xfrm>
          <a:prstGeom prst="rect">
            <a:avLst/>
          </a:prstGeom>
        </p:spPr>
        <p:txBody>
          <a:bodyPr anchorCtr="0" anchor="t" bIns="75425" lIns="75425" rIns="75425" tIns="75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s" sz="3000"/>
              <a:t>Capa de cliente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s" sz="2400"/>
              <a:t>Es la capa donde se localizan los diferentes clientes de nuestra aplicación. Los tipos más frecuentes son aplicaciones de escritorio, navegadores web y clientes para dispositivos móviles.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274319" y="205739"/>
            <a:ext cx="8595299" cy="617099"/>
          </a:xfrm>
          <a:prstGeom prst="rect">
            <a:avLst/>
          </a:prstGeom>
        </p:spPr>
        <p:txBody>
          <a:bodyPr anchorCtr="0" anchor="t" bIns="75425" lIns="75425" rIns="75425" tIns="75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Modelo estructurado en capas III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274319" y="1234440"/>
            <a:ext cx="8595299" cy="3703200"/>
          </a:xfrm>
          <a:prstGeom prst="rect">
            <a:avLst/>
          </a:prstGeom>
        </p:spPr>
        <p:txBody>
          <a:bodyPr anchorCtr="0" anchor="t" bIns="75425" lIns="75425" rIns="75425" tIns="75425">
            <a:no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s" sz="3000"/>
              <a:t>Capa de presentación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s"/>
              <a:t>Contiene toda la lógica de interacción entre el usuario y la aplicación. Además está encargada de controlar la interacción entre el usuario y la lógica de negocio, generando las vistas necesarias para mostrar la información en la forma adecuada.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274319" y="205739"/>
            <a:ext cx="8595299" cy="617099"/>
          </a:xfrm>
          <a:prstGeom prst="rect">
            <a:avLst/>
          </a:prstGeom>
        </p:spPr>
        <p:txBody>
          <a:bodyPr anchorCtr="0" anchor="t" bIns="75425" lIns="75425" rIns="75425" tIns="75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Modelo estructurado en capas IV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274319" y="1234440"/>
            <a:ext cx="8595299" cy="3703200"/>
          </a:xfrm>
          <a:prstGeom prst="rect">
            <a:avLst/>
          </a:prstGeom>
        </p:spPr>
        <p:txBody>
          <a:bodyPr anchorCtr="0" anchor="t" bIns="75425" lIns="75425" rIns="75425" tIns="75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s" sz="3000"/>
              <a:t>Capa de negocio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s"/>
              <a:t>En ella se localiza el código y las reglas que sirven como núcleo de nuestras aplicaciones empresariales. Debe cumplir una serie de requisitos no funcionales como extensibilidad, mantenibilidad, reutilización, flexibilidad y fácil adopción de tecnologías, etc.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274319" y="205739"/>
            <a:ext cx="8595299" cy="617099"/>
          </a:xfrm>
          <a:prstGeom prst="rect">
            <a:avLst/>
          </a:prstGeom>
        </p:spPr>
        <p:txBody>
          <a:bodyPr anchorCtr="0" anchor="t" bIns="75425" lIns="75425" rIns="75425" tIns="75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Modelo estructurado en capas V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274319" y="1234440"/>
            <a:ext cx="8595299" cy="3703200"/>
          </a:xfrm>
          <a:prstGeom prst="rect">
            <a:avLst/>
          </a:prstGeom>
        </p:spPr>
        <p:txBody>
          <a:bodyPr anchorCtr="0" anchor="t" bIns="75425" lIns="75425" rIns="75425" tIns="75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s" sz="3000"/>
              <a:t>Capa de </a:t>
            </a:r>
            <a:r>
              <a:rPr lang="es" sz="3000">
                <a:solidFill>
                  <a:schemeClr val="dk1"/>
                </a:solidFill>
              </a:rPr>
              <a:t>integración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s"/>
              <a:t>Realiza las tareas necesarias para integrar nuestra aplicación con otros sistemas como sistemas de acceso a datos, sistemas legado, motores de workflow, etc.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s"/>
              <a:t>Esta capa debe ser extensible para que acepte nuevas fuentes sin que esto afecte a la lógica de negocio.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274319" y="205739"/>
            <a:ext cx="8595299" cy="617099"/>
          </a:xfrm>
          <a:prstGeom prst="rect">
            <a:avLst/>
          </a:prstGeom>
        </p:spPr>
        <p:txBody>
          <a:bodyPr anchorCtr="0" anchor="t" bIns="75425" lIns="75425" rIns="75425" tIns="75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Modelo estructurado en capas VI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274319" y="1234440"/>
            <a:ext cx="8595299" cy="3703200"/>
          </a:xfrm>
          <a:prstGeom prst="rect">
            <a:avLst/>
          </a:prstGeom>
        </p:spPr>
        <p:txBody>
          <a:bodyPr anchorCtr="0" anchor="t" bIns="75425" lIns="75425" rIns="75425" tIns="75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s" sz="3000"/>
              <a:t>Capa de </a:t>
            </a:r>
            <a:r>
              <a:rPr lang="es" sz="3000">
                <a:solidFill>
                  <a:schemeClr val="dk1"/>
                </a:solidFill>
              </a:rPr>
              <a:t>recursos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s"/>
              <a:t>En ella se encuentran los diferentes Sistemas de Información de nuestra empresa: bases de datos, sistemas de ficheros COBOL, sistemas ERP, CRM, etc.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