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notesMasterIdLst>
    <p:notesMasterId r:id="rId19"/>
  </p:notesMasterIdLst>
  <p:sldIdLst>
    <p:sldId id="257" r:id="rId5"/>
    <p:sldId id="262" r:id="rId6"/>
    <p:sldId id="270" r:id="rId7"/>
    <p:sldId id="263" r:id="rId8"/>
    <p:sldId id="265" r:id="rId9"/>
    <p:sldId id="264" r:id="rId10"/>
    <p:sldId id="266" r:id="rId11"/>
    <p:sldId id="267" r:id="rId12"/>
    <p:sldId id="268" r:id="rId13"/>
    <p:sldId id="269" r:id="rId14"/>
    <p:sldId id="271" r:id="rId15"/>
    <p:sldId id="272" r:id="rId16"/>
    <p:sldId id="273"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5556" autoAdjust="0"/>
  </p:normalViewPr>
  <p:slideViewPr>
    <p:cSldViewPr snapToGrid="0">
      <p:cViewPr varScale="1">
        <p:scale>
          <a:sx n="86" d="100"/>
          <a:sy n="86" d="100"/>
        </p:scale>
        <p:origin x="14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64C861-8DD0-45A4-8AEE-F3CC1C7047D2}" type="datetimeFigureOut">
              <a:rPr lang="en-US" smtClean="0"/>
              <a:t>4/17/2021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ADA0AE-AC4F-4FC0-A4DF-BCBBF42F8C0E}" type="slidenum">
              <a:rPr lang="en-US" smtClean="0"/>
              <a:t>‹#›</a:t>
            </a:fld>
            <a:endParaRPr lang="en-US"/>
          </a:p>
        </p:txBody>
      </p:sp>
    </p:spTree>
    <p:extLst>
      <p:ext uri="{BB962C8B-B14F-4D97-AF65-F5344CB8AC3E}">
        <p14:creationId xmlns:p14="http://schemas.microsoft.com/office/powerpoint/2010/main" val="1143802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ADA0AE-AC4F-4FC0-A4DF-BCBBF42F8C0E}" type="slidenum">
              <a:rPr lang="en-US" smtClean="0"/>
              <a:t>2</a:t>
            </a:fld>
            <a:endParaRPr lang="en-US"/>
          </a:p>
        </p:txBody>
      </p:sp>
    </p:spTree>
    <p:extLst>
      <p:ext uri="{BB962C8B-B14F-4D97-AF65-F5344CB8AC3E}">
        <p14:creationId xmlns:p14="http://schemas.microsoft.com/office/powerpoint/2010/main" val="1496934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lower the p value the more significance it has on monthly income </a:t>
            </a:r>
          </a:p>
          <a:p>
            <a:endParaRPr lang="en-US" dirty="0"/>
          </a:p>
        </p:txBody>
      </p:sp>
      <p:sp>
        <p:nvSpPr>
          <p:cNvPr id="4" name="Slide Number Placeholder 3"/>
          <p:cNvSpPr>
            <a:spLocks noGrp="1"/>
          </p:cNvSpPr>
          <p:nvPr>
            <p:ph type="sldNum" sz="quarter" idx="5"/>
          </p:nvPr>
        </p:nvSpPr>
        <p:spPr/>
        <p:txBody>
          <a:bodyPr/>
          <a:lstStyle/>
          <a:p>
            <a:fld id="{22ADA0AE-AC4F-4FC0-A4DF-BCBBF42F8C0E}" type="slidenum">
              <a:rPr lang="en-US" smtClean="0"/>
              <a:t>11</a:t>
            </a:fld>
            <a:endParaRPr lang="en-US"/>
          </a:p>
        </p:txBody>
      </p:sp>
    </p:spTree>
    <p:extLst>
      <p:ext uri="{BB962C8B-B14F-4D97-AF65-F5344CB8AC3E}">
        <p14:creationId xmlns:p14="http://schemas.microsoft.com/office/powerpoint/2010/main" val="12718389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linear method was used to predict salary of employees in  the no salary set. We can see that the model has a RSME of 980.9  These predictions were put in a new file called  case2predictions Jobin Joseph Salary</a:t>
            </a:r>
          </a:p>
          <a:p>
            <a:endParaRPr lang="en-US" dirty="0"/>
          </a:p>
        </p:txBody>
      </p:sp>
      <p:sp>
        <p:nvSpPr>
          <p:cNvPr id="4" name="Slide Number Placeholder 3"/>
          <p:cNvSpPr>
            <a:spLocks noGrp="1"/>
          </p:cNvSpPr>
          <p:nvPr>
            <p:ph type="sldNum" sz="quarter" idx="5"/>
          </p:nvPr>
        </p:nvSpPr>
        <p:spPr/>
        <p:txBody>
          <a:bodyPr/>
          <a:lstStyle/>
          <a:p>
            <a:fld id="{22ADA0AE-AC4F-4FC0-A4DF-BCBBF42F8C0E}" type="slidenum">
              <a:rPr lang="en-US" smtClean="0"/>
              <a:t>12</a:t>
            </a:fld>
            <a:endParaRPr lang="en-US"/>
          </a:p>
        </p:txBody>
      </p:sp>
    </p:spTree>
    <p:extLst>
      <p:ext uri="{BB962C8B-B14F-4D97-AF65-F5344CB8AC3E}">
        <p14:creationId xmlns:p14="http://schemas.microsoft.com/office/powerpoint/2010/main" val="2259688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were provided a data set called CaseStudy2-data.csv there are 870 observations and 36 variables. Using a function of .</a:t>
            </a:r>
            <a:r>
              <a:rPr lang="en-US" dirty="0" err="1"/>
              <a:t>na</a:t>
            </a:r>
            <a:r>
              <a:rPr lang="en-US" dirty="0"/>
              <a:t>  were able to find that the data set contained no missing </a:t>
            </a:r>
            <a:r>
              <a:rPr lang="en-US" dirty="0" err="1"/>
              <a:t>varibles</a:t>
            </a:r>
            <a:r>
              <a:rPr lang="en-US" dirty="0"/>
              <a:t>.  In order to test our predictions CaseStudy2CompSet No Attrition.csv and CaseStudy2CompSet No Salary.csv  were provided to test our models.</a:t>
            </a:r>
          </a:p>
        </p:txBody>
      </p:sp>
      <p:sp>
        <p:nvSpPr>
          <p:cNvPr id="4" name="Slide Number Placeholder 3"/>
          <p:cNvSpPr>
            <a:spLocks noGrp="1"/>
          </p:cNvSpPr>
          <p:nvPr>
            <p:ph type="sldNum" sz="quarter" idx="5"/>
          </p:nvPr>
        </p:nvSpPr>
        <p:spPr/>
        <p:txBody>
          <a:bodyPr/>
          <a:lstStyle/>
          <a:p>
            <a:fld id="{22ADA0AE-AC4F-4FC0-A4DF-BCBBF42F8C0E}" type="slidenum">
              <a:rPr lang="en-US" smtClean="0"/>
              <a:t>3</a:t>
            </a:fld>
            <a:endParaRPr lang="en-US"/>
          </a:p>
        </p:txBody>
      </p:sp>
    </p:spTree>
    <p:extLst>
      <p:ext uri="{BB962C8B-B14F-4D97-AF65-F5344CB8AC3E}">
        <p14:creationId xmlns:p14="http://schemas.microsoft.com/office/powerpoint/2010/main" val="979298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following slides we will present some helpful insights  We were able to produce using different variables  in  the data set that was provided.</a:t>
            </a:r>
          </a:p>
          <a:p>
            <a:endParaRPr lang="en-US" dirty="0"/>
          </a:p>
        </p:txBody>
      </p:sp>
      <p:sp>
        <p:nvSpPr>
          <p:cNvPr id="4" name="Slide Number Placeholder 3"/>
          <p:cNvSpPr>
            <a:spLocks noGrp="1"/>
          </p:cNvSpPr>
          <p:nvPr>
            <p:ph type="sldNum" sz="quarter" idx="5"/>
          </p:nvPr>
        </p:nvSpPr>
        <p:spPr/>
        <p:txBody>
          <a:bodyPr/>
          <a:lstStyle/>
          <a:p>
            <a:fld id="{22ADA0AE-AC4F-4FC0-A4DF-BCBBF42F8C0E}" type="slidenum">
              <a:rPr lang="en-US" smtClean="0"/>
              <a:t>4</a:t>
            </a:fld>
            <a:endParaRPr lang="en-US"/>
          </a:p>
        </p:txBody>
      </p:sp>
    </p:spTree>
    <p:extLst>
      <p:ext uri="{BB962C8B-B14F-4D97-AF65-F5344CB8AC3E}">
        <p14:creationId xmlns:p14="http://schemas.microsoft.com/office/powerpoint/2010/main" val="17623737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can see that the higher the years an employee worked at  the company the lower the likelihood of them leaving.</a:t>
            </a:r>
          </a:p>
        </p:txBody>
      </p:sp>
      <p:sp>
        <p:nvSpPr>
          <p:cNvPr id="4" name="Slide Number Placeholder 3"/>
          <p:cNvSpPr>
            <a:spLocks noGrp="1"/>
          </p:cNvSpPr>
          <p:nvPr>
            <p:ph type="sldNum" sz="quarter" idx="5"/>
          </p:nvPr>
        </p:nvSpPr>
        <p:spPr/>
        <p:txBody>
          <a:bodyPr/>
          <a:lstStyle/>
          <a:p>
            <a:fld id="{22ADA0AE-AC4F-4FC0-A4DF-BCBBF42F8C0E}" type="slidenum">
              <a:rPr lang="en-US" smtClean="0"/>
              <a:t>5</a:t>
            </a:fld>
            <a:endParaRPr lang="en-US"/>
          </a:p>
        </p:txBody>
      </p:sp>
    </p:spTree>
    <p:extLst>
      <p:ext uri="{BB962C8B-B14F-4D97-AF65-F5344CB8AC3E}">
        <p14:creationId xmlns:p14="http://schemas.microsoft.com/office/powerpoint/2010/main" val="3603553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boxplot graph we can see that working in the human resources and  research director roles can lead to lower job satisfaction levels. Which might in turn have an effect on attrition.</a:t>
            </a:r>
          </a:p>
        </p:txBody>
      </p:sp>
      <p:sp>
        <p:nvSpPr>
          <p:cNvPr id="4" name="Slide Number Placeholder 3"/>
          <p:cNvSpPr>
            <a:spLocks noGrp="1"/>
          </p:cNvSpPr>
          <p:nvPr>
            <p:ph type="sldNum" sz="quarter" idx="5"/>
          </p:nvPr>
        </p:nvSpPr>
        <p:spPr/>
        <p:txBody>
          <a:bodyPr/>
          <a:lstStyle/>
          <a:p>
            <a:fld id="{22ADA0AE-AC4F-4FC0-A4DF-BCBBF42F8C0E}" type="slidenum">
              <a:rPr lang="en-US" smtClean="0"/>
              <a:t>6</a:t>
            </a:fld>
            <a:endParaRPr lang="en-US"/>
          </a:p>
        </p:txBody>
      </p:sp>
    </p:spTree>
    <p:extLst>
      <p:ext uri="{BB962C8B-B14F-4D97-AF65-F5344CB8AC3E}">
        <p14:creationId xmlns:p14="http://schemas.microsoft.com/office/powerpoint/2010/main" val="7102782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plotting  monthly income vs years at the company we can see generally the more years at the company  the more the employee gets paid  but  we have to be careful as this varies more after 25 years at working in the company</a:t>
            </a:r>
          </a:p>
        </p:txBody>
      </p:sp>
      <p:sp>
        <p:nvSpPr>
          <p:cNvPr id="4" name="Slide Number Placeholder 3"/>
          <p:cNvSpPr>
            <a:spLocks noGrp="1"/>
          </p:cNvSpPr>
          <p:nvPr>
            <p:ph type="sldNum" sz="quarter" idx="5"/>
          </p:nvPr>
        </p:nvSpPr>
        <p:spPr/>
        <p:txBody>
          <a:bodyPr/>
          <a:lstStyle/>
          <a:p>
            <a:fld id="{22ADA0AE-AC4F-4FC0-A4DF-BCBBF42F8C0E}" type="slidenum">
              <a:rPr lang="en-US" smtClean="0"/>
              <a:t>7</a:t>
            </a:fld>
            <a:endParaRPr lang="en-US"/>
          </a:p>
        </p:txBody>
      </p:sp>
    </p:spTree>
    <p:extLst>
      <p:ext uri="{BB962C8B-B14F-4D97-AF65-F5344CB8AC3E}">
        <p14:creationId xmlns:p14="http://schemas.microsoft.com/office/powerpoint/2010/main" val="2555368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see at each respective job role generally  women tend to get have a lower mean hourly rate. This should probably be addressed as this can lead to PR issues for the company later .</a:t>
            </a:r>
          </a:p>
        </p:txBody>
      </p:sp>
      <p:sp>
        <p:nvSpPr>
          <p:cNvPr id="4" name="Slide Number Placeholder 3"/>
          <p:cNvSpPr>
            <a:spLocks noGrp="1"/>
          </p:cNvSpPr>
          <p:nvPr>
            <p:ph type="sldNum" sz="quarter" idx="5"/>
          </p:nvPr>
        </p:nvSpPr>
        <p:spPr/>
        <p:txBody>
          <a:bodyPr/>
          <a:lstStyle/>
          <a:p>
            <a:fld id="{22ADA0AE-AC4F-4FC0-A4DF-BCBBF42F8C0E}" type="slidenum">
              <a:rPr lang="en-US" smtClean="0"/>
              <a:t>8</a:t>
            </a:fld>
            <a:endParaRPr lang="en-US"/>
          </a:p>
        </p:txBody>
      </p:sp>
    </p:spTree>
    <p:extLst>
      <p:ext uri="{BB962C8B-B14F-4D97-AF65-F5344CB8AC3E}">
        <p14:creationId xmlns:p14="http://schemas.microsoft.com/office/powerpoint/2010/main" val="967928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In this plot we can see that employees that tend to stay with the company generally tend to do less Overtime . This is the opposite of employees who leave the company.</a:t>
            </a:r>
          </a:p>
        </p:txBody>
      </p:sp>
      <p:sp>
        <p:nvSpPr>
          <p:cNvPr id="4" name="Slide Number Placeholder 3"/>
          <p:cNvSpPr>
            <a:spLocks noGrp="1"/>
          </p:cNvSpPr>
          <p:nvPr>
            <p:ph type="sldNum" sz="quarter" idx="5"/>
          </p:nvPr>
        </p:nvSpPr>
        <p:spPr/>
        <p:txBody>
          <a:bodyPr/>
          <a:lstStyle/>
          <a:p>
            <a:fld id="{22ADA0AE-AC4F-4FC0-A4DF-BCBBF42F8C0E}" type="slidenum">
              <a:rPr lang="en-US" smtClean="0"/>
              <a:t>9</a:t>
            </a:fld>
            <a:endParaRPr lang="en-US"/>
          </a:p>
        </p:txBody>
      </p:sp>
    </p:spTree>
    <p:extLst>
      <p:ext uri="{BB962C8B-B14F-4D97-AF65-F5344CB8AC3E}">
        <p14:creationId xmlns:p14="http://schemas.microsoft.com/office/powerpoint/2010/main" val="1194409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method was used to predict if there would be attritions per employee in  the no attrition set. These predictions were put in a new file called  case2predictions Jobin Joseph Attrition </a:t>
            </a:r>
          </a:p>
        </p:txBody>
      </p:sp>
      <p:sp>
        <p:nvSpPr>
          <p:cNvPr id="4" name="Slide Number Placeholder 3"/>
          <p:cNvSpPr>
            <a:spLocks noGrp="1"/>
          </p:cNvSpPr>
          <p:nvPr>
            <p:ph type="sldNum" sz="quarter" idx="5"/>
          </p:nvPr>
        </p:nvSpPr>
        <p:spPr/>
        <p:txBody>
          <a:bodyPr/>
          <a:lstStyle/>
          <a:p>
            <a:fld id="{22ADA0AE-AC4F-4FC0-A4DF-BCBBF42F8C0E}" type="slidenum">
              <a:rPr lang="en-US" smtClean="0"/>
              <a:t>10</a:t>
            </a:fld>
            <a:endParaRPr lang="en-US"/>
          </a:p>
        </p:txBody>
      </p:sp>
    </p:spTree>
    <p:extLst>
      <p:ext uri="{BB962C8B-B14F-4D97-AF65-F5344CB8AC3E}">
        <p14:creationId xmlns:p14="http://schemas.microsoft.com/office/powerpoint/2010/main" val="3492110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4/17/2021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4/17/2021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4/17/2021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4/17/2021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4/17/2021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4/17/2021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Case Study 2 </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Jobin Joseph</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814AB-B394-4E11-994E-4ABEBCE6012D}"/>
              </a:ext>
            </a:extLst>
          </p:cNvPr>
          <p:cNvSpPr>
            <a:spLocks noGrp="1"/>
          </p:cNvSpPr>
          <p:nvPr>
            <p:ph type="title"/>
          </p:nvPr>
        </p:nvSpPr>
        <p:spPr/>
        <p:txBody>
          <a:bodyPr/>
          <a:lstStyle/>
          <a:p>
            <a:r>
              <a:rPr lang="en-US" dirty="0"/>
              <a:t>Naive Bayes</a:t>
            </a:r>
          </a:p>
        </p:txBody>
      </p:sp>
      <p:sp>
        <p:nvSpPr>
          <p:cNvPr id="3" name="Content Placeholder 2">
            <a:extLst>
              <a:ext uri="{FF2B5EF4-FFF2-40B4-BE49-F238E27FC236}">
                <a16:creationId xmlns:a16="http://schemas.microsoft.com/office/drawing/2014/main" id="{4286DF09-2B1C-4371-81A0-F0B35A84D6BF}"/>
              </a:ext>
            </a:extLst>
          </p:cNvPr>
          <p:cNvSpPr>
            <a:spLocks noGrp="1"/>
          </p:cNvSpPr>
          <p:nvPr>
            <p:ph idx="1"/>
          </p:nvPr>
        </p:nvSpPr>
        <p:spPr/>
        <p:txBody>
          <a:bodyPr/>
          <a:lstStyle/>
          <a:p>
            <a:r>
              <a:rPr lang="en-US" dirty="0"/>
              <a:t>Using the naive Bayes method </a:t>
            </a:r>
            <a:r>
              <a:rPr lang="en-US" dirty="0" err="1"/>
              <a:t>DDSAnalytics</a:t>
            </a:r>
            <a:r>
              <a:rPr lang="en-US" dirty="0"/>
              <a:t> was able to find a classifier model that would predict with the factors of Age, Job Role, Job Satisfaction, and </a:t>
            </a:r>
            <a:r>
              <a:rPr lang="en-US" dirty="0" err="1"/>
              <a:t>OverTime</a:t>
            </a:r>
            <a:endParaRPr lang="en-US" dirty="0"/>
          </a:p>
          <a:p>
            <a:endParaRPr lang="en-US" dirty="0"/>
          </a:p>
          <a:p>
            <a:r>
              <a:rPr lang="en-US" dirty="0"/>
              <a:t> Accuracy of the model is 0.8517625 </a:t>
            </a:r>
          </a:p>
          <a:p>
            <a:r>
              <a:rPr lang="en-US" dirty="0"/>
              <a:t>Specificity of the model is 0.8600353</a:t>
            </a:r>
          </a:p>
          <a:p>
            <a:r>
              <a:rPr lang="en-US" dirty="0"/>
              <a:t>Sensitivity of the model is 0.665503</a:t>
            </a:r>
          </a:p>
          <a:p>
            <a:endParaRPr lang="en-US" dirty="0"/>
          </a:p>
        </p:txBody>
      </p:sp>
      <p:pic>
        <p:nvPicPr>
          <p:cNvPr id="5" name="Picture 4">
            <a:extLst>
              <a:ext uri="{FF2B5EF4-FFF2-40B4-BE49-F238E27FC236}">
                <a16:creationId xmlns:a16="http://schemas.microsoft.com/office/drawing/2014/main" id="{71363DA0-CC1D-42A4-9BE5-784A7C70B492}"/>
              </a:ext>
            </a:extLst>
          </p:cNvPr>
          <p:cNvPicPr>
            <a:picLocks noChangeAspect="1"/>
          </p:cNvPicPr>
          <p:nvPr/>
        </p:nvPicPr>
        <p:blipFill>
          <a:blip r:embed="rId3"/>
          <a:stretch>
            <a:fillRect/>
          </a:stretch>
        </p:blipFill>
        <p:spPr>
          <a:xfrm>
            <a:off x="7335469" y="2566822"/>
            <a:ext cx="3509023" cy="3192294"/>
          </a:xfrm>
          <a:prstGeom prst="rect">
            <a:avLst/>
          </a:prstGeom>
        </p:spPr>
      </p:pic>
    </p:spTree>
    <p:extLst>
      <p:ext uri="{BB962C8B-B14F-4D97-AF65-F5344CB8AC3E}">
        <p14:creationId xmlns:p14="http://schemas.microsoft.com/office/powerpoint/2010/main" val="2221872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BD014-C3A1-42F2-9624-A8848ADCB100}"/>
              </a:ext>
            </a:extLst>
          </p:cNvPr>
          <p:cNvSpPr>
            <a:spLocks noGrp="1"/>
          </p:cNvSpPr>
          <p:nvPr>
            <p:ph type="title"/>
          </p:nvPr>
        </p:nvSpPr>
        <p:spPr>
          <a:xfrm>
            <a:off x="1066800" y="642594"/>
            <a:ext cx="5407581" cy="1371600"/>
          </a:xfrm>
        </p:spPr>
        <p:txBody>
          <a:bodyPr/>
          <a:lstStyle/>
          <a:p>
            <a:r>
              <a:rPr lang="en-US" dirty="0"/>
              <a:t>Linear regression model </a:t>
            </a:r>
          </a:p>
        </p:txBody>
      </p:sp>
      <p:sp>
        <p:nvSpPr>
          <p:cNvPr id="3" name="Content Placeholder 2">
            <a:extLst>
              <a:ext uri="{FF2B5EF4-FFF2-40B4-BE49-F238E27FC236}">
                <a16:creationId xmlns:a16="http://schemas.microsoft.com/office/drawing/2014/main" id="{4CD7E2E2-6F51-439D-B4C5-377675F43310}"/>
              </a:ext>
            </a:extLst>
          </p:cNvPr>
          <p:cNvSpPr>
            <a:spLocks noGrp="1"/>
          </p:cNvSpPr>
          <p:nvPr>
            <p:ph idx="1"/>
          </p:nvPr>
        </p:nvSpPr>
        <p:spPr>
          <a:xfrm>
            <a:off x="1066800" y="2103120"/>
            <a:ext cx="5029200" cy="3849624"/>
          </a:xfrm>
        </p:spPr>
        <p:txBody>
          <a:bodyPr/>
          <a:lstStyle/>
          <a:p>
            <a:r>
              <a:rPr lang="en-US" dirty="0"/>
              <a:t>In order to  find clues on what explanatory variables were needed  for the predictions error to be lower </a:t>
            </a:r>
          </a:p>
        </p:txBody>
      </p:sp>
      <p:pic>
        <p:nvPicPr>
          <p:cNvPr id="5" name="Picture 4">
            <a:extLst>
              <a:ext uri="{FF2B5EF4-FFF2-40B4-BE49-F238E27FC236}">
                <a16:creationId xmlns:a16="http://schemas.microsoft.com/office/drawing/2014/main" id="{E3205047-5FA6-432D-8751-64D72991A101}"/>
              </a:ext>
            </a:extLst>
          </p:cNvPr>
          <p:cNvPicPr>
            <a:picLocks noChangeAspect="1"/>
          </p:cNvPicPr>
          <p:nvPr/>
        </p:nvPicPr>
        <p:blipFill>
          <a:blip r:embed="rId3"/>
          <a:stretch>
            <a:fillRect/>
          </a:stretch>
        </p:blipFill>
        <p:spPr>
          <a:xfrm>
            <a:off x="6474381" y="642594"/>
            <a:ext cx="5210902" cy="5753903"/>
          </a:xfrm>
          <a:prstGeom prst="rect">
            <a:avLst/>
          </a:prstGeom>
        </p:spPr>
      </p:pic>
    </p:spTree>
    <p:extLst>
      <p:ext uri="{BB962C8B-B14F-4D97-AF65-F5344CB8AC3E}">
        <p14:creationId xmlns:p14="http://schemas.microsoft.com/office/powerpoint/2010/main" val="3016933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807F3-6D8F-4206-BBEE-7245BBE2BCCC}"/>
              </a:ext>
            </a:extLst>
          </p:cNvPr>
          <p:cNvSpPr>
            <a:spLocks noGrp="1"/>
          </p:cNvSpPr>
          <p:nvPr>
            <p:ph type="title"/>
          </p:nvPr>
        </p:nvSpPr>
        <p:spPr/>
        <p:txBody>
          <a:bodyPr/>
          <a:lstStyle/>
          <a:p>
            <a:r>
              <a:rPr lang="en-US" dirty="0"/>
              <a:t>Linear regression model </a:t>
            </a:r>
          </a:p>
        </p:txBody>
      </p:sp>
      <p:sp>
        <p:nvSpPr>
          <p:cNvPr id="3" name="Content Placeholder 2">
            <a:extLst>
              <a:ext uri="{FF2B5EF4-FFF2-40B4-BE49-F238E27FC236}">
                <a16:creationId xmlns:a16="http://schemas.microsoft.com/office/drawing/2014/main" id="{74F8E0F5-CA7B-49E7-9D43-7D46506EA643}"/>
              </a:ext>
            </a:extLst>
          </p:cNvPr>
          <p:cNvSpPr>
            <a:spLocks noGrp="1"/>
          </p:cNvSpPr>
          <p:nvPr>
            <p:ph idx="1"/>
          </p:nvPr>
        </p:nvSpPr>
        <p:spPr/>
        <p:txBody>
          <a:bodyPr/>
          <a:lstStyle/>
          <a:p>
            <a:r>
              <a:rPr lang="en-US" dirty="0"/>
              <a:t>The model that I went with was</a:t>
            </a:r>
          </a:p>
          <a:p>
            <a:r>
              <a:rPr lang="en-US" dirty="0"/>
              <a:t>Monthly Income = Business Travel + </a:t>
            </a:r>
            <a:r>
              <a:rPr lang="en-US" dirty="0" err="1"/>
              <a:t>JobLevel</a:t>
            </a:r>
            <a:r>
              <a:rPr lang="en-US" dirty="0"/>
              <a:t> + </a:t>
            </a:r>
            <a:r>
              <a:rPr lang="en-US" dirty="0" err="1"/>
              <a:t>JobRole</a:t>
            </a:r>
            <a:r>
              <a:rPr lang="en-US" dirty="0"/>
              <a:t> + </a:t>
            </a:r>
            <a:r>
              <a:rPr lang="en-US" dirty="0" err="1"/>
              <a:t>TotalworkingYears</a:t>
            </a:r>
            <a:r>
              <a:rPr lang="en-US" dirty="0"/>
              <a:t> + </a:t>
            </a:r>
            <a:r>
              <a:rPr lang="en-US" dirty="0" err="1"/>
              <a:t>YearsSinceLastPromotion</a:t>
            </a:r>
            <a:r>
              <a:rPr lang="en-US" dirty="0"/>
              <a:t> +</a:t>
            </a:r>
            <a:r>
              <a:rPr lang="en-US" dirty="0" err="1"/>
              <a:t>PerformanceRating</a:t>
            </a:r>
            <a:r>
              <a:rPr lang="en-US" dirty="0"/>
              <a:t>  + </a:t>
            </a:r>
            <a:r>
              <a:rPr lang="en-US" dirty="0" err="1"/>
              <a:t>TotalworkingYears</a:t>
            </a:r>
            <a:r>
              <a:rPr lang="en-US" dirty="0"/>
              <a:t>*</a:t>
            </a:r>
            <a:r>
              <a:rPr lang="en-US" dirty="0" err="1"/>
              <a:t>JobLevel</a:t>
            </a:r>
            <a:r>
              <a:rPr lang="en-US" dirty="0"/>
              <a:t> + </a:t>
            </a:r>
            <a:r>
              <a:rPr lang="en-US" dirty="0" err="1"/>
              <a:t>TotalworkingYears</a:t>
            </a:r>
            <a:r>
              <a:rPr lang="en-US" dirty="0"/>
              <a:t>* </a:t>
            </a:r>
            <a:r>
              <a:rPr lang="en-US" dirty="0" err="1"/>
              <a:t>JobRole</a:t>
            </a:r>
            <a:r>
              <a:rPr lang="en-US" dirty="0"/>
              <a:t> + </a:t>
            </a:r>
            <a:r>
              <a:rPr lang="en-US" dirty="0" err="1"/>
              <a:t>TotalworkingYears</a:t>
            </a:r>
            <a:r>
              <a:rPr lang="en-US" dirty="0"/>
              <a:t>* </a:t>
            </a:r>
            <a:r>
              <a:rPr lang="en-US" dirty="0" err="1"/>
              <a:t>BusinessTravel</a:t>
            </a:r>
            <a:endParaRPr lang="en-US" dirty="0"/>
          </a:p>
          <a:p>
            <a:endParaRPr lang="en-US" dirty="0"/>
          </a:p>
        </p:txBody>
      </p:sp>
      <p:pic>
        <p:nvPicPr>
          <p:cNvPr id="7" name="Picture 6">
            <a:extLst>
              <a:ext uri="{FF2B5EF4-FFF2-40B4-BE49-F238E27FC236}">
                <a16:creationId xmlns:a16="http://schemas.microsoft.com/office/drawing/2014/main" id="{35AE0FFE-0C28-4F62-940F-990CC9B6A2FF}"/>
              </a:ext>
            </a:extLst>
          </p:cNvPr>
          <p:cNvPicPr>
            <a:picLocks noChangeAspect="1"/>
          </p:cNvPicPr>
          <p:nvPr/>
        </p:nvPicPr>
        <p:blipFill>
          <a:blip r:embed="rId3"/>
          <a:stretch>
            <a:fillRect/>
          </a:stretch>
        </p:blipFill>
        <p:spPr>
          <a:xfrm>
            <a:off x="1267438" y="3818021"/>
            <a:ext cx="8517418" cy="1831391"/>
          </a:xfrm>
          <a:prstGeom prst="rect">
            <a:avLst/>
          </a:prstGeom>
        </p:spPr>
      </p:pic>
    </p:spTree>
    <p:extLst>
      <p:ext uri="{BB962C8B-B14F-4D97-AF65-F5344CB8AC3E}">
        <p14:creationId xmlns:p14="http://schemas.microsoft.com/office/powerpoint/2010/main" val="1793748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51C4A-FA9C-4441-B33A-898EC8F4F333}"/>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9E9AE048-6CA4-43EF-B48A-D60C3DE6B61A}"/>
              </a:ext>
            </a:extLst>
          </p:cNvPr>
          <p:cNvSpPr>
            <a:spLocks noGrp="1"/>
          </p:cNvSpPr>
          <p:nvPr>
            <p:ph idx="1"/>
          </p:nvPr>
        </p:nvSpPr>
        <p:spPr/>
        <p:txBody>
          <a:bodyPr/>
          <a:lstStyle/>
          <a:p>
            <a:r>
              <a:rPr lang="en-US" dirty="0"/>
              <a:t>In conclusion we at </a:t>
            </a:r>
            <a:r>
              <a:rPr lang="en-US" sz="1600" dirty="0" err="1">
                <a:solidFill>
                  <a:srgbClr val="494949"/>
                </a:solidFill>
                <a:effectLst/>
                <a:ea typeface="Times New Roman" panose="02020603050405020304" pitchFamily="18" charset="0"/>
                <a:cs typeface="Times New Roman" panose="02020603050405020304" pitchFamily="18" charset="0"/>
              </a:rPr>
              <a:t>DDSAnalytics</a:t>
            </a:r>
            <a:r>
              <a:rPr lang="en-US" sz="1600" dirty="0">
                <a:solidFill>
                  <a:srgbClr val="494949"/>
                </a:solidFill>
                <a:effectLst/>
                <a:ea typeface="Times New Roman" panose="02020603050405020304" pitchFamily="18" charset="0"/>
                <a:cs typeface="Times New Roman" panose="02020603050405020304" pitchFamily="18" charset="0"/>
              </a:rPr>
              <a:t> hope </a:t>
            </a:r>
            <a:r>
              <a:rPr lang="en-US" sz="1600" dirty="0">
                <a:solidFill>
                  <a:srgbClr val="494949"/>
                </a:solidFill>
                <a:ea typeface="Times New Roman" panose="02020603050405020304" pitchFamily="18" charset="0"/>
                <a:cs typeface="Times New Roman" panose="02020603050405020304" pitchFamily="18" charset="0"/>
              </a:rPr>
              <a:t> Frito Lays will </a:t>
            </a:r>
            <a:r>
              <a:rPr lang="en-US" sz="1600" dirty="0">
                <a:solidFill>
                  <a:srgbClr val="494949"/>
                </a:solidFill>
                <a:effectLst/>
                <a:ea typeface="Times New Roman" panose="02020603050405020304" pitchFamily="18" charset="0"/>
                <a:cs typeface="Times New Roman" panose="02020603050405020304" pitchFamily="18" charset="0"/>
              </a:rPr>
              <a:t>utilize  our models for  drawing inferences  when making decisions </a:t>
            </a:r>
            <a:r>
              <a:rPr lang="en-US" sz="1600" dirty="0">
                <a:solidFill>
                  <a:srgbClr val="494949"/>
                </a:solidFill>
                <a:ea typeface="Times New Roman" panose="02020603050405020304" pitchFamily="18" charset="0"/>
                <a:cs typeface="Times New Roman" panose="02020603050405020304" pitchFamily="18" charset="0"/>
              </a:rPr>
              <a:t> in the future of the employees.</a:t>
            </a:r>
            <a:endParaRPr lang="en-US" dirty="0"/>
          </a:p>
        </p:txBody>
      </p:sp>
      <p:pic>
        <p:nvPicPr>
          <p:cNvPr id="4" name="Picture 3">
            <a:extLst>
              <a:ext uri="{FF2B5EF4-FFF2-40B4-BE49-F238E27FC236}">
                <a16:creationId xmlns:a16="http://schemas.microsoft.com/office/drawing/2014/main" id="{65D45FB4-1AF3-44CB-9174-E26023C0C52A}"/>
              </a:ext>
            </a:extLst>
          </p:cNvPr>
          <p:cNvPicPr>
            <a:picLocks noChangeAspect="1"/>
          </p:cNvPicPr>
          <p:nvPr/>
        </p:nvPicPr>
        <p:blipFill>
          <a:blip r:embed="rId2"/>
          <a:stretch>
            <a:fillRect/>
          </a:stretch>
        </p:blipFill>
        <p:spPr>
          <a:xfrm>
            <a:off x="6096000" y="2767286"/>
            <a:ext cx="5386039" cy="3595181"/>
          </a:xfrm>
          <a:prstGeom prst="rect">
            <a:avLst/>
          </a:prstGeom>
        </p:spPr>
      </p:pic>
    </p:spTree>
    <p:extLst>
      <p:ext uri="{BB962C8B-B14F-4D97-AF65-F5344CB8AC3E}">
        <p14:creationId xmlns:p14="http://schemas.microsoft.com/office/powerpoint/2010/main" val="973259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249CB-CC20-4F07-A8E4-449E7357CA34}"/>
              </a:ext>
            </a:extLst>
          </p:cNvPr>
          <p:cNvSpPr>
            <a:spLocks noGrp="1"/>
          </p:cNvSpPr>
          <p:nvPr>
            <p:ph idx="1"/>
          </p:nvPr>
        </p:nvSpPr>
        <p:spPr/>
        <p:txBody>
          <a:bodyPr>
            <a:normAutofit/>
          </a:bodyPr>
          <a:lstStyle/>
          <a:p>
            <a:r>
              <a:rPr lang="en-US" sz="3600" dirty="0"/>
              <a:t>Thank You!</a:t>
            </a:r>
          </a:p>
        </p:txBody>
      </p:sp>
    </p:spTree>
    <p:extLst>
      <p:ext uri="{BB962C8B-B14F-4D97-AF65-F5344CB8AC3E}">
        <p14:creationId xmlns:p14="http://schemas.microsoft.com/office/powerpoint/2010/main" val="3203415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DFD59-5315-4CD3-81FF-3080560A85B7}"/>
              </a:ext>
            </a:extLst>
          </p:cNvPr>
          <p:cNvSpPr>
            <a:spLocks noGrp="1"/>
          </p:cNvSpPr>
          <p:nvPr>
            <p:ph type="title"/>
          </p:nvPr>
        </p:nvSpPr>
        <p:spPr/>
        <p:txBody>
          <a:bodyPr/>
          <a:lstStyle/>
          <a:p>
            <a:r>
              <a:rPr lang="en-US" dirty="0"/>
              <a:t>Problem </a:t>
            </a:r>
          </a:p>
        </p:txBody>
      </p:sp>
      <p:sp>
        <p:nvSpPr>
          <p:cNvPr id="3" name="Content Placeholder 2">
            <a:extLst>
              <a:ext uri="{FF2B5EF4-FFF2-40B4-BE49-F238E27FC236}">
                <a16:creationId xmlns:a16="http://schemas.microsoft.com/office/drawing/2014/main" id="{C8344CB9-F8C1-4896-B6F0-524023C06C2E}"/>
              </a:ext>
            </a:extLst>
          </p:cNvPr>
          <p:cNvSpPr>
            <a:spLocks noGrp="1"/>
          </p:cNvSpPr>
          <p:nvPr>
            <p:ph idx="1"/>
          </p:nvPr>
        </p:nvSpPr>
        <p:spPr/>
        <p:txBody>
          <a:bodyPr/>
          <a:lstStyle/>
          <a:p>
            <a:r>
              <a:rPr lang="en-US" dirty="0"/>
              <a:t>We the company of </a:t>
            </a:r>
            <a:r>
              <a:rPr lang="en-US" sz="1800" dirty="0" err="1">
                <a:solidFill>
                  <a:srgbClr val="494949"/>
                </a:solidFill>
                <a:effectLst/>
                <a:ea typeface="Times New Roman" panose="02020603050405020304" pitchFamily="18" charset="0"/>
                <a:cs typeface="Times New Roman" panose="02020603050405020304" pitchFamily="18" charset="0"/>
              </a:rPr>
              <a:t>DDSAnalytics</a:t>
            </a:r>
            <a:r>
              <a:rPr lang="en-US" sz="1800" dirty="0">
                <a:solidFill>
                  <a:srgbClr val="494949"/>
                </a:solidFill>
                <a:effectLst/>
                <a:ea typeface="Times New Roman" panose="02020603050405020304" pitchFamily="18" charset="0"/>
                <a:cs typeface="Times New Roman" panose="02020603050405020304" pitchFamily="18" charset="0"/>
              </a:rPr>
              <a:t> have been selected to conduct talent management research to the help with insights  about employees  at the Frito Lay  corporation</a:t>
            </a:r>
            <a:r>
              <a:rPr lang="en-US" sz="1800" dirty="0">
                <a:solidFill>
                  <a:srgbClr val="494949"/>
                </a:solidFill>
                <a:ea typeface="Times New Roman" panose="02020603050405020304" pitchFamily="18" charset="0"/>
                <a:cs typeface="Times New Roman" panose="02020603050405020304" pitchFamily="18" charset="0"/>
              </a:rPr>
              <a:t>.</a:t>
            </a:r>
            <a:endParaRPr lang="en-US" sz="1800" dirty="0">
              <a:solidFill>
                <a:srgbClr val="494949"/>
              </a:solidFill>
              <a:effectLst/>
              <a:ea typeface="Times New Roman" panose="02020603050405020304" pitchFamily="18" charset="0"/>
              <a:cs typeface="Times New Roman" panose="02020603050405020304" pitchFamily="18" charset="0"/>
            </a:endParaRPr>
          </a:p>
        </p:txBody>
      </p:sp>
      <p:pic>
        <p:nvPicPr>
          <p:cNvPr id="1030" name="Picture 6">
            <a:extLst>
              <a:ext uri="{FF2B5EF4-FFF2-40B4-BE49-F238E27FC236}">
                <a16:creationId xmlns:a16="http://schemas.microsoft.com/office/drawing/2014/main" id="{76DC2E1C-347C-4A05-926D-D77158ED0C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8015" y="3429000"/>
            <a:ext cx="2552584" cy="1633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3371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36A29CE-D253-4E16-B63C-6309632B9450}"/>
              </a:ext>
            </a:extLst>
          </p:cNvPr>
          <p:cNvPicPr>
            <a:picLocks noGrp="1" noChangeAspect="1"/>
          </p:cNvPicPr>
          <p:nvPr>
            <p:ph idx="1"/>
          </p:nvPr>
        </p:nvPicPr>
        <p:blipFill>
          <a:blip r:embed="rId3"/>
          <a:stretch>
            <a:fillRect/>
          </a:stretch>
        </p:blipFill>
        <p:spPr>
          <a:xfrm>
            <a:off x="5358031" y="2089228"/>
            <a:ext cx="6258798" cy="3677163"/>
          </a:xfrm>
        </p:spPr>
      </p:pic>
      <p:sp>
        <p:nvSpPr>
          <p:cNvPr id="6" name="TextBox 5">
            <a:extLst>
              <a:ext uri="{FF2B5EF4-FFF2-40B4-BE49-F238E27FC236}">
                <a16:creationId xmlns:a16="http://schemas.microsoft.com/office/drawing/2014/main" id="{F92EFCA0-2BD0-4892-A1FF-4248A096AB3B}"/>
              </a:ext>
            </a:extLst>
          </p:cNvPr>
          <p:cNvSpPr txBox="1"/>
          <p:nvPr/>
        </p:nvSpPr>
        <p:spPr>
          <a:xfrm>
            <a:off x="891037" y="2274838"/>
            <a:ext cx="5019109" cy="2585323"/>
          </a:xfrm>
          <a:prstGeom prst="rect">
            <a:avLst/>
          </a:prstGeom>
          <a:noFill/>
        </p:spPr>
        <p:txBody>
          <a:bodyPr wrap="square" rtlCol="0">
            <a:spAutoFit/>
          </a:bodyPr>
          <a:lstStyle/>
          <a:p>
            <a:r>
              <a:rPr lang="en-US" dirty="0"/>
              <a:t>We were provided a data set called CaseStudy2-data.csv there are 870 observations and 36 variables</a:t>
            </a:r>
          </a:p>
          <a:p>
            <a:endParaRPr lang="en-US" dirty="0"/>
          </a:p>
          <a:p>
            <a:endParaRPr lang="en-US" dirty="0"/>
          </a:p>
          <a:p>
            <a:r>
              <a:rPr lang="en-US" dirty="0"/>
              <a:t>CaseStudy2CompSet NoAttrition.csv</a:t>
            </a:r>
          </a:p>
          <a:p>
            <a:endParaRPr lang="en-US" dirty="0"/>
          </a:p>
          <a:p>
            <a:r>
              <a:rPr lang="en-US" dirty="0"/>
              <a:t> </a:t>
            </a:r>
          </a:p>
          <a:p>
            <a:r>
              <a:rPr lang="en-US" dirty="0"/>
              <a:t>CaseStudy2CompSet No Salary.csv .</a:t>
            </a:r>
          </a:p>
        </p:txBody>
      </p:sp>
    </p:spTree>
    <p:extLst>
      <p:ext uri="{BB962C8B-B14F-4D97-AF65-F5344CB8AC3E}">
        <p14:creationId xmlns:p14="http://schemas.microsoft.com/office/powerpoint/2010/main" val="1198198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16A9E-4651-4026-A552-98D3672EDA59}"/>
              </a:ext>
            </a:extLst>
          </p:cNvPr>
          <p:cNvSpPr>
            <a:spLocks noGrp="1"/>
          </p:cNvSpPr>
          <p:nvPr>
            <p:ph type="title"/>
          </p:nvPr>
        </p:nvSpPr>
        <p:spPr/>
        <p:txBody>
          <a:bodyPr/>
          <a:lstStyle/>
          <a:p>
            <a:r>
              <a:rPr lang="en-US" dirty="0"/>
              <a:t>Some Helpful Insights </a:t>
            </a:r>
          </a:p>
        </p:txBody>
      </p:sp>
    </p:spTree>
    <p:extLst>
      <p:ext uri="{BB962C8B-B14F-4D97-AF65-F5344CB8AC3E}">
        <p14:creationId xmlns:p14="http://schemas.microsoft.com/office/powerpoint/2010/main" val="1608351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3FC21A5-F361-433C-B9D5-C389A7E1E4DF}"/>
              </a:ext>
            </a:extLst>
          </p:cNvPr>
          <p:cNvPicPr>
            <a:picLocks noGrp="1" noChangeAspect="1"/>
          </p:cNvPicPr>
          <p:nvPr>
            <p:ph idx="1"/>
          </p:nvPr>
        </p:nvPicPr>
        <p:blipFill>
          <a:blip r:embed="rId3"/>
          <a:stretch>
            <a:fillRect/>
          </a:stretch>
        </p:blipFill>
        <p:spPr>
          <a:xfrm>
            <a:off x="3191410" y="1049254"/>
            <a:ext cx="7605896" cy="5310531"/>
          </a:xfrm>
        </p:spPr>
      </p:pic>
    </p:spTree>
    <p:extLst>
      <p:ext uri="{BB962C8B-B14F-4D97-AF65-F5344CB8AC3E}">
        <p14:creationId xmlns:p14="http://schemas.microsoft.com/office/powerpoint/2010/main" val="663070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7B1E4-D607-4C6C-93E8-C55D9E390FE6}"/>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04B4A646-D999-42B8-BFB7-1C86FC1F79BF}"/>
              </a:ext>
            </a:extLst>
          </p:cNvPr>
          <p:cNvPicPr>
            <a:picLocks noGrp="1" noChangeAspect="1"/>
          </p:cNvPicPr>
          <p:nvPr>
            <p:ph idx="1"/>
          </p:nvPr>
        </p:nvPicPr>
        <p:blipFill>
          <a:blip r:embed="rId3"/>
          <a:stretch>
            <a:fillRect/>
          </a:stretch>
        </p:blipFill>
        <p:spPr>
          <a:xfrm>
            <a:off x="910389" y="491213"/>
            <a:ext cx="10371221" cy="5875573"/>
          </a:xfrm>
        </p:spPr>
      </p:pic>
    </p:spTree>
    <p:extLst>
      <p:ext uri="{BB962C8B-B14F-4D97-AF65-F5344CB8AC3E}">
        <p14:creationId xmlns:p14="http://schemas.microsoft.com/office/powerpoint/2010/main" val="3132588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7ED6365-2B16-4521-BDEB-91FD5FD6DA8E}"/>
              </a:ext>
            </a:extLst>
          </p:cNvPr>
          <p:cNvPicPr>
            <a:picLocks noGrp="1" noChangeAspect="1"/>
          </p:cNvPicPr>
          <p:nvPr>
            <p:ph idx="1"/>
          </p:nvPr>
        </p:nvPicPr>
        <p:blipFill>
          <a:blip r:embed="rId3"/>
          <a:stretch>
            <a:fillRect/>
          </a:stretch>
        </p:blipFill>
        <p:spPr>
          <a:xfrm>
            <a:off x="2797599" y="1449397"/>
            <a:ext cx="8683380" cy="4766009"/>
          </a:xfrm>
        </p:spPr>
      </p:pic>
    </p:spTree>
    <p:extLst>
      <p:ext uri="{BB962C8B-B14F-4D97-AF65-F5344CB8AC3E}">
        <p14:creationId xmlns:p14="http://schemas.microsoft.com/office/powerpoint/2010/main" val="2078210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1AE00-0FC7-4204-A3AD-EC530A285EE7}"/>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DE865F54-9F97-4651-BBBC-7BC501F21952}"/>
              </a:ext>
            </a:extLst>
          </p:cNvPr>
          <p:cNvPicPr>
            <a:picLocks noGrp="1" noChangeAspect="1"/>
          </p:cNvPicPr>
          <p:nvPr>
            <p:ph idx="1"/>
          </p:nvPr>
        </p:nvPicPr>
        <p:blipFill>
          <a:blip r:embed="rId3"/>
          <a:stretch>
            <a:fillRect/>
          </a:stretch>
        </p:blipFill>
        <p:spPr>
          <a:xfrm>
            <a:off x="3148396" y="1563413"/>
            <a:ext cx="8425983" cy="4774724"/>
          </a:xfrm>
        </p:spPr>
      </p:pic>
    </p:spTree>
    <p:extLst>
      <p:ext uri="{BB962C8B-B14F-4D97-AF65-F5344CB8AC3E}">
        <p14:creationId xmlns:p14="http://schemas.microsoft.com/office/powerpoint/2010/main" val="4118716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D4BC5-CB2C-42D6-B37F-F1D02F77BDA7}"/>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46A4873E-DC1C-4AFD-B819-18572A88DA2E}"/>
              </a:ext>
            </a:extLst>
          </p:cNvPr>
          <p:cNvPicPr>
            <a:picLocks noGrp="1" noChangeAspect="1"/>
          </p:cNvPicPr>
          <p:nvPr>
            <p:ph idx="1"/>
          </p:nvPr>
        </p:nvPicPr>
        <p:blipFill>
          <a:blip r:embed="rId3"/>
          <a:stretch>
            <a:fillRect/>
          </a:stretch>
        </p:blipFill>
        <p:spPr>
          <a:xfrm>
            <a:off x="4054226" y="2014194"/>
            <a:ext cx="7496089" cy="4360706"/>
          </a:xfrm>
        </p:spPr>
      </p:pic>
    </p:spTree>
    <p:extLst>
      <p:ext uri="{BB962C8B-B14F-4D97-AF65-F5344CB8AC3E}">
        <p14:creationId xmlns:p14="http://schemas.microsoft.com/office/powerpoint/2010/main" val="7643861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DB58277-F8DF-46FF-84EC-EF41B835E6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{876584A6-CE41-4CC3-A7B4-72F5D1F62BC8}tf78438558_win32</Template>
  <TotalTime>522</TotalTime>
  <Words>555</Words>
  <Application>Microsoft Office PowerPoint</Application>
  <PresentationFormat>Widescreen</PresentationFormat>
  <Paragraphs>47</Paragraphs>
  <Slides>14</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Calibri</vt:lpstr>
      <vt:lpstr>Century Gothic</vt:lpstr>
      <vt:lpstr>Garamond</vt:lpstr>
      <vt:lpstr>SavonVTI</vt:lpstr>
      <vt:lpstr>Case Study 2 </vt:lpstr>
      <vt:lpstr>Problem </vt:lpstr>
      <vt:lpstr>PowerPoint Presentation</vt:lpstr>
      <vt:lpstr>Some Helpful Insights </vt:lpstr>
      <vt:lpstr>PowerPoint Presentation</vt:lpstr>
      <vt:lpstr>PowerPoint Presentation</vt:lpstr>
      <vt:lpstr>PowerPoint Presentation</vt:lpstr>
      <vt:lpstr>PowerPoint Presentation</vt:lpstr>
      <vt:lpstr>PowerPoint Presentation</vt:lpstr>
      <vt:lpstr>Naive Bayes</vt:lpstr>
      <vt:lpstr>Linear regression model </vt:lpstr>
      <vt:lpstr>Linear regression model </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2</dc:title>
  <dc:creator>Jobin Joseph</dc:creator>
  <cp:lastModifiedBy>Jobin Joseph</cp:lastModifiedBy>
  <cp:revision>21</cp:revision>
  <dcterms:created xsi:type="dcterms:W3CDTF">2021-04-16T19:05:22Z</dcterms:created>
  <dcterms:modified xsi:type="dcterms:W3CDTF">2021-04-17T22:53:19Z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