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  <p:sldMasterId id="2147483735" r:id="rId2"/>
    <p:sldMasterId id="2147483771" r:id="rId3"/>
    <p:sldMasterId id="2147483807" r:id="rId4"/>
    <p:sldMasterId id="2147483843" r:id="rId5"/>
  </p:sldMasterIdLst>
  <p:notesMasterIdLst>
    <p:notesMasterId r:id="rId12"/>
  </p:notesMasterIdLst>
  <p:handoutMasterIdLst>
    <p:handoutMasterId r:id="rId13"/>
  </p:handoutMasterIdLst>
  <p:sldIdLst>
    <p:sldId id="259" r:id="rId6"/>
    <p:sldId id="258" r:id="rId7"/>
    <p:sldId id="260" r:id="rId8"/>
    <p:sldId id="261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Would like to </a:t>
          </a:r>
          <a:r>
            <a:rPr lang="en-US" b="1" dirty="0">
              <a:solidFill>
                <a:schemeClr val="bg1"/>
              </a:solidFill>
            </a:rPr>
            <a:t>study control variables</a:t>
          </a:r>
          <a:r>
            <a:rPr lang="en-US" dirty="0">
              <a:solidFill>
                <a:schemeClr val="bg1"/>
              </a:solidFill>
            </a:rPr>
            <a:t> that are crucial in the production of </a:t>
          </a:r>
          <a:r>
            <a:rPr lang="en-US" b="1" dirty="0">
              <a:solidFill>
                <a:schemeClr val="bg1"/>
              </a:solidFill>
            </a:rPr>
            <a:t>Rice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It is useful for agribusiness rice entrepreneur to receive some insight from the quantitative research about their product.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52754B13-191A-46EB-9525-0624A0F3B2D9}" type="presOf" srcId="{9C64CC83-643C-4E12-8F97-BC19DC031190}" destId="{BBA91679-4684-4A04-8AEB-03038C78A75C}" srcOrd="0" destOrd="0" presId="urn:microsoft.com/office/officeart/2016/7/layout/LinearBlockProcessNumbered"/>
    <dgm:cxn modelId="{A0BF9015-A950-41DE-AEC2-214518F9CF71}" type="presOf" srcId="{53742231-981F-480A-940F-203EC2F7423F}" destId="{00AE7F27-0E5D-4AFB-ACD6-B5A19E79EA42}" srcOrd="0" destOrd="0" presId="urn:microsoft.com/office/officeart/2016/7/layout/LinearBlockProcessNumbered"/>
    <dgm:cxn modelId="{92724551-3196-45A9-B102-5EF336F1A6BF}" type="presOf" srcId="{8AA20905-3954-474B-A606-562BCA026DC1}" destId="{579698BD-D232-4926-8D7B-29A69B90858B}" srcOrd="0" destOrd="0" presId="urn:microsoft.com/office/officeart/2016/7/layout/LinearBlockProcessNumbered"/>
    <dgm:cxn modelId="{C2707272-26DD-489C-94E5-046F94DA583B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50A40CA0-F62D-4CF3-B243-5275A21F04A8}" type="presOf" srcId="{53742231-981F-480A-940F-203EC2F7423F}" destId="{C5BDCA19-B754-421E-A6CC-628F80FC74CB}" srcOrd="1" destOrd="0" presId="urn:microsoft.com/office/officeart/2016/7/layout/LinearBlockProcessNumbered"/>
    <dgm:cxn modelId="{554F8AB8-5FF8-4DB7-8015-B024B59D7011}" type="presOf" srcId="{DC13AB6D-DEA2-4CBB-AC69-1EF1A6AD1512}" destId="{DA3A6BD4-857F-4C66-97FA-B1E1C180A950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FCFEA7FF-C65D-42C9-A91B-4AE415C6DFB7}" type="presOf" srcId="{EF449C32-A7AE-4099-9E9B-9E2F736A89CE}" destId="{975C752B-C37A-4BA6-A3AE-2202A141404A}" srcOrd="0" destOrd="0" presId="urn:microsoft.com/office/officeart/2016/7/layout/LinearBlockProcessNumbered"/>
    <dgm:cxn modelId="{E2463A2D-77EA-4D4F-BBA8-7A29BEC6AEF3}" type="presParOf" srcId="{579698BD-D232-4926-8D7B-29A69B90858B}" destId="{3DD5B223-886E-4FC7-BDA1-ECA869A474EC}" srcOrd="0" destOrd="0" presId="urn:microsoft.com/office/officeart/2016/7/layout/LinearBlockProcessNumbered"/>
    <dgm:cxn modelId="{D08989AC-DDE4-4943-810D-CF86A3B00477}" type="presParOf" srcId="{3DD5B223-886E-4FC7-BDA1-ECA869A474EC}" destId="{DA3A6BD4-857F-4C66-97FA-B1E1C180A950}" srcOrd="0" destOrd="0" presId="urn:microsoft.com/office/officeart/2016/7/layout/LinearBlockProcessNumbered"/>
    <dgm:cxn modelId="{7DA63274-3BB2-4780-9A03-0FB70257AB91}" type="presParOf" srcId="{3DD5B223-886E-4FC7-BDA1-ECA869A474EC}" destId="{BBA91679-4684-4A04-8AEB-03038C78A75C}" srcOrd="1" destOrd="0" presId="urn:microsoft.com/office/officeart/2016/7/layout/LinearBlockProcessNumbered"/>
    <dgm:cxn modelId="{5E440334-FC4E-434C-ADC6-61A0B917840B}" type="presParOf" srcId="{3DD5B223-886E-4FC7-BDA1-ECA869A474EC}" destId="{5F398AEE-BC0F-4F30-99FA-92D67A176C2D}" srcOrd="2" destOrd="0" presId="urn:microsoft.com/office/officeart/2016/7/layout/LinearBlockProcessNumbered"/>
    <dgm:cxn modelId="{C8DA023E-731A-46BB-A075-38271B2C80E7}" type="presParOf" srcId="{579698BD-D232-4926-8D7B-29A69B90858B}" destId="{3C27A223-AC17-40BD-B7C5-0447661C2934}" srcOrd="1" destOrd="0" presId="urn:microsoft.com/office/officeart/2016/7/layout/LinearBlockProcessNumbered"/>
    <dgm:cxn modelId="{F600BE5D-527D-42A7-A249-24F68CD97CFB}" type="presParOf" srcId="{579698BD-D232-4926-8D7B-29A69B90858B}" destId="{0864151C-845B-4A50-9755-7EE613694D81}" srcOrd="2" destOrd="0" presId="urn:microsoft.com/office/officeart/2016/7/layout/LinearBlockProcessNumbered"/>
    <dgm:cxn modelId="{25F921B5-2B3B-4343-921C-4A01E1E45945}" type="presParOf" srcId="{0864151C-845B-4A50-9755-7EE613694D81}" destId="{00AE7F27-0E5D-4AFB-ACD6-B5A19E79EA42}" srcOrd="0" destOrd="0" presId="urn:microsoft.com/office/officeart/2016/7/layout/LinearBlockProcessNumbered"/>
    <dgm:cxn modelId="{1FFC3EE6-CFE5-464D-9036-3550A923FAB6}" type="presParOf" srcId="{0864151C-845B-4A50-9755-7EE613694D81}" destId="{975C752B-C37A-4BA6-A3AE-2202A141404A}" srcOrd="1" destOrd="0" presId="urn:microsoft.com/office/officeart/2016/7/layout/LinearBlockProcessNumbered"/>
    <dgm:cxn modelId="{C583D1E3-98DB-4512-8E4D-CA932D92E97E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3235" y="0"/>
          <a:ext cx="4974617" cy="22432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bg1"/>
              </a:solidFill>
            </a:rPr>
            <a:t>Would like to </a:t>
          </a:r>
          <a:r>
            <a:rPr lang="en-US" sz="1800" b="1" kern="1200" dirty="0">
              <a:solidFill>
                <a:schemeClr val="bg1"/>
              </a:solidFill>
            </a:rPr>
            <a:t>study control variables</a:t>
          </a:r>
          <a:r>
            <a:rPr lang="en-US" sz="1800" kern="1200" dirty="0">
              <a:solidFill>
                <a:schemeClr val="bg1"/>
              </a:solidFill>
            </a:rPr>
            <a:t> that are crucial in the production of </a:t>
          </a:r>
          <a:r>
            <a:rPr lang="en-US" sz="1800" b="1" kern="1200" dirty="0">
              <a:solidFill>
                <a:schemeClr val="bg1"/>
              </a:solidFill>
            </a:rPr>
            <a:t>Rice</a:t>
          </a:r>
          <a:r>
            <a:rPr lang="en-US" sz="1800" kern="1200" dirty="0">
              <a:solidFill>
                <a:schemeClr val="bg1"/>
              </a:solidFill>
            </a:rPr>
            <a:t>.</a:t>
          </a:r>
        </a:p>
      </dsp:txBody>
      <dsp:txXfrm>
        <a:off x="3235" y="897293"/>
        <a:ext cx="4974617" cy="134594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8972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01</a:t>
          </a:r>
          <a:endParaRPr lang="en-US" sz="4000" kern="1200" dirty="0"/>
        </a:p>
      </dsp:txBody>
      <dsp:txXfrm>
        <a:off x="3235" y="0"/>
        <a:ext cx="4974617" cy="897293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22432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bg1"/>
              </a:solidFill>
            </a:rPr>
            <a:t>It is useful for agribusiness rice entrepreneur to receive some insight from the quantitative research about their product.</a:t>
          </a:r>
        </a:p>
      </dsp:txBody>
      <dsp:txXfrm>
        <a:off x="5375822" y="897293"/>
        <a:ext cx="4974617" cy="134594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8972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02</a:t>
          </a:r>
        </a:p>
      </dsp:txBody>
      <dsp:txXfrm>
        <a:off x="5375822" y="0"/>
        <a:ext cx="4974617" cy="89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9352D5-1C7B-46A2-B893-0AD0068E5B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0EEE1-B9C9-4D50-A078-472BAC38BC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96A5-67EE-4853-8844-18200443438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B1E0D-B0BD-487B-89B7-DECA17D782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1F6E1-AAEA-441D-B834-893762829F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EBAB-33A6-4FC4-AC2A-8D84CF5A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596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2FA0-BF17-4898-A75B-73A2927FDE00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DD07-D0C8-43E8-87D5-2761AC9E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018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D38747-4367-4BD2-8D51-C97E202738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0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4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E507A8-A5CF-4D38-AB86-7EDDA87A85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1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73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8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5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69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11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71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5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FF70A8-1D13-4657-95F0-A9EA54967B8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96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EB90AC-71BD-4C7F-8ACA-7B3F18292E6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14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6EFC2C-8905-46F0-B443-CE905B76BA01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699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75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8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6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52596F-08A7-4B70-989A-F2B1CF31E66B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154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0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534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30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52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745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63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78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50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37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330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181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30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379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915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243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0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97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25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906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751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123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3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EA15526-7079-4B7B-987C-1B5FAE11A0F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009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211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4009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8127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6868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5104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56261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887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7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99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580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96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576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28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347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666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93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62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9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5153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723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774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8423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292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5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72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76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8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Rice Production Analysis</a:t>
            </a:r>
            <a:br>
              <a:rPr lang="en-US" sz="7200" dirty="0"/>
            </a:br>
            <a:r>
              <a:rPr lang="en-US" sz="7200" dirty="0"/>
              <a:t>(Panel Data Regression)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FNU Joshua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45" y="326009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Research Background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805868"/>
              </p:ext>
            </p:extLst>
          </p:nvPr>
        </p:nvGraphicFramePr>
        <p:xfrm>
          <a:off x="909832" y="1384920"/>
          <a:ext cx="10353675" cy="2243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909C11-731F-4CEA-A832-E1FB79224742}"/>
              </a:ext>
            </a:extLst>
          </p:cNvPr>
          <p:cNvSpPr txBox="1"/>
          <p:nvPr/>
        </p:nvSpPr>
        <p:spPr>
          <a:xfrm>
            <a:off x="965623" y="3833091"/>
            <a:ext cx="102978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MODEL EQUATION: </a:t>
            </a:r>
            <a:r>
              <a:rPr lang="en-US" sz="2400" dirty="0" err="1"/>
              <a:t>PROD</a:t>
            </a:r>
            <a:r>
              <a:rPr lang="en-US" sz="2400" baseline="-25000" dirty="0" err="1"/>
              <a:t>it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ꞵ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ꞵ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ꞵ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ꞵ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4DB4E-03F0-412B-A953-EC6A5EA9A739}"/>
              </a:ext>
            </a:extLst>
          </p:cNvPr>
          <p:cNvSpPr txBox="1"/>
          <p:nvPr/>
        </p:nvSpPr>
        <p:spPr>
          <a:xfrm>
            <a:off x="3348534" y="4407360"/>
            <a:ext cx="5476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	: indicates each different observations</a:t>
            </a:r>
          </a:p>
          <a:p>
            <a:r>
              <a:rPr lang="en-US" dirty="0"/>
              <a:t>t	: indicates each different time periods</a:t>
            </a:r>
          </a:p>
          <a:p>
            <a:r>
              <a:rPr lang="en-US" dirty="0"/>
              <a:t>YEAR	: Year = 1993 to 1994</a:t>
            </a:r>
          </a:p>
          <a:p>
            <a:r>
              <a:rPr lang="en-US" dirty="0"/>
              <a:t>PROD	: Rice production (tons)</a:t>
            </a:r>
          </a:p>
          <a:p>
            <a:r>
              <a:rPr lang="en-US" dirty="0"/>
              <a:t>AREA	: Area planted to rice (hectares)</a:t>
            </a:r>
          </a:p>
          <a:p>
            <a:r>
              <a:rPr lang="en-US" dirty="0"/>
              <a:t>LABOR	: Hired + family labor (person days)</a:t>
            </a:r>
          </a:p>
          <a:p>
            <a:r>
              <a:rPr lang="en-US" dirty="0"/>
              <a:t>FERT	: Fertilizer applied (kilograms)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2D178-FE41-4C88-8836-0773C505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273" y="6461059"/>
            <a:ext cx="7772400" cy="365125"/>
          </a:xfrm>
        </p:spPr>
        <p:txBody>
          <a:bodyPr/>
          <a:lstStyle/>
          <a:p>
            <a:r>
              <a:rPr lang="en-US" sz="2000" dirty="0"/>
              <a:t>a, b, c, d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2276-5F80-47FA-9A35-4A8FE211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Issues and Suitable Methods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AF05-02C7-4C1F-B68A-AEA0DD79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539" y="837714"/>
            <a:ext cx="6253751" cy="5182572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Unobserved Heterogeneity: There might be some factors that were not captured in the data which led to model bias. [i.e. E(b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≠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instead </a:t>
            </a:r>
            <a:r>
              <a:rPr lang="en-US" dirty="0">
                <a:solidFill>
                  <a:schemeClr val="tx1"/>
                </a:solidFill>
              </a:rPr>
              <a:t>E(b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=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*E((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)/var(x))]</a:t>
            </a:r>
          </a:p>
          <a:p>
            <a:pPr marL="951300" lvl="1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 Model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factor out unobserved heterogeneity from the equation.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Time Variant Variable: Consider whether the variables that are being observed is consistent over time or not. (i.e. x</a:t>
            </a:r>
            <a:r>
              <a:rPr lang="en-US" baseline="-25000" dirty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≠ …… ≠ x</a:t>
            </a:r>
            <a:r>
              <a:rPr lang="en-US" baseline="-25000" dirty="0">
                <a:solidFill>
                  <a:schemeClr val="tx1"/>
                </a:solidFill>
              </a:rPr>
              <a:t>2t</a:t>
            </a:r>
            <a:r>
              <a:rPr lang="en-US" dirty="0">
                <a:solidFill>
                  <a:schemeClr val="tx1"/>
                </a:solidFill>
              </a:rPr>
              <a:t>, then error not consistent. Var(v</a:t>
            </a:r>
            <a:r>
              <a:rPr lang="en-US" baseline="-25000" dirty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chemeClr val="tx1"/>
                </a:solidFill>
              </a:rPr>
              <a:t>) = </a:t>
            </a:r>
            <a:r>
              <a:rPr lang="el-GR" dirty="0">
                <a:solidFill>
                  <a:schemeClr val="tx1"/>
                </a:solidFill>
                <a:latin typeface="Century Gothic" panose="020B0502020202020204" pitchFamily="34" charset="0"/>
              </a:rPr>
              <a:t>ψ</a:t>
            </a:r>
            <a:r>
              <a:rPr lang="en-US" baseline="-25000" dirty="0">
                <a:solidFill>
                  <a:schemeClr val="tx1"/>
                </a:solidFill>
                <a:latin typeface="Century Gothic" panose="020B0502020202020204" pitchFamily="34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var</a:t>
            </a:r>
            <a:r>
              <a:rPr lang="en-US" baseline="-25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+var</a:t>
            </a:r>
            <a:r>
              <a:rPr lang="en-US" baseline="-25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pPr marL="951300" lvl="1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Use 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random effect model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to take care of the heterogeneity caused by time variation. 	    (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prod</a:t>
            </a:r>
            <a:r>
              <a:rPr lang="en-US" baseline="-25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ꞵ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51300" lvl="1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Standard Error and Feasible GLS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4941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92E9610B-E1BB-4AED-87F3-93432CA1CD1B}"/>
              </a:ext>
            </a:extLst>
          </p:cNvPr>
          <p:cNvSpPr txBox="1">
            <a:spLocks/>
          </p:cNvSpPr>
          <p:nvPr/>
        </p:nvSpPr>
        <p:spPr>
          <a:xfrm>
            <a:off x="171029" y="644351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e, g</a:t>
            </a:r>
          </a:p>
        </p:txBody>
      </p:sp>
    </p:spTree>
    <p:extLst>
      <p:ext uri="{BB962C8B-B14F-4D97-AF65-F5344CB8AC3E}">
        <p14:creationId xmlns:p14="http://schemas.microsoft.com/office/powerpoint/2010/main" val="116636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EFAC-1E66-43AF-BCAB-473B3FAD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11628"/>
            <a:ext cx="10353762" cy="55672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&amp; Findings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A7EF8-CEB5-4A67-9A74-B39EF6E36891}"/>
              </a:ext>
            </a:extLst>
          </p:cNvPr>
          <p:cNvSpPr txBox="1"/>
          <p:nvPr/>
        </p:nvSpPr>
        <p:spPr>
          <a:xfrm>
            <a:off x="447869" y="1346719"/>
            <a:ext cx="10825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Run a </a:t>
            </a:r>
            <a:r>
              <a:rPr lang="en-US" dirty="0">
                <a:solidFill>
                  <a:srgbClr val="FFFF00"/>
                </a:solidFill>
              </a:rPr>
              <a:t>Lagrange Multiplier test</a:t>
            </a:r>
            <a:r>
              <a:rPr lang="en-US" dirty="0"/>
              <a:t>, the results shows Pooled OLS Model to be appropriate than Random Effect Model.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Implications: None of the variable in the data sets are time variant.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a </a:t>
            </a:r>
            <a:r>
              <a:rPr lang="en-US" dirty="0">
                <a:solidFill>
                  <a:srgbClr val="FFFF00"/>
                </a:solidFill>
              </a:rPr>
              <a:t>Fischer test</a:t>
            </a:r>
            <a:r>
              <a:rPr lang="en-US" dirty="0"/>
              <a:t>, the result shows that Fixed Effect Model is a more appropriate model than the Pooled OLS Model.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Implications: We can conclude from the two test that the case of Unobserved Heterogeneity is present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a </a:t>
            </a:r>
            <a:r>
              <a:rPr lang="en-US" dirty="0">
                <a:solidFill>
                  <a:srgbClr val="FFFF00"/>
                </a:solidFill>
              </a:rPr>
              <a:t>Hausman test</a:t>
            </a:r>
            <a:r>
              <a:rPr lang="en-US" dirty="0"/>
              <a:t>, (basically the same implication as above), Fixed Effect is more appropriate than the Random Effect Model.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0B09A-15F9-4CE2-A228-5259D019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015" y="6462240"/>
            <a:ext cx="6672865" cy="365125"/>
          </a:xfrm>
        </p:spPr>
        <p:txBody>
          <a:bodyPr/>
          <a:lstStyle/>
          <a:p>
            <a:r>
              <a:rPr lang="en-US" sz="2000" dirty="0"/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4CCD4-61FF-4A1C-A5A7-F0C6EE8F3345}"/>
              </a:ext>
            </a:extLst>
          </p:cNvPr>
          <p:cNvSpPr/>
          <p:nvPr/>
        </p:nvSpPr>
        <p:spPr>
          <a:xfrm>
            <a:off x="2812375" y="49260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Hence, we know that there are some unobserved variable in the error components 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) that cannot be ignored. One of the possible cause of this is land quality, weather conditions, etc.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76E5E2-6E03-4DBE-B268-34C88FCAA13D}"/>
              </a:ext>
            </a:extLst>
          </p:cNvPr>
          <p:cNvSpPr txBox="1">
            <a:spLocks/>
          </p:cNvSpPr>
          <p:nvPr/>
        </p:nvSpPr>
        <p:spPr>
          <a:xfrm>
            <a:off x="683494" y="4369303"/>
            <a:ext cx="10353762" cy="556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dirty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EFAC-1E66-43AF-BCAB-473B3FAD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7045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Final Model (Fixed Effect Model)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E052B-22E0-4FA3-BC5B-28D451D8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6" y="1617664"/>
            <a:ext cx="5852087" cy="4901123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D047D43-ACBD-4839-BEB2-F61E9046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579" y="1617663"/>
            <a:ext cx="5485634" cy="4901123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Fixed Effect model:</a:t>
            </a:r>
          </a:p>
          <a:p>
            <a:pPr marL="36900" indent="0">
              <a:buNone/>
            </a:pPr>
            <a:r>
              <a:rPr lang="en-US" dirty="0"/>
              <a:t>We can see that the R-Squared is low (21.809%). This supports our claim that there are some statistically significant variable in the error component that is not captured in the model.</a:t>
            </a:r>
          </a:p>
          <a:p>
            <a:pPr marL="36900" indent="0">
              <a:buNone/>
            </a:pPr>
            <a:r>
              <a:rPr lang="en-US" dirty="0"/>
              <a:t>In order to improve this model, we need to collect and formulate another variable metric to be considered into the model.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DEB617-2F7E-4FD3-BEC4-96EB561E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015" y="6462240"/>
            <a:ext cx="6672865" cy="365125"/>
          </a:xfrm>
        </p:spPr>
        <p:txBody>
          <a:bodyPr/>
          <a:lstStyle/>
          <a:p>
            <a:r>
              <a:rPr lang="en-US" sz="20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1584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D17FF0-C31D-42F8-A2FC-A7F9BE9ADC6D}"/>
              </a:ext>
            </a:extLst>
          </p:cNvPr>
          <p:cNvSpPr/>
          <p:nvPr/>
        </p:nvSpPr>
        <p:spPr>
          <a:xfrm>
            <a:off x="3709770" y="2551837"/>
            <a:ext cx="4772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Any questions?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097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5.xml><?xml version="1.0" encoding="utf-8"?>
<a:theme xmlns:a="http://schemas.openxmlformats.org/drawingml/2006/main" name="2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Calisto MT</vt:lpstr>
      <vt:lpstr>Century Gothic</vt:lpstr>
      <vt:lpstr>Goudy Old Style</vt:lpstr>
      <vt:lpstr>Times New Roman</vt:lpstr>
      <vt:lpstr>Wingdings</vt:lpstr>
      <vt:lpstr>Wingdings 2</vt:lpstr>
      <vt:lpstr>SlateVTI</vt:lpstr>
      <vt:lpstr>Vapor Trail</vt:lpstr>
      <vt:lpstr>Slate</vt:lpstr>
      <vt:lpstr>Mesh</vt:lpstr>
      <vt:lpstr>2_Slate</vt:lpstr>
      <vt:lpstr>Rice Production Analysis (Panel Data Regression)</vt:lpstr>
      <vt:lpstr>Research Background</vt:lpstr>
      <vt:lpstr>Issues and Suitable Methods</vt:lpstr>
      <vt:lpstr>Results &amp; Findings</vt:lpstr>
      <vt:lpstr>Final Model (Fixed Effect Model)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2020-05-30T02:17:52Z</dcterms:created>
  <dcterms:modified xsi:type="dcterms:W3CDTF">2020-06-09T02:54:52Z</dcterms:modified>
</cp:coreProperties>
</file>