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DCA44-812B-4C95-B17B-8765E301C6E6}" v="8" dt="2023-02-15T21:42:08.344"/>
    <p1510:client id="{3B4112F2-F214-66A2-3B83-DBEB3992C9CF}" v="23" dt="2023-02-16T19:20:39.700"/>
    <p1510:client id="{9B73A8D3-4A49-DFBE-6433-FCE8CE88D326}" v="12" dt="2023-02-18T16:04:33.556"/>
    <p1510:client id="{A6D63E07-9027-0ACD-6A2B-39E8C56C6E37}" v="3" dt="2023-02-18T20:24:33.353"/>
    <p1510:client id="{A9C988DE-D448-1299-DAF3-EDA63ABB0A94}" v="176" dt="2023-02-16T18:11:18.447"/>
    <p1510:client id="{C0DA779A-734E-3358-3D6C-80C0D2EBD931}" v="29" dt="2023-02-16T19:45:14.713"/>
    <p1510:client id="{D89A7F5B-F383-FD5A-B43E-C379F9C32FA2}" v="14" dt="2023-02-20T00:17:41.125"/>
    <p1510:client id="{FE76888B-BAB3-C5FC-6264-1C2FE02DF462}" v="84" dt="2023-02-18T17:31:15.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EDA48-BD57-40E4-8692-D85DC7639B4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A3A15B2-B983-4522-907E-9098A01869D0}">
      <dgm:prSet/>
      <dgm:spPr/>
      <dgm:t>
        <a:bodyPr/>
        <a:lstStyle/>
        <a:p>
          <a:pPr>
            <a:lnSpc>
              <a:spcPct val="100000"/>
            </a:lnSpc>
          </a:pPr>
          <a:r>
            <a:rPr lang="en-US" b="1" baseline="0" dirty="0"/>
            <a:t>Planning:</a:t>
          </a:r>
          <a:r>
            <a:rPr lang="en-US" b="1" dirty="0">
              <a:latin typeface="Century Schoolbook" panose="02040604050505020304"/>
            </a:rPr>
            <a:t> </a:t>
          </a:r>
          <a:r>
            <a:rPr lang="en-US" dirty="0"/>
            <a:t>In Agile, the planning phase is an ongoing process that happens at the start of each iteration. The team identifies software features and requirements, creating a user story backlog that is broken down into smaller, manageable tasks.</a:t>
          </a:r>
          <a:br>
            <a:rPr lang="en-US" dirty="0"/>
          </a:br>
          <a:endParaRPr lang="en-US" b="1" dirty="0"/>
        </a:p>
      </dgm:t>
    </dgm:pt>
    <dgm:pt modelId="{9058257C-F52F-4AF9-AB56-85557293895C}" type="parTrans" cxnId="{41050738-43B3-45D2-BB46-3D24CE0E58AB}">
      <dgm:prSet/>
      <dgm:spPr/>
      <dgm:t>
        <a:bodyPr/>
        <a:lstStyle/>
        <a:p>
          <a:endParaRPr lang="en-US"/>
        </a:p>
      </dgm:t>
    </dgm:pt>
    <dgm:pt modelId="{AA51C90E-CF3C-4281-BEF1-BD3B54AA6907}" type="sibTrans" cxnId="{41050738-43B3-45D2-BB46-3D24CE0E58AB}">
      <dgm:prSet/>
      <dgm:spPr/>
      <dgm:t>
        <a:bodyPr/>
        <a:lstStyle/>
        <a:p>
          <a:pPr>
            <a:lnSpc>
              <a:spcPct val="100000"/>
            </a:lnSpc>
          </a:pPr>
          <a:endParaRPr lang="en-US"/>
        </a:p>
      </dgm:t>
    </dgm:pt>
    <dgm:pt modelId="{46431F8A-A4CC-4712-99F7-8EA8D2491D4B}">
      <dgm:prSet/>
      <dgm:spPr/>
      <dgm:t>
        <a:bodyPr/>
        <a:lstStyle/>
        <a:p>
          <a:pPr>
            <a:lnSpc>
              <a:spcPct val="100000"/>
            </a:lnSpc>
          </a:pPr>
          <a:r>
            <a:rPr lang="en-US" b="1" baseline="0" dirty="0">
              <a:latin typeface="Century Schoolbook" panose="02040604050505020304"/>
            </a:rPr>
            <a:t>Requirement Analysis</a:t>
          </a:r>
          <a:r>
            <a:rPr lang="en-US" b="1" baseline="0" dirty="0"/>
            <a:t>:</a:t>
          </a:r>
          <a:r>
            <a:rPr lang="en-US" dirty="0">
              <a:latin typeface="Century Schoolbook" panose="02040604050505020304"/>
            </a:rPr>
            <a:t> </a:t>
          </a:r>
          <a:r>
            <a:rPr lang="en-US" dirty="0"/>
            <a:t>Requirement analysis </a:t>
          </a:r>
          <a:r>
            <a:rPr lang="en-US" dirty="0">
              <a:latin typeface="Century Schoolbook" panose="02040604050505020304"/>
            </a:rPr>
            <a:t>involves</a:t>
          </a:r>
          <a:r>
            <a:rPr lang="en-US" dirty="0"/>
            <a:t> identifying </a:t>
          </a:r>
          <a:r>
            <a:rPr lang="en-US" dirty="0">
              <a:latin typeface="Century Schoolbook" panose="02040604050505020304"/>
            </a:rPr>
            <a:t>and</a:t>
          </a:r>
          <a:r>
            <a:rPr lang="en-US" dirty="0"/>
            <a:t> defining user requirements and prioritizing them to create a backlog of tasks for development.</a:t>
          </a:r>
          <a:br>
            <a:rPr lang="en-US" dirty="0"/>
          </a:br>
          <a:endParaRPr lang="en-US" dirty="0"/>
        </a:p>
      </dgm:t>
    </dgm:pt>
    <dgm:pt modelId="{799DFE4B-7091-4469-8FE5-D75C64C4BFFC}" type="parTrans" cxnId="{CA26C62D-48E0-4A59-9568-929810517B8A}">
      <dgm:prSet/>
      <dgm:spPr/>
      <dgm:t>
        <a:bodyPr/>
        <a:lstStyle/>
        <a:p>
          <a:endParaRPr lang="en-US"/>
        </a:p>
      </dgm:t>
    </dgm:pt>
    <dgm:pt modelId="{068E4578-1E59-4813-801A-3BC593DE2B09}" type="sibTrans" cxnId="{CA26C62D-48E0-4A59-9568-929810517B8A}">
      <dgm:prSet/>
      <dgm:spPr/>
      <dgm:t>
        <a:bodyPr/>
        <a:lstStyle/>
        <a:p>
          <a:pPr>
            <a:lnSpc>
              <a:spcPct val="100000"/>
            </a:lnSpc>
          </a:pPr>
          <a:endParaRPr lang="en-US"/>
        </a:p>
      </dgm:t>
    </dgm:pt>
    <dgm:pt modelId="{5F2BBFD4-1469-4F60-848D-6D6C39E9A208}">
      <dgm:prSet/>
      <dgm:spPr/>
      <dgm:t>
        <a:bodyPr/>
        <a:lstStyle/>
        <a:p>
          <a:pPr>
            <a:lnSpc>
              <a:spcPct val="100000"/>
            </a:lnSpc>
          </a:pPr>
          <a:r>
            <a:rPr lang="en-US" b="1" baseline="0" dirty="0"/>
            <a:t>Designing:</a:t>
          </a:r>
          <a:r>
            <a:rPr lang="en-US" dirty="0">
              <a:latin typeface="Century Schoolbook" panose="02040604050505020304"/>
            </a:rPr>
            <a:t> Create</a:t>
          </a:r>
          <a:r>
            <a:rPr lang="en-US" dirty="0"/>
            <a:t> a clear plan for how user requirements will be implemented and delivered as functional software in a series of short sprints.</a:t>
          </a:r>
        </a:p>
      </dgm:t>
    </dgm:pt>
    <dgm:pt modelId="{5004BFA2-74C1-40BC-9AB2-F1B2045D7C67}" type="parTrans" cxnId="{A20836C2-172B-4294-A96B-5D74A5443F54}">
      <dgm:prSet/>
      <dgm:spPr/>
      <dgm:t>
        <a:bodyPr/>
        <a:lstStyle/>
        <a:p>
          <a:endParaRPr lang="en-US"/>
        </a:p>
      </dgm:t>
    </dgm:pt>
    <dgm:pt modelId="{2870EE53-198C-40BF-B0FC-38D957BEC4D4}" type="sibTrans" cxnId="{A20836C2-172B-4294-A96B-5D74A5443F54}">
      <dgm:prSet/>
      <dgm:spPr/>
      <dgm:t>
        <a:bodyPr/>
        <a:lstStyle/>
        <a:p>
          <a:pPr>
            <a:lnSpc>
              <a:spcPct val="100000"/>
            </a:lnSpc>
          </a:pPr>
          <a:endParaRPr lang="en-US"/>
        </a:p>
      </dgm:t>
    </dgm:pt>
    <dgm:pt modelId="{4FBDB519-B805-4AF1-AAE9-F2C184056DCD}">
      <dgm:prSet/>
      <dgm:spPr/>
      <dgm:t>
        <a:bodyPr/>
        <a:lstStyle/>
        <a:p>
          <a:pPr>
            <a:lnSpc>
              <a:spcPct val="100000"/>
            </a:lnSpc>
          </a:pPr>
          <a:r>
            <a:rPr lang="en-US" b="1" baseline="0" dirty="0">
              <a:latin typeface="Century Schoolbook" panose="02040604050505020304"/>
            </a:rPr>
            <a:t>Coding</a:t>
          </a:r>
          <a:r>
            <a:rPr lang="en-US" b="1" baseline="0" dirty="0"/>
            <a:t>:</a:t>
          </a:r>
          <a:r>
            <a:rPr lang="en-US" dirty="0">
              <a:latin typeface="Century Schoolbook" panose="02040604050505020304"/>
            </a:rPr>
            <a:t> </a:t>
          </a:r>
          <a:r>
            <a:rPr lang="en-US" dirty="0"/>
            <a:t>writing software code in small increments to deliver high-priority features to </a:t>
          </a:r>
          <a:r>
            <a:rPr lang="en-US" dirty="0">
              <a:latin typeface="Century Schoolbook" panose="02040604050505020304"/>
            </a:rPr>
            <a:t>end-</a:t>
          </a:r>
          <a:r>
            <a:rPr lang="en-US" b="0" dirty="0">
              <a:latin typeface="Century Schoolbook" panose="02040604050505020304"/>
            </a:rPr>
            <a:t>users</a:t>
          </a:r>
          <a:r>
            <a:rPr lang="en-US" b="1" dirty="0">
              <a:latin typeface="Century Schoolbook" panose="02040604050505020304"/>
            </a:rPr>
            <a:t>.</a:t>
          </a:r>
          <a:endParaRPr lang="en-US" b="1" dirty="0"/>
        </a:p>
      </dgm:t>
    </dgm:pt>
    <dgm:pt modelId="{EEBACE62-D87D-4BA0-AA8E-4EA8B3EE629E}" type="parTrans" cxnId="{66BDF006-3E30-4BC7-96DF-9B8AD24249C8}">
      <dgm:prSet/>
      <dgm:spPr/>
      <dgm:t>
        <a:bodyPr/>
        <a:lstStyle/>
        <a:p>
          <a:endParaRPr lang="en-US"/>
        </a:p>
      </dgm:t>
    </dgm:pt>
    <dgm:pt modelId="{3E4BC354-9295-444C-8945-6C36A34B64B0}" type="sibTrans" cxnId="{66BDF006-3E30-4BC7-96DF-9B8AD24249C8}">
      <dgm:prSet/>
      <dgm:spPr/>
      <dgm:t>
        <a:bodyPr/>
        <a:lstStyle/>
        <a:p>
          <a:pPr>
            <a:lnSpc>
              <a:spcPct val="100000"/>
            </a:lnSpc>
          </a:pPr>
          <a:endParaRPr lang="en-US"/>
        </a:p>
      </dgm:t>
    </dgm:pt>
    <dgm:pt modelId="{92C89C5A-4082-4552-B387-53DE7B276D56}">
      <dgm:prSet/>
      <dgm:spPr/>
      <dgm:t>
        <a:bodyPr/>
        <a:lstStyle/>
        <a:p>
          <a:pPr>
            <a:lnSpc>
              <a:spcPct val="100000"/>
            </a:lnSpc>
          </a:pPr>
          <a:r>
            <a:rPr lang="en-US" b="1" baseline="0" dirty="0"/>
            <a:t>Testing:</a:t>
          </a:r>
          <a:r>
            <a:rPr lang="en-US" dirty="0">
              <a:latin typeface="Century Schoolbook" panose="02040604050505020304"/>
            </a:rPr>
            <a:t> Validating</a:t>
          </a:r>
          <a:r>
            <a:rPr lang="en-US" dirty="0"/>
            <a:t> that software meets user requirements and ensuring the software is fully functional and reliable, throughout development and prior to release.</a:t>
          </a:r>
        </a:p>
      </dgm:t>
    </dgm:pt>
    <dgm:pt modelId="{DCF39767-8532-4F42-B47F-C4A6447E96E7}" type="parTrans" cxnId="{4F465049-CBDD-4C08-B33D-BAB42A747029}">
      <dgm:prSet/>
      <dgm:spPr/>
      <dgm:t>
        <a:bodyPr/>
        <a:lstStyle/>
        <a:p>
          <a:endParaRPr lang="en-US"/>
        </a:p>
      </dgm:t>
    </dgm:pt>
    <dgm:pt modelId="{8EBC0D55-F43C-4BD5-BA4C-B828ACACF8D0}" type="sibTrans" cxnId="{4F465049-CBDD-4C08-B33D-BAB42A747029}">
      <dgm:prSet/>
      <dgm:spPr/>
      <dgm:t>
        <a:bodyPr/>
        <a:lstStyle/>
        <a:p>
          <a:pPr>
            <a:lnSpc>
              <a:spcPct val="100000"/>
            </a:lnSpc>
          </a:pPr>
          <a:endParaRPr lang="en-US"/>
        </a:p>
      </dgm:t>
    </dgm:pt>
    <dgm:pt modelId="{0F4CA1BB-272E-4B77-B302-27EA978A3914}" type="pres">
      <dgm:prSet presAssocID="{002EDA48-BD57-40E4-8692-D85DC7639B4D}" presName="root" presStyleCnt="0">
        <dgm:presLayoutVars>
          <dgm:dir/>
          <dgm:resizeHandles val="exact"/>
        </dgm:presLayoutVars>
      </dgm:prSet>
      <dgm:spPr/>
    </dgm:pt>
    <dgm:pt modelId="{A3531560-92E3-4F11-81B8-9F00ABCA20FF}" type="pres">
      <dgm:prSet presAssocID="{002EDA48-BD57-40E4-8692-D85DC7639B4D}" presName="container" presStyleCnt="0">
        <dgm:presLayoutVars>
          <dgm:dir/>
          <dgm:resizeHandles val="exact"/>
        </dgm:presLayoutVars>
      </dgm:prSet>
      <dgm:spPr/>
    </dgm:pt>
    <dgm:pt modelId="{28BCCF93-6A7E-43E5-8076-2DA54D60B70B}" type="pres">
      <dgm:prSet presAssocID="{7A3A15B2-B983-4522-907E-9098A01869D0}" presName="compNode" presStyleCnt="0"/>
      <dgm:spPr/>
    </dgm:pt>
    <dgm:pt modelId="{533197CB-F7B9-4F2A-A992-F168E4CB7C1B}" type="pres">
      <dgm:prSet presAssocID="{7A3A15B2-B983-4522-907E-9098A01869D0}" presName="iconBgRect" presStyleLbl="bgShp" presStyleIdx="0" presStyleCnt="5"/>
      <dgm:spPr/>
    </dgm:pt>
    <dgm:pt modelId="{44DF368E-93A8-469B-AED9-9709FD768AE9}" type="pres">
      <dgm:prSet presAssocID="{7A3A15B2-B983-4522-907E-9098A01869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D0E3C81A-B415-45A8-8E21-19C47CC4A61D}" type="pres">
      <dgm:prSet presAssocID="{7A3A15B2-B983-4522-907E-9098A01869D0}" presName="spaceRect" presStyleCnt="0"/>
      <dgm:spPr/>
    </dgm:pt>
    <dgm:pt modelId="{28FD7691-0195-4BAE-A01E-639316A30EDA}" type="pres">
      <dgm:prSet presAssocID="{7A3A15B2-B983-4522-907E-9098A01869D0}" presName="textRect" presStyleLbl="revTx" presStyleIdx="0" presStyleCnt="5">
        <dgm:presLayoutVars>
          <dgm:chMax val="1"/>
          <dgm:chPref val="1"/>
        </dgm:presLayoutVars>
      </dgm:prSet>
      <dgm:spPr/>
    </dgm:pt>
    <dgm:pt modelId="{593E74AF-7993-488A-92B4-98C75FF0BD82}" type="pres">
      <dgm:prSet presAssocID="{AA51C90E-CF3C-4281-BEF1-BD3B54AA6907}" presName="sibTrans" presStyleLbl="sibTrans2D1" presStyleIdx="0" presStyleCnt="0"/>
      <dgm:spPr/>
    </dgm:pt>
    <dgm:pt modelId="{4795A425-F898-4BBB-9BC0-1B60140CF6C0}" type="pres">
      <dgm:prSet presAssocID="{46431F8A-A4CC-4712-99F7-8EA8D2491D4B}" presName="compNode" presStyleCnt="0"/>
      <dgm:spPr/>
    </dgm:pt>
    <dgm:pt modelId="{10C70520-2C9D-47DE-8A6D-D5072F6C6102}" type="pres">
      <dgm:prSet presAssocID="{46431F8A-A4CC-4712-99F7-8EA8D2491D4B}" presName="iconBgRect" presStyleLbl="bgShp" presStyleIdx="1" presStyleCnt="5"/>
      <dgm:spPr/>
    </dgm:pt>
    <dgm:pt modelId="{E8A395D2-6BEE-41E8-9464-EFDD0BE76207}" type="pres">
      <dgm:prSet presAssocID="{46431F8A-A4CC-4712-99F7-8EA8D2491D4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DE3E36CA-483B-4135-80C0-97A6133DCA39}" type="pres">
      <dgm:prSet presAssocID="{46431F8A-A4CC-4712-99F7-8EA8D2491D4B}" presName="spaceRect" presStyleCnt="0"/>
      <dgm:spPr/>
    </dgm:pt>
    <dgm:pt modelId="{4F1D8773-E59A-421B-9440-33AE89555A7E}" type="pres">
      <dgm:prSet presAssocID="{46431F8A-A4CC-4712-99F7-8EA8D2491D4B}" presName="textRect" presStyleLbl="revTx" presStyleIdx="1" presStyleCnt="5">
        <dgm:presLayoutVars>
          <dgm:chMax val="1"/>
          <dgm:chPref val="1"/>
        </dgm:presLayoutVars>
      </dgm:prSet>
      <dgm:spPr/>
    </dgm:pt>
    <dgm:pt modelId="{0B35CFB3-F9BF-421F-9F7D-34D9F80A0427}" type="pres">
      <dgm:prSet presAssocID="{068E4578-1E59-4813-801A-3BC593DE2B09}" presName="sibTrans" presStyleLbl="sibTrans2D1" presStyleIdx="0" presStyleCnt="0"/>
      <dgm:spPr/>
    </dgm:pt>
    <dgm:pt modelId="{0E17458F-745D-4ED8-BF0B-C9C96299B7E5}" type="pres">
      <dgm:prSet presAssocID="{5F2BBFD4-1469-4F60-848D-6D6C39E9A208}" presName="compNode" presStyleCnt="0"/>
      <dgm:spPr/>
    </dgm:pt>
    <dgm:pt modelId="{499DC795-B9C2-4F22-ACAB-C1FE00F346A9}" type="pres">
      <dgm:prSet presAssocID="{5F2BBFD4-1469-4F60-848D-6D6C39E9A208}" presName="iconBgRect" presStyleLbl="bgShp" presStyleIdx="2" presStyleCnt="5"/>
      <dgm:spPr/>
    </dgm:pt>
    <dgm:pt modelId="{EBDECB09-7F9D-49B7-89AF-9B0D5D639378}" type="pres">
      <dgm:prSet presAssocID="{5F2BBFD4-1469-4F60-848D-6D6C39E9A20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tist"/>
        </a:ext>
      </dgm:extLst>
    </dgm:pt>
    <dgm:pt modelId="{047041D7-3016-488E-88EB-49EB06D070F1}" type="pres">
      <dgm:prSet presAssocID="{5F2BBFD4-1469-4F60-848D-6D6C39E9A208}" presName="spaceRect" presStyleCnt="0"/>
      <dgm:spPr/>
    </dgm:pt>
    <dgm:pt modelId="{FA31700B-C92F-412E-A93F-100D1A27F8B9}" type="pres">
      <dgm:prSet presAssocID="{5F2BBFD4-1469-4F60-848D-6D6C39E9A208}" presName="textRect" presStyleLbl="revTx" presStyleIdx="2" presStyleCnt="5">
        <dgm:presLayoutVars>
          <dgm:chMax val="1"/>
          <dgm:chPref val="1"/>
        </dgm:presLayoutVars>
      </dgm:prSet>
      <dgm:spPr/>
    </dgm:pt>
    <dgm:pt modelId="{F31D5F35-EAC4-44E1-9769-F0EC7CA09AF3}" type="pres">
      <dgm:prSet presAssocID="{2870EE53-198C-40BF-B0FC-38D957BEC4D4}" presName="sibTrans" presStyleLbl="sibTrans2D1" presStyleIdx="0" presStyleCnt="0"/>
      <dgm:spPr/>
    </dgm:pt>
    <dgm:pt modelId="{2FB987B8-BEAD-4B9C-AA5B-ECD6D4FC0094}" type="pres">
      <dgm:prSet presAssocID="{4FBDB519-B805-4AF1-AAE9-F2C184056DCD}" presName="compNode" presStyleCnt="0"/>
      <dgm:spPr/>
    </dgm:pt>
    <dgm:pt modelId="{B4B3E6FB-AF74-4641-BA26-E8BEB4E5C904}" type="pres">
      <dgm:prSet presAssocID="{4FBDB519-B805-4AF1-AAE9-F2C184056DCD}" presName="iconBgRect" presStyleLbl="bgShp" presStyleIdx="3" presStyleCnt="5"/>
      <dgm:spPr/>
    </dgm:pt>
    <dgm:pt modelId="{FB9BC501-13D7-4FEE-9957-B6197DEE68BD}" type="pres">
      <dgm:prSet presAssocID="{4FBDB519-B805-4AF1-AAE9-F2C184056DC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FB023769-31DF-4F56-96B0-B6050FDA3D5D}" type="pres">
      <dgm:prSet presAssocID="{4FBDB519-B805-4AF1-AAE9-F2C184056DCD}" presName="spaceRect" presStyleCnt="0"/>
      <dgm:spPr/>
    </dgm:pt>
    <dgm:pt modelId="{B037D5C2-B0BA-4870-80F8-AD442993F3E5}" type="pres">
      <dgm:prSet presAssocID="{4FBDB519-B805-4AF1-AAE9-F2C184056DCD}" presName="textRect" presStyleLbl="revTx" presStyleIdx="3" presStyleCnt="5">
        <dgm:presLayoutVars>
          <dgm:chMax val="1"/>
          <dgm:chPref val="1"/>
        </dgm:presLayoutVars>
      </dgm:prSet>
      <dgm:spPr/>
    </dgm:pt>
    <dgm:pt modelId="{3460D5C1-8397-4717-9606-42BB285C9811}" type="pres">
      <dgm:prSet presAssocID="{3E4BC354-9295-444C-8945-6C36A34B64B0}" presName="sibTrans" presStyleLbl="sibTrans2D1" presStyleIdx="0" presStyleCnt="0"/>
      <dgm:spPr/>
    </dgm:pt>
    <dgm:pt modelId="{DC087655-10A2-486D-8FCA-F467704F146F}" type="pres">
      <dgm:prSet presAssocID="{92C89C5A-4082-4552-B387-53DE7B276D56}" presName="compNode" presStyleCnt="0"/>
      <dgm:spPr/>
    </dgm:pt>
    <dgm:pt modelId="{8FA7BBC9-97B5-412F-BC57-4C8D3800F0E1}" type="pres">
      <dgm:prSet presAssocID="{92C89C5A-4082-4552-B387-53DE7B276D56}" presName="iconBgRect" presStyleLbl="bgShp" presStyleIdx="4" presStyleCnt="5"/>
      <dgm:spPr/>
    </dgm:pt>
    <dgm:pt modelId="{8040A6FE-1623-451F-BFC2-2D696B660E1D}" type="pres">
      <dgm:prSet presAssocID="{92C89C5A-4082-4552-B387-53DE7B276D5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ask"/>
        </a:ext>
      </dgm:extLst>
    </dgm:pt>
    <dgm:pt modelId="{6C6E48E7-A896-42B7-A7F0-FFB7082C7260}" type="pres">
      <dgm:prSet presAssocID="{92C89C5A-4082-4552-B387-53DE7B276D56}" presName="spaceRect" presStyleCnt="0"/>
      <dgm:spPr/>
    </dgm:pt>
    <dgm:pt modelId="{66EC05B8-9CEB-4F5C-BFAD-369746202E59}" type="pres">
      <dgm:prSet presAssocID="{92C89C5A-4082-4552-B387-53DE7B276D56}" presName="textRect" presStyleLbl="revTx" presStyleIdx="4" presStyleCnt="5">
        <dgm:presLayoutVars>
          <dgm:chMax val="1"/>
          <dgm:chPref val="1"/>
        </dgm:presLayoutVars>
      </dgm:prSet>
      <dgm:spPr/>
    </dgm:pt>
  </dgm:ptLst>
  <dgm:cxnLst>
    <dgm:cxn modelId="{66BDF006-3E30-4BC7-96DF-9B8AD24249C8}" srcId="{002EDA48-BD57-40E4-8692-D85DC7639B4D}" destId="{4FBDB519-B805-4AF1-AAE9-F2C184056DCD}" srcOrd="3" destOrd="0" parTransId="{EEBACE62-D87D-4BA0-AA8E-4EA8B3EE629E}" sibTransId="{3E4BC354-9295-444C-8945-6C36A34B64B0}"/>
    <dgm:cxn modelId="{DB0CBE0D-7B0A-4F59-84BF-9914F783F505}" type="presOf" srcId="{7A3A15B2-B983-4522-907E-9098A01869D0}" destId="{28FD7691-0195-4BAE-A01E-639316A30EDA}" srcOrd="0" destOrd="0" presId="urn:microsoft.com/office/officeart/2018/2/layout/IconCircleList"/>
    <dgm:cxn modelId="{39676117-205B-4671-A003-628BB7DF93FC}" type="presOf" srcId="{4FBDB519-B805-4AF1-AAE9-F2C184056DCD}" destId="{B037D5C2-B0BA-4870-80F8-AD442993F3E5}" srcOrd="0" destOrd="0" presId="urn:microsoft.com/office/officeart/2018/2/layout/IconCircleList"/>
    <dgm:cxn modelId="{CA26C62D-48E0-4A59-9568-929810517B8A}" srcId="{002EDA48-BD57-40E4-8692-D85DC7639B4D}" destId="{46431F8A-A4CC-4712-99F7-8EA8D2491D4B}" srcOrd="1" destOrd="0" parTransId="{799DFE4B-7091-4469-8FE5-D75C64C4BFFC}" sibTransId="{068E4578-1E59-4813-801A-3BC593DE2B09}"/>
    <dgm:cxn modelId="{9006BC31-14F8-4FF7-8511-416A76C2AAA0}" type="presOf" srcId="{92C89C5A-4082-4552-B387-53DE7B276D56}" destId="{66EC05B8-9CEB-4F5C-BFAD-369746202E59}" srcOrd="0" destOrd="0" presId="urn:microsoft.com/office/officeart/2018/2/layout/IconCircleList"/>
    <dgm:cxn modelId="{D20E9A32-399F-4095-A989-A2B85D9B83A6}" type="presOf" srcId="{002EDA48-BD57-40E4-8692-D85DC7639B4D}" destId="{0F4CA1BB-272E-4B77-B302-27EA978A3914}" srcOrd="0" destOrd="0" presId="urn:microsoft.com/office/officeart/2018/2/layout/IconCircleList"/>
    <dgm:cxn modelId="{41050738-43B3-45D2-BB46-3D24CE0E58AB}" srcId="{002EDA48-BD57-40E4-8692-D85DC7639B4D}" destId="{7A3A15B2-B983-4522-907E-9098A01869D0}" srcOrd="0" destOrd="0" parTransId="{9058257C-F52F-4AF9-AB56-85557293895C}" sibTransId="{AA51C90E-CF3C-4281-BEF1-BD3B54AA6907}"/>
    <dgm:cxn modelId="{4F465049-CBDD-4C08-B33D-BAB42A747029}" srcId="{002EDA48-BD57-40E4-8692-D85DC7639B4D}" destId="{92C89C5A-4082-4552-B387-53DE7B276D56}" srcOrd="4" destOrd="0" parTransId="{DCF39767-8532-4F42-B47F-C4A6447E96E7}" sibTransId="{8EBC0D55-F43C-4BD5-BA4C-B828ACACF8D0}"/>
    <dgm:cxn modelId="{A2A06571-AC7E-4FF4-A7A4-8EC95570B278}" type="presOf" srcId="{46431F8A-A4CC-4712-99F7-8EA8D2491D4B}" destId="{4F1D8773-E59A-421B-9440-33AE89555A7E}" srcOrd="0" destOrd="0" presId="urn:microsoft.com/office/officeart/2018/2/layout/IconCircleList"/>
    <dgm:cxn modelId="{0ECDC4A3-7142-4F76-ACC4-7B909CD9485E}" type="presOf" srcId="{AA51C90E-CF3C-4281-BEF1-BD3B54AA6907}" destId="{593E74AF-7993-488A-92B4-98C75FF0BD82}" srcOrd="0" destOrd="0" presId="urn:microsoft.com/office/officeart/2018/2/layout/IconCircleList"/>
    <dgm:cxn modelId="{40DCAFA9-507C-429A-BD15-52DB9214E6D0}" type="presOf" srcId="{2870EE53-198C-40BF-B0FC-38D957BEC4D4}" destId="{F31D5F35-EAC4-44E1-9769-F0EC7CA09AF3}" srcOrd="0" destOrd="0" presId="urn:microsoft.com/office/officeart/2018/2/layout/IconCircleList"/>
    <dgm:cxn modelId="{2412AEB6-494F-4376-ACDA-3AD807FC50D3}" type="presOf" srcId="{3E4BC354-9295-444C-8945-6C36A34B64B0}" destId="{3460D5C1-8397-4717-9606-42BB285C9811}" srcOrd="0" destOrd="0" presId="urn:microsoft.com/office/officeart/2018/2/layout/IconCircleList"/>
    <dgm:cxn modelId="{A20836C2-172B-4294-A96B-5D74A5443F54}" srcId="{002EDA48-BD57-40E4-8692-D85DC7639B4D}" destId="{5F2BBFD4-1469-4F60-848D-6D6C39E9A208}" srcOrd="2" destOrd="0" parTransId="{5004BFA2-74C1-40BC-9AB2-F1B2045D7C67}" sibTransId="{2870EE53-198C-40BF-B0FC-38D957BEC4D4}"/>
    <dgm:cxn modelId="{40488FE1-9F62-4925-98DB-02D83C79102F}" type="presOf" srcId="{5F2BBFD4-1469-4F60-848D-6D6C39E9A208}" destId="{FA31700B-C92F-412E-A93F-100D1A27F8B9}" srcOrd="0" destOrd="0" presId="urn:microsoft.com/office/officeart/2018/2/layout/IconCircleList"/>
    <dgm:cxn modelId="{8F384EEB-7622-4548-898D-3E57B3D2EA17}" type="presOf" srcId="{068E4578-1E59-4813-801A-3BC593DE2B09}" destId="{0B35CFB3-F9BF-421F-9F7D-34D9F80A0427}" srcOrd="0" destOrd="0" presId="urn:microsoft.com/office/officeart/2018/2/layout/IconCircleList"/>
    <dgm:cxn modelId="{52E20605-3259-4AE8-9EA5-E46AE67743E9}" type="presParOf" srcId="{0F4CA1BB-272E-4B77-B302-27EA978A3914}" destId="{A3531560-92E3-4F11-81B8-9F00ABCA20FF}" srcOrd="0" destOrd="0" presId="urn:microsoft.com/office/officeart/2018/2/layout/IconCircleList"/>
    <dgm:cxn modelId="{0674DEF4-F6C9-48FF-9429-4EE79F0FBDE0}" type="presParOf" srcId="{A3531560-92E3-4F11-81B8-9F00ABCA20FF}" destId="{28BCCF93-6A7E-43E5-8076-2DA54D60B70B}" srcOrd="0" destOrd="0" presId="urn:microsoft.com/office/officeart/2018/2/layout/IconCircleList"/>
    <dgm:cxn modelId="{5357BFD0-7A4D-428D-9AF7-59D323D4D6A2}" type="presParOf" srcId="{28BCCF93-6A7E-43E5-8076-2DA54D60B70B}" destId="{533197CB-F7B9-4F2A-A992-F168E4CB7C1B}" srcOrd="0" destOrd="0" presId="urn:microsoft.com/office/officeart/2018/2/layout/IconCircleList"/>
    <dgm:cxn modelId="{09893BC1-42E7-40E0-BDD6-E00AA485AA2E}" type="presParOf" srcId="{28BCCF93-6A7E-43E5-8076-2DA54D60B70B}" destId="{44DF368E-93A8-469B-AED9-9709FD768AE9}" srcOrd="1" destOrd="0" presId="urn:microsoft.com/office/officeart/2018/2/layout/IconCircleList"/>
    <dgm:cxn modelId="{83393D01-C914-40D5-AAFA-B5FCC3874C4A}" type="presParOf" srcId="{28BCCF93-6A7E-43E5-8076-2DA54D60B70B}" destId="{D0E3C81A-B415-45A8-8E21-19C47CC4A61D}" srcOrd="2" destOrd="0" presId="urn:microsoft.com/office/officeart/2018/2/layout/IconCircleList"/>
    <dgm:cxn modelId="{76C0D7DE-A19D-441A-8C34-579643C7232F}" type="presParOf" srcId="{28BCCF93-6A7E-43E5-8076-2DA54D60B70B}" destId="{28FD7691-0195-4BAE-A01E-639316A30EDA}" srcOrd="3" destOrd="0" presId="urn:microsoft.com/office/officeart/2018/2/layout/IconCircleList"/>
    <dgm:cxn modelId="{C8B1543B-25F6-42E5-B726-ACB421862506}" type="presParOf" srcId="{A3531560-92E3-4F11-81B8-9F00ABCA20FF}" destId="{593E74AF-7993-488A-92B4-98C75FF0BD82}" srcOrd="1" destOrd="0" presId="urn:microsoft.com/office/officeart/2018/2/layout/IconCircleList"/>
    <dgm:cxn modelId="{27F22D80-8D91-452B-B132-D6226DD358FE}" type="presParOf" srcId="{A3531560-92E3-4F11-81B8-9F00ABCA20FF}" destId="{4795A425-F898-4BBB-9BC0-1B60140CF6C0}" srcOrd="2" destOrd="0" presId="urn:microsoft.com/office/officeart/2018/2/layout/IconCircleList"/>
    <dgm:cxn modelId="{2A22A171-3EDC-4D50-B87A-C6E0D419ACDF}" type="presParOf" srcId="{4795A425-F898-4BBB-9BC0-1B60140CF6C0}" destId="{10C70520-2C9D-47DE-8A6D-D5072F6C6102}" srcOrd="0" destOrd="0" presId="urn:microsoft.com/office/officeart/2018/2/layout/IconCircleList"/>
    <dgm:cxn modelId="{5261F368-1C7C-486B-9B08-C3D1E420A394}" type="presParOf" srcId="{4795A425-F898-4BBB-9BC0-1B60140CF6C0}" destId="{E8A395D2-6BEE-41E8-9464-EFDD0BE76207}" srcOrd="1" destOrd="0" presId="urn:microsoft.com/office/officeart/2018/2/layout/IconCircleList"/>
    <dgm:cxn modelId="{88AE8A81-8658-46E3-AECB-7B6F7679AFC9}" type="presParOf" srcId="{4795A425-F898-4BBB-9BC0-1B60140CF6C0}" destId="{DE3E36CA-483B-4135-80C0-97A6133DCA39}" srcOrd="2" destOrd="0" presId="urn:microsoft.com/office/officeart/2018/2/layout/IconCircleList"/>
    <dgm:cxn modelId="{D764A1B0-432C-4ABF-A487-FE0804B3A21E}" type="presParOf" srcId="{4795A425-F898-4BBB-9BC0-1B60140CF6C0}" destId="{4F1D8773-E59A-421B-9440-33AE89555A7E}" srcOrd="3" destOrd="0" presId="urn:microsoft.com/office/officeart/2018/2/layout/IconCircleList"/>
    <dgm:cxn modelId="{C065DEC1-AF11-4C56-AB6E-EA4C9791B60B}" type="presParOf" srcId="{A3531560-92E3-4F11-81B8-9F00ABCA20FF}" destId="{0B35CFB3-F9BF-421F-9F7D-34D9F80A0427}" srcOrd="3" destOrd="0" presId="urn:microsoft.com/office/officeart/2018/2/layout/IconCircleList"/>
    <dgm:cxn modelId="{78277249-1118-4532-9F8E-52433D459B06}" type="presParOf" srcId="{A3531560-92E3-4F11-81B8-9F00ABCA20FF}" destId="{0E17458F-745D-4ED8-BF0B-C9C96299B7E5}" srcOrd="4" destOrd="0" presId="urn:microsoft.com/office/officeart/2018/2/layout/IconCircleList"/>
    <dgm:cxn modelId="{62312CA2-D2E2-406D-BC45-BDC8609F6026}" type="presParOf" srcId="{0E17458F-745D-4ED8-BF0B-C9C96299B7E5}" destId="{499DC795-B9C2-4F22-ACAB-C1FE00F346A9}" srcOrd="0" destOrd="0" presId="urn:microsoft.com/office/officeart/2018/2/layout/IconCircleList"/>
    <dgm:cxn modelId="{A93ABB2F-31CC-4F19-A32C-2B887D00EF00}" type="presParOf" srcId="{0E17458F-745D-4ED8-BF0B-C9C96299B7E5}" destId="{EBDECB09-7F9D-49B7-89AF-9B0D5D639378}" srcOrd="1" destOrd="0" presId="urn:microsoft.com/office/officeart/2018/2/layout/IconCircleList"/>
    <dgm:cxn modelId="{74723F44-2E7B-49DD-BD54-E644B232EF64}" type="presParOf" srcId="{0E17458F-745D-4ED8-BF0B-C9C96299B7E5}" destId="{047041D7-3016-488E-88EB-49EB06D070F1}" srcOrd="2" destOrd="0" presId="urn:microsoft.com/office/officeart/2018/2/layout/IconCircleList"/>
    <dgm:cxn modelId="{F50EDDCD-4785-4745-9F0D-691B92F29A06}" type="presParOf" srcId="{0E17458F-745D-4ED8-BF0B-C9C96299B7E5}" destId="{FA31700B-C92F-412E-A93F-100D1A27F8B9}" srcOrd="3" destOrd="0" presId="urn:microsoft.com/office/officeart/2018/2/layout/IconCircleList"/>
    <dgm:cxn modelId="{0E6D1397-99BD-4037-ABDB-89D676DE9165}" type="presParOf" srcId="{A3531560-92E3-4F11-81B8-9F00ABCA20FF}" destId="{F31D5F35-EAC4-44E1-9769-F0EC7CA09AF3}" srcOrd="5" destOrd="0" presId="urn:microsoft.com/office/officeart/2018/2/layout/IconCircleList"/>
    <dgm:cxn modelId="{E46F0459-9012-4FFD-999A-B5DC579DA68A}" type="presParOf" srcId="{A3531560-92E3-4F11-81B8-9F00ABCA20FF}" destId="{2FB987B8-BEAD-4B9C-AA5B-ECD6D4FC0094}" srcOrd="6" destOrd="0" presId="urn:microsoft.com/office/officeart/2018/2/layout/IconCircleList"/>
    <dgm:cxn modelId="{7C722A1E-2BD8-48C9-9EEC-310AEAE9DDF3}" type="presParOf" srcId="{2FB987B8-BEAD-4B9C-AA5B-ECD6D4FC0094}" destId="{B4B3E6FB-AF74-4641-BA26-E8BEB4E5C904}" srcOrd="0" destOrd="0" presId="urn:microsoft.com/office/officeart/2018/2/layout/IconCircleList"/>
    <dgm:cxn modelId="{28F6F794-87E4-4DDE-818E-4B1A6E3B1E96}" type="presParOf" srcId="{2FB987B8-BEAD-4B9C-AA5B-ECD6D4FC0094}" destId="{FB9BC501-13D7-4FEE-9957-B6197DEE68BD}" srcOrd="1" destOrd="0" presId="urn:microsoft.com/office/officeart/2018/2/layout/IconCircleList"/>
    <dgm:cxn modelId="{1AA92C79-11C9-4A9F-8E13-7C33AA95E1B6}" type="presParOf" srcId="{2FB987B8-BEAD-4B9C-AA5B-ECD6D4FC0094}" destId="{FB023769-31DF-4F56-96B0-B6050FDA3D5D}" srcOrd="2" destOrd="0" presId="urn:microsoft.com/office/officeart/2018/2/layout/IconCircleList"/>
    <dgm:cxn modelId="{83D9E7AF-7156-4DA7-8661-A73CD8C127B7}" type="presParOf" srcId="{2FB987B8-BEAD-4B9C-AA5B-ECD6D4FC0094}" destId="{B037D5C2-B0BA-4870-80F8-AD442993F3E5}" srcOrd="3" destOrd="0" presId="urn:microsoft.com/office/officeart/2018/2/layout/IconCircleList"/>
    <dgm:cxn modelId="{C67C75A3-9994-4F5D-A2E5-4D9DDC765D82}" type="presParOf" srcId="{A3531560-92E3-4F11-81B8-9F00ABCA20FF}" destId="{3460D5C1-8397-4717-9606-42BB285C9811}" srcOrd="7" destOrd="0" presId="urn:microsoft.com/office/officeart/2018/2/layout/IconCircleList"/>
    <dgm:cxn modelId="{91AFCFE4-03E4-4A0C-A23F-7B7E49D89B2D}" type="presParOf" srcId="{A3531560-92E3-4F11-81B8-9F00ABCA20FF}" destId="{DC087655-10A2-486D-8FCA-F467704F146F}" srcOrd="8" destOrd="0" presId="urn:microsoft.com/office/officeart/2018/2/layout/IconCircleList"/>
    <dgm:cxn modelId="{8D111A73-0A2C-42C2-8791-2E5D803AC2C2}" type="presParOf" srcId="{DC087655-10A2-486D-8FCA-F467704F146F}" destId="{8FA7BBC9-97B5-412F-BC57-4C8D3800F0E1}" srcOrd="0" destOrd="0" presId="urn:microsoft.com/office/officeart/2018/2/layout/IconCircleList"/>
    <dgm:cxn modelId="{94FEAB29-8FC1-423E-8677-408631ADEF88}" type="presParOf" srcId="{DC087655-10A2-486D-8FCA-F467704F146F}" destId="{8040A6FE-1623-451F-BFC2-2D696B660E1D}" srcOrd="1" destOrd="0" presId="urn:microsoft.com/office/officeart/2018/2/layout/IconCircleList"/>
    <dgm:cxn modelId="{F779BFED-E47A-4324-92AD-1F644A630DB2}" type="presParOf" srcId="{DC087655-10A2-486D-8FCA-F467704F146F}" destId="{6C6E48E7-A896-42B7-A7F0-FFB7082C7260}" srcOrd="2" destOrd="0" presId="urn:microsoft.com/office/officeart/2018/2/layout/IconCircleList"/>
    <dgm:cxn modelId="{BC504477-E26B-4FD6-8642-40F4397301C1}" type="presParOf" srcId="{DC087655-10A2-486D-8FCA-F467704F146F}" destId="{66EC05B8-9CEB-4F5C-BFAD-369746202E5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197CB-F7B9-4F2A-A992-F168E4CB7C1B}">
      <dsp:nvSpPr>
        <dsp:cNvPr id="0" name=""/>
        <dsp:cNvSpPr/>
      </dsp:nvSpPr>
      <dsp:spPr>
        <a:xfrm>
          <a:off x="1161175" y="65050"/>
          <a:ext cx="913927" cy="91392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F368E-93A8-469B-AED9-9709FD768AE9}">
      <dsp:nvSpPr>
        <dsp:cNvPr id="0" name=""/>
        <dsp:cNvSpPr/>
      </dsp:nvSpPr>
      <dsp:spPr>
        <a:xfrm>
          <a:off x="1353100" y="256975"/>
          <a:ext cx="530077" cy="5300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FD7691-0195-4BAE-A01E-639316A30EDA}">
      <dsp:nvSpPr>
        <dsp:cNvPr id="0" name=""/>
        <dsp:cNvSpPr/>
      </dsp:nvSpPr>
      <dsp:spPr>
        <a:xfrm>
          <a:off x="2270944" y="65050"/>
          <a:ext cx="2154257" cy="91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baseline="0" dirty="0"/>
            <a:t>Planning:</a:t>
          </a:r>
          <a:r>
            <a:rPr lang="en-US" sz="1100" b="1" kern="1200" dirty="0">
              <a:latin typeface="Century Schoolbook" panose="02040604050505020304"/>
            </a:rPr>
            <a:t> </a:t>
          </a:r>
          <a:r>
            <a:rPr lang="en-US" sz="1100" kern="1200" dirty="0"/>
            <a:t>In Agile, the planning phase is an ongoing process that happens at the start of each iteration. The team identifies software features and requirements, creating a user story backlog that is broken down into smaller, manageable tasks.</a:t>
          </a:r>
          <a:br>
            <a:rPr lang="en-US" sz="1100" kern="1200" dirty="0"/>
          </a:br>
          <a:endParaRPr lang="en-US" sz="1100" b="1" kern="1200" dirty="0"/>
        </a:p>
      </dsp:txBody>
      <dsp:txXfrm>
        <a:off x="2270944" y="65050"/>
        <a:ext cx="2154257" cy="913927"/>
      </dsp:txXfrm>
    </dsp:sp>
    <dsp:sp modelId="{10C70520-2C9D-47DE-8A6D-D5072F6C6102}">
      <dsp:nvSpPr>
        <dsp:cNvPr id="0" name=""/>
        <dsp:cNvSpPr/>
      </dsp:nvSpPr>
      <dsp:spPr>
        <a:xfrm>
          <a:off x="4800565" y="65050"/>
          <a:ext cx="913927" cy="91392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395D2-6BEE-41E8-9464-EFDD0BE76207}">
      <dsp:nvSpPr>
        <dsp:cNvPr id="0" name=""/>
        <dsp:cNvSpPr/>
      </dsp:nvSpPr>
      <dsp:spPr>
        <a:xfrm>
          <a:off x="4992489" y="256975"/>
          <a:ext cx="530077" cy="5300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1D8773-E59A-421B-9440-33AE89555A7E}">
      <dsp:nvSpPr>
        <dsp:cNvPr id="0" name=""/>
        <dsp:cNvSpPr/>
      </dsp:nvSpPr>
      <dsp:spPr>
        <a:xfrm>
          <a:off x="5910333" y="65050"/>
          <a:ext cx="2154257" cy="91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baseline="0" dirty="0">
              <a:latin typeface="Century Schoolbook" panose="02040604050505020304"/>
            </a:rPr>
            <a:t>Requirement Analysis</a:t>
          </a:r>
          <a:r>
            <a:rPr lang="en-US" sz="1100" b="1" kern="1200" baseline="0" dirty="0"/>
            <a:t>:</a:t>
          </a:r>
          <a:r>
            <a:rPr lang="en-US" sz="1100" kern="1200" dirty="0">
              <a:latin typeface="Century Schoolbook" panose="02040604050505020304"/>
            </a:rPr>
            <a:t> </a:t>
          </a:r>
          <a:r>
            <a:rPr lang="en-US" sz="1100" kern="1200" dirty="0"/>
            <a:t>Requirement analysis </a:t>
          </a:r>
          <a:r>
            <a:rPr lang="en-US" sz="1100" kern="1200" dirty="0">
              <a:latin typeface="Century Schoolbook" panose="02040604050505020304"/>
            </a:rPr>
            <a:t>involves</a:t>
          </a:r>
          <a:r>
            <a:rPr lang="en-US" sz="1100" kern="1200" dirty="0"/>
            <a:t> identifying </a:t>
          </a:r>
          <a:r>
            <a:rPr lang="en-US" sz="1100" kern="1200" dirty="0">
              <a:latin typeface="Century Schoolbook" panose="02040604050505020304"/>
            </a:rPr>
            <a:t>and</a:t>
          </a:r>
          <a:r>
            <a:rPr lang="en-US" sz="1100" kern="1200" dirty="0"/>
            <a:t> defining user requirements and prioritizing them to create a backlog of tasks for development.</a:t>
          </a:r>
          <a:br>
            <a:rPr lang="en-US" sz="1100" kern="1200" dirty="0"/>
          </a:br>
          <a:endParaRPr lang="en-US" sz="1100" kern="1200" dirty="0"/>
        </a:p>
      </dsp:txBody>
      <dsp:txXfrm>
        <a:off x="5910333" y="65050"/>
        <a:ext cx="2154257" cy="913927"/>
      </dsp:txXfrm>
    </dsp:sp>
    <dsp:sp modelId="{499DC795-B9C2-4F22-ACAB-C1FE00F346A9}">
      <dsp:nvSpPr>
        <dsp:cNvPr id="0" name=""/>
        <dsp:cNvSpPr/>
      </dsp:nvSpPr>
      <dsp:spPr>
        <a:xfrm>
          <a:off x="1161175" y="1718705"/>
          <a:ext cx="913927" cy="91392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DECB09-7F9D-49B7-89AF-9B0D5D639378}">
      <dsp:nvSpPr>
        <dsp:cNvPr id="0" name=""/>
        <dsp:cNvSpPr/>
      </dsp:nvSpPr>
      <dsp:spPr>
        <a:xfrm>
          <a:off x="1353100" y="1910630"/>
          <a:ext cx="530077" cy="5300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31700B-C92F-412E-A93F-100D1A27F8B9}">
      <dsp:nvSpPr>
        <dsp:cNvPr id="0" name=""/>
        <dsp:cNvSpPr/>
      </dsp:nvSpPr>
      <dsp:spPr>
        <a:xfrm>
          <a:off x="2270944" y="1718705"/>
          <a:ext cx="2154257" cy="91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baseline="0" dirty="0"/>
            <a:t>Designing:</a:t>
          </a:r>
          <a:r>
            <a:rPr lang="en-US" sz="1100" kern="1200" dirty="0">
              <a:latin typeface="Century Schoolbook" panose="02040604050505020304"/>
            </a:rPr>
            <a:t> Create</a:t>
          </a:r>
          <a:r>
            <a:rPr lang="en-US" sz="1100" kern="1200" dirty="0"/>
            <a:t> a clear plan for how user requirements will be implemented and delivered as functional software in a series of short sprints.</a:t>
          </a:r>
        </a:p>
      </dsp:txBody>
      <dsp:txXfrm>
        <a:off x="2270944" y="1718705"/>
        <a:ext cx="2154257" cy="913927"/>
      </dsp:txXfrm>
    </dsp:sp>
    <dsp:sp modelId="{B4B3E6FB-AF74-4641-BA26-E8BEB4E5C904}">
      <dsp:nvSpPr>
        <dsp:cNvPr id="0" name=""/>
        <dsp:cNvSpPr/>
      </dsp:nvSpPr>
      <dsp:spPr>
        <a:xfrm>
          <a:off x="4800565" y="1718705"/>
          <a:ext cx="913927" cy="91392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BC501-13D7-4FEE-9957-B6197DEE68BD}">
      <dsp:nvSpPr>
        <dsp:cNvPr id="0" name=""/>
        <dsp:cNvSpPr/>
      </dsp:nvSpPr>
      <dsp:spPr>
        <a:xfrm>
          <a:off x="4992489" y="1910630"/>
          <a:ext cx="530077" cy="5300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37D5C2-B0BA-4870-80F8-AD442993F3E5}">
      <dsp:nvSpPr>
        <dsp:cNvPr id="0" name=""/>
        <dsp:cNvSpPr/>
      </dsp:nvSpPr>
      <dsp:spPr>
        <a:xfrm>
          <a:off x="5910333" y="1718705"/>
          <a:ext cx="2154257" cy="91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baseline="0" dirty="0">
              <a:latin typeface="Century Schoolbook" panose="02040604050505020304"/>
            </a:rPr>
            <a:t>Coding</a:t>
          </a:r>
          <a:r>
            <a:rPr lang="en-US" sz="1100" b="1" kern="1200" baseline="0" dirty="0"/>
            <a:t>:</a:t>
          </a:r>
          <a:r>
            <a:rPr lang="en-US" sz="1100" kern="1200" dirty="0">
              <a:latin typeface="Century Schoolbook" panose="02040604050505020304"/>
            </a:rPr>
            <a:t> </a:t>
          </a:r>
          <a:r>
            <a:rPr lang="en-US" sz="1100" kern="1200" dirty="0"/>
            <a:t>writing software code in small increments to deliver high-priority features to </a:t>
          </a:r>
          <a:r>
            <a:rPr lang="en-US" sz="1100" kern="1200" dirty="0">
              <a:latin typeface="Century Schoolbook" panose="02040604050505020304"/>
            </a:rPr>
            <a:t>end-</a:t>
          </a:r>
          <a:r>
            <a:rPr lang="en-US" sz="1100" b="0" kern="1200" dirty="0">
              <a:latin typeface="Century Schoolbook" panose="02040604050505020304"/>
            </a:rPr>
            <a:t>users</a:t>
          </a:r>
          <a:r>
            <a:rPr lang="en-US" sz="1100" b="1" kern="1200" dirty="0">
              <a:latin typeface="Century Schoolbook" panose="02040604050505020304"/>
            </a:rPr>
            <a:t>.</a:t>
          </a:r>
          <a:endParaRPr lang="en-US" sz="1100" b="1" kern="1200" dirty="0"/>
        </a:p>
      </dsp:txBody>
      <dsp:txXfrm>
        <a:off x="5910333" y="1718705"/>
        <a:ext cx="2154257" cy="913927"/>
      </dsp:txXfrm>
    </dsp:sp>
    <dsp:sp modelId="{8FA7BBC9-97B5-412F-BC57-4C8D3800F0E1}">
      <dsp:nvSpPr>
        <dsp:cNvPr id="0" name=""/>
        <dsp:cNvSpPr/>
      </dsp:nvSpPr>
      <dsp:spPr>
        <a:xfrm>
          <a:off x="1161175" y="3372360"/>
          <a:ext cx="913927" cy="91392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0A6FE-1623-451F-BFC2-2D696B660E1D}">
      <dsp:nvSpPr>
        <dsp:cNvPr id="0" name=""/>
        <dsp:cNvSpPr/>
      </dsp:nvSpPr>
      <dsp:spPr>
        <a:xfrm>
          <a:off x="1353100" y="3564284"/>
          <a:ext cx="530077" cy="5300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EC05B8-9CEB-4F5C-BFAD-369746202E59}">
      <dsp:nvSpPr>
        <dsp:cNvPr id="0" name=""/>
        <dsp:cNvSpPr/>
      </dsp:nvSpPr>
      <dsp:spPr>
        <a:xfrm>
          <a:off x="2270944" y="3372360"/>
          <a:ext cx="2154257" cy="91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baseline="0" dirty="0"/>
            <a:t>Testing:</a:t>
          </a:r>
          <a:r>
            <a:rPr lang="en-US" sz="1100" kern="1200" dirty="0">
              <a:latin typeface="Century Schoolbook" panose="02040604050505020304"/>
            </a:rPr>
            <a:t> Validating</a:t>
          </a:r>
          <a:r>
            <a:rPr lang="en-US" sz="1100" kern="1200" dirty="0"/>
            <a:t> that software meets user requirements and ensuring the software is fully functional and reliable, throughout development and prior to release.</a:t>
          </a:r>
        </a:p>
      </dsp:txBody>
      <dsp:txXfrm>
        <a:off x="2270944" y="3372360"/>
        <a:ext cx="2154257" cy="91392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2/19/2023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6954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8501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25140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8817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97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08788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11310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256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718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443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80014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2/19/2023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94424595"/>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sdlc/sdlc_agile_model.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1322BCA3-31C1-4329-B0BA-4748F937B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891293" y="723331"/>
            <a:ext cx="8409414" cy="3875965"/>
          </a:xfrm>
          <a:noFill/>
        </p:spPr>
        <p:txBody>
          <a:bodyPr anchor="ctr">
            <a:normAutofit/>
          </a:bodyPr>
          <a:lstStyle/>
          <a:p>
            <a:r>
              <a:rPr lang="en-US" sz="6000" b="1">
                <a:solidFill>
                  <a:schemeClr val="tx2"/>
                </a:solidFill>
              </a:rPr>
              <a:t>Agile Presentation</a:t>
            </a:r>
            <a:endParaRPr lang="en-US" sz="6000">
              <a:solidFill>
                <a:schemeClr val="tx2"/>
              </a:solidFill>
              <a:ea typeface="Calibri Light"/>
              <a:cs typeface="Calibri Light"/>
            </a:endParaRPr>
          </a:p>
          <a:p>
            <a:br>
              <a:rPr lang="en-US" sz="6000">
                <a:solidFill>
                  <a:schemeClr val="tx2"/>
                </a:solidFill>
              </a:rPr>
            </a:br>
            <a:endParaRPr lang="en-US" sz="6000">
              <a:solidFill>
                <a:schemeClr val="tx2"/>
              </a:solidFill>
            </a:endParaRPr>
          </a:p>
        </p:txBody>
      </p:sp>
      <p:sp>
        <p:nvSpPr>
          <p:cNvPr id="3" name="Subtitle 2"/>
          <p:cNvSpPr>
            <a:spLocks noGrp="1"/>
          </p:cNvSpPr>
          <p:nvPr>
            <p:ph type="subTitle" idx="1"/>
          </p:nvPr>
        </p:nvSpPr>
        <p:spPr>
          <a:xfrm>
            <a:off x="1891291" y="5595582"/>
            <a:ext cx="8409415" cy="896658"/>
          </a:xfrm>
        </p:spPr>
        <p:txBody>
          <a:bodyPr vert="horz" lIns="91440" tIns="45720" rIns="91440" bIns="45720" rtlCol="0" anchor="t">
            <a:normAutofit/>
          </a:bodyPr>
          <a:lstStyle/>
          <a:p>
            <a:pPr algn="r"/>
            <a:r>
              <a:rPr lang="en-US" sz="2000" dirty="0">
                <a:solidFill>
                  <a:schemeClr val="tx1"/>
                </a:solidFill>
                <a:cs typeface="Calibri"/>
              </a:rPr>
              <a:t>CS 250</a:t>
            </a:r>
            <a:endParaRPr lang="en-US" sz="2000" dirty="0">
              <a:solidFill>
                <a:schemeClr val="tx1"/>
              </a:solidFill>
              <a:ea typeface="Calibri"/>
              <a:cs typeface="Calibri"/>
            </a:endParaRPr>
          </a:p>
          <a:p>
            <a:pPr algn="r"/>
            <a:r>
              <a:rPr lang="en-US" sz="2000" dirty="0">
                <a:solidFill>
                  <a:schemeClr val="tx1"/>
                </a:solidFill>
                <a:cs typeface="Calibri"/>
              </a:rPr>
              <a:t>Joshua James</a:t>
            </a:r>
            <a:endParaRPr lang="en-US" sz="2000" dirty="0">
              <a:solidFill>
                <a:schemeClr val="tx1"/>
              </a:solidFill>
              <a:ea typeface="Calibri"/>
              <a:cs typeface="Calibri"/>
            </a:endParaRPr>
          </a:p>
        </p:txBody>
      </p:sp>
      <p:sp>
        <p:nvSpPr>
          <p:cNvPr id="7" name="Rectangle 9">
            <a:extLst>
              <a:ext uri="{FF2B5EF4-FFF2-40B4-BE49-F238E27FC236}">
                <a16:creationId xmlns:a16="http://schemas.microsoft.com/office/drawing/2014/main" id="{F6C1DD8F-426A-45F7-A524-5569263BE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8D39CD7-AB20-4006-930C-6368406D01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50388" y="5359400"/>
            <a:ext cx="255031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D65D7AA-A0C8-491E-9211-059F0D299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4DBC-3236-6927-569F-5AA2309CE230}"/>
              </a:ext>
            </a:extLst>
          </p:cNvPr>
          <p:cNvSpPr>
            <a:spLocks noGrp="1"/>
          </p:cNvSpPr>
          <p:nvPr>
            <p:ph type="title"/>
          </p:nvPr>
        </p:nvSpPr>
        <p:spPr/>
        <p:txBody>
          <a:bodyPr/>
          <a:lstStyle/>
          <a:p>
            <a:pPr algn="ctr"/>
            <a:r>
              <a:rPr lang="en-US" b="1" dirty="0">
                <a:ea typeface="+mj-lt"/>
                <a:cs typeface="+mj-lt"/>
              </a:rPr>
              <a:t>Roles on a Scrum-agile Team</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F8FB41D5-9730-FA9B-AB3E-EF7A599769C2}"/>
              </a:ext>
            </a:extLst>
          </p:cNvPr>
          <p:cNvSpPr>
            <a:spLocks noGrp="1"/>
          </p:cNvSpPr>
          <p:nvPr>
            <p:ph idx="1"/>
          </p:nvPr>
        </p:nvSpPr>
        <p:spPr/>
        <p:txBody>
          <a:bodyPr vert="horz" lIns="91440" tIns="45720" rIns="91440" bIns="45720" rtlCol="0" anchor="t">
            <a:normAutofit/>
          </a:bodyPr>
          <a:lstStyle/>
          <a:p>
            <a:r>
              <a:rPr lang="en-US" sz="1500" dirty="0">
                <a:cs typeface="Calibri"/>
              </a:rPr>
              <a:t>Scrum Master: </a:t>
            </a:r>
            <a:r>
              <a:rPr lang="en-US" sz="1500" dirty="0">
                <a:ea typeface="+mn-lt"/>
                <a:cs typeface="+mn-lt"/>
              </a:rPr>
              <a:t>Facilitator and leader for the development team</a:t>
            </a:r>
            <a:endParaRPr lang="en-US" sz="1500" dirty="0">
              <a:cs typeface="Calibri"/>
            </a:endParaRPr>
          </a:p>
          <a:p>
            <a:r>
              <a:rPr lang="en-US" sz="1500" dirty="0">
                <a:cs typeface="Calibri"/>
              </a:rPr>
              <a:t>Product Owner: </a:t>
            </a:r>
            <a:r>
              <a:rPr lang="en-US" sz="1500" dirty="0">
                <a:ea typeface="+mn-lt"/>
                <a:cs typeface="+mn-lt"/>
              </a:rPr>
              <a:t>Responsible for defining the requirements and prioritizing the work for the development team.</a:t>
            </a:r>
          </a:p>
          <a:p>
            <a:r>
              <a:rPr lang="en-US" sz="1500" dirty="0">
                <a:cs typeface="Calibri"/>
              </a:rPr>
              <a:t>Tester: </a:t>
            </a:r>
            <a:r>
              <a:rPr lang="en-US" sz="1500" dirty="0">
                <a:ea typeface="+mn-lt"/>
                <a:cs typeface="+mn-lt"/>
              </a:rPr>
              <a:t>Ensure that the software meets the specified requirements and is free from bugs and defects.</a:t>
            </a:r>
            <a:endParaRPr lang="en-US" sz="1500">
              <a:ea typeface="Calibri"/>
              <a:cs typeface="Calibri"/>
            </a:endParaRPr>
          </a:p>
          <a:p>
            <a:r>
              <a:rPr lang="en-US" sz="1500" dirty="0">
                <a:cs typeface="Calibri"/>
              </a:rPr>
              <a:t>Developer: Responsible to write, test, and code the software.</a:t>
            </a:r>
            <a:endParaRPr lang="en-US" sz="1500">
              <a:ea typeface="Calibri" panose="020F0502020204030204"/>
              <a:cs typeface="Calibri"/>
            </a:endParaRPr>
          </a:p>
        </p:txBody>
      </p:sp>
    </p:spTree>
    <p:extLst>
      <p:ext uri="{BB962C8B-B14F-4D97-AF65-F5344CB8AC3E}">
        <p14:creationId xmlns:p14="http://schemas.microsoft.com/office/powerpoint/2010/main" val="220306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4DBC-3236-6927-569F-5AA2309CE230}"/>
              </a:ext>
            </a:extLst>
          </p:cNvPr>
          <p:cNvSpPr>
            <a:spLocks noGrp="1"/>
          </p:cNvSpPr>
          <p:nvPr>
            <p:ph type="title"/>
          </p:nvPr>
        </p:nvSpPr>
        <p:spPr>
          <a:xfrm>
            <a:off x="1011281" y="172601"/>
            <a:ext cx="9692640" cy="1325562"/>
          </a:xfrm>
        </p:spPr>
        <p:txBody>
          <a:bodyPr>
            <a:normAutofit/>
          </a:bodyPr>
          <a:lstStyle/>
          <a:p>
            <a:r>
              <a:rPr lang="en-US" b="1">
                <a:ea typeface="+mj-lt"/>
                <a:cs typeface="+mj-lt"/>
              </a:rPr>
              <a:t>SDLC</a:t>
            </a:r>
            <a:endParaRPr lang="en-US"/>
          </a:p>
        </p:txBody>
      </p:sp>
      <p:sp>
        <p:nvSpPr>
          <p:cNvPr id="23" name="Rectangle 22">
            <a:extLst>
              <a:ext uri="{FF2B5EF4-FFF2-40B4-BE49-F238E27FC236}">
                <a16:creationId xmlns:a16="http://schemas.microsoft.com/office/drawing/2014/main" id="{F853C71C-EE3C-44D8-8587-9A4D9D5CC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0084282-C56D-E1D5-8CEC-75A56527EBC8}"/>
              </a:ext>
            </a:extLst>
          </p:cNvPr>
          <p:cNvGraphicFramePr>
            <a:graphicFrameLocks noGrp="1"/>
          </p:cNvGraphicFramePr>
          <p:nvPr>
            <p:ph idx="1"/>
            <p:extLst>
              <p:ext uri="{D42A27DB-BD31-4B8C-83A1-F6EECF244321}">
                <p14:modId xmlns:p14="http://schemas.microsoft.com/office/powerpoint/2010/main" val="1470045752"/>
              </p:ext>
            </p:extLst>
          </p:nvPr>
        </p:nvGraphicFramePr>
        <p:xfrm>
          <a:off x="1241607" y="1894283"/>
          <a:ext cx="922576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027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4DBC-3236-6927-569F-5AA2309CE230}"/>
              </a:ext>
            </a:extLst>
          </p:cNvPr>
          <p:cNvSpPr>
            <a:spLocks noGrp="1"/>
          </p:cNvSpPr>
          <p:nvPr>
            <p:ph type="title"/>
          </p:nvPr>
        </p:nvSpPr>
        <p:spPr/>
        <p:txBody>
          <a:bodyPr/>
          <a:lstStyle/>
          <a:p>
            <a:pPr algn="ctr"/>
            <a:r>
              <a:rPr lang="en-US" b="1" dirty="0">
                <a:ea typeface="+mj-lt"/>
                <a:cs typeface="+mj-lt"/>
              </a:rPr>
              <a:t>Waterfall Approach</a:t>
            </a:r>
            <a:endParaRPr lang="en-US" dirty="0"/>
          </a:p>
        </p:txBody>
      </p:sp>
      <p:sp>
        <p:nvSpPr>
          <p:cNvPr id="3" name="Content Placeholder 2">
            <a:extLst>
              <a:ext uri="{FF2B5EF4-FFF2-40B4-BE49-F238E27FC236}">
                <a16:creationId xmlns:a16="http://schemas.microsoft.com/office/drawing/2014/main" id="{F8FB41D5-9730-FA9B-AB3E-EF7A599769C2}"/>
              </a:ext>
            </a:extLst>
          </p:cNvPr>
          <p:cNvSpPr>
            <a:spLocks noGrp="1"/>
          </p:cNvSpPr>
          <p:nvPr>
            <p:ph idx="1"/>
          </p:nvPr>
        </p:nvSpPr>
        <p:spPr/>
        <p:txBody>
          <a:bodyPr vert="horz" lIns="91440" tIns="45720" rIns="91440" bIns="45720" rtlCol="0" anchor="t">
            <a:normAutofit/>
          </a:bodyPr>
          <a:lstStyle/>
          <a:p>
            <a:pPr>
              <a:buFont typeface="Arial"/>
              <a:buChar char="•"/>
            </a:pPr>
            <a:r>
              <a:rPr lang="en-US" sz="1500" b="1" dirty="0">
                <a:ea typeface="+mn-lt"/>
                <a:cs typeface="+mn-lt"/>
              </a:rPr>
              <a:t>Describe how the process would have been different with a waterfall development approach</a:t>
            </a:r>
            <a:r>
              <a:rPr lang="en-US" sz="1500" dirty="0">
                <a:ea typeface="+mn-lt"/>
                <a:cs typeface="+mn-lt"/>
              </a:rPr>
              <a:t> rather than the agile approach you used. For instance, you might discuss how a particular problem in development would have proceeded differently.</a:t>
            </a:r>
            <a:endParaRPr lang="en-US" sz="1500" dirty="0"/>
          </a:p>
          <a:p>
            <a:pPr>
              <a:buFont typeface="Arial"/>
              <a:buChar char="•"/>
            </a:pPr>
            <a:endParaRPr lang="en-US" sz="1500" dirty="0">
              <a:ea typeface="+mn-lt"/>
              <a:cs typeface="+mn-lt"/>
            </a:endParaRPr>
          </a:p>
          <a:p>
            <a:pPr>
              <a:buNone/>
            </a:pPr>
            <a:r>
              <a:rPr lang="en-US" sz="1500" dirty="0">
                <a:ea typeface="+mn-lt"/>
                <a:cs typeface="+mn-lt"/>
              </a:rPr>
              <a:t>If we had used a waterfall development approach instead of an agile approach, the process would have been significantly different. In the waterfall approach, the process is carried out in a linear and sequential manner, with each phase being fully finished before proceeding to the subsequent phase. The following is an example of how a problem in development would have proceeded differently under a waterfall approach:</a:t>
            </a:r>
            <a:endParaRPr lang="en-US" sz="1500"/>
          </a:p>
          <a:p>
            <a:pPr>
              <a:buNone/>
            </a:pPr>
            <a:r>
              <a:rPr lang="en-US" sz="1500" dirty="0">
                <a:ea typeface="+mn-lt"/>
                <a:cs typeface="+mn-lt"/>
              </a:rPr>
              <a:t>Let's say that during the testing phase, we discovered a defect that required a significant change in the software's functionality. Under an agile approach, we would have addressed the issue in the next sprint, or the team would have re-prioritized the backlog to accommodate the change. However, under the waterfall approach, this would have been a significant problem because the testing phase comes after the development phase, and making changes at that point can be costly and time-consuming.</a:t>
            </a:r>
            <a:endParaRPr lang="en-US" sz="1500"/>
          </a:p>
          <a:p>
            <a:pPr marL="0" indent="0">
              <a:buNone/>
            </a:pPr>
            <a:endParaRPr lang="en-US" sz="1500" dirty="0">
              <a:cs typeface="Calibri"/>
            </a:endParaRPr>
          </a:p>
        </p:txBody>
      </p:sp>
    </p:spTree>
    <p:extLst>
      <p:ext uri="{BB962C8B-B14F-4D97-AF65-F5344CB8AC3E}">
        <p14:creationId xmlns:p14="http://schemas.microsoft.com/office/powerpoint/2010/main" val="258000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4DBC-3236-6927-569F-5AA2309CE230}"/>
              </a:ext>
            </a:extLst>
          </p:cNvPr>
          <p:cNvSpPr>
            <a:spLocks noGrp="1"/>
          </p:cNvSpPr>
          <p:nvPr>
            <p:ph type="title"/>
          </p:nvPr>
        </p:nvSpPr>
        <p:spPr/>
        <p:txBody>
          <a:bodyPr/>
          <a:lstStyle/>
          <a:p>
            <a:pPr algn="ctr"/>
            <a:r>
              <a:rPr lang="en-US" b="1" dirty="0">
                <a:ea typeface="+mj-lt"/>
                <a:cs typeface="+mj-lt"/>
              </a:rPr>
              <a:t>Waterfall Approach vs Agile Approach</a:t>
            </a:r>
            <a:endParaRPr lang="en-US" dirty="0"/>
          </a:p>
        </p:txBody>
      </p:sp>
      <p:sp>
        <p:nvSpPr>
          <p:cNvPr id="3" name="Content Placeholder 2">
            <a:extLst>
              <a:ext uri="{FF2B5EF4-FFF2-40B4-BE49-F238E27FC236}">
                <a16:creationId xmlns:a16="http://schemas.microsoft.com/office/drawing/2014/main" id="{F8FB41D5-9730-FA9B-AB3E-EF7A599769C2}"/>
              </a:ext>
            </a:extLst>
          </p:cNvPr>
          <p:cNvSpPr>
            <a:spLocks noGrp="1"/>
          </p:cNvSpPr>
          <p:nvPr>
            <p:ph idx="1"/>
          </p:nvPr>
        </p:nvSpPr>
        <p:spPr/>
        <p:txBody>
          <a:bodyPr vert="horz" lIns="91440" tIns="45720" rIns="91440" bIns="45720" rtlCol="0" anchor="t">
            <a:normAutofit/>
          </a:bodyPr>
          <a:lstStyle/>
          <a:p>
            <a:pPr>
              <a:buFont typeface="Arial"/>
              <a:buChar char="•"/>
            </a:pPr>
            <a:r>
              <a:rPr lang="en-US" sz="1500" b="1" dirty="0">
                <a:ea typeface="+mn-lt"/>
                <a:cs typeface="+mn-lt"/>
              </a:rPr>
              <a:t>Explain what factors you would consider when choosing a waterfall approach or an agile approach</a:t>
            </a:r>
            <a:r>
              <a:rPr lang="en-US" sz="1500" dirty="0">
                <a:ea typeface="+mn-lt"/>
                <a:cs typeface="+mn-lt"/>
              </a:rPr>
              <a:t>, using your course experience to back up your explanation.</a:t>
            </a:r>
            <a:endParaRPr lang="en-US" sz="1500">
              <a:cs typeface="Calibri"/>
            </a:endParaRPr>
          </a:p>
          <a:p>
            <a:pPr marL="0" indent="0">
              <a:buNone/>
            </a:pPr>
            <a:endParaRPr lang="en-US" sz="1500" dirty="0"/>
          </a:p>
          <a:p>
            <a:pPr>
              <a:buNone/>
            </a:pPr>
            <a:r>
              <a:rPr lang="en-US" sz="1500" dirty="0">
                <a:ea typeface="+mn-lt"/>
                <a:cs typeface="+mn-lt"/>
              </a:rPr>
              <a:t>Several factors should be taken into consideration when deciding between a waterfall approach and an agile approach. For projects with well-defined requirements and a stable scope, where changes are unlikely to happen, the waterfall approach may be more suitable. Conversely, for projects with evolving requirements and high uncertainty, where adaptability and flexibility are essential, the agile approach is a better fit. For instance, during the SNHU Travel Project, the Agile Approach was more suitable due to the changing requirements.</a:t>
            </a:r>
          </a:p>
          <a:p>
            <a:pPr>
              <a:buNone/>
            </a:pPr>
            <a:br>
              <a:rPr lang="en-US" dirty="0">
                <a:ea typeface="+mn-lt"/>
                <a:cs typeface="+mn-lt"/>
              </a:rPr>
            </a:br>
            <a:endParaRPr lang="en-US" sz="1500" dirty="0">
              <a:ea typeface="+mn-lt"/>
              <a:cs typeface="+mn-lt"/>
            </a:endParaRPr>
          </a:p>
          <a:p>
            <a:pPr>
              <a:buNone/>
            </a:pPr>
            <a:endParaRPr lang="en-US" sz="1500" dirty="0"/>
          </a:p>
        </p:txBody>
      </p:sp>
    </p:spTree>
    <p:extLst>
      <p:ext uri="{BB962C8B-B14F-4D97-AF65-F5344CB8AC3E}">
        <p14:creationId xmlns:p14="http://schemas.microsoft.com/office/powerpoint/2010/main" val="309240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0B6A-8F24-A93B-5AA5-0C990D055AE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8C1E2D2-64B5-A21C-A323-72AB8552F7EC}"/>
              </a:ext>
            </a:extLst>
          </p:cNvPr>
          <p:cNvSpPr>
            <a:spLocks noGrp="1"/>
          </p:cNvSpPr>
          <p:nvPr>
            <p:ph idx="1"/>
          </p:nvPr>
        </p:nvSpPr>
        <p:spPr/>
        <p:txBody>
          <a:bodyPr vert="horz" lIns="91440" tIns="45720" rIns="91440" bIns="45720" rtlCol="0" anchor="t">
            <a:normAutofit/>
          </a:bodyPr>
          <a:lstStyle/>
          <a:p>
            <a:r>
              <a:rPr lang="en-US" i="1" dirty="0">
                <a:ea typeface="+mn-lt"/>
                <a:cs typeface="+mn-lt"/>
              </a:rPr>
              <a:t>SDLC - Agile Model</a:t>
            </a:r>
            <a:r>
              <a:rPr lang="en-US" dirty="0">
                <a:ea typeface="+mn-lt"/>
                <a:cs typeface="+mn-lt"/>
              </a:rPr>
              <a:t>. Tutorials Point. (n.d.). Retrieved February 18, 2023, from </a:t>
            </a:r>
            <a:r>
              <a:rPr lang="en-US" dirty="0">
                <a:ea typeface="+mn-lt"/>
                <a:cs typeface="+mn-lt"/>
                <a:hlinkClick r:id="rId2"/>
              </a:rPr>
              <a:t>https://www.tutorialspoint.com/sdlc/sdlc_agile_model.htm</a:t>
            </a:r>
            <a:r>
              <a:rPr lang="en-US" dirty="0">
                <a:ea typeface="+mn-lt"/>
                <a:cs typeface="+mn-lt"/>
              </a:rPr>
              <a:t> </a:t>
            </a:r>
            <a:endParaRPr lang="en-US" dirty="0"/>
          </a:p>
          <a:p>
            <a:endParaRPr lang="en-US" dirty="0"/>
          </a:p>
          <a:p>
            <a:r>
              <a:rPr lang="en-US" dirty="0">
                <a:ea typeface="+mn-lt"/>
                <a:cs typeface="+mn-lt"/>
              </a:rPr>
              <a:t>Cobb, C. G. (2015). </a:t>
            </a:r>
            <a:r>
              <a:rPr lang="en-US" i="1" dirty="0">
                <a:ea typeface="+mn-lt"/>
                <a:cs typeface="+mn-lt"/>
              </a:rPr>
              <a:t>The Project Manager's Guide to Mastering Agile: Principles and practices for an adaptive approach</a:t>
            </a:r>
            <a:r>
              <a:rPr lang="en-US" dirty="0">
                <a:ea typeface="+mn-lt"/>
                <a:cs typeface="+mn-lt"/>
              </a:rPr>
              <a:t>. Wiley. </a:t>
            </a:r>
            <a:endParaRPr lang="en-US" dirty="0"/>
          </a:p>
          <a:p>
            <a:endParaRPr lang="en-US" dirty="0"/>
          </a:p>
        </p:txBody>
      </p:sp>
    </p:spTree>
    <p:extLst>
      <p:ext uri="{BB962C8B-B14F-4D97-AF65-F5344CB8AC3E}">
        <p14:creationId xmlns:p14="http://schemas.microsoft.com/office/powerpoint/2010/main" val="311513021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View</vt:lpstr>
      <vt:lpstr>Agile Presentation  </vt:lpstr>
      <vt:lpstr>Roles on a Scrum-agile Team</vt:lpstr>
      <vt:lpstr>SDLC</vt:lpstr>
      <vt:lpstr>Waterfall Approach</vt:lpstr>
      <vt:lpstr>Waterfall Approach vs Agile Approach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211</cp:revision>
  <dcterms:created xsi:type="dcterms:W3CDTF">2023-02-15T21:32:36Z</dcterms:created>
  <dcterms:modified xsi:type="dcterms:W3CDTF">2023-02-20T00:17:51Z</dcterms:modified>
</cp:coreProperties>
</file>