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Sheet1!$B$4:$B$6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0.137022</c:v>
                </c:pt>
                <c:pt idx="1">
                  <c:v>0.13661400000000001</c:v>
                </c:pt>
                <c:pt idx="2">
                  <c:v>0.16150999999999999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6-4B57-A73B-007276F1C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1968936"/>
        <c:axId val="581961392"/>
      </c:barChart>
      <c:catAx>
        <c:axId val="58196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1392"/>
        <c:crosses val="autoZero"/>
        <c:auto val="1"/>
        <c:lblAlgn val="ctr"/>
        <c:lblOffset val="100"/>
        <c:noMultiLvlLbl val="0"/>
      </c:catAx>
      <c:valAx>
        <c:axId val="58196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8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Sheet1!$E$24:$E$26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Sheet1!$F$24:$F$26</c:f>
              <c:numCache>
                <c:formatCode>General</c:formatCode>
                <c:ptCount val="3"/>
                <c:pt idx="0">
                  <c:v>6946.77</c:v>
                </c:pt>
                <c:pt idx="1">
                  <c:v>9636.34</c:v>
                </c:pt>
                <c:pt idx="2">
                  <c:v>12115.3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E-4AD7-A5B0-4181405DC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0582416"/>
        <c:axId val="580582744"/>
      </c:barChart>
      <c:catAx>
        <c:axId val="58058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82744"/>
        <c:crosses val="autoZero"/>
        <c:auto val="1"/>
        <c:lblAlgn val="ctr"/>
        <c:lblOffset val="100"/>
        <c:noMultiLvlLbl val="0"/>
      </c:catAx>
      <c:valAx>
        <c:axId val="58058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8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Sheet1!$B$29:$B$31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Sheet1!$C$29:$C$31</c:f>
              <c:numCache>
                <c:formatCode>General</c:formatCode>
                <c:ptCount val="3"/>
                <c:pt idx="0">
                  <c:v>20.5501</c:v>
                </c:pt>
                <c:pt idx="1">
                  <c:v>20.532699999999998</c:v>
                </c:pt>
                <c:pt idx="2">
                  <c:v>29.2468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2-4461-8D5C-53FD6F2E6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1966968"/>
        <c:axId val="581967624"/>
      </c:barChart>
      <c:catAx>
        <c:axId val="58196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7624"/>
        <c:crosses val="autoZero"/>
        <c:auto val="1"/>
        <c:lblAlgn val="ctr"/>
        <c:lblOffset val="100"/>
        <c:noMultiLvlLbl val="0"/>
      </c:catAx>
      <c:valAx>
        <c:axId val="58196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Sheet1!$E$29:$E$31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Sheet1!$F$29:$F$31</c:f>
              <c:numCache>
                <c:formatCode>General</c:formatCode>
                <c:ptCount val="3"/>
                <c:pt idx="0">
                  <c:v>20550.099999999999</c:v>
                </c:pt>
                <c:pt idx="1">
                  <c:v>20532.7</c:v>
                </c:pt>
                <c:pt idx="2">
                  <c:v>29246.799999999999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F-410C-96CE-56BB9EAB7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1964016"/>
        <c:axId val="581972216"/>
      </c:barChart>
      <c:catAx>
        <c:axId val="5819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72216"/>
        <c:crosses val="autoZero"/>
        <c:auto val="1"/>
        <c:lblAlgn val="ctr"/>
        <c:lblOffset val="100"/>
        <c:noMultiLvlLbl val="0"/>
      </c:catAx>
      <c:valAx>
        <c:axId val="58197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Sheet1!$B$34:$B$36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Sheet1!$C$34:$C$36</c:f>
              <c:numCache>
                <c:formatCode>General</c:formatCode>
                <c:ptCount val="3"/>
                <c:pt idx="0">
                  <c:v>42.671399999999998</c:v>
                </c:pt>
                <c:pt idx="1">
                  <c:v>42.659199999999998</c:v>
                </c:pt>
                <c:pt idx="2">
                  <c:v>75.197400000000002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D-4263-A838-A17128AFF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6299232"/>
        <c:axId val="616307432"/>
      </c:barChart>
      <c:catAx>
        <c:axId val="6162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07432"/>
        <c:crosses val="autoZero"/>
        <c:auto val="1"/>
        <c:lblAlgn val="ctr"/>
        <c:lblOffset val="100"/>
        <c:noMultiLvlLbl val="0"/>
      </c:catAx>
      <c:valAx>
        <c:axId val="61630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2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Sheet1!$E$34:$E$36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Sheet1!$F$34:$F$36</c:f>
              <c:numCache>
                <c:formatCode>General</c:formatCode>
                <c:ptCount val="3"/>
                <c:pt idx="0">
                  <c:v>42671.4</c:v>
                </c:pt>
                <c:pt idx="1">
                  <c:v>42659.199999999997</c:v>
                </c:pt>
                <c:pt idx="2">
                  <c:v>75197.399999999994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8-4633-90C3-9E19B0011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6312680"/>
        <c:axId val="616313336"/>
      </c:barChart>
      <c:catAx>
        <c:axId val="61631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13336"/>
        <c:crosses val="autoZero"/>
        <c:auto val="1"/>
        <c:lblAlgn val="ctr"/>
        <c:lblOffset val="100"/>
        <c:noMultiLvlLbl val="0"/>
      </c:catAx>
      <c:valAx>
        <c:axId val="61631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1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Sheet1!$B$39:$B$41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Sheet1!$C$39:$C$41</c:f>
              <c:numCache>
                <c:formatCode>General</c:formatCode>
                <c:ptCount val="3"/>
                <c:pt idx="0">
                  <c:v>87.704800000000006</c:v>
                </c:pt>
                <c:pt idx="1">
                  <c:v>87.659400000000005</c:v>
                </c:pt>
                <c:pt idx="2">
                  <c:v>213.77799999999999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2F-4799-935F-CA26C7D4C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6310056"/>
        <c:axId val="616310384"/>
      </c:barChart>
      <c:catAx>
        <c:axId val="61631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10384"/>
        <c:crosses val="autoZero"/>
        <c:auto val="1"/>
        <c:lblAlgn val="ctr"/>
        <c:lblOffset val="100"/>
        <c:noMultiLvlLbl val="0"/>
      </c:catAx>
      <c:valAx>
        <c:axId val="61631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1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Sheet1!$E$39:$E$41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Sheet1!$F$39:$F$41</c:f>
              <c:numCache>
                <c:formatCode>General</c:formatCode>
                <c:ptCount val="3"/>
                <c:pt idx="0">
                  <c:v>87704.8</c:v>
                </c:pt>
                <c:pt idx="1">
                  <c:v>87659.4</c:v>
                </c:pt>
                <c:pt idx="2">
                  <c:v>213778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F-4316-83C0-8B7D3C6A4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0597176"/>
        <c:axId val="580587664"/>
      </c:barChart>
      <c:catAx>
        <c:axId val="58059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87664"/>
        <c:crosses val="autoZero"/>
        <c:auto val="1"/>
        <c:lblAlgn val="ctr"/>
        <c:lblOffset val="100"/>
        <c:noMultiLvlLbl val="0"/>
      </c:catAx>
      <c:valAx>
        <c:axId val="58058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9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Addition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Sheet1!$I$4:$I$11</c:f>
              <c:strCache>
                <c:ptCount val="8"/>
                <c:pt idx="0">
                  <c:v>n=4</c:v>
                </c:pt>
                <c:pt idx="1">
                  <c:v>n=8</c:v>
                </c:pt>
                <c:pt idx="2">
                  <c:v>n=16</c:v>
                </c:pt>
                <c:pt idx="3">
                  <c:v>n=32</c:v>
                </c:pt>
                <c:pt idx="4">
                  <c:v>n=64</c:v>
                </c:pt>
                <c:pt idx="5">
                  <c:v>n=128</c:v>
                </c:pt>
                <c:pt idx="6">
                  <c:v>n=256</c:v>
                </c:pt>
                <c:pt idx="7">
                  <c:v>n=512</c:v>
                </c:pt>
              </c:strCache>
            </c:strRef>
          </c:cat>
          <c:val>
            <c:numRef>
              <c:f>Sheet1!$J$4:$J$11</c:f>
              <c:numCache>
                <c:formatCode>General</c:formatCode>
                <c:ptCount val="8"/>
                <c:pt idx="0">
                  <c:v>0.137022</c:v>
                </c:pt>
                <c:pt idx="1">
                  <c:v>0.62337299999999995</c:v>
                </c:pt>
                <c:pt idx="2">
                  <c:v>1.7925500000000001</c:v>
                </c:pt>
                <c:pt idx="3">
                  <c:v>4.3140400000000003</c:v>
                </c:pt>
                <c:pt idx="4">
                  <c:v>9.6467700000000001</c:v>
                </c:pt>
                <c:pt idx="5">
                  <c:v>20.5501</c:v>
                </c:pt>
                <c:pt idx="6">
                  <c:v>42.671399999999998</c:v>
                </c:pt>
                <c:pt idx="7">
                  <c:v>87.704800000000006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1F-4506-9BA1-1F35DD97C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657872"/>
        <c:axId val="571657216"/>
      </c:lineChart>
      <c:catAx>
        <c:axId val="57165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57216"/>
        <c:crosses val="autoZero"/>
        <c:auto val="1"/>
        <c:lblAlgn val="ctr"/>
        <c:lblOffset val="100"/>
        <c:noMultiLvlLbl val="0"/>
      </c:catAx>
      <c:valAx>
        <c:axId val="57165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5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Subtraction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Sheet1!$I$14:$I$21</c:f>
              <c:strCache>
                <c:ptCount val="8"/>
                <c:pt idx="0">
                  <c:v>n=4</c:v>
                </c:pt>
                <c:pt idx="1">
                  <c:v>n=8</c:v>
                </c:pt>
                <c:pt idx="2">
                  <c:v>n=16</c:v>
                </c:pt>
                <c:pt idx="3">
                  <c:v>n=32</c:v>
                </c:pt>
                <c:pt idx="4">
                  <c:v>n=64</c:v>
                </c:pt>
                <c:pt idx="5">
                  <c:v>n=128</c:v>
                </c:pt>
                <c:pt idx="6">
                  <c:v>n=256</c:v>
                </c:pt>
                <c:pt idx="7">
                  <c:v>n=512</c:v>
                </c:pt>
              </c:strCache>
            </c:strRef>
          </c:cat>
          <c:val>
            <c:numRef>
              <c:f>Sheet1!$J$14:$J$21</c:f>
              <c:numCache>
                <c:formatCode>General</c:formatCode>
                <c:ptCount val="8"/>
                <c:pt idx="0">
                  <c:v>0.13661400000000001</c:v>
                </c:pt>
                <c:pt idx="1">
                  <c:v>0.62174399999999996</c:v>
                </c:pt>
                <c:pt idx="2">
                  <c:v>1.7921</c:v>
                </c:pt>
                <c:pt idx="3">
                  <c:v>4.3118800000000004</c:v>
                </c:pt>
                <c:pt idx="4">
                  <c:v>9.6363400000000006</c:v>
                </c:pt>
                <c:pt idx="5">
                  <c:v>20.532699999999998</c:v>
                </c:pt>
                <c:pt idx="6">
                  <c:v>42.659199999999998</c:v>
                </c:pt>
                <c:pt idx="7">
                  <c:v>87.659400000000005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E-4423-A76B-69CA15FC7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654920"/>
        <c:axId val="571650984"/>
      </c:lineChart>
      <c:catAx>
        <c:axId val="57165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50984"/>
        <c:crosses val="autoZero"/>
        <c:auto val="1"/>
        <c:lblAlgn val="ctr"/>
        <c:lblOffset val="100"/>
        <c:noMultiLvlLbl val="0"/>
      </c:catAx>
      <c:valAx>
        <c:axId val="57165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5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Multiplication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Sheet1!$I$24:$I$31</c:f>
              <c:strCache>
                <c:ptCount val="8"/>
                <c:pt idx="0">
                  <c:v>n=4</c:v>
                </c:pt>
                <c:pt idx="1">
                  <c:v>n=8</c:v>
                </c:pt>
                <c:pt idx="2">
                  <c:v>n=16</c:v>
                </c:pt>
                <c:pt idx="3">
                  <c:v>n=32</c:v>
                </c:pt>
                <c:pt idx="4">
                  <c:v>n=64</c:v>
                </c:pt>
                <c:pt idx="5">
                  <c:v>n=128</c:v>
                </c:pt>
                <c:pt idx="6">
                  <c:v>n=256</c:v>
                </c:pt>
                <c:pt idx="7">
                  <c:v>n=512</c:v>
                </c:pt>
              </c:strCache>
            </c:strRef>
          </c:cat>
          <c:val>
            <c:numRef>
              <c:f>Sheet1!$J$24:$J$31</c:f>
              <c:numCache>
                <c:formatCode>General</c:formatCode>
                <c:ptCount val="8"/>
                <c:pt idx="0">
                  <c:v>0.16150999999999999</c:v>
                </c:pt>
                <c:pt idx="1">
                  <c:v>0.70615700000000003</c:v>
                </c:pt>
                <c:pt idx="2">
                  <c:v>2.0434399999999999</c:v>
                </c:pt>
                <c:pt idx="3">
                  <c:v>5.06738</c:v>
                </c:pt>
                <c:pt idx="4">
                  <c:v>12.1153</c:v>
                </c:pt>
                <c:pt idx="5">
                  <c:v>29.2468</c:v>
                </c:pt>
                <c:pt idx="6">
                  <c:v>75.197400000000002</c:v>
                </c:pt>
                <c:pt idx="7">
                  <c:v>213.77799999999999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D0-4933-89A1-0343CCEC3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077392"/>
        <c:axId val="632085264"/>
      </c:lineChart>
      <c:catAx>
        <c:axId val="63207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085264"/>
        <c:crosses val="autoZero"/>
        <c:auto val="1"/>
        <c:lblAlgn val="ctr"/>
        <c:lblOffset val="100"/>
        <c:noMultiLvlLbl val="0"/>
      </c:catAx>
      <c:valAx>
        <c:axId val="6320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07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Sheet1!$E$4:$E$6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137.02199999999999</c:v>
                </c:pt>
                <c:pt idx="1">
                  <c:v>136.614</c:v>
                </c:pt>
                <c:pt idx="2">
                  <c:v>161.51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D-4BA7-9DFA-50045D018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5082248"/>
        <c:axId val="585091432"/>
      </c:barChart>
      <c:catAx>
        <c:axId val="58508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91432"/>
        <c:crosses val="autoZero"/>
        <c:auto val="1"/>
        <c:lblAlgn val="ctr"/>
        <c:lblOffset val="100"/>
        <c:noMultiLvlLbl val="0"/>
      </c:catAx>
      <c:valAx>
        <c:axId val="58509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8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Sheet1!$B$9:$B$11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Sheet1!$C$9:$C$11</c:f>
              <c:numCache>
                <c:formatCode>General</c:formatCode>
                <c:ptCount val="3"/>
                <c:pt idx="0">
                  <c:v>0.62337299999999995</c:v>
                </c:pt>
                <c:pt idx="1">
                  <c:v>0.62174399999999996</c:v>
                </c:pt>
                <c:pt idx="2">
                  <c:v>0.70615700000000003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E-4316-BC9F-951F76D73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7470480"/>
        <c:axId val="581964672"/>
      </c:barChart>
      <c:catAx>
        <c:axId val="5774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4672"/>
        <c:crosses val="autoZero"/>
        <c:auto val="1"/>
        <c:lblAlgn val="ctr"/>
        <c:lblOffset val="100"/>
        <c:noMultiLvlLbl val="0"/>
      </c:catAx>
      <c:valAx>
        <c:axId val="58196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7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Sheet1!$E$9:$E$11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Sheet1!$F$9:$F$11</c:f>
              <c:numCache>
                <c:formatCode>General</c:formatCode>
                <c:ptCount val="3"/>
                <c:pt idx="0">
                  <c:v>623.37300000000005</c:v>
                </c:pt>
                <c:pt idx="1">
                  <c:v>621.74400000000003</c:v>
                </c:pt>
                <c:pt idx="2">
                  <c:v>706.15700000000004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3-4A78-8A6D-E13A3E238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7468512"/>
        <c:axId val="577468840"/>
      </c:barChart>
      <c:catAx>
        <c:axId val="57746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68840"/>
        <c:crosses val="autoZero"/>
        <c:auto val="1"/>
        <c:lblAlgn val="ctr"/>
        <c:lblOffset val="100"/>
        <c:noMultiLvlLbl val="0"/>
      </c:catAx>
      <c:valAx>
        <c:axId val="57746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6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Sheet1!$B$14:$B$16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Sheet1!$C$14:$C$16</c:f>
              <c:numCache>
                <c:formatCode>General</c:formatCode>
                <c:ptCount val="3"/>
                <c:pt idx="0">
                  <c:v>1.7925500000000001</c:v>
                </c:pt>
                <c:pt idx="1">
                  <c:v>1.7921</c:v>
                </c:pt>
                <c:pt idx="2">
                  <c:v>2.0434399999999999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C-480B-B9A3-28CFF077B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1974184"/>
        <c:axId val="581973200"/>
      </c:barChart>
      <c:catAx>
        <c:axId val="58197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73200"/>
        <c:crosses val="autoZero"/>
        <c:auto val="1"/>
        <c:lblAlgn val="ctr"/>
        <c:lblOffset val="100"/>
        <c:noMultiLvlLbl val="0"/>
      </c:catAx>
      <c:valAx>
        <c:axId val="58197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74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Sheet1!$E$14:$E$16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Sheet1!$F$14:$F$16</c:f>
              <c:numCache>
                <c:formatCode>General</c:formatCode>
                <c:ptCount val="3"/>
                <c:pt idx="0">
                  <c:v>1792.55</c:v>
                </c:pt>
                <c:pt idx="1">
                  <c:v>1792.1</c:v>
                </c:pt>
                <c:pt idx="2">
                  <c:v>2043.44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A-41F4-BCD8-2E65941A0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5679216"/>
        <c:axId val="475677576"/>
      </c:barChart>
      <c:catAx>
        <c:axId val="47567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77576"/>
        <c:crosses val="autoZero"/>
        <c:auto val="1"/>
        <c:lblAlgn val="ctr"/>
        <c:lblOffset val="100"/>
        <c:noMultiLvlLbl val="0"/>
      </c:catAx>
      <c:valAx>
        <c:axId val="47567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7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Sheet1!$B$19:$B$21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Sheet1!$C$19:$C$21</c:f>
              <c:numCache>
                <c:formatCode>General</c:formatCode>
                <c:ptCount val="3"/>
                <c:pt idx="0">
                  <c:v>4.3140400000000003</c:v>
                </c:pt>
                <c:pt idx="1">
                  <c:v>4.3118800000000004</c:v>
                </c:pt>
                <c:pt idx="2">
                  <c:v>5.06738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3-48F2-A9E4-C08D545E1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0569952"/>
        <c:axId val="580567984"/>
      </c:barChart>
      <c:catAx>
        <c:axId val="58056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67984"/>
        <c:crosses val="autoZero"/>
        <c:auto val="1"/>
        <c:lblAlgn val="ctr"/>
        <c:lblOffset val="100"/>
        <c:noMultiLvlLbl val="0"/>
      </c:catAx>
      <c:valAx>
        <c:axId val="58056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6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Sheet1!$E$19:$E$21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Sheet1!$F$19:$F$21</c:f>
              <c:numCache>
                <c:formatCode>General</c:formatCode>
                <c:ptCount val="3"/>
                <c:pt idx="0">
                  <c:v>4314.04</c:v>
                </c:pt>
                <c:pt idx="1">
                  <c:v>4311.88</c:v>
                </c:pt>
                <c:pt idx="2">
                  <c:v>5067.38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F-4469-8CBB-624E9C492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0581104"/>
        <c:axId val="580576840"/>
      </c:barChart>
      <c:catAx>
        <c:axId val="58058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76840"/>
        <c:crosses val="autoZero"/>
        <c:auto val="1"/>
        <c:lblAlgn val="ctr"/>
        <c:lblOffset val="100"/>
        <c:noMultiLvlLbl val="0"/>
      </c:catAx>
      <c:valAx>
        <c:axId val="58057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8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Sheet1!$B$24:$B$26</c:f>
              <c:strCache>
                <c:ptCount val="3"/>
                <c:pt idx="0">
                  <c:v>Addition</c:v>
                </c:pt>
                <c:pt idx="1">
                  <c:v>Subtraction</c:v>
                </c:pt>
                <c:pt idx="2">
                  <c:v>Multiplication</c:v>
                </c:pt>
              </c:strCache>
            </c:strRef>
          </c:cat>
          <c:val>
            <c:numRef>
              <c:f>Sheet1!$C$24:$C$26</c:f>
              <c:numCache>
                <c:formatCode>General</c:formatCode>
                <c:ptCount val="3"/>
                <c:pt idx="0">
                  <c:v>9.6467700000000001</c:v>
                </c:pt>
                <c:pt idx="1">
                  <c:v>9.6363400000000006</c:v>
                </c:pt>
                <c:pt idx="2">
                  <c:v>12.1153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C-4420-8DB8-59B20EE0F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0583072"/>
        <c:axId val="580579136"/>
      </c:barChart>
      <c:catAx>
        <c:axId val="58058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79136"/>
        <c:crosses val="autoZero"/>
        <c:auto val="1"/>
        <c:lblAlgn val="ctr"/>
        <c:lblOffset val="100"/>
        <c:noMultiLvlLbl val="0"/>
      </c:catAx>
      <c:valAx>
        <c:axId val="58057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8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Pseudocode (Addition)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C53C-F7E2-4C6E-B0A2-116709FB9CE6}"/>
              </a:ext>
            </a:extLst>
          </p:cNvPr>
          <p:cNvSpPr txBox="1"/>
          <p:nvPr/>
        </p:nvSpPr>
        <p:spPr>
          <a:xfrm>
            <a:off x="2569028" y="2133600"/>
            <a:ext cx="7977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number equals 0</a:t>
            </a:r>
          </a:p>
          <a:p>
            <a:r>
              <a:rPr lang="en-US" dirty="0"/>
              <a:t>Reverse both strings</a:t>
            </a:r>
          </a:p>
          <a:p>
            <a:r>
              <a:rPr lang="en-US" dirty="0"/>
              <a:t>FOR LOOP – iterate through length of string</a:t>
            </a:r>
          </a:p>
          <a:p>
            <a:r>
              <a:rPr lang="en-US" dirty="0"/>
              <a:t>     sum_1 = string_1[</a:t>
            </a:r>
            <a:r>
              <a:rPr lang="en-US" dirty="0" err="1"/>
              <a:t>i</a:t>
            </a:r>
            <a:r>
              <a:rPr lang="en-US" dirty="0"/>
              <a:t>] + string_2[</a:t>
            </a:r>
            <a:r>
              <a:rPr lang="en-US" dirty="0" err="1"/>
              <a:t>i</a:t>
            </a:r>
            <a:r>
              <a:rPr lang="en-US" dirty="0"/>
              <a:t>] + carry number</a:t>
            </a:r>
          </a:p>
          <a:p>
            <a:r>
              <a:rPr lang="en-US" dirty="0"/>
              <a:t>     sum_2 = sum_1 %10 to remove carry number</a:t>
            </a:r>
          </a:p>
          <a:p>
            <a:r>
              <a:rPr lang="en-US" dirty="0"/>
              <a:t>     push sum_2 onto new string </a:t>
            </a:r>
            <a:r>
              <a:rPr lang="en-US" dirty="0" err="1"/>
              <a:t>sum_l</a:t>
            </a:r>
            <a:endParaRPr lang="en-US" dirty="0"/>
          </a:p>
          <a:p>
            <a:r>
              <a:rPr lang="en-US" dirty="0"/>
              <a:t>IF carry number &gt; 0</a:t>
            </a:r>
          </a:p>
          <a:p>
            <a:r>
              <a:rPr lang="en-US" dirty="0"/>
              <a:t>     push carry number onto the string</a:t>
            </a:r>
          </a:p>
          <a:p>
            <a:r>
              <a:rPr lang="en-US" dirty="0"/>
              <a:t>Reverse string </a:t>
            </a:r>
            <a:r>
              <a:rPr lang="en-US" dirty="0" err="1"/>
              <a:t>sum_l</a:t>
            </a:r>
            <a:endParaRPr lang="en-US" dirty="0"/>
          </a:p>
          <a:p>
            <a:r>
              <a:rPr lang="en-US" dirty="0"/>
              <a:t>Return string </a:t>
            </a:r>
            <a:r>
              <a:rPr lang="en-US" dirty="0" err="1"/>
              <a:t>sum_l</a:t>
            </a:r>
            <a:endParaRPr lang="en-US" dirty="0"/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7327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256-Digits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2116397-87BB-4C45-8382-DA496DC39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722746"/>
              </p:ext>
            </p:extLst>
          </p:nvPr>
        </p:nvGraphicFramePr>
        <p:xfrm>
          <a:off x="2146663" y="28760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988F65-CD50-43FB-BB27-76CA393E0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824942"/>
              </p:ext>
            </p:extLst>
          </p:nvPr>
        </p:nvGraphicFramePr>
        <p:xfrm>
          <a:off x="6718663" y="28760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017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512-Digits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E2D4D4-3395-49C1-B9E3-D1455D48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933567"/>
              </p:ext>
            </p:extLst>
          </p:nvPr>
        </p:nvGraphicFramePr>
        <p:xfrm>
          <a:off x="2129245" y="2876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FCDE95-B2C0-41B7-A0DD-AB5AC7A96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493402"/>
              </p:ext>
            </p:extLst>
          </p:nvPr>
        </p:nvGraphicFramePr>
        <p:xfrm>
          <a:off x="6701245" y="2876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015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Average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DCF3FF-96B8-48DE-862D-92E27A3A5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77917"/>
              </p:ext>
            </p:extLst>
          </p:nvPr>
        </p:nvGraphicFramePr>
        <p:xfrm>
          <a:off x="1494472" y="2676229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F6516A-0582-45FD-A067-365F86ADA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04032"/>
              </p:ext>
            </p:extLst>
          </p:nvPr>
        </p:nvGraphicFramePr>
        <p:xfrm>
          <a:off x="4923472" y="2676229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79C8C8-49F7-4ADF-9B55-1D24DA879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69956"/>
              </p:ext>
            </p:extLst>
          </p:nvPr>
        </p:nvGraphicFramePr>
        <p:xfrm>
          <a:off x="8352472" y="2676229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68941B-E101-4A20-BBE4-96D1E63831F3}"/>
              </a:ext>
            </a:extLst>
          </p:cNvPr>
          <p:cNvSpPr txBox="1"/>
          <p:nvPr/>
        </p:nvSpPr>
        <p:spPr>
          <a:xfrm>
            <a:off x="3005530" y="4733629"/>
            <a:ext cx="40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32C1A-1BCA-4F97-AF31-4C401810CC7E}"/>
              </a:ext>
            </a:extLst>
          </p:cNvPr>
          <p:cNvSpPr txBox="1"/>
          <p:nvPr/>
        </p:nvSpPr>
        <p:spPr>
          <a:xfrm>
            <a:off x="6424423" y="4757190"/>
            <a:ext cx="42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7B416-B8B6-457F-8DBA-76AA77F8B5DD}"/>
              </a:ext>
            </a:extLst>
          </p:cNvPr>
          <p:cNvSpPr txBox="1"/>
          <p:nvPr/>
        </p:nvSpPr>
        <p:spPr>
          <a:xfrm>
            <a:off x="9853423" y="4764580"/>
            <a:ext cx="42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Time/Complexity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C53C-F7E2-4C6E-B0A2-116709FB9CE6}"/>
              </a:ext>
            </a:extLst>
          </p:cNvPr>
          <p:cNvSpPr txBox="1"/>
          <p:nvPr/>
        </p:nvSpPr>
        <p:spPr>
          <a:xfrm>
            <a:off x="2569028" y="2133600"/>
            <a:ext cx="797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w Cen MT" panose="020B0602020104020603"/>
              </a:rPr>
              <a:t>Addition – O(n)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Subtraction – O(n)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w Cen MT" panose="020B0602020104020603"/>
              </a:rPr>
              <a:t>Multiplication – O(n</a:t>
            </a:r>
            <a:r>
              <a:rPr lang="en-US" sz="2400" baseline="5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3200" dirty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3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Program Link</a:t>
            </a:r>
          </a:p>
        </p:txBody>
      </p:sp>
    </p:spTree>
    <p:extLst>
      <p:ext uri="{BB962C8B-B14F-4D97-AF65-F5344CB8AC3E}">
        <p14:creationId xmlns:p14="http://schemas.microsoft.com/office/powerpoint/2010/main" val="11222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Pseudocode (Subtraction)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C53C-F7E2-4C6E-B0A2-116709FB9CE6}"/>
              </a:ext>
            </a:extLst>
          </p:cNvPr>
          <p:cNvSpPr txBox="1"/>
          <p:nvPr/>
        </p:nvSpPr>
        <p:spPr>
          <a:xfrm>
            <a:off x="2569029" y="2133600"/>
            <a:ext cx="7559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Carry number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LOOP – iterate through length of 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Check whether string_1 or string_2 is larger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IF string_2 &gt; string_1, swap the strings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Reverse both strings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LOOP – iterate through length of 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diff_1 = string_1[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] – string_2[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] – carry number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IF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diff_1 &lt;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add 10 to diff_1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carry number equals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ELSE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carry number equals 0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</a:t>
            </a:r>
            <a:r>
              <a:rPr lang="en-US" dirty="0"/>
              <a:t>push dig_1 onto new string </a:t>
            </a:r>
            <a:r>
              <a:rPr lang="en-US" dirty="0" err="1"/>
              <a:t>diff_l</a:t>
            </a:r>
            <a:endParaRPr lang="en-US" dirty="0"/>
          </a:p>
          <a:p>
            <a:r>
              <a:rPr lang="en-US" dirty="0"/>
              <a:t>Reverse string </a:t>
            </a:r>
            <a:r>
              <a:rPr lang="en-US" dirty="0" err="1"/>
              <a:t>diff_l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diff_l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8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Pseudocode (Multiplication)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C53C-F7E2-4C6E-B0A2-116709FB9CE6}"/>
              </a:ext>
            </a:extLst>
          </p:cNvPr>
          <p:cNvSpPr txBox="1"/>
          <p:nvPr/>
        </p:nvSpPr>
        <p:spPr>
          <a:xfrm>
            <a:off x="2656114" y="1795987"/>
            <a:ext cx="6374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Carry Number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Position_1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Position_2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Index_1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Index_2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Step_Prod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equals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Reverse both strings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FOR LOOP – iterate through length of 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index_1 = string_1[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reset carry number to 0 for each new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position_2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FOR LOOP – iterate through length of 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index_2 = string_2[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step_prod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= (index_1 * index_2) +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product_v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[pos_1 + pos_2] + carry number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carry number =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step_prod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% 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product_v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[pos_1 +pos_2] =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step_prod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% 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update pos_2 + 1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IF  carry number &gt;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     Push carry number onto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product_v</a:t>
            </a: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update pos_1 + 1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Reverse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product_v</a:t>
            </a: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Return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product_v</a:t>
            </a: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66632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4-Digits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D52E6D-D772-44B2-988E-6119C8E76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59182"/>
              </p:ext>
            </p:extLst>
          </p:nvPr>
        </p:nvGraphicFramePr>
        <p:xfrm>
          <a:off x="2216195" y="28781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CF2FB3-0E81-4D5F-917D-9284C9E8A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144171"/>
              </p:ext>
            </p:extLst>
          </p:nvPr>
        </p:nvGraphicFramePr>
        <p:xfrm>
          <a:off x="6788195" y="28781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460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8-Digits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62B740-943A-4876-8D30-9E6D2A2FA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887244"/>
              </p:ext>
            </p:extLst>
          </p:nvPr>
        </p:nvGraphicFramePr>
        <p:xfrm>
          <a:off x="2346959" y="28934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5AC4A6-3241-4A86-94FC-264EEC5B2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99299"/>
              </p:ext>
            </p:extLst>
          </p:nvPr>
        </p:nvGraphicFramePr>
        <p:xfrm>
          <a:off x="6927668" y="28934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28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16-Digits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7997A1-DC95-46D8-8E13-0BCDF3E0C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19735"/>
              </p:ext>
            </p:extLst>
          </p:nvPr>
        </p:nvGraphicFramePr>
        <p:xfrm>
          <a:off x="2181498" y="2876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3FFD75-30D5-470E-98CE-CB1BA7FF0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857575"/>
              </p:ext>
            </p:extLst>
          </p:nvPr>
        </p:nvGraphicFramePr>
        <p:xfrm>
          <a:off x="6637972" y="2876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5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32-Digits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FF654C-173C-4AC4-9EDB-50F1BF97C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462672"/>
              </p:ext>
            </p:extLst>
          </p:nvPr>
        </p:nvGraphicFramePr>
        <p:xfrm>
          <a:off x="2164080" y="28672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744A15-253D-4DFF-9175-DC1EFCF82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857035"/>
              </p:ext>
            </p:extLst>
          </p:nvPr>
        </p:nvGraphicFramePr>
        <p:xfrm>
          <a:off x="6736080" y="28672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5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64-Digits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9A252C-4558-4914-9FE7-2CDFC0BF0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905584"/>
              </p:ext>
            </p:extLst>
          </p:nvPr>
        </p:nvGraphicFramePr>
        <p:xfrm>
          <a:off x="2146663" y="28672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DEC697-496E-4A01-AA2C-300547244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54601"/>
              </p:ext>
            </p:extLst>
          </p:nvPr>
        </p:nvGraphicFramePr>
        <p:xfrm>
          <a:off x="6637972" y="28672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945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14A-CCBA-4B89-934D-898E94E1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93" y="538888"/>
            <a:ext cx="9383758" cy="967694"/>
          </a:xfrm>
        </p:spPr>
        <p:txBody>
          <a:bodyPr>
            <a:normAutofit/>
          </a:bodyPr>
          <a:lstStyle/>
          <a:p>
            <a:r>
              <a:rPr lang="en-US" sz="4400" cap="none" dirty="0"/>
              <a:t>128-Digits (1000 inputs each)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79BD9A-47F4-466E-9569-4527A5E9C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575344"/>
              </p:ext>
            </p:extLst>
          </p:nvPr>
        </p:nvGraphicFramePr>
        <p:xfrm>
          <a:off x="2129246" y="28585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CE08AB-A933-434B-AFAD-B13205ABC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36854"/>
              </p:ext>
            </p:extLst>
          </p:nvPr>
        </p:nvGraphicFramePr>
        <p:xfrm>
          <a:off x="6637972" y="28585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7796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260</TotalTime>
  <Words>560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Pseudocode (Addition)</vt:lpstr>
      <vt:lpstr>Pseudocode (Subtraction)</vt:lpstr>
      <vt:lpstr>Pseudocode (Multiplication)</vt:lpstr>
      <vt:lpstr>4-Digits (1000 inputs each)</vt:lpstr>
      <vt:lpstr>8-Digits (1000 inputs each)</vt:lpstr>
      <vt:lpstr>16-Digits (1000 inputs each)</vt:lpstr>
      <vt:lpstr>32-Digits (1000 inputs each)</vt:lpstr>
      <vt:lpstr>64-Digits (1000 inputs each)</vt:lpstr>
      <vt:lpstr>128-Digits (1000 inputs each)</vt:lpstr>
      <vt:lpstr>256-Digits (1000 inputs each)</vt:lpstr>
      <vt:lpstr>512-Digits (1000 inputs each)</vt:lpstr>
      <vt:lpstr>Average Performance</vt:lpstr>
      <vt:lpstr>Time/Complexity</vt:lpstr>
      <vt:lpstr>Program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(Addition)</dc:title>
  <dc:creator>James Jowers</dc:creator>
  <cp:lastModifiedBy>James Jowers</cp:lastModifiedBy>
  <cp:revision>30</cp:revision>
  <dcterms:created xsi:type="dcterms:W3CDTF">2018-09-23T00:31:18Z</dcterms:created>
  <dcterms:modified xsi:type="dcterms:W3CDTF">2018-09-23T23:01:21Z</dcterms:modified>
</cp:coreProperties>
</file>