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b7542667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b7542667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b7542667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b7542667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b7542667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3b7542667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3b7542667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3b7542667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b7542667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b7542667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a610fc7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a610fc7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b754266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b754266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b754266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b754266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a610fc7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a610fc7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b754266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b7542667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b7542667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b7542667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b7542667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b7542667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b7542667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b7542667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Threat and Vulnerability Test</a:t>
            </a:r>
            <a:endParaRPr/>
          </a:p>
        </p:txBody>
      </p:sp>
      <p:sp>
        <p:nvSpPr>
          <p:cNvPr id="135" name="Google Shape;135;p13"/>
          <p:cNvSpPr txBox="1"/>
          <p:nvPr>
            <p:ph idx="1" type="subTitle"/>
          </p:nvPr>
        </p:nvSpPr>
        <p:spPr>
          <a:xfrm>
            <a:off x="3241325" y="3924925"/>
            <a:ext cx="5313300" cy="91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Arial"/>
                <a:ea typeface="Arial"/>
                <a:cs typeface="Arial"/>
                <a:sym typeface="Arial"/>
              </a:rPr>
              <a:t>By: Mishelly Sandoval, Lucas Higgs, and Tianna Green</a:t>
            </a:r>
            <a:endParaRPr sz="1100">
              <a:latin typeface="Arial"/>
              <a:ea typeface="Arial"/>
              <a:cs typeface="Arial"/>
              <a:sym typeface="Arial"/>
            </a:endParaRPr>
          </a:p>
          <a:p>
            <a:pPr indent="0" lvl="0" marL="0" rtl="0" algn="ctr">
              <a:spcBef>
                <a:spcPts val="0"/>
              </a:spcBef>
              <a:spcAft>
                <a:spcPts val="0"/>
              </a:spcAft>
              <a:buNone/>
            </a:pPr>
            <a:r>
              <a:t/>
            </a:r>
            <a:endParaRPr sz="1100">
              <a:latin typeface="Arial"/>
              <a:ea typeface="Arial"/>
              <a:cs typeface="Arial"/>
              <a:sym typeface="Arial"/>
            </a:endParaRPr>
          </a:p>
          <a:p>
            <a:pPr indent="0" lvl="0" marL="0" rtl="0" algn="ctr">
              <a:spcBef>
                <a:spcPts val="0"/>
              </a:spcBef>
              <a:spcAft>
                <a:spcPts val="0"/>
              </a:spcAft>
              <a:buNone/>
            </a:pPr>
            <a:r>
              <a:rPr lang="en" sz="1100">
                <a:latin typeface="Arial"/>
                <a:ea typeface="Arial"/>
                <a:cs typeface="Arial"/>
                <a:sym typeface="Arial"/>
              </a:rPr>
              <a:t>Contributors: Frederick Asante, Shemar Brown, Jane Pierre, Elizabeth Bond, Jonathan Henao,  and Aaron Kaah </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NMAP</a:t>
            </a:r>
            <a:endParaRPr/>
          </a:p>
        </p:txBody>
      </p:sp>
      <p:sp>
        <p:nvSpPr>
          <p:cNvPr id="189" name="Google Shape;189;p22"/>
          <p:cNvSpPr txBox="1"/>
          <p:nvPr>
            <p:ph idx="1" type="body"/>
          </p:nvPr>
        </p:nvSpPr>
        <p:spPr>
          <a:xfrm>
            <a:off x="498825" y="1567550"/>
            <a:ext cx="7837500" cy="3228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Nmap (Network Mapper) is a free and open-source network exploration and security auditing tool that can be used in threat and vulnerability assessments of non-profit organizations. It is designed to identify hosts and services on a network, as well as potential security vulnerabilities that can be exploited by attackers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Includes</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Nmap can be used to scan a network for open ports, running services, and potential vulnerabilities.</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It can be used to identify potential misconfigurations or weaknesses in network devices, such as firewalls or routers (Lyon, 2019).</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Nmap can also be used to identify potential vulnerabilities in web applications or other software running on the network (Lyon, 2019).</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Nmap offers various scanning techniques and customization options, allowing security professionals to tailor the tool to the specific needs of the assessment (Lyon, 2019).</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Nmap can be run from a command-line interface or a graphical user interface, depending on the user's preference and experience level (Nmap, n.d.).</a:t>
            </a:r>
            <a:endParaRPr sz="12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Burp Suite</a:t>
            </a:r>
            <a:endParaRPr/>
          </a:p>
        </p:txBody>
      </p:sp>
      <p:sp>
        <p:nvSpPr>
          <p:cNvPr id="195" name="Google Shape;195;p23"/>
          <p:cNvSpPr txBox="1"/>
          <p:nvPr>
            <p:ph idx="1" type="body"/>
          </p:nvPr>
        </p:nvSpPr>
        <p:spPr>
          <a:xfrm>
            <a:off x="623025" y="1567550"/>
            <a:ext cx="7713300" cy="3414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200">
                <a:latin typeface="Arial"/>
                <a:ea typeface="Arial"/>
                <a:cs typeface="Arial"/>
                <a:sym typeface="Arial"/>
              </a:rPr>
              <a:t>Burp Suite is a popular web application security testing tool that can be used in threat and vulnerability assessments of non-profit organizations. It is designed to identify potential security vulnerabilities in web applications by simulating attacks and providing detailed feedback on application behavior.</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Includes</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Burp Suite can be used to scan web applications for common vulnerabilities, such as SQL injection, cross-site scripting (XSS), and broken authentication (PortSwigger, n.d.).</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It can also be used to perform more advanced attacks, such as session hijacking, CSRF, and command injection (PortSwigger, n.d.).</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Burp Suite offers a range of features, including a proxy server, spider, and scanner, that can be used to customize the testing process and generate detailed reports on vulnerabilities (PortSwigger, n.d.).</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It can be integrated with other tools, such as Nmap or Metasploit, to provide a comprehensive assessment of an organization's security posture (PortSwigger, n.d.).</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Burp Suite can be run on a local machine or deployed in the cloud, depending on the needs of the assessment (PortSwigger, n.d.).</a:t>
            </a:r>
            <a:endParaRPr sz="12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Openvas</a:t>
            </a:r>
            <a:endParaRPr/>
          </a:p>
        </p:txBody>
      </p:sp>
      <p:sp>
        <p:nvSpPr>
          <p:cNvPr id="201" name="Google Shape;201;p24"/>
          <p:cNvSpPr txBox="1"/>
          <p:nvPr>
            <p:ph idx="1" type="body"/>
          </p:nvPr>
        </p:nvSpPr>
        <p:spPr>
          <a:xfrm>
            <a:off x="1066350" y="1215675"/>
            <a:ext cx="7501200" cy="34041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lang="en">
                <a:latin typeface="Arial"/>
                <a:ea typeface="Arial"/>
                <a:cs typeface="Arial"/>
                <a:sym typeface="Arial"/>
              </a:rPr>
              <a:t>OpenVAS (Open Vulnerability Assessment System) is a free and open-source vulnerability scanner that can be used in threat and vulnerability assessments of non-profit organizations. It is designed to identify potential security vulnerabilities in network infrastructure and web applications by conducting comprehensive scans and generating detailed reports on identified vulnerabilities.</a:t>
            </a:r>
            <a:endParaRPr>
              <a:latin typeface="Arial"/>
              <a:ea typeface="Arial"/>
              <a:cs typeface="Arial"/>
              <a:sym typeface="Arial"/>
            </a:endParaRPr>
          </a:p>
          <a:p>
            <a:pPr indent="-311150" lvl="0" marL="457200" rtl="0" algn="l">
              <a:lnSpc>
                <a:spcPct val="95000"/>
              </a:lnSpc>
              <a:spcBef>
                <a:spcPts val="0"/>
              </a:spcBef>
              <a:spcAft>
                <a:spcPts val="0"/>
              </a:spcAft>
              <a:buSzPts val="1300"/>
              <a:buFont typeface="Arial"/>
              <a:buChar char="●"/>
            </a:pPr>
            <a:r>
              <a:rPr lang="en">
                <a:latin typeface="Arial"/>
                <a:ea typeface="Arial"/>
                <a:cs typeface="Arial"/>
                <a:sym typeface="Arial"/>
              </a:rPr>
              <a:t>Includes</a:t>
            </a:r>
            <a:endParaRPr>
              <a:latin typeface="Arial"/>
              <a:ea typeface="Arial"/>
              <a:cs typeface="Arial"/>
              <a:sym typeface="Arial"/>
            </a:endParaRPr>
          </a:p>
          <a:p>
            <a:pPr indent="-311150" lvl="1" marL="914400" rtl="0" algn="l">
              <a:lnSpc>
                <a:spcPct val="95000"/>
              </a:lnSpc>
              <a:spcBef>
                <a:spcPts val="0"/>
              </a:spcBef>
              <a:spcAft>
                <a:spcPts val="0"/>
              </a:spcAft>
              <a:buSzPts val="1300"/>
              <a:buFont typeface="Arial"/>
              <a:buChar char="○"/>
            </a:pPr>
            <a:r>
              <a:rPr lang="en" sz="1300">
                <a:latin typeface="Arial"/>
                <a:ea typeface="Arial"/>
                <a:cs typeface="Arial"/>
                <a:sym typeface="Arial"/>
              </a:rPr>
              <a:t>OpenVAS can be used to scan network infrastructure, including servers, routers, and firewalls, for potential vulnerabilities (OpenVAS, n.d.).</a:t>
            </a:r>
            <a:endParaRPr sz="1300">
              <a:latin typeface="Arial"/>
              <a:ea typeface="Arial"/>
              <a:cs typeface="Arial"/>
              <a:sym typeface="Arial"/>
            </a:endParaRPr>
          </a:p>
          <a:p>
            <a:pPr indent="-311150" lvl="1" marL="914400" rtl="0" algn="l">
              <a:lnSpc>
                <a:spcPct val="95000"/>
              </a:lnSpc>
              <a:spcBef>
                <a:spcPts val="0"/>
              </a:spcBef>
              <a:spcAft>
                <a:spcPts val="0"/>
              </a:spcAft>
              <a:buSzPts val="1300"/>
              <a:buFont typeface="Arial"/>
              <a:buChar char="○"/>
            </a:pPr>
            <a:r>
              <a:rPr lang="en" sz="1300">
                <a:latin typeface="Arial"/>
                <a:ea typeface="Arial"/>
                <a:cs typeface="Arial"/>
                <a:sym typeface="Arial"/>
              </a:rPr>
              <a:t>It can also be used to scan web applications for common vulnerabilities, such as SQL injection, cross-site scripting (XSS), and directory traversal (OpenVAS, n.d.).</a:t>
            </a:r>
            <a:endParaRPr sz="1300">
              <a:latin typeface="Arial"/>
              <a:ea typeface="Arial"/>
              <a:cs typeface="Arial"/>
              <a:sym typeface="Arial"/>
            </a:endParaRPr>
          </a:p>
          <a:p>
            <a:pPr indent="-311150" lvl="1" marL="914400" rtl="0" algn="l">
              <a:lnSpc>
                <a:spcPct val="95000"/>
              </a:lnSpc>
              <a:spcBef>
                <a:spcPts val="0"/>
              </a:spcBef>
              <a:spcAft>
                <a:spcPts val="0"/>
              </a:spcAft>
              <a:buSzPts val="1300"/>
              <a:buFont typeface="Arial"/>
              <a:buChar char="○"/>
            </a:pPr>
            <a:r>
              <a:rPr lang="en" sz="1300">
                <a:latin typeface="Arial"/>
                <a:ea typeface="Arial"/>
                <a:cs typeface="Arial"/>
                <a:sym typeface="Arial"/>
              </a:rPr>
              <a:t>OpenVAS offers a range of features, including customized scan configurations, reporting options, and integration with other tools, such as Nmap and Metasploit (OpenVAS, n.d.).</a:t>
            </a:r>
            <a:endParaRPr sz="1300">
              <a:latin typeface="Arial"/>
              <a:ea typeface="Arial"/>
              <a:cs typeface="Arial"/>
              <a:sym typeface="Arial"/>
            </a:endParaRPr>
          </a:p>
          <a:p>
            <a:pPr indent="-311150" lvl="1" marL="914400" rtl="0" algn="l">
              <a:lnSpc>
                <a:spcPct val="95000"/>
              </a:lnSpc>
              <a:spcBef>
                <a:spcPts val="0"/>
              </a:spcBef>
              <a:spcAft>
                <a:spcPts val="0"/>
              </a:spcAft>
              <a:buSzPts val="1300"/>
              <a:buFont typeface="Arial"/>
              <a:buChar char="○"/>
            </a:pPr>
            <a:r>
              <a:rPr lang="en" sz="1300">
                <a:latin typeface="Arial"/>
                <a:ea typeface="Arial"/>
                <a:cs typeface="Arial"/>
                <a:sym typeface="Arial"/>
              </a:rPr>
              <a:t>It can be run on a local machine or deployed in the cloud, depending on the needs of the assessment (OpenVAS, n.d.).</a:t>
            </a:r>
            <a:endParaRPr sz="1300">
              <a:latin typeface="Arial"/>
              <a:ea typeface="Arial"/>
              <a:cs typeface="Arial"/>
              <a:sym typeface="Arial"/>
            </a:endParaRPr>
          </a:p>
          <a:p>
            <a:pPr indent="-311150" lvl="1" marL="914400" rtl="0" algn="l">
              <a:lnSpc>
                <a:spcPct val="95000"/>
              </a:lnSpc>
              <a:spcBef>
                <a:spcPts val="0"/>
              </a:spcBef>
              <a:spcAft>
                <a:spcPts val="0"/>
              </a:spcAft>
              <a:buSzPts val="1300"/>
              <a:buFont typeface="Arial"/>
              <a:buChar char="○"/>
            </a:pPr>
            <a:r>
              <a:rPr lang="en" sz="1300">
                <a:latin typeface="Arial"/>
                <a:ea typeface="Arial"/>
                <a:cs typeface="Arial"/>
                <a:sym typeface="Arial"/>
              </a:rPr>
              <a:t>OpenVAS can be used to evaluate compliance with industry standards, such as the Payment Card Industry Data Security Standard (PCI DSS), or regulatory requirements, such as the General Data Protection Regulation (GDPR) (OpenVAS, n.d.).</a:t>
            </a:r>
            <a:endParaRPr sz="13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Metasploit</a:t>
            </a:r>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SzPts val="1400"/>
              <a:buChar char="●"/>
            </a:pPr>
            <a:r>
              <a:rPr lang="en" sz="1200">
                <a:latin typeface="Arial"/>
                <a:ea typeface="Arial"/>
                <a:cs typeface="Arial"/>
                <a:sym typeface="Arial"/>
              </a:rPr>
              <a:t>Metasploit is a powerful penetration testing and exploitation framework that can be used in threat and vulnerability assessments of non-profit organizations. It is designed to simulate real-world attacks and identify potential security vulnerabilities in network infrastructure and web applications.</a:t>
            </a:r>
            <a:endParaRPr sz="1200">
              <a:latin typeface="Arial"/>
              <a:ea typeface="Arial"/>
              <a:cs typeface="Arial"/>
              <a:sym typeface="Arial"/>
            </a:endParaRPr>
          </a:p>
          <a:p>
            <a:pPr indent="-304800" lvl="0" marL="457200" rtl="0" algn="l">
              <a:lnSpc>
                <a:spcPct val="95000"/>
              </a:lnSpc>
              <a:spcBef>
                <a:spcPts val="0"/>
              </a:spcBef>
              <a:spcAft>
                <a:spcPts val="0"/>
              </a:spcAft>
              <a:buSzPts val="1200"/>
              <a:buFont typeface="Arial"/>
              <a:buChar char="●"/>
            </a:pPr>
            <a:r>
              <a:rPr lang="en" sz="1200">
                <a:latin typeface="Arial"/>
                <a:ea typeface="Arial"/>
                <a:cs typeface="Arial"/>
                <a:sym typeface="Arial"/>
              </a:rPr>
              <a:t>Includes</a:t>
            </a:r>
            <a:endParaRPr sz="1200">
              <a:latin typeface="Arial"/>
              <a:ea typeface="Arial"/>
              <a:cs typeface="Arial"/>
              <a:sym typeface="Arial"/>
            </a:endParaRPr>
          </a:p>
          <a:p>
            <a:pPr indent="-304800" lvl="1" marL="914400" rtl="0" algn="l">
              <a:lnSpc>
                <a:spcPct val="95000"/>
              </a:lnSpc>
              <a:spcBef>
                <a:spcPts val="0"/>
              </a:spcBef>
              <a:spcAft>
                <a:spcPts val="0"/>
              </a:spcAft>
              <a:buSzPts val="1200"/>
              <a:buFont typeface="Arial"/>
              <a:buChar char="○"/>
            </a:pPr>
            <a:r>
              <a:rPr lang="en" sz="1200">
                <a:latin typeface="Arial"/>
                <a:ea typeface="Arial"/>
                <a:cs typeface="Arial"/>
                <a:sym typeface="Arial"/>
              </a:rPr>
              <a:t>Metasploit can be used to identify potential vulnerabilities in network infrastructure, including servers, routers, and firewalls, and web applications (Rapid7, n.d.).</a:t>
            </a:r>
            <a:endParaRPr sz="1200">
              <a:latin typeface="Arial"/>
              <a:ea typeface="Arial"/>
              <a:cs typeface="Arial"/>
              <a:sym typeface="Arial"/>
            </a:endParaRPr>
          </a:p>
          <a:p>
            <a:pPr indent="-304800" lvl="1" marL="914400" rtl="0" algn="l">
              <a:lnSpc>
                <a:spcPct val="95000"/>
              </a:lnSpc>
              <a:spcBef>
                <a:spcPts val="0"/>
              </a:spcBef>
              <a:spcAft>
                <a:spcPts val="0"/>
              </a:spcAft>
              <a:buSzPts val="1200"/>
              <a:buFont typeface="Arial"/>
              <a:buChar char="○"/>
            </a:pPr>
            <a:r>
              <a:rPr lang="en" sz="1200">
                <a:latin typeface="Arial"/>
                <a:ea typeface="Arial"/>
                <a:cs typeface="Arial"/>
                <a:sym typeface="Arial"/>
              </a:rPr>
              <a:t>It can also be used to simulate real-world attacks, such as brute-force attacks, SQL injection, and cross-site scripting (XSS), to identify potential vulnerabilities and recommend remediation strategies (Rapid7, n.d.).</a:t>
            </a:r>
            <a:endParaRPr sz="1200">
              <a:latin typeface="Arial"/>
              <a:ea typeface="Arial"/>
              <a:cs typeface="Arial"/>
              <a:sym typeface="Arial"/>
            </a:endParaRPr>
          </a:p>
          <a:p>
            <a:pPr indent="-304800" lvl="1" marL="914400" rtl="0" algn="l">
              <a:lnSpc>
                <a:spcPct val="95000"/>
              </a:lnSpc>
              <a:spcBef>
                <a:spcPts val="0"/>
              </a:spcBef>
              <a:spcAft>
                <a:spcPts val="0"/>
              </a:spcAft>
              <a:buSzPts val="1200"/>
              <a:buFont typeface="Arial"/>
              <a:buChar char="○"/>
            </a:pPr>
            <a:r>
              <a:rPr lang="en" sz="1200">
                <a:latin typeface="Arial"/>
                <a:ea typeface="Arial"/>
                <a:cs typeface="Arial"/>
                <a:sym typeface="Arial"/>
              </a:rPr>
              <a:t>Metasploit offers a range of features, including custom payloads, automatic exploitation, and reporting, that can be used to customize the testing process and generate detailed reports on identified vulnerabilities (Rapid7, n.d.).</a:t>
            </a:r>
            <a:endParaRPr sz="1200">
              <a:latin typeface="Arial"/>
              <a:ea typeface="Arial"/>
              <a:cs typeface="Arial"/>
              <a:sym typeface="Arial"/>
            </a:endParaRPr>
          </a:p>
          <a:p>
            <a:pPr indent="-304800" lvl="1" marL="914400" rtl="0" algn="l">
              <a:lnSpc>
                <a:spcPct val="95000"/>
              </a:lnSpc>
              <a:spcBef>
                <a:spcPts val="0"/>
              </a:spcBef>
              <a:spcAft>
                <a:spcPts val="0"/>
              </a:spcAft>
              <a:buSzPts val="1200"/>
              <a:buFont typeface="Arial"/>
              <a:buChar char="○"/>
            </a:pPr>
            <a:r>
              <a:rPr lang="en" sz="1200">
                <a:latin typeface="Arial"/>
                <a:ea typeface="Arial"/>
                <a:cs typeface="Arial"/>
                <a:sym typeface="Arial"/>
              </a:rPr>
              <a:t>It can be integrated with other tools, such as Nmap or Burp Suite, to provide a comprehensive assessment of an organization's security posture (Rapid7, n.d.).</a:t>
            </a:r>
            <a:endParaRPr sz="1200">
              <a:latin typeface="Arial"/>
              <a:ea typeface="Arial"/>
              <a:cs typeface="Arial"/>
              <a:sym typeface="Arial"/>
            </a:endParaRPr>
          </a:p>
          <a:p>
            <a:pPr indent="-304800" lvl="1" marL="914400" rtl="0" algn="l">
              <a:lnSpc>
                <a:spcPct val="95000"/>
              </a:lnSpc>
              <a:spcBef>
                <a:spcPts val="0"/>
              </a:spcBef>
              <a:spcAft>
                <a:spcPts val="0"/>
              </a:spcAft>
              <a:buSzPts val="1200"/>
              <a:buFont typeface="Arial"/>
              <a:buChar char="○"/>
            </a:pPr>
            <a:r>
              <a:rPr lang="en" sz="1200">
                <a:latin typeface="Arial"/>
                <a:ea typeface="Arial"/>
                <a:cs typeface="Arial"/>
                <a:sym typeface="Arial"/>
              </a:rPr>
              <a:t>Metasploit can be run on a local machine or deployed in the cloud, depending on the needs of the assessment (Rapid7, n.d.).</a:t>
            </a:r>
            <a:endParaRPr sz="12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Wireshark </a:t>
            </a:r>
            <a:endParaRPr/>
          </a:p>
        </p:txBody>
      </p:sp>
      <p:sp>
        <p:nvSpPr>
          <p:cNvPr id="213" name="Google Shape;213;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SzPts val="1400"/>
              <a:buChar char="●"/>
            </a:pPr>
            <a:r>
              <a:rPr lang="en" sz="1200">
                <a:latin typeface="Arial"/>
                <a:ea typeface="Arial"/>
                <a:cs typeface="Arial"/>
                <a:sym typeface="Arial"/>
              </a:rPr>
              <a:t>Wireshark is a free and open-source network protocol analyzer that can be used in threat and vulnerability assessments of non-profit organizations. It is designed to capture and analyze network traffic in real-time to identify potential security vulnerabilities and diagnose network problems. </a:t>
            </a:r>
            <a:endParaRPr sz="1200">
              <a:latin typeface="Arial"/>
              <a:ea typeface="Arial"/>
              <a:cs typeface="Arial"/>
              <a:sym typeface="Arial"/>
            </a:endParaRPr>
          </a:p>
          <a:p>
            <a:pPr indent="-304800" lvl="0" marL="457200" rtl="0" algn="l">
              <a:lnSpc>
                <a:spcPct val="95000"/>
              </a:lnSpc>
              <a:spcBef>
                <a:spcPts val="0"/>
              </a:spcBef>
              <a:spcAft>
                <a:spcPts val="0"/>
              </a:spcAft>
              <a:buSzPts val="1200"/>
              <a:buFont typeface="Arial"/>
              <a:buChar char="●"/>
            </a:pPr>
            <a:r>
              <a:rPr lang="en" sz="1200">
                <a:latin typeface="Arial"/>
                <a:ea typeface="Arial"/>
                <a:cs typeface="Arial"/>
                <a:sym typeface="Arial"/>
              </a:rPr>
              <a:t>Includes</a:t>
            </a:r>
            <a:endParaRPr sz="1200">
              <a:latin typeface="Arial"/>
              <a:ea typeface="Arial"/>
              <a:cs typeface="Arial"/>
              <a:sym typeface="Arial"/>
            </a:endParaRPr>
          </a:p>
          <a:p>
            <a:pPr indent="-304800" lvl="1" marL="914400" rtl="0" algn="l">
              <a:lnSpc>
                <a:spcPct val="95000"/>
              </a:lnSpc>
              <a:spcBef>
                <a:spcPts val="0"/>
              </a:spcBef>
              <a:spcAft>
                <a:spcPts val="0"/>
              </a:spcAft>
              <a:buSzPts val="1200"/>
              <a:buFont typeface="Arial"/>
              <a:buChar char="○"/>
            </a:pPr>
            <a:r>
              <a:rPr lang="en" sz="1200">
                <a:latin typeface="Arial"/>
                <a:ea typeface="Arial"/>
                <a:cs typeface="Arial"/>
                <a:sym typeface="Arial"/>
              </a:rPr>
              <a:t>Wireshark can be used to capture and analyze network traffic, including packets sent and received by network infrastructure and web applications (Wireshark, n.d.).</a:t>
            </a:r>
            <a:endParaRPr sz="1200">
              <a:latin typeface="Arial"/>
              <a:ea typeface="Arial"/>
              <a:cs typeface="Arial"/>
              <a:sym typeface="Arial"/>
            </a:endParaRPr>
          </a:p>
          <a:p>
            <a:pPr indent="-304800" lvl="1" marL="914400" rtl="0" algn="l">
              <a:lnSpc>
                <a:spcPct val="95000"/>
              </a:lnSpc>
              <a:spcBef>
                <a:spcPts val="0"/>
              </a:spcBef>
              <a:spcAft>
                <a:spcPts val="0"/>
              </a:spcAft>
              <a:buSzPts val="1200"/>
              <a:buFont typeface="Arial"/>
              <a:buChar char="○"/>
            </a:pPr>
            <a:r>
              <a:rPr lang="en" sz="1200">
                <a:latin typeface="Arial"/>
                <a:ea typeface="Arial"/>
                <a:cs typeface="Arial"/>
                <a:sym typeface="Arial"/>
              </a:rPr>
              <a:t>It can be used to identify potential security vulnerabilities, such as unauthorized access, data breaches, and denial-of-service attacks, by analyzing network traffic patterns and identifying anomalies (Wireshark, n.d.).</a:t>
            </a:r>
            <a:endParaRPr sz="1200">
              <a:latin typeface="Arial"/>
              <a:ea typeface="Arial"/>
              <a:cs typeface="Arial"/>
              <a:sym typeface="Arial"/>
            </a:endParaRPr>
          </a:p>
          <a:p>
            <a:pPr indent="-304800" lvl="1" marL="914400" rtl="0" algn="l">
              <a:lnSpc>
                <a:spcPct val="95000"/>
              </a:lnSpc>
              <a:spcBef>
                <a:spcPts val="0"/>
              </a:spcBef>
              <a:spcAft>
                <a:spcPts val="0"/>
              </a:spcAft>
              <a:buSzPts val="1200"/>
              <a:buFont typeface="Arial"/>
              <a:buChar char="○"/>
            </a:pPr>
            <a:r>
              <a:rPr lang="en" sz="1200">
                <a:latin typeface="Arial"/>
                <a:ea typeface="Arial"/>
                <a:cs typeface="Arial"/>
                <a:sym typeface="Arial"/>
              </a:rPr>
              <a:t>Wireshark offers a range of features, including packet filtering, real-time traffic analysis, and customized reporting, that can be used to customize the testing process and generate detailed reports on identified vulnerabilities (Wireshark, n.d.).</a:t>
            </a:r>
            <a:endParaRPr sz="1200">
              <a:latin typeface="Arial"/>
              <a:ea typeface="Arial"/>
              <a:cs typeface="Arial"/>
              <a:sym typeface="Arial"/>
            </a:endParaRPr>
          </a:p>
          <a:p>
            <a:pPr indent="-304800" lvl="1" marL="914400" rtl="0" algn="l">
              <a:lnSpc>
                <a:spcPct val="95000"/>
              </a:lnSpc>
              <a:spcBef>
                <a:spcPts val="0"/>
              </a:spcBef>
              <a:spcAft>
                <a:spcPts val="0"/>
              </a:spcAft>
              <a:buSzPts val="1200"/>
              <a:buFont typeface="Arial"/>
              <a:buChar char="○"/>
            </a:pPr>
            <a:r>
              <a:rPr lang="en" sz="1200">
                <a:latin typeface="Arial"/>
                <a:ea typeface="Arial"/>
                <a:cs typeface="Arial"/>
                <a:sym typeface="Arial"/>
              </a:rPr>
              <a:t>It can be integrated with other tools, such as Nmap or Metasploit, to provide a comprehensive assessment of an organization's security posture (Wireshark, n.d.).</a:t>
            </a:r>
            <a:endParaRPr sz="1200">
              <a:latin typeface="Arial"/>
              <a:ea typeface="Arial"/>
              <a:cs typeface="Arial"/>
              <a:sym typeface="Arial"/>
            </a:endParaRPr>
          </a:p>
          <a:p>
            <a:pPr indent="-304800" lvl="1" marL="914400" rtl="0" algn="l">
              <a:lnSpc>
                <a:spcPct val="95000"/>
              </a:lnSpc>
              <a:spcBef>
                <a:spcPts val="0"/>
              </a:spcBef>
              <a:spcAft>
                <a:spcPts val="0"/>
              </a:spcAft>
              <a:buSzPts val="1200"/>
              <a:buFont typeface="Arial"/>
              <a:buChar char="○"/>
            </a:pPr>
            <a:r>
              <a:rPr lang="en" sz="1200">
                <a:latin typeface="Arial"/>
                <a:ea typeface="Arial"/>
                <a:cs typeface="Arial"/>
                <a:sym typeface="Arial"/>
              </a:rPr>
              <a:t>Wireshark can be run on a local machine or deployed in the cloud, depending on the needs of the assessment (Wireshark, n.d.).</a:t>
            </a:r>
            <a:endParaRPr sz="12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Threat Assessment? </a:t>
            </a:r>
            <a:endParaRPr/>
          </a:p>
        </p:txBody>
      </p:sp>
      <p:sp>
        <p:nvSpPr>
          <p:cNvPr id="141" name="Google Shape;141;p14"/>
          <p:cNvSpPr txBox="1"/>
          <p:nvPr>
            <p:ph idx="1" type="body"/>
          </p:nvPr>
        </p:nvSpPr>
        <p:spPr>
          <a:xfrm>
            <a:off x="695450" y="1567550"/>
            <a:ext cx="7641000" cy="3352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latin typeface="Arial"/>
                <a:ea typeface="Arial"/>
                <a:cs typeface="Arial"/>
                <a:sym typeface="Arial"/>
              </a:rPr>
              <a:t>Threat assessment is a process of evaluating and identifying potential security risks or threats to an individual, organization, or community. It involves the identification of potential threats, assessment of their credibility, and the development of strategies to mitigate or manage those threats. (Department of Homeland Security, n.d.)</a:t>
            </a:r>
            <a:endParaRPr sz="18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Threat Assessment </a:t>
            </a:r>
            <a:endParaRPr/>
          </a:p>
        </p:txBody>
      </p:sp>
      <p:sp>
        <p:nvSpPr>
          <p:cNvPr id="147" name="Google Shape;147;p15"/>
          <p:cNvSpPr txBox="1"/>
          <p:nvPr>
            <p:ph idx="1" type="body"/>
          </p:nvPr>
        </p:nvSpPr>
        <p:spPr>
          <a:xfrm>
            <a:off x="703200" y="1225050"/>
            <a:ext cx="8227500" cy="3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K</a:t>
            </a:r>
            <a:r>
              <a:rPr lang="en" sz="1200">
                <a:latin typeface="Arial"/>
                <a:ea typeface="Arial"/>
                <a:cs typeface="Arial"/>
                <a:sym typeface="Arial"/>
              </a:rPr>
              <a:t>ey Components: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Identifying the potential threat</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The first step in a threat assessment is to identify the potential threat, which could be anything from an individual to a natural disaster.</a:t>
            </a:r>
            <a:endParaRPr sz="1200">
              <a:latin typeface="Arial"/>
              <a:ea typeface="Arial"/>
              <a:cs typeface="Arial"/>
              <a:sym typeface="Arial"/>
            </a:endParaRPr>
          </a:p>
          <a:p>
            <a:pPr indent="0" lvl="0" marL="914400" rtl="0" algn="l">
              <a:spcBef>
                <a:spcPts val="0"/>
              </a:spcBef>
              <a:spcAft>
                <a:spcPts val="0"/>
              </a:spcAft>
              <a:buNone/>
            </a:pPr>
            <a:r>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Assessing the credibility of the threat</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Once a potential threat has been identified, it is important to assess its credibility. This involves gathering information and evaluating the likelihood and potential impact of the threat.</a:t>
            </a:r>
            <a:endParaRPr sz="1200">
              <a:latin typeface="Arial"/>
              <a:ea typeface="Arial"/>
              <a:cs typeface="Arial"/>
              <a:sym typeface="Arial"/>
            </a:endParaRPr>
          </a:p>
          <a:p>
            <a:pPr indent="0" lvl="0" marL="914400" rtl="0" algn="l">
              <a:spcBef>
                <a:spcPts val="0"/>
              </a:spcBef>
              <a:spcAft>
                <a:spcPts val="0"/>
              </a:spcAft>
              <a:buNone/>
            </a:pPr>
            <a:r>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Developing a threat management plan</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Based on the assessment of the threat, a threat management plan is developed to mitigate or manage the risk. This plan may involve strategies such as increased security measures, evacuation procedures, or communication protocols.</a:t>
            </a:r>
            <a:endParaRPr sz="1200">
              <a:latin typeface="Arial"/>
              <a:ea typeface="Arial"/>
              <a:cs typeface="Arial"/>
              <a:sym typeface="Arial"/>
            </a:endParaRPr>
          </a:p>
          <a:p>
            <a:pPr indent="0" lvl="0" marL="914400" rtl="0" algn="l">
              <a:spcBef>
                <a:spcPts val="0"/>
              </a:spcBef>
              <a:spcAft>
                <a:spcPts val="0"/>
              </a:spcAft>
              <a:buNone/>
            </a:pPr>
            <a:r>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Ongoing monitoring and review</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Threat assessments should be an ongoing process, with regular monitoring and review to ensure that the threat management plan remains effective and up-to-date.</a:t>
            </a:r>
            <a:endParaRPr sz="1200">
              <a:latin typeface="Arial"/>
              <a:ea typeface="Arial"/>
              <a:cs typeface="Arial"/>
              <a:sym typeface="Arial"/>
            </a:endParaRPr>
          </a:p>
          <a:p>
            <a:pPr indent="0" lvl="0" marL="0" rtl="0" algn="l">
              <a:spcBef>
                <a:spcPts val="0"/>
              </a:spcBef>
              <a:spcAft>
                <a:spcPts val="12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Vulnerability Assessment?</a:t>
            </a:r>
            <a:endParaRPr/>
          </a:p>
        </p:txBody>
      </p:sp>
      <p:sp>
        <p:nvSpPr>
          <p:cNvPr id="153" name="Google Shape;153;p16"/>
          <p:cNvSpPr txBox="1"/>
          <p:nvPr>
            <p:ph idx="1" type="body"/>
          </p:nvPr>
        </p:nvSpPr>
        <p:spPr>
          <a:xfrm>
            <a:off x="747200" y="1567550"/>
            <a:ext cx="7589100" cy="2911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000">
                <a:latin typeface="Arial"/>
                <a:ea typeface="Arial"/>
                <a:cs typeface="Arial"/>
                <a:sym typeface="Arial"/>
              </a:rPr>
              <a:t>A vulnerability assessment is a systematic process of identifying and evaluating security weaknesses in an organization's infrastructure, systems, and operations. It is an important step in developing effective security measures to protect against potential threats (Meadows, 2020).</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Vulnerability Assessment </a:t>
            </a:r>
            <a:endParaRPr/>
          </a:p>
        </p:txBody>
      </p:sp>
      <p:sp>
        <p:nvSpPr>
          <p:cNvPr id="159" name="Google Shape;159;p17"/>
          <p:cNvSpPr txBox="1"/>
          <p:nvPr>
            <p:ph idx="1" type="body"/>
          </p:nvPr>
        </p:nvSpPr>
        <p:spPr>
          <a:xfrm>
            <a:off x="623025" y="1090800"/>
            <a:ext cx="7713300" cy="33879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Key Points</a:t>
            </a:r>
            <a:endParaRPr/>
          </a:p>
          <a:p>
            <a:pPr indent="-311150" lvl="1" marL="914400" rtl="0" algn="l">
              <a:spcBef>
                <a:spcPts val="0"/>
              </a:spcBef>
              <a:spcAft>
                <a:spcPts val="0"/>
              </a:spcAft>
              <a:buSzPts val="1300"/>
              <a:buFont typeface="Arial"/>
              <a:buChar char="○"/>
            </a:pPr>
            <a:r>
              <a:rPr lang="en" sz="1300">
                <a:latin typeface="Arial"/>
                <a:ea typeface="Arial"/>
                <a:cs typeface="Arial"/>
                <a:sym typeface="Arial"/>
              </a:rPr>
              <a:t>Vulnerability assessment is a proactive approach to managing security risks by identifying weaknesses before they can be exploited by attackers.</a:t>
            </a:r>
            <a:endParaRPr sz="1300">
              <a:latin typeface="Arial"/>
              <a:ea typeface="Arial"/>
              <a:cs typeface="Arial"/>
              <a:sym typeface="Arial"/>
            </a:endParaRPr>
          </a:p>
          <a:p>
            <a:pPr indent="0" lvl="0" marL="914400" rtl="0" algn="l">
              <a:spcBef>
                <a:spcPts val="0"/>
              </a:spcBef>
              <a:spcAft>
                <a:spcPts val="0"/>
              </a:spcAft>
              <a:buNone/>
            </a:pPr>
            <a:r>
              <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en" sz="1300">
                <a:latin typeface="Arial"/>
                <a:ea typeface="Arial"/>
                <a:cs typeface="Arial"/>
                <a:sym typeface="Arial"/>
              </a:rPr>
              <a:t>It involves a comprehensive evaluation of an organization's security posture, including its physical security, network security, and operational security.</a:t>
            </a:r>
            <a:endParaRPr sz="1300">
              <a:latin typeface="Arial"/>
              <a:ea typeface="Arial"/>
              <a:cs typeface="Arial"/>
              <a:sym typeface="Arial"/>
            </a:endParaRPr>
          </a:p>
          <a:p>
            <a:pPr indent="0" lvl="0" marL="914400" rtl="0" algn="l">
              <a:spcBef>
                <a:spcPts val="0"/>
              </a:spcBef>
              <a:spcAft>
                <a:spcPts val="0"/>
              </a:spcAft>
              <a:buNone/>
            </a:pPr>
            <a:r>
              <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en" sz="1300">
                <a:latin typeface="Arial"/>
                <a:ea typeface="Arial"/>
                <a:cs typeface="Arial"/>
                <a:sym typeface="Arial"/>
              </a:rPr>
              <a:t>The process typically involves several steps, such as identifying assets to be protected, assessing the vulnerabilities of those assets, prioritizing vulnerabilities based on risk, and developing a remediation plan.</a:t>
            </a:r>
            <a:endParaRPr sz="1300">
              <a:latin typeface="Arial"/>
              <a:ea typeface="Arial"/>
              <a:cs typeface="Arial"/>
              <a:sym typeface="Arial"/>
            </a:endParaRPr>
          </a:p>
          <a:p>
            <a:pPr indent="0" lvl="0" marL="914400" rtl="0" algn="l">
              <a:spcBef>
                <a:spcPts val="0"/>
              </a:spcBef>
              <a:spcAft>
                <a:spcPts val="0"/>
              </a:spcAft>
              <a:buNone/>
            </a:pPr>
            <a:r>
              <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en" sz="1300">
                <a:latin typeface="Arial"/>
                <a:ea typeface="Arial"/>
                <a:cs typeface="Arial"/>
                <a:sym typeface="Arial"/>
              </a:rPr>
              <a:t>Vulnerability assessment can be performed by internal or external security professionals, or a combination of both.</a:t>
            </a:r>
            <a:endParaRPr sz="1300">
              <a:latin typeface="Arial"/>
              <a:ea typeface="Arial"/>
              <a:cs typeface="Arial"/>
              <a:sym typeface="Arial"/>
            </a:endParaRPr>
          </a:p>
          <a:p>
            <a:pPr indent="0" lvl="0" marL="914400" rtl="0" algn="l">
              <a:spcBef>
                <a:spcPts val="0"/>
              </a:spcBef>
              <a:spcAft>
                <a:spcPts val="0"/>
              </a:spcAft>
              <a:buNone/>
            </a:pPr>
            <a:r>
              <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en" sz="1300">
                <a:latin typeface="Arial"/>
                <a:ea typeface="Arial"/>
                <a:cs typeface="Arial"/>
                <a:sym typeface="Arial"/>
              </a:rPr>
              <a:t>The goal of vulnerability assessment is to identify and address potential security weaknesses before they can be exploited by attackers.</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Assessment </a:t>
            </a:r>
            <a:endParaRPr/>
          </a:p>
        </p:txBody>
      </p:sp>
      <p:sp>
        <p:nvSpPr>
          <p:cNvPr id="165" name="Google Shape;165;p18"/>
          <p:cNvSpPr txBox="1"/>
          <p:nvPr>
            <p:ph idx="1" type="body"/>
          </p:nvPr>
        </p:nvSpPr>
        <p:spPr>
          <a:xfrm>
            <a:off x="902450" y="1411625"/>
            <a:ext cx="7434000" cy="33843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SzPts val="1400"/>
              <a:buChar char="●"/>
            </a:pPr>
            <a:r>
              <a:rPr lang="en" sz="1400"/>
              <a:t>What is it?</a:t>
            </a:r>
            <a:endParaRPr sz="1400"/>
          </a:p>
          <a:p>
            <a:pPr indent="-304800" lvl="1" marL="914400" rtl="0" algn="l">
              <a:lnSpc>
                <a:spcPct val="95000"/>
              </a:lnSpc>
              <a:spcBef>
                <a:spcPts val="0"/>
              </a:spcBef>
              <a:spcAft>
                <a:spcPts val="0"/>
              </a:spcAft>
              <a:buSzPts val="1200"/>
              <a:buChar char="○"/>
            </a:pPr>
            <a:r>
              <a:rPr lang="en" sz="1200">
                <a:latin typeface="Arial"/>
                <a:ea typeface="Arial"/>
                <a:cs typeface="Arial"/>
                <a:sym typeface="Arial"/>
              </a:rPr>
              <a:t>Risk assessment is the process of identifying and analyzing potential risks to determine the likelihood and impact of harm to people, property, or the environment. It is an essential component of risk management and can be used to inform decisions about how to allocate resources and implement mitigation strategies (ISO, 2018). </a:t>
            </a:r>
            <a:endParaRPr sz="1200">
              <a:latin typeface="Arial"/>
              <a:ea typeface="Arial"/>
              <a:cs typeface="Arial"/>
              <a:sym typeface="Arial"/>
            </a:endParaRPr>
          </a:p>
          <a:p>
            <a:pPr indent="0" lvl="0" marL="914400" rtl="0" algn="l">
              <a:lnSpc>
                <a:spcPct val="95000"/>
              </a:lnSpc>
              <a:spcBef>
                <a:spcPts val="0"/>
              </a:spcBef>
              <a:spcAft>
                <a:spcPts val="0"/>
              </a:spcAft>
              <a:buNone/>
            </a:pPr>
            <a:r>
              <a:t/>
            </a:r>
            <a:endParaRPr sz="1400"/>
          </a:p>
          <a:p>
            <a:pPr indent="-317500" lvl="0" marL="457200" rtl="0" algn="l">
              <a:lnSpc>
                <a:spcPct val="95000"/>
              </a:lnSpc>
              <a:spcBef>
                <a:spcPts val="1200"/>
              </a:spcBef>
              <a:spcAft>
                <a:spcPts val="0"/>
              </a:spcAft>
              <a:buSzPts val="1400"/>
              <a:buChar char="●"/>
            </a:pPr>
            <a:r>
              <a:rPr lang="en" sz="1400"/>
              <a:t>Includes </a:t>
            </a:r>
            <a:endParaRPr sz="1400"/>
          </a:p>
          <a:p>
            <a:pPr indent="-304800" lvl="1" marL="914400" rtl="0" algn="l">
              <a:lnSpc>
                <a:spcPct val="95000"/>
              </a:lnSpc>
              <a:spcBef>
                <a:spcPts val="0"/>
              </a:spcBef>
              <a:spcAft>
                <a:spcPts val="0"/>
              </a:spcAft>
              <a:buSzPts val="1200"/>
              <a:buFont typeface="Arial"/>
              <a:buChar char="○"/>
            </a:pPr>
            <a:r>
              <a:rPr lang="en" sz="1200">
                <a:latin typeface="Arial"/>
                <a:ea typeface="Arial"/>
                <a:cs typeface="Arial"/>
                <a:sym typeface="Arial"/>
              </a:rPr>
              <a:t>It involves identifying hazards, assessing the likelihood and consequences of those hazards, and evaluating existing risk mitigation measures.</a:t>
            </a:r>
            <a:endParaRPr sz="1200">
              <a:latin typeface="Arial"/>
              <a:ea typeface="Arial"/>
              <a:cs typeface="Arial"/>
              <a:sym typeface="Arial"/>
            </a:endParaRPr>
          </a:p>
          <a:p>
            <a:pPr indent="-304800" lvl="1" marL="914400" rtl="0" algn="l">
              <a:lnSpc>
                <a:spcPct val="95000"/>
              </a:lnSpc>
              <a:spcBef>
                <a:spcPts val="0"/>
              </a:spcBef>
              <a:spcAft>
                <a:spcPts val="0"/>
              </a:spcAft>
              <a:buSzPts val="1200"/>
              <a:buFont typeface="Arial"/>
              <a:buChar char="○"/>
            </a:pPr>
            <a:r>
              <a:rPr lang="en" sz="1200">
                <a:latin typeface="Arial"/>
                <a:ea typeface="Arial"/>
                <a:cs typeface="Arial"/>
                <a:sym typeface="Arial"/>
              </a:rPr>
              <a:t>The process can be qualitative, quantitative, or a combination of both, depending on the complexity and scope of the risk.</a:t>
            </a:r>
            <a:endParaRPr sz="1200">
              <a:latin typeface="Arial"/>
              <a:ea typeface="Arial"/>
              <a:cs typeface="Arial"/>
              <a:sym typeface="Arial"/>
            </a:endParaRPr>
          </a:p>
          <a:p>
            <a:pPr indent="-304800" lvl="1" marL="914400" rtl="0" algn="l">
              <a:lnSpc>
                <a:spcPct val="95000"/>
              </a:lnSpc>
              <a:spcBef>
                <a:spcPts val="0"/>
              </a:spcBef>
              <a:spcAft>
                <a:spcPts val="0"/>
              </a:spcAft>
              <a:buSzPts val="1200"/>
              <a:buFont typeface="Arial"/>
              <a:buChar char="○"/>
            </a:pPr>
            <a:r>
              <a:rPr lang="en" sz="1200">
                <a:latin typeface="Arial"/>
                <a:ea typeface="Arial"/>
                <a:cs typeface="Arial"/>
                <a:sym typeface="Arial"/>
              </a:rPr>
              <a:t>Risk assessment can be used in various contexts, such as occupational health and safety, environmental management, and security risk management.</a:t>
            </a:r>
            <a:endParaRPr sz="1200">
              <a:latin typeface="Arial"/>
              <a:ea typeface="Arial"/>
              <a:cs typeface="Arial"/>
              <a:sym typeface="Arial"/>
            </a:endParaRPr>
          </a:p>
          <a:p>
            <a:pPr indent="-304800" lvl="1" marL="914400" rtl="0" algn="l">
              <a:lnSpc>
                <a:spcPct val="95000"/>
              </a:lnSpc>
              <a:spcBef>
                <a:spcPts val="0"/>
              </a:spcBef>
              <a:spcAft>
                <a:spcPts val="0"/>
              </a:spcAft>
              <a:buSzPts val="1200"/>
              <a:buFont typeface="Arial"/>
              <a:buChar char="○"/>
            </a:pPr>
            <a:r>
              <a:rPr lang="en" sz="1200">
                <a:latin typeface="Arial"/>
                <a:ea typeface="Arial"/>
                <a:cs typeface="Arial"/>
                <a:sym typeface="Arial"/>
              </a:rPr>
              <a:t>The goal of risk assessment is to identify potential risks and implement effective risk management strategies to reduce the likelihood and impact of harm.</a:t>
            </a:r>
            <a:endParaRPr sz="1200">
              <a:latin typeface="Arial"/>
              <a:ea typeface="Arial"/>
              <a:cs typeface="Arial"/>
              <a:sym typeface="Arial"/>
            </a:endParaRPr>
          </a:p>
          <a:p>
            <a:pPr indent="0" lvl="0" marL="0" rtl="0" algn="l">
              <a:lnSpc>
                <a:spcPct val="95000"/>
              </a:lnSpc>
              <a:spcBef>
                <a:spcPts val="0"/>
              </a:spcBef>
              <a:spcAft>
                <a:spcPts val="0"/>
              </a:spcAft>
              <a:buNone/>
            </a:pPr>
            <a:r>
              <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Differences between the 3?</a:t>
            </a:r>
            <a:endParaRPr/>
          </a:p>
        </p:txBody>
      </p:sp>
      <p:sp>
        <p:nvSpPr>
          <p:cNvPr id="171" name="Google Shape;171;p19"/>
          <p:cNvSpPr txBox="1"/>
          <p:nvPr>
            <p:ph idx="1" type="body"/>
          </p:nvPr>
        </p:nvSpPr>
        <p:spPr>
          <a:xfrm>
            <a:off x="686225" y="1307850"/>
            <a:ext cx="8112600" cy="3171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305"/>
              <a:t>Threat Assessment:</a:t>
            </a:r>
            <a:endParaRPr sz="1305"/>
          </a:p>
          <a:p>
            <a:pPr indent="-312519" lvl="0" marL="457200" rtl="0" algn="l">
              <a:lnSpc>
                <a:spcPct val="95000"/>
              </a:lnSpc>
              <a:spcBef>
                <a:spcPts val="1200"/>
              </a:spcBef>
              <a:spcAft>
                <a:spcPts val="0"/>
              </a:spcAft>
              <a:buSzPts val="1322"/>
              <a:buFont typeface="Arial"/>
              <a:buChar char="●"/>
            </a:pPr>
            <a:r>
              <a:rPr lang="en" sz="1321">
                <a:latin typeface="Arial"/>
                <a:ea typeface="Arial"/>
                <a:cs typeface="Arial"/>
                <a:sym typeface="Arial"/>
              </a:rPr>
              <a:t>Focuses on identifying potential threats to individuals, organizations, or communities.</a:t>
            </a:r>
            <a:endParaRPr sz="1321">
              <a:latin typeface="Arial"/>
              <a:ea typeface="Arial"/>
              <a:cs typeface="Arial"/>
              <a:sym typeface="Arial"/>
            </a:endParaRPr>
          </a:p>
          <a:p>
            <a:pPr indent="-312519" lvl="0" marL="457200" rtl="0" algn="l">
              <a:lnSpc>
                <a:spcPct val="95000"/>
              </a:lnSpc>
              <a:spcBef>
                <a:spcPts val="0"/>
              </a:spcBef>
              <a:spcAft>
                <a:spcPts val="0"/>
              </a:spcAft>
              <a:buSzPts val="1322"/>
              <a:buFont typeface="Arial"/>
              <a:buChar char="●"/>
            </a:pPr>
            <a:r>
              <a:rPr lang="en" sz="1321">
                <a:latin typeface="Arial"/>
                <a:ea typeface="Arial"/>
                <a:cs typeface="Arial"/>
                <a:sym typeface="Arial"/>
              </a:rPr>
              <a:t>Evaluates the likelihood and potential impact of harm from specific threats.</a:t>
            </a:r>
            <a:endParaRPr sz="1321">
              <a:latin typeface="Arial"/>
              <a:ea typeface="Arial"/>
              <a:cs typeface="Arial"/>
              <a:sym typeface="Arial"/>
            </a:endParaRPr>
          </a:p>
          <a:p>
            <a:pPr indent="-312519" lvl="0" marL="457200" rtl="0" algn="l">
              <a:lnSpc>
                <a:spcPct val="95000"/>
              </a:lnSpc>
              <a:spcBef>
                <a:spcPts val="0"/>
              </a:spcBef>
              <a:spcAft>
                <a:spcPts val="0"/>
              </a:spcAft>
              <a:buSzPts val="1322"/>
              <a:buFont typeface="Arial"/>
              <a:buChar char="●"/>
            </a:pPr>
            <a:r>
              <a:rPr lang="en" sz="1321">
                <a:latin typeface="Arial"/>
                <a:ea typeface="Arial"/>
                <a:cs typeface="Arial"/>
                <a:sym typeface="Arial"/>
              </a:rPr>
              <a:t>Involves analyzing the motives, capabilities, and behaviors of potential threats.</a:t>
            </a:r>
            <a:endParaRPr sz="1321">
              <a:latin typeface="Arial"/>
              <a:ea typeface="Arial"/>
              <a:cs typeface="Arial"/>
              <a:sym typeface="Arial"/>
            </a:endParaRPr>
          </a:p>
          <a:p>
            <a:pPr indent="0" lvl="0" marL="457200" rtl="0" algn="l">
              <a:lnSpc>
                <a:spcPct val="95000"/>
              </a:lnSpc>
              <a:spcBef>
                <a:spcPts val="0"/>
              </a:spcBef>
              <a:spcAft>
                <a:spcPts val="0"/>
              </a:spcAft>
              <a:buSzPts val="935"/>
              <a:buNone/>
            </a:pPr>
            <a:r>
              <a:t/>
            </a:r>
            <a:endParaRPr sz="1321">
              <a:latin typeface="Arial"/>
              <a:ea typeface="Arial"/>
              <a:cs typeface="Arial"/>
              <a:sym typeface="Arial"/>
            </a:endParaRPr>
          </a:p>
          <a:p>
            <a:pPr indent="0" lvl="0" marL="0" rtl="0" algn="l">
              <a:lnSpc>
                <a:spcPct val="95000"/>
              </a:lnSpc>
              <a:spcBef>
                <a:spcPts val="0"/>
              </a:spcBef>
              <a:spcAft>
                <a:spcPts val="0"/>
              </a:spcAft>
              <a:buSzPts val="935"/>
              <a:buNone/>
            </a:pPr>
            <a:r>
              <a:rPr lang="en" sz="1321">
                <a:latin typeface="Arial"/>
                <a:ea typeface="Arial"/>
                <a:cs typeface="Arial"/>
                <a:sym typeface="Arial"/>
              </a:rPr>
              <a:t>Vulnerability:</a:t>
            </a:r>
            <a:endParaRPr sz="1321">
              <a:latin typeface="Arial"/>
              <a:ea typeface="Arial"/>
              <a:cs typeface="Arial"/>
              <a:sym typeface="Arial"/>
            </a:endParaRPr>
          </a:p>
          <a:p>
            <a:pPr indent="-312519" lvl="0" marL="457200" rtl="0" algn="l">
              <a:lnSpc>
                <a:spcPct val="95000"/>
              </a:lnSpc>
              <a:spcBef>
                <a:spcPts val="0"/>
              </a:spcBef>
              <a:spcAft>
                <a:spcPts val="0"/>
              </a:spcAft>
              <a:buSzPts val="1322"/>
              <a:buFont typeface="Arial"/>
              <a:buChar char="●"/>
            </a:pPr>
            <a:r>
              <a:rPr lang="en" sz="1321">
                <a:latin typeface="Arial"/>
                <a:ea typeface="Arial"/>
                <a:cs typeface="Arial"/>
                <a:sym typeface="Arial"/>
              </a:rPr>
              <a:t>Focuses on identifying weaknesses in an organization's infrastructure, systems, and operations.</a:t>
            </a:r>
            <a:endParaRPr sz="1321">
              <a:latin typeface="Arial"/>
              <a:ea typeface="Arial"/>
              <a:cs typeface="Arial"/>
              <a:sym typeface="Arial"/>
            </a:endParaRPr>
          </a:p>
          <a:p>
            <a:pPr indent="-312519" lvl="0" marL="457200" rtl="0" algn="l">
              <a:lnSpc>
                <a:spcPct val="95000"/>
              </a:lnSpc>
              <a:spcBef>
                <a:spcPts val="0"/>
              </a:spcBef>
              <a:spcAft>
                <a:spcPts val="0"/>
              </a:spcAft>
              <a:buSzPts val="1322"/>
              <a:buFont typeface="Arial"/>
              <a:buChar char="●"/>
            </a:pPr>
            <a:r>
              <a:rPr lang="en" sz="1321">
                <a:latin typeface="Arial"/>
                <a:ea typeface="Arial"/>
                <a:cs typeface="Arial"/>
                <a:sym typeface="Arial"/>
              </a:rPr>
              <a:t>Evaluates the likelihood and potential impact of harm resulting from those vulnerabilities.</a:t>
            </a:r>
            <a:endParaRPr sz="1321">
              <a:latin typeface="Arial"/>
              <a:ea typeface="Arial"/>
              <a:cs typeface="Arial"/>
              <a:sym typeface="Arial"/>
            </a:endParaRPr>
          </a:p>
          <a:p>
            <a:pPr indent="-312519" lvl="0" marL="457200" rtl="0" algn="l">
              <a:lnSpc>
                <a:spcPct val="95000"/>
              </a:lnSpc>
              <a:spcBef>
                <a:spcPts val="0"/>
              </a:spcBef>
              <a:spcAft>
                <a:spcPts val="0"/>
              </a:spcAft>
              <a:buSzPts val="1322"/>
              <a:buFont typeface="Arial"/>
              <a:buChar char="●"/>
            </a:pPr>
            <a:r>
              <a:rPr lang="en" sz="1321">
                <a:latin typeface="Arial"/>
                <a:ea typeface="Arial"/>
                <a:cs typeface="Arial"/>
                <a:sym typeface="Arial"/>
              </a:rPr>
              <a:t>Involves analyzing the organization's physical security, network security, and operational security.</a:t>
            </a:r>
            <a:endParaRPr sz="1321">
              <a:latin typeface="Arial"/>
              <a:ea typeface="Arial"/>
              <a:cs typeface="Arial"/>
              <a:sym typeface="Arial"/>
            </a:endParaRPr>
          </a:p>
          <a:p>
            <a:pPr indent="0" lvl="0" marL="0" rtl="0" algn="l">
              <a:lnSpc>
                <a:spcPct val="95000"/>
              </a:lnSpc>
              <a:spcBef>
                <a:spcPts val="0"/>
              </a:spcBef>
              <a:spcAft>
                <a:spcPts val="0"/>
              </a:spcAft>
              <a:buSzPts val="935"/>
              <a:buNone/>
            </a:pPr>
            <a:r>
              <a:t/>
            </a:r>
            <a:endParaRPr sz="1321">
              <a:latin typeface="Arial"/>
              <a:ea typeface="Arial"/>
              <a:cs typeface="Arial"/>
              <a:sym typeface="Arial"/>
            </a:endParaRPr>
          </a:p>
          <a:p>
            <a:pPr indent="0" lvl="0" marL="0" rtl="0" algn="l">
              <a:lnSpc>
                <a:spcPct val="95000"/>
              </a:lnSpc>
              <a:spcBef>
                <a:spcPts val="0"/>
              </a:spcBef>
              <a:spcAft>
                <a:spcPts val="0"/>
              </a:spcAft>
              <a:buSzPts val="935"/>
              <a:buNone/>
            </a:pPr>
            <a:r>
              <a:rPr lang="en" sz="1321">
                <a:latin typeface="Arial"/>
                <a:ea typeface="Arial"/>
                <a:cs typeface="Arial"/>
                <a:sym typeface="Arial"/>
              </a:rPr>
              <a:t>Risk:</a:t>
            </a:r>
            <a:endParaRPr sz="1321">
              <a:latin typeface="Arial"/>
              <a:ea typeface="Arial"/>
              <a:cs typeface="Arial"/>
              <a:sym typeface="Arial"/>
            </a:endParaRPr>
          </a:p>
          <a:p>
            <a:pPr indent="-312519" lvl="0" marL="457200" rtl="0" algn="l">
              <a:lnSpc>
                <a:spcPct val="95000"/>
              </a:lnSpc>
              <a:spcBef>
                <a:spcPts val="0"/>
              </a:spcBef>
              <a:spcAft>
                <a:spcPts val="0"/>
              </a:spcAft>
              <a:buSzPts val="1322"/>
              <a:buFont typeface="Arial"/>
              <a:buChar char="●"/>
            </a:pPr>
            <a:r>
              <a:rPr lang="en" sz="1321">
                <a:latin typeface="Arial"/>
                <a:ea typeface="Arial"/>
                <a:cs typeface="Arial"/>
                <a:sym typeface="Arial"/>
              </a:rPr>
              <a:t>Focuses on identifying potential risks to people, property, or the environment.</a:t>
            </a:r>
            <a:endParaRPr sz="1321">
              <a:latin typeface="Arial"/>
              <a:ea typeface="Arial"/>
              <a:cs typeface="Arial"/>
              <a:sym typeface="Arial"/>
            </a:endParaRPr>
          </a:p>
          <a:p>
            <a:pPr indent="-312519" lvl="0" marL="457200" rtl="0" algn="l">
              <a:lnSpc>
                <a:spcPct val="95000"/>
              </a:lnSpc>
              <a:spcBef>
                <a:spcPts val="0"/>
              </a:spcBef>
              <a:spcAft>
                <a:spcPts val="0"/>
              </a:spcAft>
              <a:buSzPts val="1322"/>
              <a:buFont typeface="Arial"/>
              <a:buChar char="●"/>
            </a:pPr>
            <a:r>
              <a:rPr lang="en" sz="1321">
                <a:latin typeface="Arial"/>
                <a:ea typeface="Arial"/>
                <a:cs typeface="Arial"/>
                <a:sym typeface="Arial"/>
              </a:rPr>
              <a:t>Evaluates the likelihood and potential impact of harm resulting from those risks.</a:t>
            </a:r>
            <a:endParaRPr sz="1321">
              <a:latin typeface="Arial"/>
              <a:ea typeface="Arial"/>
              <a:cs typeface="Arial"/>
              <a:sym typeface="Arial"/>
            </a:endParaRPr>
          </a:p>
          <a:p>
            <a:pPr indent="-312519" lvl="0" marL="457200" rtl="0" algn="l">
              <a:lnSpc>
                <a:spcPct val="95000"/>
              </a:lnSpc>
              <a:spcBef>
                <a:spcPts val="0"/>
              </a:spcBef>
              <a:spcAft>
                <a:spcPts val="0"/>
              </a:spcAft>
              <a:buSzPts val="1322"/>
              <a:buFont typeface="Arial"/>
              <a:buChar char="●"/>
            </a:pPr>
            <a:r>
              <a:rPr lang="en" sz="1321">
                <a:latin typeface="Arial"/>
                <a:ea typeface="Arial"/>
                <a:cs typeface="Arial"/>
                <a:sym typeface="Arial"/>
              </a:rPr>
              <a:t>Involves analyzing hazards, vulnerabilities, and existing risk mitigation measures.</a:t>
            </a:r>
            <a:endParaRPr sz="1321">
              <a:latin typeface="Arial"/>
              <a:ea typeface="Arial"/>
              <a:cs typeface="Arial"/>
              <a:sym typeface="Arial"/>
            </a:endParaRPr>
          </a:p>
          <a:p>
            <a:pPr indent="0" lvl="0" marL="457200" rtl="0" algn="l">
              <a:lnSpc>
                <a:spcPct val="95000"/>
              </a:lnSpc>
              <a:spcBef>
                <a:spcPts val="0"/>
              </a:spcBef>
              <a:spcAft>
                <a:spcPts val="0"/>
              </a:spcAft>
              <a:buSzPts val="935"/>
              <a:buNone/>
            </a:pPr>
            <a:r>
              <a:t/>
            </a:r>
            <a:endParaRPr sz="935">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Threat and Vulnerability Assessment </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Define the scope</a:t>
            </a:r>
            <a:endParaRPr/>
          </a:p>
          <a:p>
            <a:pPr indent="-311150" lvl="0" marL="457200" rtl="0" algn="l">
              <a:spcBef>
                <a:spcPts val="0"/>
              </a:spcBef>
              <a:spcAft>
                <a:spcPts val="0"/>
              </a:spcAft>
              <a:buSzPts val="1300"/>
              <a:buAutoNum type="arabicPeriod"/>
            </a:pPr>
            <a:r>
              <a:rPr lang="en"/>
              <a:t>Identify potential threats</a:t>
            </a:r>
            <a:endParaRPr/>
          </a:p>
          <a:p>
            <a:pPr indent="-311150" lvl="0" marL="457200" rtl="0" algn="l">
              <a:spcBef>
                <a:spcPts val="0"/>
              </a:spcBef>
              <a:spcAft>
                <a:spcPts val="0"/>
              </a:spcAft>
              <a:buSzPts val="1300"/>
              <a:buAutoNum type="arabicPeriod"/>
            </a:pPr>
            <a:r>
              <a:rPr lang="en"/>
              <a:t>Assess vulnerabilities</a:t>
            </a:r>
            <a:endParaRPr/>
          </a:p>
          <a:p>
            <a:pPr indent="-311150" lvl="0" marL="457200" rtl="0" algn="l">
              <a:spcBef>
                <a:spcPts val="0"/>
              </a:spcBef>
              <a:spcAft>
                <a:spcPts val="0"/>
              </a:spcAft>
              <a:buSzPts val="1300"/>
              <a:buAutoNum type="arabicPeriod"/>
            </a:pPr>
            <a:r>
              <a:rPr lang="en"/>
              <a:t>Analyze risks</a:t>
            </a:r>
            <a:endParaRPr/>
          </a:p>
          <a:p>
            <a:pPr indent="-311150" lvl="0" marL="457200" rtl="0" algn="l">
              <a:spcBef>
                <a:spcPts val="0"/>
              </a:spcBef>
              <a:spcAft>
                <a:spcPts val="0"/>
              </a:spcAft>
              <a:buSzPts val="1300"/>
              <a:buAutoNum type="arabicPeriod"/>
            </a:pPr>
            <a:r>
              <a:rPr lang="en"/>
              <a:t>Prioritize risks</a:t>
            </a:r>
            <a:endParaRPr/>
          </a:p>
          <a:p>
            <a:pPr indent="-311150" lvl="0" marL="457200" rtl="0" algn="l">
              <a:spcBef>
                <a:spcPts val="0"/>
              </a:spcBef>
              <a:spcAft>
                <a:spcPts val="0"/>
              </a:spcAft>
              <a:buSzPts val="1300"/>
              <a:buAutoNum type="arabicPeriod"/>
            </a:pPr>
            <a:r>
              <a:rPr lang="en"/>
              <a:t>Develop a risk management plan</a:t>
            </a:r>
            <a:endParaRPr/>
          </a:p>
          <a:p>
            <a:pPr indent="-311150" lvl="0" marL="457200" rtl="0" algn="l">
              <a:spcBef>
                <a:spcPts val="0"/>
              </a:spcBef>
              <a:spcAft>
                <a:spcPts val="0"/>
              </a:spcAft>
              <a:buSzPts val="1300"/>
              <a:buAutoNum type="arabicPeriod"/>
            </a:pPr>
            <a:r>
              <a:rPr lang="en"/>
              <a:t>Monitor and update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Threat and </a:t>
            </a:r>
            <a:r>
              <a:rPr lang="en"/>
              <a:t>Vulnerability</a:t>
            </a:r>
            <a:r>
              <a:rPr lang="en"/>
              <a:t> tools </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Types</a:t>
            </a:r>
            <a:endParaRPr sz="2100"/>
          </a:p>
          <a:p>
            <a:pPr indent="-349250" lvl="1" marL="914400" rtl="0" algn="l">
              <a:spcBef>
                <a:spcPts val="0"/>
              </a:spcBef>
              <a:spcAft>
                <a:spcPts val="0"/>
              </a:spcAft>
              <a:buSzPts val="1900"/>
              <a:buChar char="○"/>
            </a:pPr>
            <a:r>
              <a:rPr lang="en" sz="1900"/>
              <a:t>NMAP</a:t>
            </a:r>
            <a:endParaRPr sz="1900"/>
          </a:p>
          <a:p>
            <a:pPr indent="-349250" lvl="1" marL="914400" rtl="0" algn="l">
              <a:spcBef>
                <a:spcPts val="0"/>
              </a:spcBef>
              <a:spcAft>
                <a:spcPts val="0"/>
              </a:spcAft>
              <a:buSzPts val="1900"/>
              <a:buChar char="○"/>
            </a:pPr>
            <a:r>
              <a:rPr lang="en" sz="1900"/>
              <a:t>Burp Suite</a:t>
            </a:r>
            <a:endParaRPr sz="1900"/>
          </a:p>
          <a:p>
            <a:pPr indent="-349250" lvl="1" marL="914400" rtl="0" algn="l">
              <a:spcBef>
                <a:spcPts val="0"/>
              </a:spcBef>
              <a:spcAft>
                <a:spcPts val="0"/>
              </a:spcAft>
              <a:buSzPts val="1900"/>
              <a:buChar char="○"/>
            </a:pPr>
            <a:r>
              <a:rPr lang="en" sz="1900"/>
              <a:t>Openvas</a:t>
            </a:r>
            <a:endParaRPr sz="1900"/>
          </a:p>
          <a:p>
            <a:pPr indent="-349250" lvl="1" marL="914400" rtl="0" algn="l">
              <a:spcBef>
                <a:spcPts val="0"/>
              </a:spcBef>
              <a:spcAft>
                <a:spcPts val="0"/>
              </a:spcAft>
              <a:buSzPts val="1900"/>
              <a:buChar char="○"/>
            </a:pPr>
            <a:r>
              <a:rPr lang="en" sz="1900"/>
              <a:t>Metasploit </a:t>
            </a:r>
            <a:endParaRPr sz="1900"/>
          </a:p>
          <a:p>
            <a:pPr indent="-349250" lvl="1" marL="914400" rtl="0" algn="l">
              <a:spcBef>
                <a:spcPts val="0"/>
              </a:spcBef>
              <a:spcAft>
                <a:spcPts val="0"/>
              </a:spcAft>
              <a:buSzPts val="1900"/>
              <a:buChar char="○"/>
            </a:pPr>
            <a:r>
              <a:rPr lang="en" sz="1900"/>
              <a:t>Wireshark</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