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E7385C-1D48-4057-BE71-8E3EE8087945}" v="47" dt="2019-12-15T04:00:21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5.svg"/><Relationship Id="rId1" Type="http://schemas.openxmlformats.org/officeDocument/2006/relationships/image" Target="../media/image7.png"/><Relationship Id="rId6" Type="http://schemas.openxmlformats.org/officeDocument/2006/relationships/image" Target="../media/image17.svg"/><Relationship Id="rId5" Type="http://schemas.openxmlformats.org/officeDocument/2006/relationships/image" Target="../media/image11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6201B-BCC2-409B-84F5-0D1B1B4A01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1AD174B-818C-4E9C-80E4-01F178AE2580}">
      <dgm:prSet/>
      <dgm:spPr/>
      <dgm:t>
        <a:bodyPr/>
        <a:lstStyle/>
        <a:p>
          <a:r>
            <a:rPr lang="en-US"/>
            <a:t>Incorporated in 1998</a:t>
          </a:r>
        </a:p>
      </dgm:t>
    </dgm:pt>
    <dgm:pt modelId="{BDC637B7-02CF-46B1-98AD-F94C50AF9D4F}" type="parTrans" cxnId="{C893DF7E-9BC3-4BCC-BB46-BF0388818D3D}">
      <dgm:prSet/>
      <dgm:spPr/>
      <dgm:t>
        <a:bodyPr/>
        <a:lstStyle/>
        <a:p>
          <a:endParaRPr lang="en-US"/>
        </a:p>
      </dgm:t>
    </dgm:pt>
    <dgm:pt modelId="{D0052AE9-92BC-49D1-9EBF-84D7C9E9F84B}" type="sibTrans" cxnId="{C893DF7E-9BC3-4BCC-BB46-BF0388818D3D}">
      <dgm:prSet/>
      <dgm:spPr/>
      <dgm:t>
        <a:bodyPr/>
        <a:lstStyle/>
        <a:p>
          <a:endParaRPr lang="en-US"/>
        </a:p>
      </dgm:t>
    </dgm:pt>
    <dgm:pt modelId="{0A37F398-C039-43FD-AD68-FDB691C6D1D1}">
      <dgm:prSet/>
      <dgm:spPr/>
      <dgm:t>
        <a:bodyPr/>
        <a:lstStyle/>
        <a:p>
          <a:r>
            <a:rPr lang="en-US"/>
            <a:t>Founded by Chedy Hampson</a:t>
          </a:r>
        </a:p>
      </dgm:t>
    </dgm:pt>
    <dgm:pt modelId="{AC19C941-3FFF-491D-B720-C21AA986B178}" type="parTrans" cxnId="{B1800CDD-4E4F-4820-A804-A049121EC0FE}">
      <dgm:prSet/>
      <dgm:spPr/>
      <dgm:t>
        <a:bodyPr/>
        <a:lstStyle/>
        <a:p>
          <a:endParaRPr lang="en-US"/>
        </a:p>
      </dgm:t>
    </dgm:pt>
    <dgm:pt modelId="{4F289889-D045-4343-BA22-438DB16E8B3D}" type="sibTrans" cxnId="{B1800CDD-4E4F-4820-A804-A049121EC0FE}">
      <dgm:prSet/>
      <dgm:spPr/>
      <dgm:t>
        <a:bodyPr/>
        <a:lstStyle/>
        <a:p>
          <a:endParaRPr lang="en-US"/>
        </a:p>
      </dgm:t>
    </dgm:pt>
    <dgm:pt modelId="{16DB89BD-339F-45AD-AA4E-5367D2C57C1A}">
      <dgm:prSet/>
      <dgm:spPr/>
      <dgm:t>
        <a:bodyPr/>
        <a:lstStyle/>
        <a:p>
          <a:r>
            <a:rPr lang="en-US" dirty="0"/>
            <a:t>The founders worked at hobby stores and from the interest they saw at the shop, they created content websites and later incorporated databases of articles, decks, and prices </a:t>
          </a:r>
        </a:p>
      </dgm:t>
    </dgm:pt>
    <dgm:pt modelId="{81537171-C8A1-4FB4-848A-0701495C88C6}" type="parTrans" cxnId="{D59A1579-DE5B-44ED-AE9F-E345D9948F19}">
      <dgm:prSet/>
      <dgm:spPr/>
      <dgm:t>
        <a:bodyPr/>
        <a:lstStyle/>
        <a:p>
          <a:endParaRPr lang="en-US"/>
        </a:p>
      </dgm:t>
    </dgm:pt>
    <dgm:pt modelId="{F2371F74-D339-4268-9B8E-239D55FA2CBF}" type="sibTrans" cxnId="{D59A1579-DE5B-44ED-AE9F-E345D9948F19}">
      <dgm:prSet/>
      <dgm:spPr/>
      <dgm:t>
        <a:bodyPr/>
        <a:lstStyle/>
        <a:p>
          <a:endParaRPr lang="en-US"/>
        </a:p>
      </dgm:t>
    </dgm:pt>
    <dgm:pt modelId="{26065629-D091-4D27-9D8E-3B6D0BA0B70C}">
      <dgm:prSet/>
      <dgm:spPr/>
      <dgm:t>
        <a:bodyPr/>
        <a:lstStyle/>
        <a:p>
          <a:r>
            <a:rPr lang="en-US" dirty="0"/>
            <a:t>Today they operate as a major price data index for collectible </a:t>
          </a:r>
          <a:r>
            <a:rPr lang="en-US" dirty="0" err="1"/>
            <a:t>cardgames</a:t>
          </a:r>
          <a:r>
            <a:rPr lang="en-US" dirty="0"/>
            <a:t> and have created a card selling marketplace to connect hobby stores to enthusiasts. - (tcgplayer.com - about us)</a:t>
          </a:r>
        </a:p>
      </dgm:t>
    </dgm:pt>
    <dgm:pt modelId="{82DDA0C4-5163-4161-B150-10191B3DBA6D}" type="parTrans" cxnId="{F149757F-8C88-489D-B51B-FD27F6B92949}">
      <dgm:prSet/>
      <dgm:spPr/>
      <dgm:t>
        <a:bodyPr/>
        <a:lstStyle/>
        <a:p>
          <a:endParaRPr lang="en-US"/>
        </a:p>
      </dgm:t>
    </dgm:pt>
    <dgm:pt modelId="{CD692A89-38EA-4021-9CAE-3F3675FAB16D}" type="sibTrans" cxnId="{F149757F-8C88-489D-B51B-FD27F6B92949}">
      <dgm:prSet/>
      <dgm:spPr/>
      <dgm:t>
        <a:bodyPr/>
        <a:lstStyle/>
        <a:p>
          <a:endParaRPr lang="en-US"/>
        </a:p>
      </dgm:t>
    </dgm:pt>
    <dgm:pt modelId="{FBADE566-2BB8-4D71-A0A2-43645DA480B0}" type="pres">
      <dgm:prSet presAssocID="{B5A6201B-BCC2-409B-84F5-0D1B1B4A0178}" presName="root" presStyleCnt="0">
        <dgm:presLayoutVars>
          <dgm:dir/>
          <dgm:resizeHandles val="exact"/>
        </dgm:presLayoutVars>
      </dgm:prSet>
      <dgm:spPr/>
    </dgm:pt>
    <dgm:pt modelId="{299EBD7E-9F2C-4F43-842B-1FE4291E2E48}" type="pres">
      <dgm:prSet presAssocID="{11AD174B-818C-4E9C-80E4-01F178AE2580}" presName="compNode" presStyleCnt="0"/>
      <dgm:spPr/>
    </dgm:pt>
    <dgm:pt modelId="{B20EDE5A-869C-4599-BEF9-C73BEF4E0B14}" type="pres">
      <dgm:prSet presAssocID="{11AD174B-818C-4E9C-80E4-01F178AE2580}" presName="bgRect" presStyleLbl="bgShp" presStyleIdx="0" presStyleCnt="4"/>
      <dgm:spPr/>
    </dgm:pt>
    <dgm:pt modelId="{97482522-AAAB-4CE8-BD14-F2665CAC95CD}" type="pres">
      <dgm:prSet presAssocID="{11AD174B-818C-4E9C-80E4-01F178AE25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6B671AB-A869-4504-A7DC-8608A3C44EBB}" type="pres">
      <dgm:prSet presAssocID="{11AD174B-818C-4E9C-80E4-01F178AE2580}" presName="spaceRect" presStyleCnt="0"/>
      <dgm:spPr/>
    </dgm:pt>
    <dgm:pt modelId="{A06FC39B-D37E-4230-BA63-158E01346C23}" type="pres">
      <dgm:prSet presAssocID="{11AD174B-818C-4E9C-80E4-01F178AE2580}" presName="parTx" presStyleLbl="revTx" presStyleIdx="0" presStyleCnt="4">
        <dgm:presLayoutVars>
          <dgm:chMax val="0"/>
          <dgm:chPref val="0"/>
        </dgm:presLayoutVars>
      </dgm:prSet>
      <dgm:spPr/>
    </dgm:pt>
    <dgm:pt modelId="{930C8D20-63A7-4408-B327-9D4D49506E11}" type="pres">
      <dgm:prSet presAssocID="{D0052AE9-92BC-49D1-9EBF-84D7C9E9F84B}" presName="sibTrans" presStyleCnt="0"/>
      <dgm:spPr/>
    </dgm:pt>
    <dgm:pt modelId="{65C4D7B3-A9E8-46E0-BA99-1CC0017DD8F1}" type="pres">
      <dgm:prSet presAssocID="{0A37F398-C039-43FD-AD68-FDB691C6D1D1}" presName="compNode" presStyleCnt="0"/>
      <dgm:spPr/>
    </dgm:pt>
    <dgm:pt modelId="{0591038E-ABFC-45EB-90B7-09332859C767}" type="pres">
      <dgm:prSet presAssocID="{0A37F398-C039-43FD-AD68-FDB691C6D1D1}" presName="bgRect" presStyleLbl="bgShp" presStyleIdx="1" presStyleCnt="4"/>
      <dgm:spPr/>
    </dgm:pt>
    <dgm:pt modelId="{3C38F270-EA5E-456D-80A6-87C5595AFC66}" type="pres">
      <dgm:prSet presAssocID="{0A37F398-C039-43FD-AD68-FDB691C6D1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63E12D78-9D41-4163-8CA0-0054196DA07F}" type="pres">
      <dgm:prSet presAssocID="{0A37F398-C039-43FD-AD68-FDB691C6D1D1}" presName="spaceRect" presStyleCnt="0"/>
      <dgm:spPr/>
    </dgm:pt>
    <dgm:pt modelId="{68EA50F7-A4D7-4709-94D6-6A1216CDF8F5}" type="pres">
      <dgm:prSet presAssocID="{0A37F398-C039-43FD-AD68-FDB691C6D1D1}" presName="parTx" presStyleLbl="revTx" presStyleIdx="1" presStyleCnt="4">
        <dgm:presLayoutVars>
          <dgm:chMax val="0"/>
          <dgm:chPref val="0"/>
        </dgm:presLayoutVars>
      </dgm:prSet>
      <dgm:spPr/>
    </dgm:pt>
    <dgm:pt modelId="{735A02A2-3819-4E43-AAB1-FDC7CA3B3110}" type="pres">
      <dgm:prSet presAssocID="{4F289889-D045-4343-BA22-438DB16E8B3D}" presName="sibTrans" presStyleCnt="0"/>
      <dgm:spPr/>
    </dgm:pt>
    <dgm:pt modelId="{E96CAA2C-0FD3-470C-97D5-7BA73713AE11}" type="pres">
      <dgm:prSet presAssocID="{16DB89BD-339F-45AD-AA4E-5367D2C57C1A}" presName="compNode" presStyleCnt="0"/>
      <dgm:spPr/>
    </dgm:pt>
    <dgm:pt modelId="{8D348B34-2872-4AC3-BABA-073B4CC1E671}" type="pres">
      <dgm:prSet presAssocID="{16DB89BD-339F-45AD-AA4E-5367D2C57C1A}" presName="bgRect" presStyleLbl="bgShp" presStyleIdx="2" presStyleCnt="4"/>
      <dgm:spPr/>
    </dgm:pt>
    <dgm:pt modelId="{7593739A-C2AE-4C67-9125-D014C6FC278C}" type="pres">
      <dgm:prSet presAssocID="{16DB89BD-339F-45AD-AA4E-5367D2C57C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FC4BF340-EBC5-494F-AD91-E1834BE195DE}" type="pres">
      <dgm:prSet presAssocID="{16DB89BD-339F-45AD-AA4E-5367D2C57C1A}" presName="spaceRect" presStyleCnt="0"/>
      <dgm:spPr/>
    </dgm:pt>
    <dgm:pt modelId="{4ACDE09B-68DD-4409-9CDB-888E71F8F00B}" type="pres">
      <dgm:prSet presAssocID="{16DB89BD-339F-45AD-AA4E-5367D2C57C1A}" presName="parTx" presStyleLbl="revTx" presStyleIdx="2" presStyleCnt="4" custScaleX="103966">
        <dgm:presLayoutVars>
          <dgm:chMax val="0"/>
          <dgm:chPref val="0"/>
        </dgm:presLayoutVars>
      </dgm:prSet>
      <dgm:spPr/>
    </dgm:pt>
    <dgm:pt modelId="{7CE7169F-D678-43C3-BD74-AD208E6CD13D}" type="pres">
      <dgm:prSet presAssocID="{F2371F74-D339-4268-9B8E-239D55FA2CBF}" presName="sibTrans" presStyleCnt="0"/>
      <dgm:spPr/>
    </dgm:pt>
    <dgm:pt modelId="{9F90F6CD-0C84-424D-969D-4AB8FC334CD2}" type="pres">
      <dgm:prSet presAssocID="{26065629-D091-4D27-9D8E-3B6D0BA0B70C}" presName="compNode" presStyleCnt="0"/>
      <dgm:spPr/>
    </dgm:pt>
    <dgm:pt modelId="{381FB7B6-2440-421A-8454-2A5A78A54D4E}" type="pres">
      <dgm:prSet presAssocID="{26065629-D091-4D27-9D8E-3B6D0BA0B70C}" presName="bgRect" presStyleLbl="bgShp" presStyleIdx="3" presStyleCnt="4"/>
      <dgm:spPr/>
    </dgm:pt>
    <dgm:pt modelId="{F6E9F8AB-3D26-47BA-8199-407EACCBEF86}" type="pres">
      <dgm:prSet presAssocID="{26065629-D091-4D27-9D8E-3B6D0BA0B7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E8744FF9-BD28-4616-A2C4-7CDB37E5D49B}" type="pres">
      <dgm:prSet presAssocID="{26065629-D091-4D27-9D8E-3B6D0BA0B70C}" presName="spaceRect" presStyleCnt="0"/>
      <dgm:spPr/>
    </dgm:pt>
    <dgm:pt modelId="{738117E4-F252-4E73-8CE4-4FA4D24076A9}" type="pres">
      <dgm:prSet presAssocID="{26065629-D091-4D27-9D8E-3B6D0BA0B70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C35960A-D128-4254-B011-53702EEA3B95}" type="presOf" srcId="{16DB89BD-339F-45AD-AA4E-5367D2C57C1A}" destId="{4ACDE09B-68DD-4409-9CDB-888E71F8F00B}" srcOrd="0" destOrd="0" presId="urn:microsoft.com/office/officeart/2018/2/layout/IconVerticalSolidList"/>
    <dgm:cxn modelId="{4250CF22-1887-4E6C-B81E-93B0F802B2FB}" type="presOf" srcId="{B5A6201B-BCC2-409B-84F5-0D1B1B4A0178}" destId="{FBADE566-2BB8-4D71-A0A2-43645DA480B0}" srcOrd="0" destOrd="0" presId="urn:microsoft.com/office/officeart/2018/2/layout/IconVerticalSolidList"/>
    <dgm:cxn modelId="{FD0ED05D-84A4-44D2-B53C-FBFAC51BC661}" type="presOf" srcId="{26065629-D091-4D27-9D8E-3B6D0BA0B70C}" destId="{738117E4-F252-4E73-8CE4-4FA4D24076A9}" srcOrd="0" destOrd="0" presId="urn:microsoft.com/office/officeart/2018/2/layout/IconVerticalSolidList"/>
    <dgm:cxn modelId="{49459166-DDD9-41EC-813B-4070CFD210FC}" type="presOf" srcId="{0A37F398-C039-43FD-AD68-FDB691C6D1D1}" destId="{68EA50F7-A4D7-4709-94D6-6A1216CDF8F5}" srcOrd="0" destOrd="0" presId="urn:microsoft.com/office/officeart/2018/2/layout/IconVerticalSolidList"/>
    <dgm:cxn modelId="{D59A1579-DE5B-44ED-AE9F-E345D9948F19}" srcId="{B5A6201B-BCC2-409B-84F5-0D1B1B4A0178}" destId="{16DB89BD-339F-45AD-AA4E-5367D2C57C1A}" srcOrd="2" destOrd="0" parTransId="{81537171-C8A1-4FB4-848A-0701495C88C6}" sibTransId="{F2371F74-D339-4268-9B8E-239D55FA2CBF}"/>
    <dgm:cxn modelId="{C893DF7E-9BC3-4BCC-BB46-BF0388818D3D}" srcId="{B5A6201B-BCC2-409B-84F5-0D1B1B4A0178}" destId="{11AD174B-818C-4E9C-80E4-01F178AE2580}" srcOrd="0" destOrd="0" parTransId="{BDC637B7-02CF-46B1-98AD-F94C50AF9D4F}" sibTransId="{D0052AE9-92BC-49D1-9EBF-84D7C9E9F84B}"/>
    <dgm:cxn modelId="{F149757F-8C88-489D-B51B-FD27F6B92949}" srcId="{B5A6201B-BCC2-409B-84F5-0D1B1B4A0178}" destId="{26065629-D091-4D27-9D8E-3B6D0BA0B70C}" srcOrd="3" destOrd="0" parTransId="{82DDA0C4-5163-4161-B150-10191B3DBA6D}" sibTransId="{CD692A89-38EA-4021-9CAE-3F3675FAB16D}"/>
    <dgm:cxn modelId="{45A838B1-AC10-49CE-8231-419E679DE16C}" type="presOf" srcId="{11AD174B-818C-4E9C-80E4-01F178AE2580}" destId="{A06FC39B-D37E-4230-BA63-158E01346C23}" srcOrd="0" destOrd="0" presId="urn:microsoft.com/office/officeart/2018/2/layout/IconVerticalSolidList"/>
    <dgm:cxn modelId="{B1800CDD-4E4F-4820-A804-A049121EC0FE}" srcId="{B5A6201B-BCC2-409B-84F5-0D1B1B4A0178}" destId="{0A37F398-C039-43FD-AD68-FDB691C6D1D1}" srcOrd="1" destOrd="0" parTransId="{AC19C941-3FFF-491D-B720-C21AA986B178}" sibTransId="{4F289889-D045-4343-BA22-438DB16E8B3D}"/>
    <dgm:cxn modelId="{C900ED6D-0621-4FAE-98F7-66EC09D9FA5A}" type="presParOf" srcId="{FBADE566-2BB8-4D71-A0A2-43645DA480B0}" destId="{299EBD7E-9F2C-4F43-842B-1FE4291E2E48}" srcOrd="0" destOrd="0" presId="urn:microsoft.com/office/officeart/2018/2/layout/IconVerticalSolidList"/>
    <dgm:cxn modelId="{777F9A02-81D8-4CE9-A0A9-0EBCE368FD99}" type="presParOf" srcId="{299EBD7E-9F2C-4F43-842B-1FE4291E2E48}" destId="{B20EDE5A-869C-4599-BEF9-C73BEF4E0B14}" srcOrd="0" destOrd="0" presId="urn:microsoft.com/office/officeart/2018/2/layout/IconVerticalSolidList"/>
    <dgm:cxn modelId="{1E2AE662-627A-4557-9B97-E0E9CF5A570E}" type="presParOf" srcId="{299EBD7E-9F2C-4F43-842B-1FE4291E2E48}" destId="{97482522-AAAB-4CE8-BD14-F2665CAC95CD}" srcOrd="1" destOrd="0" presId="urn:microsoft.com/office/officeart/2018/2/layout/IconVerticalSolidList"/>
    <dgm:cxn modelId="{B65BE289-0599-4441-A1B8-5779A861D73C}" type="presParOf" srcId="{299EBD7E-9F2C-4F43-842B-1FE4291E2E48}" destId="{96B671AB-A869-4504-A7DC-8608A3C44EBB}" srcOrd="2" destOrd="0" presId="urn:microsoft.com/office/officeart/2018/2/layout/IconVerticalSolidList"/>
    <dgm:cxn modelId="{E7C1EB2E-6169-4A13-BF68-124F20BF227F}" type="presParOf" srcId="{299EBD7E-9F2C-4F43-842B-1FE4291E2E48}" destId="{A06FC39B-D37E-4230-BA63-158E01346C23}" srcOrd="3" destOrd="0" presId="urn:microsoft.com/office/officeart/2018/2/layout/IconVerticalSolidList"/>
    <dgm:cxn modelId="{A08943FD-9846-4EB5-AB64-0D2FFB696014}" type="presParOf" srcId="{FBADE566-2BB8-4D71-A0A2-43645DA480B0}" destId="{930C8D20-63A7-4408-B327-9D4D49506E11}" srcOrd="1" destOrd="0" presId="urn:microsoft.com/office/officeart/2018/2/layout/IconVerticalSolidList"/>
    <dgm:cxn modelId="{C122C33E-0C8B-4253-ADBE-D7E5C999F35D}" type="presParOf" srcId="{FBADE566-2BB8-4D71-A0A2-43645DA480B0}" destId="{65C4D7B3-A9E8-46E0-BA99-1CC0017DD8F1}" srcOrd="2" destOrd="0" presId="urn:microsoft.com/office/officeart/2018/2/layout/IconVerticalSolidList"/>
    <dgm:cxn modelId="{F6849340-74FD-447F-B8C8-1C86099A699B}" type="presParOf" srcId="{65C4D7B3-A9E8-46E0-BA99-1CC0017DD8F1}" destId="{0591038E-ABFC-45EB-90B7-09332859C767}" srcOrd="0" destOrd="0" presId="urn:microsoft.com/office/officeart/2018/2/layout/IconVerticalSolidList"/>
    <dgm:cxn modelId="{1717FDB7-2A65-4608-8051-B0123BB56A5A}" type="presParOf" srcId="{65C4D7B3-A9E8-46E0-BA99-1CC0017DD8F1}" destId="{3C38F270-EA5E-456D-80A6-87C5595AFC66}" srcOrd="1" destOrd="0" presId="urn:microsoft.com/office/officeart/2018/2/layout/IconVerticalSolidList"/>
    <dgm:cxn modelId="{0DAD3872-B719-414B-9774-53D24D0D3F91}" type="presParOf" srcId="{65C4D7B3-A9E8-46E0-BA99-1CC0017DD8F1}" destId="{63E12D78-9D41-4163-8CA0-0054196DA07F}" srcOrd="2" destOrd="0" presId="urn:microsoft.com/office/officeart/2018/2/layout/IconVerticalSolidList"/>
    <dgm:cxn modelId="{1A7E3494-324A-4FC2-949A-32395B7F2CBE}" type="presParOf" srcId="{65C4D7B3-A9E8-46E0-BA99-1CC0017DD8F1}" destId="{68EA50F7-A4D7-4709-94D6-6A1216CDF8F5}" srcOrd="3" destOrd="0" presId="urn:microsoft.com/office/officeart/2018/2/layout/IconVerticalSolidList"/>
    <dgm:cxn modelId="{B8A9378C-BE41-4D0B-8F71-10FE7269F9D9}" type="presParOf" srcId="{FBADE566-2BB8-4D71-A0A2-43645DA480B0}" destId="{735A02A2-3819-4E43-AAB1-FDC7CA3B3110}" srcOrd="3" destOrd="0" presId="urn:microsoft.com/office/officeart/2018/2/layout/IconVerticalSolidList"/>
    <dgm:cxn modelId="{4539FFFF-5C34-4ED4-BE2C-D9F8A3956424}" type="presParOf" srcId="{FBADE566-2BB8-4D71-A0A2-43645DA480B0}" destId="{E96CAA2C-0FD3-470C-97D5-7BA73713AE11}" srcOrd="4" destOrd="0" presId="urn:microsoft.com/office/officeart/2018/2/layout/IconVerticalSolidList"/>
    <dgm:cxn modelId="{FF682185-1BD9-4218-A6DF-A835A9E07A2B}" type="presParOf" srcId="{E96CAA2C-0FD3-470C-97D5-7BA73713AE11}" destId="{8D348B34-2872-4AC3-BABA-073B4CC1E671}" srcOrd="0" destOrd="0" presId="urn:microsoft.com/office/officeart/2018/2/layout/IconVerticalSolidList"/>
    <dgm:cxn modelId="{4D30F559-DCA9-4084-9339-C616566E335D}" type="presParOf" srcId="{E96CAA2C-0FD3-470C-97D5-7BA73713AE11}" destId="{7593739A-C2AE-4C67-9125-D014C6FC278C}" srcOrd="1" destOrd="0" presId="urn:microsoft.com/office/officeart/2018/2/layout/IconVerticalSolidList"/>
    <dgm:cxn modelId="{CB5519E4-F3C1-473A-BB6C-5716CB1E0D4B}" type="presParOf" srcId="{E96CAA2C-0FD3-470C-97D5-7BA73713AE11}" destId="{FC4BF340-EBC5-494F-AD91-E1834BE195DE}" srcOrd="2" destOrd="0" presId="urn:microsoft.com/office/officeart/2018/2/layout/IconVerticalSolidList"/>
    <dgm:cxn modelId="{0461617C-A26F-4B89-BEF5-1F534C28239D}" type="presParOf" srcId="{E96CAA2C-0FD3-470C-97D5-7BA73713AE11}" destId="{4ACDE09B-68DD-4409-9CDB-888E71F8F00B}" srcOrd="3" destOrd="0" presId="urn:microsoft.com/office/officeart/2018/2/layout/IconVerticalSolidList"/>
    <dgm:cxn modelId="{FB663F74-41D0-471B-A793-28CA5C3BFC5F}" type="presParOf" srcId="{FBADE566-2BB8-4D71-A0A2-43645DA480B0}" destId="{7CE7169F-D678-43C3-BD74-AD208E6CD13D}" srcOrd="5" destOrd="0" presId="urn:microsoft.com/office/officeart/2018/2/layout/IconVerticalSolidList"/>
    <dgm:cxn modelId="{9383D1D5-E411-4C9C-89A4-2AC791597EDA}" type="presParOf" srcId="{FBADE566-2BB8-4D71-A0A2-43645DA480B0}" destId="{9F90F6CD-0C84-424D-969D-4AB8FC334CD2}" srcOrd="6" destOrd="0" presId="urn:microsoft.com/office/officeart/2018/2/layout/IconVerticalSolidList"/>
    <dgm:cxn modelId="{657929CC-5AD4-46DE-9040-070932200267}" type="presParOf" srcId="{9F90F6CD-0C84-424D-969D-4AB8FC334CD2}" destId="{381FB7B6-2440-421A-8454-2A5A78A54D4E}" srcOrd="0" destOrd="0" presId="urn:microsoft.com/office/officeart/2018/2/layout/IconVerticalSolidList"/>
    <dgm:cxn modelId="{A25FDB04-14A0-47D0-BEF3-4A9B346F327D}" type="presParOf" srcId="{9F90F6CD-0C84-424D-969D-4AB8FC334CD2}" destId="{F6E9F8AB-3D26-47BA-8199-407EACCBEF86}" srcOrd="1" destOrd="0" presId="urn:microsoft.com/office/officeart/2018/2/layout/IconVerticalSolidList"/>
    <dgm:cxn modelId="{21408392-0ABE-490E-8E54-380641628F99}" type="presParOf" srcId="{9F90F6CD-0C84-424D-969D-4AB8FC334CD2}" destId="{E8744FF9-BD28-4616-A2C4-7CDB37E5D49B}" srcOrd="2" destOrd="0" presId="urn:microsoft.com/office/officeart/2018/2/layout/IconVerticalSolidList"/>
    <dgm:cxn modelId="{291668FA-BB27-4FA1-8DF4-A5D8F3A5CA4B}" type="presParOf" srcId="{9F90F6CD-0C84-424D-969D-4AB8FC334CD2}" destId="{738117E4-F252-4E73-8CE4-4FA4D24076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EDE5A-869C-4599-BEF9-C73BEF4E0B14}">
      <dsp:nvSpPr>
        <dsp:cNvPr id="0" name=""/>
        <dsp:cNvSpPr/>
      </dsp:nvSpPr>
      <dsp:spPr>
        <a:xfrm>
          <a:off x="0" y="6466"/>
          <a:ext cx="7539316" cy="12420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82522-AAAB-4CE8-BD14-F2665CAC95CD}">
      <dsp:nvSpPr>
        <dsp:cNvPr id="0" name=""/>
        <dsp:cNvSpPr/>
      </dsp:nvSpPr>
      <dsp:spPr>
        <a:xfrm>
          <a:off x="375720" y="285928"/>
          <a:ext cx="683795" cy="6831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FC39B-D37E-4230-BA63-158E01346C23}">
      <dsp:nvSpPr>
        <dsp:cNvPr id="0" name=""/>
        <dsp:cNvSpPr/>
      </dsp:nvSpPr>
      <dsp:spPr>
        <a:xfrm>
          <a:off x="1435236" y="6466"/>
          <a:ext cx="5784153" cy="1243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79" tIns="131579" rIns="131579" bIns="13157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Incorporated in 1998</a:t>
          </a:r>
        </a:p>
      </dsp:txBody>
      <dsp:txXfrm>
        <a:off x="1435236" y="6466"/>
        <a:ext cx="5784153" cy="1243264"/>
      </dsp:txXfrm>
    </dsp:sp>
    <dsp:sp modelId="{0591038E-ABFC-45EB-90B7-09332859C767}">
      <dsp:nvSpPr>
        <dsp:cNvPr id="0" name=""/>
        <dsp:cNvSpPr/>
      </dsp:nvSpPr>
      <dsp:spPr>
        <a:xfrm>
          <a:off x="0" y="1551129"/>
          <a:ext cx="7539316" cy="12420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8F270-EA5E-456D-80A6-87C5595AFC66}">
      <dsp:nvSpPr>
        <dsp:cNvPr id="0" name=""/>
        <dsp:cNvSpPr/>
      </dsp:nvSpPr>
      <dsp:spPr>
        <a:xfrm>
          <a:off x="375720" y="1830590"/>
          <a:ext cx="683795" cy="6831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A50F7-A4D7-4709-94D6-6A1216CDF8F5}">
      <dsp:nvSpPr>
        <dsp:cNvPr id="0" name=""/>
        <dsp:cNvSpPr/>
      </dsp:nvSpPr>
      <dsp:spPr>
        <a:xfrm>
          <a:off x="1435236" y="1551129"/>
          <a:ext cx="5784153" cy="1243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79" tIns="131579" rIns="131579" bIns="13157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Founded by Chedy Hampson</a:t>
          </a:r>
        </a:p>
      </dsp:txBody>
      <dsp:txXfrm>
        <a:off x="1435236" y="1551129"/>
        <a:ext cx="5784153" cy="1243264"/>
      </dsp:txXfrm>
    </dsp:sp>
    <dsp:sp modelId="{8D348B34-2872-4AC3-BABA-073B4CC1E671}">
      <dsp:nvSpPr>
        <dsp:cNvPr id="0" name=""/>
        <dsp:cNvSpPr/>
      </dsp:nvSpPr>
      <dsp:spPr>
        <a:xfrm>
          <a:off x="0" y="3095791"/>
          <a:ext cx="7539316" cy="12420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3739A-C2AE-4C67-9125-D014C6FC278C}">
      <dsp:nvSpPr>
        <dsp:cNvPr id="0" name=""/>
        <dsp:cNvSpPr/>
      </dsp:nvSpPr>
      <dsp:spPr>
        <a:xfrm>
          <a:off x="375720" y="3375252"/>
          <a:ext cx="683795" cy="6831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DE09B-68DD-4409-9CDB-888E71F8F00B}">
      <dsp:nvSpPr>
        <dsp:cNvPr id="0" name=""/>
        <dsp:cNvSpPr/>
      </dsp:nvSpPr>
      <dsp:spPr>
        <a:xfrm>
          <a:off x="1320536" y="3095791"/>
          <a:ext cx="6013553" cy="1243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79" tIns="131579" rIns="131579" bIns="13157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 founders worked at hobby stores and from the interest they saw at the shop, they created content websites and later incorporated databases of articles, decks, and prices </a:t>
          </a:r>
        </a:p>
      </dsp:txBody>
      <dsp:txXfrm>
        <a:off x="1320536" y="3095791"/>
        <a:ext cx="6013553" cy="1243264"/>
      </dsp:txXfrm>
    </dsp:sp>
    <dsp:sp modelId="{381FB7B6-2440-421A-8454-2A5A78A54D4E}">
      <dsp:nvSpPr>
        <dsp:cNvPr id="0" name=""/>
        <dsp:cNvSpPr/>
      </dsp:nvSpPr>
      <dsp:spPr>
        <a:xfrm>
          <a:off x="0" y="4640453"/>
          <a:ext cx="7539316" cy="12420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9F8AB-3D26-47BA-8199-407EACCBEF86}">
      <dsp:nvSpPr>
        <dsp:cNvPr id="0" name=""/>
        <dsp:cNvSpPr/>
      </dsp:nvSpPr>
      <dsp:spPr>
        <a:xfrm>
          <a:off x="375720" y="4919914"/>
          <a:ext cx="683795" cy="6831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117E4-F252-4E73-8CE4-4FA4D24076A9}">
      <dsp:nvSpPr>
        <dsp:cNvPr id="0" name=""/>
        <dsp:cNvSpPr/>
      </dsp:nvSpPr>
      <dsp:spPr>
        <a:xfrm>
          <a:off x="1435236" y="4640453"/>
          <a:ext cx="5784153" cy="1243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79" tIns="131579" rIns="131579" bIns="13157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Today they operate as a major price data index for collectible </a:t>
          </a:r>
          <a:r>
            <a:rPr lang="en-US" sz="1400" kern="1200" dirty="0" err="1"/>
            <a:t>cardgames</a:t>
          </a:r>
          <a:r>
            <a:rPr lang="en-US" sz="1400" kern="1200" dirty="0"/>
            <a:t> and have created a card selling marketplace to connect hobby stores to enthusiasts. - (tcgplayer.com - about us)</a:t>
          </a:r>
        </a:p>
      </dsp:txBody>
      <dsp:txXfrm>
        <a:off x="1435236" y="4640453"/>
        <a:ext cx="5784153" cy="1243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7806-D62C-4BF7-8FCC-5C2168FF1CC2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67D1-0B46-4657-B118-5359FEC4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0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7806-D62C-4BF7-8FCC-5C2168FF1CC2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67D1-0B46-4657-B118-5359FEC4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5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7806-D62C-4BF7-8FCC-5C2168FF1CC2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67D1-0B46-4657-B118-5359FEC4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38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7806-D62C-4BF7-8FCC-5C2168FF1CC2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67D1-0B46-4657-B118-5359FEC440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786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7806-D62C-4BF7-8FCC-5C2168FF1CC2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67D1-0B46-4657-B118-5359FEC4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32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7806-D62C-4BF7-8FCC-5C2168FF1CC2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67D1-0B46-4657-B118-5359FEC4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7806-D62C-4BF7-8FCC-5C2168FF1CC2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67D1-0B46-4657-B118-5359FEC4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54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7806-D62C-4BF7-8FCC-5C2168FF1CC2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67D1-0B46-4657-B118-5359FEC4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49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7806-D62C-4BF7-8FCC-5C2168FF1CC2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67D1-0B46-4657-B118-5359FEC4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1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7806-D62C-4BF7-8FCC-5C2168FF1CC2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67D1-0B46-4657-B118-5359FEC4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7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7806-D62C-4BF7-8FCC-5C2168FF1CC2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67D1-0B46-4657-B118-5359FEC4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8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7806-D62C-4BF7-8FCC-5C2168FF1CC2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67D1-0B46-4657-B118-5359FEC4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3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7806-D62C-4BF7-8FCC-5C2168FF1CC2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67D1-0B46-4657-B118-5359FEC4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8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7806-D62C-4BF7-8FCC-5C2168FF1CC2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67D1-0B46-4657-B118-5359FEC4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7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7806-D62C-4BF7-8FCC-5C2168FF1CC2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67D1-0B46-4657-B118-5359FEC4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7806-D62C-4BF7-8FCC-5C2168FF1CC2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67D1-0B46-4657-B118-5359FEC4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7806-D62C-4BF7-8FCC-5C2168FF1CC2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67D1-0B46-4657-B118-5359FEC4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9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367806-D62C-4BF7-8FCC-5C2168FF1CC2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E67D1-0B46-4657-B118-5359FEC4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57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33A0-82DC-4418-A02A-E9B707453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1837" y="1454963"/>
            <a:ext cx="3342462" cy="3308380"/>
          </a:xfrm>
        </p:spPr>
        <p:txBody>
          <a:bodyPr>
            <a:normAutofit/>
          </a:bodyPr>
          <a:lstStyle/>
          <a:p>
            <a:r>
              <a:rPr lang="en-US" sz="6000"/>
              <a:t>TCG 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067C3-6F13-46AC-AE6A-1B86DF266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837" y="4763342"/>
            <a:ext cx="3342462" cy="1485055"/>
          </a:xfrm>
        </p:spPr>
        <p:txBody>
          <a:bodyPr>
            <a:normAutofit/>
          </a:bodyPr>
          <a:lstStyle/>
          <a:p>
            <a:r>
              <a:rPr lang="en-US" sz="1800"/>
              <a:t>Applying Financial Market Style Research and Technology to the Trading Card Game Secondary Market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2C65AA-5622-4791-A17D-0053F32CA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2" r="1862" b="-2"/>
          <a:stretch/>
        </p:blipFill>
        <p:spPr>
          <a:xfrm>
            <a:off x="607848" y="609601"/>
            <a:ext cx="6946288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060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38AE-824B-4F7E-83FE-5971E351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Overview and Origin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F7111C-2F03-4129-A408-507BFAC7C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569106"/>
              </p:ext>
            </p:extLst>
          </p:nvPr>
        </p:nvGraphicFramePr>
        <p:xfrm>
          <a:off x="4168588" y="466165"/>
          <a:ext cx="7539316" cy="589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448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3869-F4AD-48F7-81AF-B5CE4BA7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DA53C-2176-4EBE-8A86-BCFBB684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discovery for an unconventional market </a:t>
            </a:r>
          </a:p>
          <a:p>
            <a:r>
              <a:rPr lang="en-US" dirty="0"/>
              <a:t>Incorporating technology solutions for the type of purchasing collectors do at hobby shops</a:t>
            </a:r>
          </a:p>
          <a:p>
            <a:r>
              <a:rPr lang="en-US" dirty="0"/>
              <a:t>A market place – match making</a:t>
            </a:r>
          </a:p>
          <a:p>
            <a:r>
              <a:rPr lang="en-US" dirty="0"/>
              <a:t>A fee based business – commissions</a:t>
            </a:r>
          </a:p>
          <a:p>
            <a:r>
              <a:rPr lang="en-US" dirty="0"/>
              <a:t>Inventory Management – Database and card cataloging </a:t>
            </a:r>
          </a:p>
        </p:txBody>
      </p:sp>
    </p:spTree>
    <p:extLst>
      <p:ext uri="{BB962C8B-B14F-4D97-AF65-F5344CB8AC3E}">
        <p14:creationId xmlns:p14="http://schemas.microsoft.com/office/powerpoint/2010/main" val="2275759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B1ED-3F67-43A6-992A-FF6623F1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F2481-32F5-4C49-8F16-0357B2CA3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Time Price Database</a:t>
            </a:r>
          </a:p>
          <a:p>
            <a:r>
              <a:rPr lang="en-US" dirty="0"/>
              <a:t>The basket – match making algorithms</a:t>
            </a:r>
          </a:p>
          <a:p>
            <a:r>
              <a:rPr lang="en-US" dirty="0"/>
              <a:t>The </a:t>
            </a:r>
            <a:r>
              <a:rPr lang="en-US" dirty="0" err="1"/>
              <a:t>Buylist</a:t>
            </a:r>
            <a:r>
              <a:rPr lang="en-US" dirty="0"/>
              <a:t> – match making – many to many to replenish store inventory and help collectors unload</a:t>
            </a:r>
          </a:p>
          <a:p>
            <a:r>
              <a:rPr lang="en-US" dirty="0"/>
              <a:t>Store inventory by picture</a:t>
            </a:r>
          </a:p>
          <a:p>
            <a:r>
              <a:rPr lang="en-US" dirty="0"/>
              <a:t>In-store sales through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71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BE5C-B05C-45F3-9FD5-AA56B728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F423-9394-44EC-AC89-E02197853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 Services </a:t>
            </a:r>
          </a:p>
          <a:p>
            <a:r>
              <a:rPr lang="en-US" dirty="0"/>
              <a:t>Marketplace – connecting sellers and buyers</a:t>
            </a:r>
          </a:p>
          <a:p>
            <a:r>
              <a:rPr lang="en-US" dirty="0"/>
              <a:t>Hobby Shops with an ecommerce presence</a:t>
            </a:r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B65A9DB-C2A0-47FA-99D9-7931405E0748}"/>
              </a:ext>
            </a:extLst>
          </p:cNvPr>
          <p:cNvSpPr/>
          <p:nvPr/>
        </p:nvSpPr>
        <p:spPr>
          <a:xfrm>
            <a:off x="7261411" y="2052918"/>
            <a:ext cx="914400" cy="645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B8118-BF4D-425A-A600-BC8405093E94}"/>
              </a:ext>
            </a:extLst>
          </p:cNvPr>
          <p:cNvSpPr txBox="1"/>
          <p:nvPr/>
        </p:nvSpPr>
        <p:spPr>
          <a:xfrm>
            <a:off x="8274424" y="2214282"/>
            <a:ext cx="177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eBay</a:t>
            </a:r>
          </a:p>
        </p:txBody>
      </p:sp>
    </p:spTree>
    <p:extLst>
      <p:ext uri="{BB962C8B-B14F-4D97-AF65-F5344CB8AC3E}">
        <p14:creationId xmlns:p14="http://schemas.microsoft.com/office/powerpoint/2010/main" val="1100910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63D23-285A-4EB9-AF97-4399DE0D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914AC-DDA3-424C-96A1-B3FAE9915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Measured by API use</a:t>
            </a:r>
          </a:p>
          <a:p>
            <a:r>
              <a:rPr lang="en-US" dirty="0"/>
              <a:t>Marketplace data – sales versus listings</a:t>
            </a:r>
          </a:p>
          <a:p>
            <a:r>
              <a:rPr lang="en-US" dirty="0"/>
              <a:t>Fee based revenue and commission growth</a:t>
            </a:r>
          </a:p>
          <a:p>
            <a:r>
              <a:rPr lang="en-US" dirty="0"/>
              <a:t>Hobby Store subscription growth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83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0273-D894-4273-9A53-862ED37E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6A8-5BAC-4FBC-9AF0-F933362C2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biggest competitor is eBay</a:t>
            </a:r>
          </a:p>
          <a:p>
            <a:r>
              <a:rPr lang="en-US" dirty="0"/>
              <a:t>What does eBay have that TCG Player doesn’t</a:t>
            </a:r>
          </a:p>
          <a:p>
            <a:pPr lvl="1"/>
            <a:r>
              <a:rPr lang="en-US" dirty="0"/>
              <a:t>Collector Bids</a:t>
            </a:r>
          </a:p>
          <a:p>
            <a:pPr lvl="1"/>
            <a:r>
              <a:rPr lang="en-US" dirty="0"/>
              <a:t>Auctions</a:t>
            </a:r>
          </a:p>
          <a:p>
            <a:pPr lvl="1"/>
            <a:r>
              <a:rPr lang="en-US" dirty="0"/>
              <a:t>Best Offers</a:t>
            </a:r>
          </a:p>
          <a:p>
            <a:pPr lvl="1"/>
            <a:endParaRPr lang="en-US" dirty="0"/>
          </a:p>
          <a:p>
            <a:r>
              <a:rPr lang="en-US" dirty="0"/>
              <a:t>Improve</a:t>
            </a:r>
          </a:p>
          <a:p>
            <a:pPr lvl="1"/>
            <a:r>
              <a:rPr lang="en-US" dirty="0"/>
              <a:t>Bids for collectors not just Hobby Store </a:t>
            </a:r>
            <a:r>
              <a:rPr lang="en-US" dirty="0" err="1"/>
              <a:t>Buylists</a:t>
            </a:r>
            <a:endParaRPr lang="en-US" dirty="0"/>
          </a:p>
          <a:p>
            <a:pPr lvl="1"/>
            <a:r>
              <a:rPr lang="en-US" dirty="0"/>
              <a:t>Auction Match Making – find the best deal on a basket of cards – Dutch Auction</a:t>
            </a:r>
          </a:p>
        </p:txBody>
      </p:sp>
    </p:spTree>
    <p:extLst>
      <p:ext uri="{BB962C8B-B14F-4D97-AF65-F5344CB8AC3E}">
        <p14:creationId xmlns:p14="http://schemas.microsoft.com/office/powerpoint/2010/main" val="279745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2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3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4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5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6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250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TCG Player</vt:lpstr>
      <vt:lpstr>Overview and Origin</vt:lpstr>
      <vt:lpstr>Business Activities</vt:lpstr>
      <vt:lpstr>The Tech</vt:lpstr>
      <vt:lpstr>Landscape</vt:lpstr>
      <vt:lpstr>Results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TCG Player</dc:title>
  <dc:creator>James Phalen</dc:creator>
  <cp:lastModifiedBy>James Phalen</cp:lastModifiedBy>
  <cp:revision>1</cp:revision>
  <dcterms:created xsi:type="dcterms:W3CDTF">2019-12-15T03:13:45Z</dcterms:created>
  <dcterms:modified xsi:type="dcterms:W3CDTF">2019-12-15T04:03:30Z</dcterms:modified>
</cp:coreProperties>
</file>