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6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4"/>
    <p:restoredTop sz="94656"/>
  </p:normalViewPr>
  <p:slideViewPr>
    <p:cSldViewPr snapToGrid="0">
      <p:cViewPr varScale="1">
        <p:scale>
          <a:sx n="107" d="100"/>
          <a:sy n="10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79E7-F50B-B74C-809D-41886EFE711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D706-21A4-8F46-940B-BAD6D17B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4D706-21A4-8F46-940B-BAD6D17B7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2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C7167B-5FD9-D946-8AD0-2335CC834463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3410EE-3A1E-C441-B1CC-2AD11A475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82B6-44EA-76D4-6BAF-9B4D4D404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MDL Tutorial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98C0-C753-BD1B-B20E-2F5A6C7F2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Jaylen Powell </a:t>
            </a:r>
          </a:p>
          <a:p>
            <a:r>
              <a:rPr lang="en-US" dirty="0"/>
              <a:t>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189894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AB5D-0959-32D8-6833-5D6DD002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 to Excel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329BAD-FAF3-B40D-4685-964DDF265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" t="67418" r="24388" b="11111"/>
          <a:stretch/>
        </p:blipFill>
        <p:spPr>
          <a:xfrm>
            <a:off x="838200" y="2789237"/>
            <a:ext cx="9662263" cy="1728788"/>
          </a:xfrm>
          <a:prstGeom prst="rect">
            <a:avLst/>
          </a:prstGeom>
        </p:spPr>
      </p:pic>
      <p:pic>
        <p:nvPicPr>
          <p:cNvPr id="13" name="Picture 1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47876B2-29EB-B471-FE89-D40983BD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31" y="2241550"/>
            <a:ext cx="7543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EC42-FBFF-6AF8-C680-582CE3A8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015-0D34-424D-0E98-0D89C52C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 to double check formulas in Excel</a:t>
            </a:r>
          </a:p>
          <a:p>
            <a:r>
              <a:rPr lang="en-US" dirty="0"/>
              <a:t>Able to find MDL strictly through code</a:t>
            </a:r>
          </a:p>
          <a:p>
            <a:r>
              <a:rPr lang="en-US" dirty="0"/>
              <a:t>Find threshold for analytical instruments’ noise – signal ratio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CC95-FAF3-F584-F4E5-C3E8263F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192195"/>
            <a:ext cx="7729728" cy="1188720"/>
          </a:xfrm>
        </p:spPr>
        <p:txBody>
          <a:bodyPr/>
          <a:lstStyle/>
          <a:p>
            <a:r>
              <a:rPr lang="en-US" dirty="0"/>
              <a:t>Fluorometry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ED5D-A22C-A555-511C-111CFE38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62" y="1852344"/>
            <a:ext cx="5257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Residual Effects</a:t>
            </a:r>
          </a:p>
          <a:p>
            <a:r>
              <a:rPr lang="en-US" sz="3200" dirty="0"/>
              <a:t>Noise</a:t>
            </a:r>
          </a:p>
          <a:p>
            <a:r>
              <a:rPr lang="en-US" sz="3200" dirty="0"/>
              <a:t>Inaccurate readings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9ADC5C-F035-05B8-9946-08F14FA9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13" y="1617374"/>
            <a:ext cx="7248525" cy="50520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61A8EE-95B4-3A6C-EC02-A8D533B4FFFF}"/>
              </a:ext>
            </a:extLst>
          </p:cNvPr>
          <p:cNvSpPr/>
          <p:nvPr/>
        </p:nvSpPr>
        <p:spPr>
          <a:xfrm>
            <a:off x="9815513" y="1743075"/>
            <a:ext cx="2001425" cy="4800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CD92-6339-E26F-DF60-68BA779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Detection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73E3C1-6D7B-FDCF-31EA-704B592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lowest concentration that can be reported at 99% confidence level.</a:t>
            </a:r>
          </a:p>
          <a:p>
            <a:r>
              <a:rPr lang="en-US" sz="2400" dirty="0"/>
              <a:t>MDL = “Standard deviation of lowest 7 samples” X “Critical t- value”</a:t>
            </a:r>
          </a:p>
        </p:txBody>
      </p:sp>
    </p:spTree>
    <p:extLst>
      <p:ext uri="{BB962C8B-B14F-4D97-AF65-F5344CB8AC3E}">
        <p14:creationId xmlns:p14="http://schemas.microsoft.com/office/powerpoint/2010/main" val="364927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2066-7F09-8163-179B-741FE1D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EC65-2360-8291-B033-946E1DA6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60464"/>
          </a:xfrm>
        </p:spPr>
        <p:txBody>
          <a:bodyPr/>
          <a:lstStyle/>
          <a:p>
            <a:r>
              <a:rPr lang="en-US" dirty="0"/>
              <a:t>Lower Detection Limit (LDL)</a:t>
            </a:r>
          </a:p>
          <a:p>
            <a:pPr lvl="1"/>
            <a:r>
              <a:rPr lang="en-US" dirty="0"/>
              <a:t>Represent lowest concentration of a substance</a:t>
            </a:r>
          </a:p>
          <a:p>
            <a:r>
              <a:rPr lang="en-US" dirty="0"/>
              <a:t>Limit of Quantification (LOQ)</a:t>
            </a:r>
          </a:p>
          <a:p>
            <a:pPr lvl="1"/>
            <a:r>
              <a:rPr lang="en-US" dirty="0"/>
              <a:t>Typically higher than the LDL based on signal-to-noise ratio, linearity,, and reproducibility</a:t>
            </a:r>
          </a:p>
          <a:p>
            <a:r>
              <a:rPr lang="en-US" dirty="0"/>
              <a:t>Practical Quantification Limit (PQL)</a:t>
            </a:r>
          </a:p>
          <a:p>
            <a:pPr lvl="1"/>
            <a:r>
              <a:rPr lang="en-US" dirty="0"/>
              <a:t>Accounts for instrument precision, sample matrix effects, and desired level of confidence</a:t>
            </a:r>
          </a:p>
          <a:p>
            <a:r>
              <a:rPr lang="en-US" dirty="0"/>
              <a:t>Instrument Detection Limit (IDL)</a:t>
            </a:r>
          </a:p>
          <a:p>
            <a:pPr lvl="1"/>
            <a:r>
              <a:rPr lang="en-US" dirty="0"/>
              <a:t>Doesn’t consider sample-specific factors, based on instrument’s sensitivity and detection capabilities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0069-D756-39E6-050D-188CE575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MDL?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33EB-2873-2124-E6DF-84F96D05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Rigor</a:t>
            </a:r>
          </a:p>
          <a:p>
            <a:pPr lvl="1"/>
            <a:r>
              <a:rPr lang="en-US" dirty="0"/>
              <a:t>Using the lowest concentrations’ values and  </a:t>
            </a:r>
            <a:r>
              <a:rPr lang="en-US" dirty="0" err="1"/>
              <a:t>dF</a:t>
            </a:r>
            <a:r>
              <a:rPr lang="en-US" dirty="0"/>
              <a:t> from Student’s t-test makes MDL have a more reliable threshold</a:t>
            </a:r>
          </a:p>
          <a:p>
            <a:r>
              <a:rPr lang="en-US" dirty="0"/>
              <a:t>Specific to instrument</a:t>
            </a:r>
          </a:p>
          <a:p>
            <a:pPr lvl="1"/>
            <a:r>
              <a:rPr lang="en-US" dirty="0"/>
              <a:t>MDL values are calculated based on the instrument’s performance with low concentration samples</a:t>
            </a:r>
          </a:p>
          <a:p>
            <a:r>
              <a:rPr lang="en-US" dirty="0"/>
              <a:t>Quantitative threshold</a:t>
            </a:r>
          </a:p>
          <a:p>
            <a:pPr lvl="1"/>
            <a:r>
              <a:rPr lang="en-US" dirty="0"/>
              <a:t>Able to distinguish between true signal and noise.</a:t>
            </a:r>
          </a:p>
        </p:txBody>
      </p:sp>
    </p:spTree>
    <p:extLst>
      <p:ext uri="{BB962C8B-B14F-4D97-AF65-F5344CB8AC3E}">
        <p14:creationId xmlns:p14="http://schemas.microsoft.com/office/powerpoint/2010/main" val="2790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5E24-2E1D-4A83-67B3-DBAB772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Data to …</a:t>
            </a:r>
          </a:p>
        </p:txBody>
      </p:sp>
      <p:pic>
        <p:nvPicPr>
          <p:cNvPr id="4" name="Content Placeholder 4" descr="A table with numbers and a black text&#10;&#10;Description automatically generated">
            <a:extLst>
              <a:ext uri="{FF2B5EF4-FFF2-40B4-BE49-F238E27FC236}">
                <a16:creationId xmlns:a16="http://schemas.microsoft.com/office/drawing/2014/main" id="{7F3883B4-A864-8892-B8B5-76E0BD52A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141" y="685491"/>
            <a:ext cx="10488660" cy="30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496-9711-7485-C7F5-C4CE99E1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 Packages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F6204B8-EC46-54B8-9F7D-8C4B4A2C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5" y="2633472"/>
            <a:ext cx="1047110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4449-D14A-180D-50F5-5132ADAD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Finding The File…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8A09A6-7A74-1AA4-3A4C-34D7A3FD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" y="2350854"/>
            <a:ext cx="8021193" cy="2156292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2B682A-987B-DCC7-DA64-49A3279A3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88" y="3429000"/>
            <a:ext cx="7772400" cy="20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BA05-0490-5A37-B6BA-8F41966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4155"/>
            <a:ext cx="7729728" cy="1188720"/>
          </a:xfrm>
        </p:spPr>
        <p:txBody>
          <a:bodyPr/>
          <a:lstStyle/>
          <a:p>
            <a:r>
              <a:rPr lang="en-US" dirty="0"/>
              <a:t>Finding MDL @ 99% Confidence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3C1DFC-995D-D2DD-0700-D7934CDB6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1816387"/>
            <a:ext cx="5259039" cy="4900469"/>
          </a:xfrm>
          <a:prstGeom prst="rect">
            <a:avLst/>
          </a:prstGeom>
        </p:spPr>
      </p:pic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402AB65-30EA-DCE7-C799-2B703900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676400"/>
            <a:ext cx="7340600" cy="49911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F05C7E-C0FC-140D-FD81-114A7A64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237" y="1532875"/>
            <a:ext cx="4470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5910</TotalTime>
  <Words>217</Words>
  <Application>Microsoft Macintosh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Gill Sans MT</vt:lpstr>
      <vt:lpstr>Parcel</vt:lpstr>
      <vt:lpstr>MDL Tutorial Analysis </vt:lpstr>
      <vt:lpstr>Fluorometry</vt:lpstr>
      <vt:lpstr>Method Detection Level</vt:lpstr>
      <vt:lpstr>Other options…</vt:lpstr>
      <vt:lpstr>Why MDL?</vt:lpstr>
      <vt:lpstr>Comparing Data to …</vt:lpstr>
      <vt:lpstr>Install Packages</vt:lpstr>
      <vt:lpstr>Finding The File…</vt:lpstr>
      <vt:lpstr>Finding MDL @ 99% Confidence</vt:lpstr>
      <vt:lpstr>Compare R to Excel</vt:lpstr>
      <vt:lpstr>From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Jaylen</dc:creator>
  <cp:lastModifiedBy>Powell, Jaylen</cp:lastModifiedBy>
  <cp:revision>4</cp:revision>
  <dcterms:created xsi:type="dcterms:W3CDTF">2024-04-22T23:20:01Z</dcterms:created>
  <dcterms:modified xsi:type="dcterms:W3CDTF">2024-04-30T01:20:10Z</dcterms:modified>
</cp:coreProperties>
</file>