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469" r:id="rId2"/>
    <p:sldId id="471" r:id="rId3"/>
    <p:sldId id="274" r:id="rId4"/>
    <p:sldId id="525" r:id="rId5"/>
    <p:sldId id="472" r:id="rId6"/>
    <p:sldId id="473" r:id="rId7"/>
    <p:sldId id="457" r:id="rId8"/>
    <p:sldId id="458" r:id="rId9"/>
    <p:sldId id="462" r:id="rId10"/>
    <p:sldId id="474" r:id="rId11"/>
    <p:sldId id="410" r:id="rId12"/>
    <p:sldId id="476" r:id="rId13"/>
    <p:sldId id="477" r:id="rId14"/>
    <p:sldId id="475" r:id="rId15"/>
    <p:sldId id="478" r:id="rId16"/>
    <p:sldId id="479" r:id="rId17"/>
    <p:sldId id="526" r:id="rId18"/>
    <p:sldId id="527" r:id="rId19"/>
    <p:sldId id="480" r:id="rId20"/>
    <p:sldId id="481" r:id="rId21"/>
    <p:sldId id="482" r:id="rId22"/>
    <p:sldId id="484" r:id="rId23"/>
    <p:sldId id="485" r:id="rId24"/>
    <p:sldId id="486" r:id="rId25"/>
    <p:sldId id="487" r:id="rId26"/>
    <p:sldId id="488" r:id="rId27"/>
    <p:sldId id="491" r:id="rId28"/>
    <p:sldId id="492" r:id="rId29"/>
    <p:sldId id="489" r:id="rId30"/>
    <p:sldId id="490" r:id="rId31"/>
    <p:sldId id="493" r:id="rId32"/>
    <p:sldId id="429" r:id="rId33"/>
    <p:sldId id="430" r:id="rId34"/>
    <p:sldId id="524" r:id="rId35"/>
    <p:sldId id="431" r:id="rId36"/>
    <p:sldId id="463" r:id="rId37"/>
    <p:sldId id="432" r:id="rId38"/>
    <p:sldId id="495" r:id="rId39"/>
    <p:sldId id="496" r:id="rId40"/>
    <p:sldId id="497" r:id="rId41"/>
    <p:sldId id="498" r:id="rId42"/>
    <p:sldId id="520" r:id="rId43"/>
    <p:sldId id="521" r:id="rId44"/>
    <p:sldId id="522" r:id="rId45"/>
    <p:sldId id="523" r:id="rId46"/>
    <p:sldId id="516" r:id="rId47"/>
    <p:sldId id="517" r:id="rId48"/>
    <p:sldId id="518" r:id="rId49"/>
    <p:sldId id="504" r:id="rId50"/>
    <p:sldId id="466" r:id="rId51"/>
    <p:sldId id="408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Ø"/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Ø"/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Ø"/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Ø"/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buChar char="Ø"/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5pPr>
    <a:lvl6pPr marL="2286000" algn="l" defTabSz="914400" rtl="0" eaLnBrk="1" latinLnBrk="0" hangingPunct="1"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6pPr>
    <a:lvl7pPr marL="2743200" algn="l" defTabSz="914400" rtl="0" eaLnBrk="1" latinLnBrk="0" hangingPunct="1"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7pPr>
    <a:lvl8pPr marL="3200400" algn="l" defTabSz="914400" rtl="0" eaLnBrk="1" latinLnBrk="0" hangingPunct="1"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8pPr>
    <a:lvl9pPr marL="3657600" algn="l" defTabSz="914400" rtl="0" eaLnBrk="1" latinLnBrk="0" hangingPunct="1">
      <a:defRPr kumimoji="1" sz="2400" b="1" u="sng" kern="1200">
        <a:solidFill>
          <a:schemeClr val="accent2"/>
        </a:solidFill>
        <a:latin typeface="Times New Roman" pitchFamily="18" charset="0"/>
        <a:ea typeface="华文楷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CC3300"/>
    <a:srgbClr val="FFFF00"/>
    <a:srgbClr val="003366"/>
    <a:srgbClr val="006666"/>
    <a:srgbClr val="008080"/>
    <a:srgbClr val="040000"/>
    <a:srgbClr val="33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5" autoAdjust="0"/>
    <p:restoredTop sz="87383" autoAdjust="0"/>
  </p:normalViewPr>
  <p:slideViewPr>
    <p:cSldViewPr>
      <p:cViewPr varScale="1">
        <p:scale>
          <a:sx n="58" d="100"/>
          <a:sy n="58" d="100"/>
        </p:scale>
        <p:origin x="1354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40.xml"/><Relationship Id="rId4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7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5561CFE-5AED-4209-83D0-D657DFD2D2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35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u="none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21864C5-A7FB-4385-B261-A45730EFE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542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32F414-5CB5-4A26-A4CC-0D34A1769F69}" type="slidenum">
              <a:rPr lang="en-US" altLang="zh-CN" sz="1200" b="0" u="none">
                <a:ea typeface="宋体" pitchFamily="2" charset="-122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zh-CN" sz="1200" b="0" u="none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523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A90A0D-1345-40A0-852A-3688AE490AB3}" type="slidenum">
              <a:rPr lang="en-US" altLang="zh-CN" sz="1200" b="0" u="none">
                <a:ea typeface="宋体" pitchFamily="2" charset="-122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zh-CN" sz="1200" b="0" u="none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73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Z’MZ&gt;0</a:t>
            </a:r>
          </a:p>
          <a:p>
            <a:r>
              <a:rPr lang="zh-CN" altLang="en-US" dirty="0" smtClean="0"/>
              <a:t>正定矩阵在合同变换下可化为标准型</a:t>
            </a:r>
          </a:p>
          <a:p>
            <a:r>
              <a:rPr lang="zh-CN" altLang="en-US" dirty="0" smtClean="0"/>
              <a:t>特征值大于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、各阶顺序主子式都为正、有逆矩阵</a:t>
            </a:r>
          </a:p>
        </p:txBody>
      </p:sp>
    </p:spTree>
    <p:extLst>
      <p:ext uri="{BB962C8B-B14F-4D97-AF65-F5344CB8AC3E}">
        <p14:creationId xmlns:p14="http://schemas.microsoft.com/office/powerpoint/2010/main" val="197540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OLS</a:t>
            </a:r>
            <a:r>
              <a:rPr kumimoji="1" lang="zh-CN" altLang="en-US" dirty="0" smtClean="0"/>
              <a:t> 对</a:t>
            </a:r>
            <a:r>
              <a:rPr lang="zh-CN" altLang="en-US" dirty="0" smtClean="0"/>
              <a:t>残差项的要求是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均值、同方差、不相关。</a:t>
            </a:r>
          </a:p>
          <a:p>
            <a:r>
              <a:rPr kumimoji="1" lang="zh-CN" altLang="en-US" dirty="0" smtClean="0"/>
              <a:t>序列相关概念：序列的观察值之间的相关性。</a:t>
            </a:r>
            <a:endParaRPr kumimoji="1"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(X,Y)=E[(X-E[X])(Y-E[Y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])]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，因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=0, 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=0,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故，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(X,Y)=E[(X)(Y)]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24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思考题：</a:t>
            </a:r>
            <a:r>
              <a:rPr lang="zh-CN" altLang="en-US" dirty="0" smtClean="0">
                <a:solidFill>
                  <a:schemeClr val="accent2"/>
                </a:solidFill>
              </a:rPr>
              <a:t>非纯序列相关如何补救？</a:t>
            </a:r>
          </a:p>
          <a:p>
            <a:r>
              <a:rPr lang="zh-CN" altLang="en-US" dirty="0" smtClean="0"/>
              <a:t>学生回答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26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存在自相关。究竟是几阶，需要自己判断。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42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社会经济中一般不会出现负自相关。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63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AR1</a:t>
            </a:r>
            <a:r>
              <a:rPr lang="zh-CN" altLang="en-US" dirty="0" smtClean="0"/>
              <a:t>的系数就是一阶的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、因变量</a:t>
            </a:r>
            <a:r>
              <a:rPr lang="en-US" altLang="zh-CN" dirty="0" smtClean="0"/>
              <a:t>Yt-pYt-1,</a:t>
            </a:r>
            <a:r>
              <a:rPr lang="zh-CN" altLang="en-US" dirty="0" smtClean="0"/>
              <a:t>不是原来的</a:t>
            </a:r>
            <a:r>
              <a:rPr lang="en-US" altLang="zh-CN" dirty="0" err="1" smtClean="0"/>
              <a:t>Yt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、方程不同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30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第二个方程中是加入了</a:t>
            </a:r>
            <a:r>
              <a:rPr lang="en-US" altLang="zh-CN" dirty="0" smtClean="0"/>
              <a:t>AR(1)</a:t>
            </a:r>
            <a:r>
              <a:rPr lang="zh-CN" altLang="en-US" dirty="0" smtClean="0"/>
              <a:t>之后的</a:t>
            </a:r>
            <a:r>
              <a:rPr lang="en-US" altLang="zh-CN" dirty="0" err="1" smtClean="0"/>
              <a:t>gls</a:t>
            </a:r>
            <a:r>
              <a:rPr lang="zh-CN" altLang="en-US" dirty="0" smtClean="0"/>
              <a:t>回归模型的结果。</a:t>
            </a:r>
            <a:endParaRPr lang="en-US" altLang="zh-CN" dirty="0" smtClean="0"/>
          </a:p>
          <a:p>
            <a:r>
              <a:rPr lang="zh-CN" altLang="en-US" dirty="0" smtClean="0"/>
              <a:t>鸡肉的消费量</a:t>
            </a:r>
            <a:r>
              <a:rPr lang="en-US" altLang="zh-CN" dirty="0" smtClean="0"/>
              <a:t>=</a:t>
            </a:r>
            <a:r>
              <a:rPr lang="zh-CN" altLang="en-US" dirty="0" smtClean="0"/>
              <a:t>鸡肉价格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牛肉价格</a:t>
            </a:r>
            <a:r>
              <a:rPr lang="en-US" altLang="zh-CN" dirty="0" smtClean="0"/>
              <a:t>+</a:t>
            </a:r>
            <a:r>
              <a:rPr lang="zh-CN" altLang="en-US" dirty="0" smtClean="0"/>
              <a:t>人均收入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1864C5-A7FB-4385-B261-A45730EFE05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23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259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8157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35013" y="838200"/>
            <a:ext cx="8408987" cy="5605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42964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10" Type="http://schemas.openxmlformats.org/officeDocument/2006/relationships/oleObject" Target="../embeddings/oleObject4.bin"/><Relationship Id="rId4" Type="http://schemas.openxmlformats.org/officeDocument/2006/relationships/theme" Target="../theme/theme1.xml"/><Relationship Id="rId9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 bwMode="auto">
          <a:xfrm>
            <a:off x="0" y="838200"/>
            <a:ext cx="9144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227" name="Rectangle 14"/>
          <p:cNvSpPr>
            <a:spLocks noChangeArrowheads="1"/>
          </p:cNvSpPr>
          <p:nvPr userDrawn="1"/>
        </p:nvSpPr>
        <p:spPr bwMode="auto">
          <a:xfrm>
            <a:off x="914400" y="76200"/>
            <a:ext cx="7315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200" u="none" dirty="0">
                <a:solidFill>
                  <a:schemeClr val="bg1"/>
                </a:solidFill>
                <a:effectLst/>
                <a:latin typeface="+mn-ea"/>
                <a:ea typeface="+mn-ea"/>
              </a:rPr>
              <a:t>第六讲 序列相关性</a:t>
            </a:r>
          </a:p>
        </p:txBody>
      </p:sp>
      <p:sp>
        <p:nvSpPr>
          <p:cNvPr id="50180" name="Line 8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5123" y="6525344"/>
            <a:ext cx="3960813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kumimoji="0" lang="en-US" altLang="zh-CN" sz="1400" u="none" dirty="0" smtClean="0">
                <a:solidFill>
                  <a:srgbClr val="FFFFFF"/>
                </a:solidFill>
                <a:ea typeface="宋体" charset="-122"/>
              </a:rPr>
              <a:t>© </a:t>
            </a:r>
            <a:r>
              <a:rPr kumimoji="0" lang="zh-CN" altLang="en-US" sz="1400" u="none" dirty="0" smtClean="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rPr>
              <a:t>电子科大经管学院</a:t>
            </a:r>
            <a:endParaRPr kumimoji="0" lang="en-US" altLang="zh-CN" sz="1400" u="none" dirty="0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3014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838200"/>
            <a:ext cx="7667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50183" name="Rectangle 27"/>
          <p:cNvSpPr>
            <a:spLocks noChangeArrowheads="1"/>
          </p:cNvSpPr>
          <p:nvPr/>
        </p:nvSpPr>
        <p:spPr bwMode="auto">
          <a:xfrm>
            <a:off x="0" y="1844675"/>
            <a:ext cx="9144000" cy="4632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kumimoji="0" lang="zh-CN" altLang="zh-CN" sz="2800" b="0" u="none">
              <a:solidFill>
                <a:srgbClr val="000066"/>
              </a:solidFill>
              <a:ea typeface="楷体_GB2312" pitchFamily="49" charset="-122"/>
            </a:endParaRPr>
          </a:p>
        </p:txBody>
      </p:sp>
      <p:grpSp>
        <p:nvGrpSpPr>
          <p:cNvPr id="50184" name="Group 34"/>
          <p:cNvGrpSpPr>
            <a:grpSpLocks/>
          </p:cNvGrpSpPr>
          <p:nvPr/>
        </p:nvGrpSpPr>
        <p:grpSpPr bwMode="auto">
          <a:xfrm>
            <a:off x="127000" y="990600"/>
            <a:ext cx="1152525" cy="1052513"/>
            <a:chOff x="80" y="624"/>
            <a:chExt cx="726" cy="663"/>
          </a:xfrm>
        </p:grpSpPr>
        <p:sp>
          <p:nvSpPr>
            <p:cNvPr id="50185" name="Rectangle 35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186" name="Rectangle 36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rgbClr val="1DE36D"/>
                </a:gs>
                <a:gs pos="100000">
                  <a:srgbClr val="0D693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187" name="Rectangle 37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188" name="Rectangle 38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189" name="Rectangle 39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190" name="Rectangle 40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0191" name="Rectangle 4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u="none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6" name="Text Box 45"/>
          <p:cNvSpPr txBox="1">
            <a:spLocks noChangeArrowheads="1"/>
          </p:cNvSpPr>
          <p:nvPr/>
        </p:nvSpPr>
        <p:spPr bwMode="auto">
          <a:xfrm>
            <a:off x="755650" y="1989138"/>
            <a:ext cx="7993063" cy="4367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sp>
        <p:nvSpPr>
          <p:cNvPr id="1037" name="Text Box 46"/>
          <p:cNvSpPr txBox="1">
            <a:spLocks noChangeArrowheads="1"/>
          </p:cNvSpPr>
          <p:nvPr/>
        </p:nvSpPr>
        <p:spPr bwMode="auto">
          <a:xfrm>
            <a:off x="755650" y="1916113"/>
            <a:ext cx="7993063" cy="4273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u"/>
              <a:defRPr/>
            </a:pPr>
            <a:endParaRPr lang="en-US" altLang="zh-CN" u="none" smtClean="0"/>
          </a:p>
          <a:p>
            <a:pPr lvl="1" eaLnBrk="1" hangingPunct="1">
              <a:spcBef>
                <a:spcPct val="50000"/>
              </a:spcBef>
              <a:defRPr/>
            </a:pPr>
            <a:endParaRPr lang="en-US" altLang="zh-CN" sz="2400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sp>
        <p:nvSpPr>
          <p:cNvPr id="50194" name="Rectangle 4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5013" y="1989138"/>
            <a:ext cx="8158162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graphicFrame>
        <p:nvGraphicFramePr>
          <p:cNvPr id="50195" name="Object 2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6" name="公式" r:id="rId6" imgW="114151" imgH="215619" progId="Equation.3">
                  <p:embed/>
                </p:oleObj>
              </mc:Choice>
              <mc:Fallback>
                <p:oleObj name="公式" r:id="rId6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7" name="Line 8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98" name="Group 34"/>
          <p:cNvGrpSpPr>
            <a:grpSpLocks/>
          </p:cNvGrpSpPr>
          <p:nvPr/>
        </p:nvGrpSpPr>
        <p:grpSpPr bwMode="auto">
          <a:xfrm>
            <a:off x="127000" y="990600"/>
            <a:ext cx="1152525" cy="1052513"/>
            <a:chOff x="80" y="624"/>
            <a:chExt cx="726" cy="663"/>
          </a:xfrm>
        </p:grpSpPr>
        <p:sp>
          <p:nvSpPr>
            <p:cNvPr id="50199" name="Rectangle 35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00" name="Rectangle 36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rgbClr val="1DE36D"/>
                </a:gs>
                <a:gs pos="100000">
                  <a:srgbClr val="0D693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01" name="Rectangle 37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02" name="Rectangle 38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03" name="Rectangle 39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04" name="Rectangle 40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0205" name="Rectangle 4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u="none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039" name="Text Box 45"/>
          <p:cNvSpPr txBox="1">
            <a:spLocks noChangeArrowheads="1"/>
          </p:cNvSpPr>
          <p:nvPr/>
        </p:nvSpPr>
        <p:spPr bwMode="auto">
          <a:xfrm>
            <a:off x="755650" y="1989138"/>
            <a:ext cx="7993063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sp>
        <p:nvSpPr>
          <p:cNvPr id="43040" name="Text Box 46"/>
          <p:cNvSpPr txBox="1">
            <a:spLocks noChangeArrowheads="1"/>
          </p:cNvSpPr>
          <p:nvPr/>
        </p:nvSpPr>
        <p:spPr bwMode="auto">
          <a:xfrm>
            <a:off x="755650" y="1916113"/>
            <a:ext cx="7993063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u"/>
              <a:defRPr/>
            </a:pPr>
            <a:endParaRPr lang="en-US" altLang="zh-CN" u="none" smtClean="0"/>
          </a:p>
          <a:p>
            <a:pPr lvl="1" eaLnBrk="1" hangingPunct="1">
              <a:spcBef>
                <a:spcPct val="50000"/>
              </a:spcBef>
              <a:defRPr/>
            </a:pPr>
            <a:endParaRPr lang="en-US" altLang="zh-CN" sz="2400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graphicFrame>
        <p:nvGraphicFramePr>
          <p:cNvPr id="50208" name="Object 2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7" name="公式" r:id="rId8" imgW="114151" imgH="215619" progId="Equation.3">
                  <p:embed/>
                </p:oleObj>
              </mc:Choice>
              <mc:Fallback>
                <p:oleObj name="公式" r:id="rId8" imgW="114151" imgH="215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Line 8"/>
          <p:cNvSpPr>
            <a:spLocks noChangeShapeType="1"/>
          </p:cNvSpPr>
          <p:nvPr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11" name="Group 34"/>
          <p:cNvGrpSpPr>
            <a:grpSpLocks/>
          </p:cNvGrpSpPr>
          <p:nvPr/>
        </p:nvGrpSpPr>
        <p:grpSpPr bwMode="auto">
          <a:xfrm>
            <a:off x="127000" y="990600"/>
            <a:ext cx="1152525" cy="1052513"/>
            <a:chOff x="80" y="624"/>
            <a:chExt cx="726" cy="663"/>
          </a:xfrm>
        </p:grpSpPr>
        <p:sp>
          <p:nvSpPr>
            <p:cNvPr id="50212" name="Rectangle 35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13" name="Rectangle 36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rgbClr val="1DE36D"/>
                </a:gs>
                <a:gs pos="100000">
                  <a:srgbClr val="0D693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14" name="Rectangle 37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15" name="Rectangle 38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16" name="Rectangle 39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17" name="Rectangle 40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0218" name="Rectangle 41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u="none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5" name="Text Box 45"/>
          <p:cNvSpPr txBox="1">
            <a:spLocks noChangeArrowheads="1"/>
          </p:cNvSpPr>
          <p:nvPr/>
        </p:nvSpPr>
        <p:spPr bwMode="auto">
          <a:xfrm>
            <a:off x="755650" y="1989138"/>
            <a:ext cx="7993063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sp>
        <p:nvSpPr>
          <p:cNvPr id="2" name="Text Box 46"/>
          <p:cNvSpPr txBox="1">
            <a:spLocks noChangeArrowheads="1"/>
          </p:cNvSpPr>
          <p:nvPr/>
        </p:nvSpPr>
        <p:spPr bwMode="auto">
          <a:xfrm>
            <a:off x="755650" y="1916113"/>
            <a:ext cx="7993063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u"/>
              <a:defRPr/>
            </a:pPr>
            <a:endParaRPr lang="en-US" altLang="zh-CN" u="none" smtClean="0"/>
          </a:p>
          <a:p>
            <a:pPr lvl="1" eaLnBrk="1" hangingPunct="1">
              <a:spcBef>
                <a:spcPct val="50000"/>
              </a:spcBef>
              <a:defRPr/>
            </a:pPr>
            <a:endParaRPr lang="en-US" altLang="zh-CN" sz="2400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graphicFrame>
        <p:nvGraphicFramePr>
          <p:cNvPr id="50221" name="Object 4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8" name="公式" r:id="rId9" imgW="114151" imgH="215619" progId="Equation.3">
                  <p:embed/>
                </p:oleObj>
              </mc:Choice>
              <mc:Fallback>
                <p:oleObj name="公式" r:id="rId9" imgW="114151" imgH="21561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101013" y="6492525"/>
            <a:ext cx="900112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r">
              <a:buClrTx/>
              <a:buFontTx/>
              <a:buNone/>
              <a:defRPr/>
            </a:pPr>
            <a:fld id="{98819C46-42BD-40A8-B4B5-2938353E932B}" type="slidenum">
              <a:rPr kumimoji="0" lang="en-US" altLang="zh-CN" sz="1600" u="none" smtClean="0">
                <a:solidFill>
                  <a:srgbClr val="FFFFFF"/>
                </a:solidFill>
                <a:ea typeface="宋体" charset="-122"/>
              </a:rPr>
              <a:pPr algn="r">
                <a:buClrTx/>
                <a:buFontTx/>
                <a:buNone/>
                <a:defRPr/>
              </a:pPr>
              <a:t>‹#›</a:t>
            </a:fld>
            <a:endParaRPr kumimoji="0" lang="en-US" altLang="zh-CN" sz="1600" u="none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50224" name="Line 8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229" name="Group 34"/>
          <p:cNvGrpSpPr>
            <a:grpSpLocks/>
          </p:cNvGrpSpPr>
          <p:nvPr userDrawn="1"/>
        </p:nvGrpSpPr>
        <p:grpSpPr bwMode="auto">
          <a:xfrm>
            <a:off x="127000" y="990600"/>
            <a:ext cx="1152525" cy="1052513"/>
            <a:chOff x="80" y="624"/>
            <a:chExt cx="726" cy="663"/>
          </a:xfrm>
        </p:grpSpPr>
        <p:sp>
          <p:nvSpPr>
            <p:cNvPr id="50230" name="Rectangle 35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31" name="Rectangle 36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rgbClr val="1DE36D"/>
                </a:gs>
                <a:gs pos="100000">
                  <a:srgbClr val="0D693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32" name="Rectangle 37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33" name="Rectangle 38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34" name="Rectangle 39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0235" name="Rectangle 40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zh-CN" altLang="zh-CN" u="none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50236" name="Rectangle 41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zh-CN" altLang="zh-CN" u="none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 Box 45"/>
          <p:cNvSpPr txBox="1">
            <a:spLocks noChangeArrowheads="1"/>
          </p:cNvSpPr>
          <p:nvPr userDrawn="1"/>
        </p:nvSpPr>
        <p:spPr bwMode="auto">
          <a:xfrm>
            <a:off x="755650" y="1989138"/>
            <a:ext cx="7993063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sp>
        <p:nvSpPr>
          <p:cNvPr id="5" name="Text Box 46"/>
          <p:cNvSpPr txBox="1">
            <a:spLocks noChangeArrowheads="1"/>
          </p:cNvSpPr>
          <p:nvPr userDrawn="1"/>
        </p:nvSpPr>
        <p:spPr bwMode="auto">
          <a:xfrm>
            <a:off x="755650" y="1916113"/>
            <a:ext cx="7993063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u"/>
              <a:defRPr/>
            </a:pPr>
            <a:endParaRPr lang="en-US" altLang="zh-CN" u="none" smtClean="0"/>
          </a:p>
          <a:p>
            <a:pPr lvl="1" eaLnBrk="1" hangingPunct="1">
              <a:spcBef>
                <a:spcPct val="50000"/>
              </a:spcBef>
              <a:defRPr/>
            </a:pPr>
            <a:endParaRPr lang="en-US" altLang="zh-CN" sz="2400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endParaRPr lang="en-US" altLang="zh-CN" u="none" smtClean="0"/>
          </a:p>
        </p:txBody>
      </p:sp>
      <p:graphicFrame>
        <p:nvGraphicFramePr>
          <p:cNvPr id="50239" name="Object 49"/>
          <p:cNvGraphicFramePr>
            <a:graphicFrameLocks noChangeAspect="1"/>
          </p:cNvGraphicFramePr>
          <p:nvPr userDrawn="1"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59" name="公式" r:id="rId10" imgW="114151" imgH="215619" progId="Equation.3">
                  <p:embed/>
                </p:oleObj>
              </mc:Choice>
              <mc:Fallback>
                <p:oleObj name="公式" r:id="rId10" imgW="114151" imgH="21561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61" r:id="rId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imes New Roman" pitchFamily="18" charset="0"/>
          <a:ea typeface="华文楷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v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kumimoji="1"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3.wmf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3.emf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8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69808"/>
            <a:ext cx="9144000" cy="5978464"/>
          </a:xfrm>
          <a:gradFill rotWithShape="0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altLang="zh-CN" sz="4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计 量 经 济 学</a:t>
            </a: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4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Econometrics</a:t>
            </a:r>
            <a:endParaRPr lang="en-US" altLang="zh-CN" sz="4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  <a:cs typeface="+mn-cs"/>
            </a:endParaRPr>
          </a:p>
          <a:p>
            <a:pPr marL="0" indent="0" algn="ctr" eaLnBrk="1" hangingPunct="1">
              <a:buFont typeface="Wingdings" pitchFamily="2" charset="2"/>
              <a:buNone/>
              <a:defRPr/>
            </a:pPr>
            <a:endParaRPr lang="en-US" altLang="zh-CN" b="0" dirty="0">
              <a:latin typeface="+mn-lt"/>
              <a:ea typeface="+mn-ea"/>
              <a:cs typeface="+mn-cs"/>
            </a:endParaRPr>
          </a:p>
        </p:txBody>
      </p:sp>
      <p:pic>
        <p:nvPicPr>
          <p:cNvPr id="70659" name="Picture 5" descr="log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36"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两种最常见的非球形扰动项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序列相关</a:t>
            </a:r>
            <a:r>
              <a:rPr lang="en-US" altLang="zh-CN"/>
              <a:t>(</a:t>
            </a:r>
            <a:r>
              <a:rPr lang="zh-CN" altLang="en-US"/>
              <a:t>自相关</a:t>
            </a:r>
            <a:r>
              <a:rPr lang="en-US" altLang="zh-CN"/>
              <a:t>)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异方差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059113" y="2565400"/>
          <a:ext cx="37401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5" name="Equation" r:id="rId3" imgW="2095200" imgH="939600" progId="Equation.DSMT4">
                  <p:embed/>
                </p:oleObj>
              </mc:Choice>
              <mc:Fallback>
                <p:oleObj name="Equation" r:id="rId3" imgW="209520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565400"/>
                        <a:ext cx="37401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354388" y="4495800"/>
          <a:ext cx="2946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6" name="Equation" r:id="rId5" imgW="1650960" imgH="939600" progId="Equation.DSMT4">
                  <p:embed/>
                </p:oleObj>
              </mc:Choice>
              <mc:Fallback>
                <p:oleObj name="Equation" r:id="rId5" imgW="165096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495800"/>
                        <a:ext cx="2946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序列相关的概念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 smtClean="0"/>
                  <a:t>序列相关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或称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自相关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是指时间序列观测值之间的相关性</a:t>
                </a:r>
              </a:p>
              <a:p>
                <a:pPr lvl="1" eaLnBrk="1" hangingPunct="1"/>
                <a:endParaRPr lang="zh-CN" altLang="en-US" dirty="0"/>
              </a:p>
              <a:p>
                <a:pPr lvl="1" eaLnBrk="1" hangingPunct="1"/>
                <a:endParaRPr lang="zh-CN" altLang="en-US" dirty="0"/>
              </a:p>
              <a:p>
                <a:pPr lvl="1" eaLnBrk="1" hangingPunct="1"/>
                <a:r>
                  <a:rPr lang="zh-CN" altLang="en-US" dirty="0"/>
                  <a:t>若随机干扰项之间不存在序列</a:t>
                </a:r>
                <a:r>
                  <a:rPr lang="zh-CN" altLang="en-US" dirty="0" smtClean="0"/>
                  <a:t>相关</a:t>
                </a:r>
                <a:endParaRPr lang="zh-CN" altLang="en-US" dirty="0"/>
              </a:p>
              <a:p>
                <a:pPr lvl="1" eaLnBrk="1" hangingPunct="1"/>
                <a:r>
                  <a:rPr lang="en-US" altLang="zh-CN" dirty="0" err="1" smtClean="0"/>
                  <a:t>Cov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dirty="0" smtClean="0"/>
                  <a:t>）</a:t>
                </a:r>
                <a:r>
                  <a:rPr lang="en-US" altLang="zh-CN" dirty="0" smtClean="0"/>
                  <a:t>=</a:t>
                </a:r>
              </a:p>
              <a:p>
                <a:pPr lvl="1" eaLnBrk="1" hangingPunct="1"/>
                <a:endParaRPr lang="en-US" altLang="zh-CN" dirty="0" smtClean="0"/>
              </a:p>
              <a:p>
                <a:pPr lvl="1" eaLnBrk="1" hangingPunct="1"/>
                <a:r>
                  <a:rPr lang="zh-CN" altLang="en-US" dirty="0" smtClean="0"/>
                  <a:t>若</a:t>
                </a:r>
                <a:r>
                  <a:rPr lang="zh-CN" altLang="en-US" dirty="0"/>
                  <a:t>随机干扰项之间存在序列</a:t>
                </a:r>
                <a:r>
                  <a:rPr lang="zh-CN" altLang="en-US" dirty="0" smtClean="0"/>
                  <a:t>相关，即：</a:t>
                </a:r>
                <a:endParaRPr lang="zh-CN" altLang="en-US" dirty="0"/>
              </a:p>
              <a:p>
                <a:pPr lvl="1" eaLnBrk="1" hangingPunct="1"/>
                <a:endParaRPr lang="en-US" altLang="zh-CN" dirty="0"/>
              </a:p>
            </p:txBody>
          </p:sp>
        </mc:Choice>
        <mc:Fallback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4"/>
                <a:stretch>
                  <a:fillRect l="-1345" t="-1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73545"/>
              </p:ext>
            </p:extLst>
          </p:nvPr>
        </p:nvGraphicFramePr>
        <p:xfrm>
          <a:off x="4211960" y="4293096"/>
          <a:ext cx="25606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5" imgW="1155700" imgH="228600" progId="Equation.DSMT4">
                  <p:embed/>
                </p:oleObj>
              </mc:Choice>
              <mc:Fallback>
                <p:oleObj name="Equation" r:id="rId5" imgW="1155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293096"/>
                        <a:ext cx="25606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718461"/>
              </p:ext>
            </p:extLst>
          </p:nvPr>
        </p:nvGraphicFramePr>
        <p:xfrm>
          <a:off x="3059832" y="5661248"/>
          <a:ext cx="25892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7" imgW="1168400" imgH="228600" progId="Equation.DSMT4">
                  <p:embed/>
                </p:oleObj>
              </mc:Choice>
              <mc:Fallback>
                <p:oleObj name="Equation" r:id="rId7" imgW="1168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661248"/>
                        <a:ext cx="25892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/>
          </p:cNvGraphicFramePr>
          <p:nvPr/>
        </p:nvGraphicFramePr>
        <p:xfrm>
          <a:off x="3227388" y="2949575"/>
          <a:ext cx="271303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9" imgW="1130040" imgH="228600" progId="Equation.DSMT4">
                  <p:embed/>
                </p:oleObj>
              </mc:Choice>
              <mc:Fallback>
                <p:oleObj name="Equation" r:id="rId9" imgW="1130040" imgH="2286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949575"/>
                        <a:ext cx="271303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838200"/>
            <a:ext cx="7740650" cy="9144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序列相关的形式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5013" y="1989138"/>
            <a:ext cx="8085137" cy="4454525"/>
          </a:xfrm>
        </p:spPr>
        <p:txBody>
          <a:bodyPr/>
          <a:lstStyle/>
          <a:p>
            <a:pPr eaLnBrk="1" hangingPunct="1"/>
            <a:r>
              <a:rPr lang="zh-CN" altLang="en-US"/>
              <a:t>序列相关的形式</a:t>
            </a:r>
          </a:p>
          <a:p>
            <a:pPr lvl="1" eaLnBrk="1" hangingPunct="1"/>
            <a:r>
              <a:rPr lang="zh-CN" altLang="en-US"/>
              <a:t>一阶序列相关</a:t>
            </a:r>
          </a:p>
          <a:p>
            <a:pPr lvl="2" eaLnBrk="1" hangingPunct="1"/>
            <a:r>
              <a:rPr lang="zh-CN" altLang="en-US"/>
              <a:t>干扰项只与其滞后一期值相关</a:t>
            </a:r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 sz="2000"/>
          </a:p>
          <a:p>
            <a:pPr lvl="1" eaLnBrk="1" hangingPunct="1"/>
            <a:r>
              <a:rPr lang="zh-CN" altLang="en-US"/>
              <a:t>高阶序列相关</a:t>
            </a:r>
          </a:p>
          <a:p>
            <a:pPr lvl="2" eaLnBrk="1" hangingPunct="1"/>
            <a:r>
              <a:rPr lang="zh-CN" altLang="en-US"/>
              <a:t>干扰项与其滞后多期值相关</a:t>
            </a:r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3335338"/>
          <a:ext cx="20653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9"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35338"/>
                        <a:ext cx="206533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19475" y="5013325"/>
          <a:ext cx="34559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Equation" r:id="rId5" imgW="1206360" imgH="228600" progId="Equation.DSMT4">
                  <p:embed/>
                </p:oleObj>
              </mc:Choice>
              <mc:Fallback>
                <p:oleObj name="Equation" r:id="rId5" imgW="1206360" imgH="228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13325"/>
                        <a:ext cx="34559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序列相关的形式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/>
              <a:t>序列相关通常假定为线性序列相关，最常见的形式为一阶序列相关</a:t>
            </a:r>
            <a:endParaRPr lang="en-US" altLang="zh-CN" sz="2600" dirty="0"/>
          </a:p>
          <a:p>
            <a:pPr lvl="1" eaLnBrk="1" hangingPunct="1"/>
            <a:endParaRPr lang="en-US" altLang="zh-CN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/>
              <a:t>其中，</a:t>
            </a:r>
            <a:r>
              <a:rPr lang="en-US" altLang="zh-CN" sz="2200" dirty="0"/>
              <a:t>    </a:t>
            </a:r>
            <a:r>
              <a:rPr lang="zh-CN" altLang="en-US" sz="2200" dirty="0"/>
              <a:t>为一阶自相关系数，且             ；   为白噪声序列，满足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600" dirty="0"/>
              <a:t>根据自相关系数    ，序列相关可分类如下：</a:t>
            </a:r>
            <a:endParaRPr lang="en-US" altLang="zh-CN" sz="2600" dirty="0"/>
          </a:p>
          <a:p>
            <a:pPr lvl="1" eaLnBrk="1" hangingPunct="1"/>
            <a:r>
              <a:rPr lang="en-US" altLang="zh-CN" sz="2200" dirty="0"/>
              <a:t>                 </a:t>
            </a:r>
            <a:r>
              <a:rPr lang="zh-CN" altLang="en-US" sz="2200" dirty="0">
                <a:solidFill>
                  <a:srgbClr val="FF0000"/>
                </a:solidFill>
              </a:rPr>
              <a:t>正序列相关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200" dirty="0"/>
              <a:t>                 </a:t>
            </a:r>
            <a:r>
              <a:rPr lang="zh-CN" altLang="en-US" sz="2200" dirty="0">
                <a:solidFill>
                  <a:schemeClr val="accent2"/>
                </a:solidFill>
              </a:rPr>
              <a:t>负序列相关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CN" sz="2200" dirty="0"/>
              <a:t>                 </a:t>
            </a:r>
            <a:r>
              <a:rPr lang="zh-CN" altLang="en-US" sz="2200" dirty="0">
                <a:solidFill>
                  <a:srgbClr val="FF0000"/>
                </a:solidFill>
              </a:rPr>
              <a:t>无序列相关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02013" y="2636838"/>
          <a:ext cx="2411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4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636838"/>
                        <a:ext cx="2411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74900" y="3425825"/>
          <a:ext cx="3254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5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425825"/>
                        <a:ext cx="325438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30850" y="3317875"/>
          <a:ext cx="8413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6" name="Equation" r:id="rId7" imgW="393480" imgH="253800" progId="Equation.DSMT4">
                  <p:embed/>
                </p:oleObj>
              </mc:Choice>
              <mc:Fallback>
                <p:oleObj name="Equation" r:id="rId7" imgW="39348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3317875"/>
                        <a:ext cx="8413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588125" y="3344863"/>
          <a:ext cx="3254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7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344863"/>
                        <a:ext cx="3254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207416"/>
              </p:ext>
            </p:extLst>
          </p:nvPr>
        </p:nvGraphicFramePr>
        <p:xfrm>
          <a:off x="2195736" y="3898900"/>
          <a:ext cx="5386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8" name="Equation" r:id="rId11" imgW="2806560" imgH="241200" progId="Equation.DSMT4">
                  <p:embed/>
                </p:oleObj>
              </mc:Choice>
              <mc:Fallback>
                <p:oleObj name="Equation" r:id="rId11" imgW="2806560" imgH="241200" progId="Equation.DSMT4">
                  <p:embed/>
                  <p:pic>
                    <p:nvPicPr>
                      <p:cNvPr id="0" name="对象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898900"/>
                        <a:ext cx="5386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478213" y="4587875"/>
          <a:ext cx="3254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9" name="Equation" r:id="rId13" imgW="152268" imgH="164957" progId="Equation.DSMT4">
                  <p:embed/>
                </p:oleObj>
              </mc:Choice>
              <mc:Fallback>
                <p:oleObj name="Equation" r:id="rId13" imgW="152268" imgH="164957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4587875"/>
                        <a:ext cx="32543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506538" y="4968875"/>
          <a:ext cx="1193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0" name="Equation" r:id="rId14" imgW="558720" imgH="203040" progId="Equation.DSMT4">
                  <p:embed/>
                </p:oleObj>
              </mc:Choice>
              <mc:Fallback>
                <p:oleObj name="Equation" r:id="rId14" imgW="558720" imgH="203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4968875"/>
                        <a:ext cx="1193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506538" y="5368925"/>
          <a:ext cx="1193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1" name="Equation" r:id="rId16" imgW="558720" imgH="203040" progId="Equation.DSMT4">
                  <p:embed/>
                </p:oleObj>
              </mc:Choice>
              <mc:Fallback>
                <p:oleObj name="Equation" r:id="rId16" imgW="558720" imgH="20304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368925"/>
                        <a:ext cx="1193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06538" y="5800725"/>
          <a:ext cx="1193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2" name="Equation" r:id="rId18" imgW="558720" imgH="203040" progId="Equation.DSMT4">
                  <p:embed/>
                </p:oleObj>
              </mc:Choice>
              <mc:Fallback>
                <p:oleObj name="Equation" r:id="rId18" imgW="558720" imgH="2030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800725"/>
                        <a:ext cx="1193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序列相关的类型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非纯序列相关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设定偏误</a:t>
            </a:r>
            <a:r>
              <a:rPr lang="zh-CN" altLang="en-US" dirty="0"/>
              <a:t>导致，如遗漏变量、不正确的函数形式等</a:t>
            </a:r>
          </a:p>
          <a:p>
            <a:pPr lvl="1"/>
            <a:r>
              <a:rPr lang="zh-CN" altLang="en-US" dirty="0"/>
              <a:t>例：采用时间序列数据研究居民消费问题，仅以收入为解释变量，遗漏了消费习惯变量</a:t>
            </a:r>
            <a:r>
              <a:rPr lang="en-US" altLang="zh-CN" dirty="0"/>
              <a:t>(</a:t>
            </a:r>
            <a:r>
              <a:rPr lang="zh-CN" altLang="en-US" dirty="0"/>
              <a:t>进入随机干扰项</a:t>
            </a:r>
            <a:r>
              <a:rPr lang="en-US" altLang="zh-CN" dirty="0"/>
              <a:t>)</a:t>
            </a:r>
            <a:r>
              <a:rPr lang="zh-CN" altLang="en-US" dirty="0"/>
              <a:t>；个人消费习惯的一致性会导致干扰项存在序列相关</a:t>
            </a:r>
          </a:p>
          <a:p>
            <a:pPr lvl="1"/>
            <a:r>
              <a:rPr lang="zh-CN" altLang="en-US" dirty="0"/>
              <a:t>思考题：</a:t>
            </a:r>
            <a:r>
              <a:rPr lang="zh-CN" altLang="en-US" dirty="0">
                <a:solidFill>
                  <a:schemeClr val="accent2"/>
                </a:solidFill>
              </a:rPr>
              <a:t>非纯序列相关如何补救？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序列相关的</a:t>
            </a:r>
            <a:r>
              <a:rPr lang="zh-CN" altLang="en-US" dirty="0" smtClean="0"/>
              <a:t>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纯序列相关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时间序列数据：对同一总体的连续的观测很可能表现出某种系统的相关性，特别是连续观测的时间间隔很短时，如一周、一天、甚至一天内多次观测</a:t>
            </a:r>
          </a:p>
          <a:p>
            <a:pPr lvl="1"/>
            <a:r>
              <a:rPr lang="zh-CN" altLang="en-US" dirty="0"/>
              <a:t>经济数据的周期性，如股票价格、</a:t>
            </a:r>
            <a:r>
              <a:rPr lang="en-US" altLang="zh-CN" dirty="0"/>
              <a:t>GDP</a:t>
            </a:r>
            <a:r>
              <a:rPr lang="zh-CN" altLang="en-US" dirty="0"/>
              <a:t>等</a:t>
            </a:r>
          </a:p>
          <a:p>
            <a:pPr lvl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24992"/>
            <a:ext cx="7115044" cy="43828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83568" y="1788454"/>
            <a:ext cx="8013451" cy="4520866"/>
            <a:chOff x="683568" y="1788454"/>
            <a:chExt cx="8013451" cy="452086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788454"/>
              <a:ext cx="8013451" cy="452086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1835696" y="2564904"/>
              <a:ext cx="2808312" cy="720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Tx/>
                <a:buNone/>
                <a:tabLst/>
              </a:pPr>
              <a:r>
                <a:rPr kumimoji="1" lang="en-US" altLang="zh-CN" sz="2400" b="1" i="0" u="sng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华文楷体" pitchFamily="2" charset="-122"/>
                </a:rPr>
                <a:t>300750</a:t>
              </a:r>
              <a:r>
                <a:rPr kumimoji="1" lang="zh-CN" altLang="en-US" sz="2400" b="1" i="0" u="sng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华文楷体" pitchFamily="2" charset="-122"/>
                </a:rPr>
                <a:t>宁德时代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788454"/>
            <a:ext cx="7344816" cy="419670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序列相关的后果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在纯序列相关的情形下</a:t>
                </a:r>
              </a:p>
              <a:p>
                <a:pPr lvl="1"/>
                <a:r>
                  <a:rPr lang="en-US" altLang="zh-CN" u="sng" dirty="0">
                    <a:solidFill>
                      <a:schemeClr val="accent2"/>
                    </a:solidFill>
                  </a:rPr>
                  <a:t>OLS</a:t>
                </a:r>
                <a:r>
                  <a:rPr lang="zh-CN" altLang="en-US" u="sng" dirty="0">
                    <a:solidFill>
                      <a:schemeClr val="accent2"/>
                    </a:solidFill>
                  </a:rPr>
                  <a:t>估计量</a:t>
                </a:r>
                <a:r>
                  <a:rPr lang="zh-CN" altLang="en-US" u="sng" dirty="0"/>
                  <a:t>仍是</a:t>
                </a:r>
                <a:r>
                  <a:rPr lang="zh-CN" altLang="en-US" u="sng" dirty="0">
                    <a:solidFill>
                      <a:srgbClr val="FF0000"/>
                    </a:solidFill>
                  </a:rPr>
                  <a:t>无偏</a:t>
                </a:r>
                <a:r>
                  <a:rPr lang="zh-CN" altLang="en-US" u="sng" dirty="0"/>
                  <a:t>的</a:t>
                </a:r>
              </a:p>
              <a:p>
                <a:pPr lvl="1"/>
                <a:r>
                  <a:rPr lang="en-US" altLang="zh-CN" u="sng" dirty="0"/>
                  <a:t>OLS</a:t>
                </a:r>
                <a:r>
                  <a:rPr lang="zh-CN" altLang="en-US" u="sng" dirty="0"/>
                  <a:t>估计量</a:t>
                </a:r>
                <a:r>
                  <a:rPr lang="zh-CN" altLang="en-US" u="sng" dirty="0">
                    <a:solidFill>
                      <a:srgbClr val="FF0000"/>
                    </a:solidFill>
                  </a:rPr>
                  <a:t>不再是有效</a:t>
                </a:r>
                <a:r>
                  <a:rPr lang="zh-CN" altLang="en-US" u="sng" dirty="0"/>
                  <a:t>的</a:t>
                </a:r>
                <a:r>
                  <a:rPr lang="en-US" altLang="zh-CN" u="sng" dirty="0"/>
                  <a:t>(</a:t>
                </a:r>
                <a:r>
                  <a:rPr lang="zh-CN" altLang="en-US" u="sng" dirty="0"/>
                  <a:t>即最小方差估计量</a:t>
                </a:r>
                <a:r>
                  <a:rPr lang="en-US" altLang="zh-CN" u="sng" dirty="0"/>
                  <a:t>)</a:t>
                </a:r>
              </a:p>
              <a:p>
                <a:pPr lvl="1"/>
                <a:r>
                  <a:rPr lang="zh-CN" altLang="en-US" dirty="0" smtClean="0"/>
                  <a:t>系数</a:t>
                </a:r>
                <a:r>
                  <a:rPr lang="en-US" altLang="zh-CN" dirty="0"/>
                  <a:t>ß</a:t>
                </a:r>
                <a:r>
                  <a:rPr lang="zh-CN" altLang="en-US" dirty="0" smtClean="0"/>
                  <a:t>估值</a:t>
                </a:r>
                <a:r>
                  <a:rPr lang="zh-CN" altLang="en-US" dirty="0"/>
                  <a:t>量</a:t>
                </a:r>
                <a:r>
                  <a:rPr lang="zh-CN" altLang="en-US" dirty="0" smtClean="0"/>
                  <a:t>的标准误</a:t>
                </a:r>
                <a:r>
                  <a:rPr lang="en-US" altLang="zh-CN" dirty="0" smtClean="0"/>
                  <a:t>Se(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估计量是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有偏</a:t>
                </a:r>
                <a:r>
                  <a:rPr lang="zh-CN" altLang="en-US" dirty="0"/>
                  <a:t>的，且偏差通常是负的，意味着</a:t>
                </a:r>
                <a:r>
                  <a:rPr lang="en-US" altLang="zh-CN" dirty="0"/>
                  <a:t>OLS</a:t>
                </a:r>
                <a:r>
                  <a:rPr lang="zh-CN" altLang="en-US" dirty="0"/>
                  <a:t>通常会高估了参数的</a:t>
                </a:r>
                <a:r>
                  <a:rPr lang="en-US" altLang="zh-CN" i="1" dirty="0"/>
                  <a:t>t </a:t>
                </a:r>
                <a:r>
                  <a:rPr lang="zh-CN" altLang="en-US" dirty="0"/>
                  <a:t>值，导致原本不显著的变量可能变得显著</a:t>
                </a:r>
              </a:p>
            </p:txBody>
          </p:sp>
        </mc:Choice>
        <mc:Fallback xmlns="">
          <p:sp>
            <p:nvSpPr>
              <p:cNvPr id="94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45" t="-1368" r="-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1258888" y="5157788"/>
            <a:ext cx="7416800" cy="519112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i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sym typeface="Symbol" pitchFamily="18" charset="2"/>
              </a:rPr>
              <a:t>若存在序列相关，</a:t>
            </a:r>
            <a:r>
              <a:rPr lang="en-US" altLang="zh-CN" i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sym typeface="Symbol" pitchFamily="18" charset="2"/>
              </a:rPr>
              <a:t>OLS</a:t>
            </a:r>
            <a:r>
              <a:rPr lang="zh-CN" altLang="en-US" i="1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  <a:sym typeface="Symbol" pitchFamily="18" charset="2"/>
              </a:rPr>
              <a:t>估计的假设检验不可靠</a:t>
            </a:r>
            <a:endParaRPr lang="zh-CN" altLang="en-US" u="none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15516" y="2060848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none" dirty="0" smtClean="0"/>
              <a:t>只要假定</a:t>
            </a:r>
            <a:r>
              <a:rPr lang="zh-CN" altLang="en-US" u="none" dirty="0"/>
              <a:t>条件</a:t>
            </a:r>
            <a:r>
              <a:rPr lang="en-US" altLang="zh-CN" u="none" dirty="0" err="1"/>
              <a:t>Cov</a:t>
            </a:r>
            <a:r>
              <a:rPr lang="en-US" altLang="zh-CN" u="none" dirty="0"/>
              <a:t>(X </a:t>
            </a:r>
            <a:r>
              <a:rPr lang="en-US" altLang="zh-CN" u="none" dirty="0" smtClean="0"/>
              <a:t>, </a:t>
            </a:r>
            <a:r>
              <a:rPr lang="en-US" altLang="zh-CN" u="none" dirty="0"/>
              <a:t>u) = 0 </a:t>
            </a:r>
            <a:r>
              <a:rPr lang="zh-CN" altLang="en-US" u="none" dirty="0" smtClean="0"/>
              <a:t>依然成立</a:t>
            </a:r>
            <a:r>
              <a:rPr lang="zh-CN" altLang="en-US" u="none" dirty="0"/>
              <a:t>，回归系数 </a:t>
            </a:r>
            <a:r>
              <a:rPr lang="zh-CN" altLang="en-US" u="none" dirty="0" smtClean="0"/>
              <a:t>仍</a:t>
            </a:r>
            <a:r>
              <a:rPr lang="zh-CN" altLang="en-US" u="none" dirty="0"/>
              <a:t>具有</a:t>
            </a:r>
            <a:r>
              <a:rPr lang="zh-CN" altLang="en-US" u="none" dirty="0">
                <a:solidFill>
                  <a:srgbClr val="FF0000"/>
                </a:solidFill>
              </a:rPr>
              <a:t>无偏性</a:t>
            </a:r>
            <a:r>
              <a:rPr lang="zh-CN" altLang="en-US" u="none" dirty="0"/>
              <a:t>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50505"/>
            <a:ext cx="7128792" cy="9784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" y="4149080"/>
            <a:ext cx="8916064" cy="100811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57171" y="3587824"/>
            <a:ext cx="7973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none" dirty="0"/>
              <a:t>以一元线性回归</a:t>
            </a:r>
            <a:r>
              <a:rPr lang="zh-CN" altLang="en-US" u="none" dirty="0" smtClean="0"/>
              <a:t>模型为</a:t>
            </a:r>
            <a:r>
              <a:rPr lang="zh-CN" altLang="en-US" u="none" dirty="0"/>
              <a:t>例</a:t>
            </a:r>
          </a:p>
        </p:txBody>
      </p:sp>
      <p:sp>
        <p:nvSpPr>
          <p:cNvPr id="16" name="矩形 15"/>
          <p:cNvSpPr/>
          <p:nvPr/>
        </p:nvSpPr>
        <p:spPr>
          <a:xfrm>
            <a:off x="4487241" y="3680157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800" i="1" u="none" kern="100" dirty="0" err="1" smtClean="0">
                <a:ea typeface="宋体" panose="02010600030101010101" pitchFamily="2" charset="-122"/>
              </a:rPr>
              <a:t>Y</a:t>
            </a:r>
            <a:r>
              <a:rPr lang="en-US" altLang="zh-CN" sz="1800" i="1" u="none" kern="100" baseline="-25000" dirty="0" err="1" smtClean="0">
                <a:ea typeface="宋体" panose="02010600030101010101" pitchFamily="2" charset="-122"/>
              </a:rPr>
              <a:t>t</a:t>
            </a:r>
            <a:r>
              <a:rPr lang="en-US" altLang="zh-CN" sz="1800" u="none" kern="100" dirty="0" smtClean="0">
                <a:ea typeface="宋体" panose="02010600030101010101" pitchFamily="2" charset="-122"/>
              </a:rPr>
              <a:t> </a:t>
            </a:r>
            <a:r>
              <a:rPr lang="en-US" altLang="zh-CN" sz="1800" u="none" kern="100" dirty="0">
                <a:ea typeface="宋体" panose="02010600030101010101" pitchFamily="2" charset="-122"/>
              </a:rPr>
              <a:t>= </a:t>
            </a:r>
            <a:r>
              <a:rPr lang="en-US" altLang="zh-CN" sz="1800" i="1" u="none" kern="1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u="none" kern="100" baseline="-25000" dirty="0">
                <a:ea typeface="宋体" panose="02010600030101010101" pitchFamily="2" charset="-122"/>
              </a:rPr>
              <a:t>0 </a:t>
            </a:r>
            <a:r>
              <a:rPr lang="en-US" altLang="zh-CN" sz="1800" u="none" kern="100" dirty="0">
                <a:ea typeface="宋体" panose="02010600030101010101" pitchFamily="2" charset="-122"/>
              </a:rPr>
              <a:t>+ </a:t>
            </a:r>
            <a:r>
              <a:rPr lang="en-US" altLang="zh-CN" sz="1800" i="1" u="none" kern="1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800" u="none" kern="100" baseline="-25000" dirty="0">
                <a:ea typeface="宋体" panose="02010600030101010101" pitchFamily="2" charset="-122"/>
              </a:rPr>
              <a:t>1 </a:t>
            </a:r>
            <a:r>
              <a:rPr lang="en-US" altLang="zh-CN" sz="1800" i="1" u="none" kern="100" dirty="0" err="1" smtClean="0">
                <a:ea typeface="宋体" panose="02010600030101010101" pitchFamily="2" charset="-122"/>
              </a:rPr>
              <a:t>X</a:t>
            </a:r>
            <a:r>
              <a:rPr lang="en-US" altLang="zh-CN" sz="1800" i="1" u="none" kern="100" baseline="-25000" dirty="0" err="1" smtClean="0">
                <a:ea typeface="宋体" panose="02010600030101010101" pitchFamily="2" charset="-122"/>
              </a:rPr>
              <a:t>t</a:t>
            </a:r>
            <a:r>
              <a:rPr lang="en-US" altLang="zh-CN" sz="1800" i="1" u="none" kern="100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1800" u="none" kern="100" dirty="0">
                <a:ea typeface="宋体" panose="02010600030101010101" pitchFamily="2" charset="-122"/>
              </a:rPr>
              <a:t>+ </a:t>
            </a:r>
            <a:r>
              <a:rPr lang="en-US" altLang="zh-CN" sz="1800" i="1" u="none" kern="100" dirty="0" err="1">
                <a:ea typeface="宋体" panose="02010600030101010101" pitchFamily="2" charset="-122"/>
              </a:rPr>
              <a:t>u</a:t>
            </a:r>
            <a:r>
              <a:rPr lang="en-US" altLang="zh-CN" sz="1800" i="1" u="none" kern="100" baseline="-25000" dirty="0" err="1">
                <a:ea typeface="宋体" panose="02010600030101010101" pitchFamily="2" charset="-122"/>
              </a:rPr>
              <a:t>t</a:t>
            </a:r>
            <a:endParaRPr lang="zh-CN" altLang="en-US" sz="4400" u="none" dirty="0"/>
          </a:p>
        </p:txBody>
      </p:sp>
    </p:spTree>
    <p:extLst>
      <p:ext uri="{BB962C8B-B14F-4D97-AF65-F5344CB8AC3E}">
        <p14:creationId xmlns:p14="http://schemas.microsoft.com/office/powerpoint/2010/main" val="212754937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2167" y="2088231"/>
            <a:ext cx="400293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90864"/>
              </p:ext>
            </p:extLst>
          </p:nvPr>
        </p:nvGraphicFramePr>
        <p:xfrm>
          <a:off x="1206387" y="1751725"/>
          <a:ext cx="611560" cy="76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7" name="公式" r:id="rId3" imgW="139700" imgH="228600" progId="Equation.3">
                  <p:embed/>
                </p:oleObj>
              </mc:Choice>
              <mc:Fallback>
                <p:oleObj name="公式" r:id="rId3" imgW="139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387" y="1751725"/>
                        <a:ext cx="611560" cy="76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691680" y="1903117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u="none" dirty="0"/>
              <a:t>丧失</a:t>
            </a:r>
            <a:r>
              <a:rPr lang="zh-CN" altLang="en-US" u="none" dirty="0" smtClean="0"/>
              <a:t>有效性的简单证明：</a:t>
            </a:r>
            <a:endParaRPr lang="zh-CN" altLang="en-US" u="none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3718"/>
            <a:ext cx="9874487" cy="84875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206387" y="3645024"/>
            <a:ext cx="3357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u="none" dirty="0" smtClean="0"/>
              <a:t>    与      </a:t>
            </a:r>
            <a:r>
              <a:rPr lang="en-US" altLang="zh-CN" u="none" dirty="0" smtClean="0"/>
              <a:t>(</a:t>
            </a:r>
            <a:r>
              <a:rPr lang="en-US" altLang="zh-CN" u="none" dirty="0"/>
              <a:t>X ' X </a:t>
            </a:r>
            <a:r>
              <a:rPr lang="en-US" altLang="zh-CN" u="none" dirty="0" smtClean="0"/>
              <a:t>)^-1 </a:t>
            </a:r>
            <a:r>
              <a:rPr lang="zh-CN" altLang="en-US" u="none" dirty="0" smtClean="0"/>
              <a:t>不等</a:t>
            </a:r>
            <a:endParaRPr lang="zh-CN" altLang="en-US" u="none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791618" y="3492912"/>
            <a:ext cx="258984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05979"/>
              </p:ext>
            </p:extLst>
          </p:nvPr>
        </p:nvGraphicFramePr>
        <p:xfrm>
          <a:off x="1791618" y="3492913"/>
          <a:ext cx="620688" cy="6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8" name="公式" r:id="rId6" imgW="190417" imgH="190417" progId="Equation.3">
                  <p:embed/>
                </p:oleObj>
              </mc:Choice>
              <mc:Fallback>
                <p:oleObj name="公式" r:id="rId6" imgW="190417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618" y="3492913"/>
                        <a:ext cx="620688" cy="6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9351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序列相关的检验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检验思路：</a:t>
            </a:r>
            <a:r>
              <a:rPr lang="zh-CN" altLang="en-US">
                <a:solidFill>
                  <a:schemeClr val="accent2"/>
                </a:solidFill>
              </a:rPr>
              <a:t>检验序列相关，也就是检验随机误差项之间的相关性及其 “形式”</a:t>
            </a:r>
          </a:p>
          <a:p>
            <a:r>
              <a:rPr lang="zh-CN" altLang="en-US"/>
              <a:t>因随机误差项的样本对应物是</a:t>
            </a:r>
            <a:r>
              <a:rPr lang="en-US" altLang="zh-CN"/>
              <a:t>OLS</a:t>
            </a:r>
            <a:r>
              <a:rPr lang="zh-CN" altLang="en-US"/>
              <a:t>的残差，因此所有的检验方法都基于</a:t>
            </a:r>
            <a:r>
              <a:rPr lang="zh-CN" altLang="en-US">
                <a:solidFill>
                  <a:srgbClr val="FF0000"/>
                </a:solidFill>
              </a:rPr>
              <a:t>残差</a:t>
            </a:r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2976563" y="4797425"/>
            <a:ext cx="3251200" cy="711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4000" u="none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残差很重要！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64136"/>
            <a:ext cx="9144000" cy="5993864"/>
          </a:xfrm>
          <a:gradFill rotWithShape="0">
            <a:gsLst>
              <a:gs pos="0">
                <a:srgbClr val="3399FF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altLang="zh-CN" sz="4400" dirty="0">
              <a:solidFill>
                <a:srgbClr val="FF0000"/>
              </a:solidFill>
              <a:latin typeface="华文楷体" pitchFamily="2" charset="-122"/>
            </a:endParaRP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第六讲 序列相关性</a:t>
            </a:r>
            <a:endParaRPr lang="en-US" altLang="zh-CN" sz="4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教材第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altLang="zh-CN" b="0" dirty="0">
              <a:latin typeface="华文楷体" pitchFamily="2" charset="-122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endParaRPr lang="en-US" altLang="zh-CN" b="0" dirty="0">
              <a:latin typeface="华文楷体" pitchFamily="2" charset="-122"/>
            </a:endParaRPr>
          </a:p>
        </p:txBody>
      </p:sp>
      <p:pic>
        <p:nvPicPr>
          <p:cNvPr id="73731" name="Picture 12" descr="logo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36"/>
          <a:stretch>
            <a:fillRect/>
          </a:stretch>
        </p:blipFill>
        <p:spPr bwMode="auto">
          <a:xfrm>
            <a:off x="0" y="0"/>
            <a:ext cx="9144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序列相关的检验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图解法</a:t>
            </a:r>
          </a:p>
          <a:p>
            <a:pPr eaLnBrk="1" hangingPunct="1"/>
            <a:r>
              <a:rPr lang="zh-CN" altLang="en-US"/>
              <a:t>德宾－沃森</a:t>
            </a:r>
            <a:r>
              <a:rPr lang="en-US" altLang="zh-CN"/>
              <a:t>(DW)</a:t>
            </a:r>
            <a:r>
              <a:rPr lang="zh-CN" altLang="en-US"/>
              <a:t>检验</a:t>
            </a:r>
          </a:p>
          <a:p>
            <a:pPr eaLnBrk="1" hangingPunct="1"/>
            <a:r>
              <a:rPr lang="zh-CN" altLang="en-US"/>
              <a:t>布劳殊－戈弗雷</a:t>
            </a:r>
            <a:r>
              <a:rPr lang="en-US" altLang="zh-CN"/>
              <a:t>(BG)</a:t>
            </a:r>
            <a:r>
              <a:rPr lang="zh-CN" altLang="en-US"/>
              <a:t>检验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序列相关的检验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非正式方法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将残差对时间描点，以发现残差在时间上的特定关联</a:t>
            </a:r>
          </a:p>
          <a:p>
            <a:pPr lvl="1"/>
            <a:r>
              <a:rPr lang="zh-CN" altLang="en-US">
                <a:solidFill>
                  <a:schemeClr val="accent2"/>
                </a:solidFill>
              </a:rPr>
              <a:t>还可以怎样描点画图？</a:t>
            </a:r>
          </a:p>
        </p:txBody>
      </p:sp>
      <p:pic>
        <p:nvPicPr>
          <p:cNvPr id="69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7"/>
          <a:stretch>
            <a:fillRect/>
          </a:stretch>
        </p:blipFill>
        <p:spPr bwMode="auto">
          <a:xfrm>
            <a:off x="34925" y="3355975"/>
            <a:ext cx="367347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7"/>
          <a:stretch>
            <a:fillRect/>
          </a:stretch>
        </p:blipFill>
        <p:spPr bwMode="auto">
          <a:xfrm>
            <a:off x="5148263" y="3357563"/>
            <a:ext cx="3940175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德宾－沃森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/>
              <a:t>urbin-</a:t>
            </a:r>
            <a:r>
              <a:rPr lang="en-US" altLang="zh-CN">
                <a:solidFill>
                  <a:srgbClr val="FF0000"/>
                </a:solidFill>
              </a:rPr>
              <a:t>W</a:t>
            </a:r>
            <a:r>
              <a:rPr lang="en-US" altLang="zh-CN"/>
              <a:t>atson) </a:t>
            </a:r>
            <a:r>
              <a:rPr lang="zh-CN" altLang="en-US"/>
              <a:t>检验</a:t>
            </a:r>
          </a:p>
          <a:p>
            <a:pPr lvl="1" eaLnBrk="1" hangingPunct="1"/>
            <a:r>
              <a:rPr lang="zh-CN" altLang="en-US"/>
              <a:t>利用方程的残差构成统计量，推断误差项是否存在一阶序列相关</a:t>
            </a:r>
          </a:p>
          <a:p>
            <a:pPr lvl="1" eaLnBrk="1" hangingPunct="1"/>
            <a:r>
              <a:rPr lang="zh-CN" altLang="en-US"/>
              <a:t>基本假定</a:t>
            </a:r>
          </a:p>
          <a:p>
            <a:pPr lvl="2" eaLnBrk="1" hangingPunct="1"/>
            <a:r>
              <a:rPr lang="zh-CN" altLang="en-US" sz="2400"/>
              <a:t>回归模型包含截距项</a:t>
            </a:r>
          </a:p>
          <a:p>
            <a:pPr lvl="2" eaLnBrk="1" hangingPunct="1"/>
            <a:r>
              <a:rPr lang="zh-CN" altLang="en-US" sz="2400"/>
              <a:t>序列相关是</a:t>
            </a:r>
            <a:r>
              <a:rPr lang="zh-CN" altLang="en-US" sz="2400">
                <a:solidFill>
                  <a:srgbClr val="FF0000"/>
                </a:solidFill>
              </a:rPr>
              <a:t>一阶</a:t>
            </a:r>
            <a:r>
              <a:rPr lang="zh-CN" altLang="en-US" sz="2400"/>
              <a:t>序列相关</a:t>
            </a:r>
            <a:endParaRPr lang="en-US" altLang="zh-CN" sz="2400"/>
          </a:p>
          <a:p>
            <a:pPr lvl="2" eaLnBrk="1" hangingPunct="1"/>
            <a:r>
              <a:rPr lang="zh-CN" altLang="en-US" sz="2400"/>
              <a:t>回归模型不能把</a:t>
            </a:r>
            <a:r>
              <a:rPr lang="zh-CN" altLang="en-US" sz="2400">
                <a:solidFill>
                  <a:srgbClr val="FF0000"/>
                </a:solidFill>
              </a:rPr>
              <a:t>滞后被解释变量</a:t>
            </a:r>
            <a:r>
              <a:rPr lang="zh-CN" altLang="en-US" sz="2400"/>
              <a:t>作为解释变量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/>
              <a:t>检验统计量称为 </a:t>
            </a:r>
            <a:r>
              <a:rPr lang="en-US" altLang="zh-CN" i="1"/>
              <a:t>d </a:t>
            </a:r>
            <a:r>
              <a:rPr lang="zh-CN" altLang="en-US"/>
              <a:t>统计量</a:t>
            </a:r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该统计量仅依赖于残差，一般回归软件都会报告该统计量</a:t>
            </a:r>
            <a:r>
              <a:rPr lang="en-US" altLang="zh-CN"/>
              <a:t>(</a:t>
            </a:r>
            <a:r>
              <a:rPr lang="zh-CN" altLang="en-US"/>
              <a:t>无论是横截面数据还是时间序列数据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100356" name="对象 2"/>
          <p:cNvGraphicFramePr>
            <a:graphicFrameLocks noGrp="1" noChangeAspect="1"/>
          </p:cNvGraphicFramePr>
          <p:nvPr/>
        </p:nvGraphicFramePr>
        <p:xfrm>
          <a:off x="3694113" y="2384425"/>
          <a:ext cx="20415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2" name="Equation" r:id="rId3" imgW="1104840" imgH="838080" progId="Equation.DSMT4">
                  <p:embed/>
                </p:oleObj>
              </mc:Choice>
              <mc:Fallback>
                <p:oleObj name="Equation" r:id="rId3" imgW="1104840" imgH="838080" progId="Equation.DSMT4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2384425"/>
                        <a:ext cx="20415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8158163" cy="4454525"/>
          </a:xfrm>
        </p:spPr>
        <p:txBody>
          <a:bodyPr/>
          <a:lstStyle/>
          <a:p>
            <a:pPr lvl="1" eaLnBrk="1" hangingPunct="1"/>
            <a:r>
              <a:rPr lang="en-US" altLang="zh-CN" i="1"/>
              <a:t>d </a:t>
            </a:r>
            <a:r>
              <a:rPr lang="zh-CN" altLang="en-US"/>
              <a:t>统计量与一阶自相关系数的关系</a:t>
            </a:r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endParaRPr lang="en-US" altLang="zh-CN"/>
          </a:p>
        </p:txBody>
      </p:sp>
      <p:graphicFrame>
        <p:nvGraphicFramePr>
          <p:cNvPr id="101378" name="对象 1"/>
          <p:cNvGraphicFramePr>
            <a:graphicFrameLocks noGrp="1" noChangeAspect="1"/>
          </p:cNvGraphicFramePr>
          <p:nvPr/>
        </p:nvGraphicFramePr>
        <p:xfrm>
          <a:off x="1865313" y="2525713"/>
          <a:ext cx="6294437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Equation" r:id="rId3" imgW="2997000" imgH="1676160" progId="Equation.DSMT4">
                  <p:embed/>
                </p:oleObj>
              </mc:Choice>
              <mc:Fallback>
                <p:oleObj name="Equation" r:id="rId3" imgW="2997000" imgH="167616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2525713"/>
                        <a:ext cx="6294437" cy="351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65270"/>
              </p:ext>
            </p:extLst>
          </p:nvPr>
        </p:nvGraphicFramePr>
        <p:xfrm>
          <a:off x="6443192" y="2420888"/>
          <a:ext cx="2700808" cy="195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0" name="Equation" r:id="rId5" imgW="1384200" imgH="1002960" progId="Equation.DSMT4">
                  <p:embed/>
                </p:oleObj>
              </mc:Choice>
              <mc:Fallback>
                <p:oleObj name="Equation" r:id="rId5" imgW="1384200" imgH="10029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192" y="2420888"/>
                        <a:ext cx="2700808" cy="195742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AF3C7"/>
                          </a:gs>
                          <a:gs pos="50000">
                            <a:srgbClr val="B9F5DB"/>
                          </a:gs>
                          <a:gs pos="100000">
                            <a:srgbClr val="DDFAED"/>
                          </a:gs>
                        </a:gsLst>
                        <a:lin ang="2700000" scaled="1"/>
                      </a:gra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en-US" altLang="zh-CN" i="1"/>
              <a:t>d </a:t>
            </a:r>
            <a:r>
              <a:rPr lang="zh-CN" altLang="en-US"/>
              <a:t>统计量的检验</a:t>
            </a:r>
          </a:p>
          <a:p>
            <a:pPr lvl="2" eaLnBrk="1" hangingPunct="1"/>
            <a:r>
              <a:rPr lang="zh-CN" altLang="en-US"/>
              <a:t>由于 </a:t>
            </a:r>
            <a:r>
              <a:rPr lang="en-US" altLang="zh-CN" i="1"/>
              <a:t>d </a:t>
            </a:r>
            <a:r>
              <a:rPr lang="zh-CN" altLang="en-US"/>
              <a:t>统计量依赖于残差，而残差又依赖于</a:t>
            </a:r>
            <a:r>
              <a:rPr lang="en-US" altLang="zh-CN" i="1"/>
              <a:t>X</a:t>
            </a:r>
            <a:r>
              <a:rPr lang="zh-CN" altLang="en-US"/>
              <a:t>，故无法推导出</a:t>
            </a:r>
            <a:r>
              <a:rPr lang="en-US" altLang="zh-CN" i="1"/>
              <a:t>d </a:t>
            </a:r>
            <a:r>
              <a:rPr lang="zh-CN" altLang="en-US"/>
              <a:t>统计量的准确分布</a:t>
            </a:r>
            <a:endParaRPr lang="en-US" altLang="zh-CN"/>
          </a:p>
          <a:p>
            <a:pPr lvl="2" eaLnBrk="1" hangingPunct="1"/>
            <a:r>
              <a:rPr lang="en-US" altLang="zh-CN"/>
              <a:t>Durbin-Watson</a:t>
            </a:r>
            <a:r>
              <a:rPr lang="zh-CN" altLang="en-US"/>
              <a:t>根据样本容量</a:t>
            </a:r>
            <a:r>
              <a:rPr lang="en-US" altLang="zh-CN" i="1"/>
              <a:t>n</a:t>
            </a:r>
            <a:r>
              <a:rPr lang="zh-CN" altLang="en-US"/>
              <a:t>和待估参数个数</a:t>
            </a:r>
            <a:r>
              <a:rPr lang="en-US" altLang="zh-CN" i="1"/>
              <a:t>k</a:t>
            </a:r>
            <a:r>
              <a:rPr lang="zh-CN" altLang="en-US"/>
              <a:t>，在给定的显著性水平下，给出了 </a:t>
            </a:r>
            <a:r>
              <a:rPr lang="en-US" altLang="zh-CN" i="1"/>
              <a:t>d </a:t>
            </a:r>
            <a:r>
              <a:rPr lang="zh-CN" altLang="en-US"/>
              <a:t>统计量的上、下两个临界值</a:t>
            </a:r>
            <a:r>
              <a:rPr lang="en-US" altLang="zh-CN" i="1"/>
              <a:t>d</a:t>
            </a:r>
            <a:r>
              <a:rPr lang="en-US" altLang="zh-CN" sz="1400" i="1"/>
              <a:t>U</a:t>
            </a:r>
            <a:r>
              <a:rPr lang="zh-CN" altLang="en-US"/>
              <a:t>和</a:t>
            </a:r>
            <a:r>
              <a:rPr lang="en-US" altLang="zh-CN" i="1"/>
              <a:t>d</a:t>
            </a:r>
            <a:r>
              <a:rPr lang="en-US" altLang="zh-CN" sz="1400" i="1"/>
              <a:t>L</a:t>
            </a:r>
            <a:endParaRPr lang="zh-CN" altLang="en-US"/>
          </a:p>
          <a:p>
            <a:pPr lvl="2" eaLnBrk="1" hangingPunct="1"/>
            <a:endParaRPr lang="en-US" altLang="zh-CN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2465388"/>
            <a:ext cx="8786812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411760" y="3933056"/>
            <a:ext cx="792088" cy="25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</a:pPr>
            <a:endParaRPr kumimoji="1" lang="zh-CN" altLang="en-US" sz="2400" b="1" i="0" u="sng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en-US" altLang="zh-CN" i="1"/>
              <a:t>d </a:t>
            </a:r>
            <a:r>
              <a:rPr lang="zh-CN" altLang="en-US"/>
              <a:t>统计量的检验</a:t>
            </a:r>
            <a:endParaRPr lang="en-US" altLang="zh-CN"/>
          </a:p>
          <a:p>
            <a:pPr lvl="2" eaLnBrk="1" hangingPunct="1"/>
            <a:r>
              <a:rPr lang="zh-CN" altLang="en-US"/>
              <a:t>序列相关的判别规则</a:t>
            </a:r>
            <a:endParaRPr lang="en-US" altLang="zh-CN"/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1692275" y="3132138"/>
          <a:ext cx="6096000" cy="237648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无自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相关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/>
        </p:nvGraphicFramePr>
        <p:xfrm>
          <a:off x="1587500" y="5508625"/>
          <a:ext cx="64595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8" name="Equation" r:id="rId3" imgW="2527200" imgH="228600" progId="Equation.DSMT4">
                  <p:embed/>
                </p:oleObj>
              </mc:Choice>
              <mc:Fallback>
                <p:oleObj name="Equation" r:id="rId3" imgW="25272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08625"/>
                        <a:ext cx="64595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z="2800"/>
              <a:t>检验序列正相关</a:t>
            </a:r>
          </a:p>
          <a:p>
            <a:pPr lvl="4" eaLnBrk="1" hangingPunct="1"/>
            <a:endParaRPr lang="en-US" altLang="zh-CN"/>
          </a:p>
        </p:txBody>
      </p:sp>
      <p:graphicFrame>
        <p:nvGraphicFramePr>
          <p:cNvPr id="106517" name="Group 21"/>
          <p:cNvGraphicFramePr>
            <a:graphicFrameLocks noGrp="1"/>
          </p:cNvGraphicFramePr>
          <p:nvPr/>
        </p:nvGraphicFramePr>
        <p:xfrm>
          <a:off x="2700338" y="3132138"/>
          <a:ext cx="3671887" cy="2376488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原假设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原假设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/>
        </p:nvGraphicFramePr>
        <p:xfrm>
          <a:off x="2555875" y="5508625"/>
          <a:ext cx="34083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5" name="Equation" r:id="rId3" imgW="1333440" imgH="228600" progId="Equation.DSMT4">
                  <p:embed/>
                </p:oleObj>
              </mc:Choice>
              <mc:Fallback>
                <p:oleObj name="Equation" r:id="rId3" imgW="133344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508625"/>
                        <a:ext cx="34083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4211638" y="1989138"/>
          <a:ext cx="34559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6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34559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sz="2800"/>
              <a:t>检验序列相关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/>
        </p:nvGraphicFramePr>
        <p:xfrm>
          <a:off x="1692275" y="3132138"/>
          <a:ext cx="6096000" cy="237648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原假设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原假设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拒绝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66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楷体" pitchFamily="2" charset="-122"/>
                        </a:rPr>
                        <a:t>原假设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/>
        </p:nvGraphicFramePr>
        <p:xfrm>
          <a:off x="1587500" y="5508625"/>
          <a:ext cx="64595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7" name="Equation" r:id="rId3" imgW="2527200" imgH="228600" progId="Equation.DSMT4">
                  <p:embed/>
                </p:oleObj>
              </mc:Choice>
              <mc:Fallback>
                <p:oleObj name="Equation" r:id="rId3" imgW="25272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08625"/>
                        <a:ext cx="64595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3851275" y="1989138"/>
          <a:ext cx="34559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8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89138"/>
                        <a:ext cx="345598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en-US" altLang="zh-CN"/>
              <a:t>DW</a:t>
            </a:r>
            <a:r>
              <a:rPr lang="zh-CN" altLang="en-US"/>
              <a:t>检验的缺陷</a:t>
            </a:r>
            <a:endParaRPr lang="en-US" altLang="zh-CN"/>
          </a:p>
          <a:p>
            <a:pPr lvl="2" eaLnBrk="1" hangingPunct="1"/>
            <a:r>
              <a:rPr lang="zh-CN" altLang="en-US" sz="2400"/>
              <a:t>当</a:t>
            </a:r>
            <a:r>
              <a:rPr lang="en-US" altLang="zh-CN" sz="2400" i="1"/>
              <a:t>d </a:t>
            </a:r>
            <a:r>
              <a:rPr lang="zh-CN" altLang="en-US" sz="2400"/>
              <a:t>统计量落在两个不确定区域时，无法判断是否存在序列相关</a:t>
            </a:r>
            <a:endParaRPr lang="en-US" altLang="zh-CN" sz="2400"/>
          </a:p>
          <a:p>
            <a:pPr lvl="2" eaLnBrk="1" hangingPunct="1"/>
            <a:r>
              <a:rPr lang="zh-CN" altLang="en-US" sz="2400"/>
              <a:t>当滞后因变量作为解释变量时，检验无效</a:t>
            </a:r>
            <a:endParaRPr lang="en-US" altLang="zh-CN" sz="2400"/>
          </a:p>
          <a:p>
            <a:pPr lvl="2" eaLnBrk="1" hangingPunct="1"/>
            <a:r>
              <a:rPr lang="zh-CN" altLang="en-US" sz="2400"/>
              <a:t>只能检验一阶序列相关，不适用于高阶序列相关</a:t>
            </a:r>
          </a:p>
          <a:p>
            <a:pPr lvl="2" eaLnBrk="1" hangingPunct="1"/>
            <a:r>
              <a:rPr lang="zh-CN" altLang="en-US" sz="2400"/>
              <a:t>若误差项不是</a:t>
            </a:r>
            <a:r>
              <a:rPr lang="en-US" altLang="zh-CN" sz="2400"/>
              <a:t>IID</a:t>
            </a:r>
            <a:r>
              <a:rPr lang="zh-CN" altLang="en-US" sz="2400"/>
              <a:t>正态分布，</a:t>
            </a:r>
            <a:r>
              <a:rPr lang="en-US" altLang="zh-CN" sz="2400" i="1"/>
              <a:t>d </a:t>
            </a:r>
            <a:r>
              <a:rPr lang="zh-CN" altLang="en-US" sz="2400"/>
              <a:t>检验也不可靠</a:t>
            </a:r>
          </a:p>
          <a:p>
            <a:pPr lvl="2" eaLnBrk="1" hangingPunct="1"/>
            <a:endParaRPr lang="en-US" altLang="zh-CN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989138"/>
            <a:ext cx="8158162" cy="4030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bg1"/>
                </a:solidFill>
              </a:rPr>
              <a:t>非球形扰动项与广义最小二乘法</a:t>
            </a:r>
            <a:r>
              <a:rPr lang="en-US" altLang="zh-CN" dirty="0">
                <a:solidFill>
                  <a:schemeClr val="bg1"/>
                </a:solidFill>
              </a:rPr>
              <a:t>(GLS)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序列相关的概念与形式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纯序列相关与非纯序列相关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序列相关的后果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序列相关的检验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序列相关的补救措施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布劳殊－戈弗雷</a:t>
            </a:r>
            <a:r>
              <a:rPr lang="en-US" altLang="zh-CN"/>
              <a:t>(BG)</a:t>
            </a:r>
            <a:r>
              <a:rPr lang="zh-CN" altLang="en-US"/>
              <a:t>检验</a:t>
            </a:r>
          </a:p>
          <a:p>
            <a:pPr lvl="1" eaLnBrk="1" hangingPunct="1"/>
            <a:r>
              <a:rPr lang="zh-CN" altLang="en-US"/>
              <a:t>又称为</a:t>
            </a:r>
            <a:r>
              <a:rPr lang="en-US" altLang="zh-CN"/>
              <a:t>LM</a:t>
            </a:r>
            <a:r>
              <a:rPr lang="zh-CN" altLang="en-US"/>
              <a:t>检验，克服了</a:t>
            </a:r>
            <a:r>
              <a:rPr lang="en-US" altLang="zh-CN"/>
              <a:t>DW</a:t>
            </a:r>
            <a:r>
              <a:rPr lang="zh-CN" altLang="en-US"/>
              <a:t>检验的缺陷，适合于高阶序列相关以及模型中存在滞后因变量的情形，更具有一般性</a:t>
            </a:r>
          </a:p>
          <a:p>
            <a:pPr lvl="1" eaLnBrk="1" hangingPunct="1"/>
            <a:r>
              <a:rPr lang="zh-CN" altLang="en-US"/>
              <a:t>基本思想：</a:t>
            </a:r>
            <a:endParaRPr lang="en-US" altLang="zh-CN"/>
          </a:p>
          <a:p>
            <a:pPr lvl="2" eaLnBrk="1" hangingPunct="1"/>
            <a:r>
              <a:rPr lang="zh-CN" altLang="en-US"/>
              <a:t>针对回归模型</a:t>
            </a:r>
            <a:endParaRPr lang="en-US" altLang="zh-CN"/>
          </a:p>
          <a:p>
            <a:pPr lvl="2" eaLnBrk="1" hangingPunct="1"/>
            <a:r>
              <a:rPr lang="zh-CN" altLang="en-US"/>
              <a:t>假设干扰项存在</a:t>
            </a:r>
            <a:r>
              <a:rPr lang="en-US" altLang="zh-CN" i="1"/>
              <a:t>p </a:t>
            </a:r>
            <a:r>
              <a:rPr lang="zh-CN" altLang="en-US"/>
              <a:t>阶序列相关</a:t>
            </a:r>
            <a:endParaRPr lang="en-US" altLang="zh-CN"/>
          </a:p>
          <a:p>
            <a:pPr lvl="2" eaLnBrk="1" hangingPunct="1"/>
            <a:endParaRPr lang="en-US" altLang="zh-CN"/>
          </a:p>
          <a:p>
            <a:pPr lvl="2" eaLnBrk="1" hangingPunct="1"/>
            <a:r>
              <a:rPr lang="zh-CN" altLang="en-US"/>
              <a:t>检验原假设</a:t>
            </a:r>
            <a:endParaRPr lang="en-US" altLang="zh-CN"/>
          </a:p>
        </p:txBody>
      </p:sp>
      <p:graphicFrame>
        <p:nvGraphicFramePr>
          <p:cNvPr id="105476" name="对象 1"/>
          <p:cNvGraphicFramePr>
            <a:graphicFrameLocks noGrp="1" noChangeAspect="1"/>
          </p:cNvGraphicFramePr>
          <p:nvPr/>
        </p:nvGraphicFramePr>
        <p:xfrm>
          <a:off x="3789363" y="4090988"/>
          <a:ext cx="3783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8" name="Equation" r:id="rId3" imgW="1892160" imgH="228600" progId="Equation.DSMT4">
                  <p:embed/>
                </p:oleObj>
              </mc:Choice>
              <mc:Fallback>
                <p:oleObj name="Equation" r:id="rId3" imgW="1892160" imgH="228600" progId="Equation.DSMT4">
                  <p:embed/>
                  <p:pic>
                    <p:nvPicPr>
                      <p:cNvPr id="0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4090988"/>
                        <a:ext cx="3783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对象 2"/>
          <p:cNvGraphicFramePr>
            <a:graphicFrameLocks noGrp="1" noChangeAspect="1"/>
          </p:cNvGraphicFramePr>
          <p:nvPr/>
        </p:nvGraphicFramePr>
        <p:xfrm>
          <a:off x="3151188" y="4872038"/>
          <a:ext cx="4457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9" name="Equation" r:id="rId5" imgW="2145960" imgH="241200" progId="Equation.DSMT4">
                  <p:embed/>
                </p:oleObj>
              </mc:Choice>
              <mc:Fallback>
                <p:oleObj name="Equation" r:id="rId5" imgW="2145960" imgH="241200" progId="Equation.DSMT4">
                  <p:embed/>
                  <p:pic>
                    <p:nvPicPr>
                      <p:cNvPr id="0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872038"/>
                        <a:ext cx="4457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3"/>
          <p:cNvGraphicFramePr>
            <a:graphicFrameLocks noGrp="1" noChangeAspect="1"/>
          </p:cNvGraphicFramePr>
          <p:nvPr/>
        </p:nvGraphicFramePr>
        <p:xfrm>
          <a:off x="3487738" y="5732463"/>
          <a:ext cx="3244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0" name="Equation" r:id="rId7" imgW="1562040" imgH="241200" progId="Equation.DSMT4">
                  <p:embed/>
                </p:oleObj>
              </mc:Choice>
              <mc:Fallback>
                <p:oleObj name="Equation" r:id="rId7" imgW="1562040" imgH="241200" progId="Equation.DSMT4">
                  <p:embed/>
                  <p:pic>
                    <p:nvPicPr>
                      <p:cNvPr id="0" name="对象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5732463"/>
                        <a:ext cx="32448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序列相关的检验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检验步骤：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3399FF"/>
                </a:solidFill>
              </a:rPr>
              <a:t>Step1</a:t>
            </a:r>
            <a:r>
              <a:rPr lang="zh-CN" altLang="en-US" dirty="0"/>
              <a:t>：不考虑序列相关，</a:t>
            </a:r>
            <a:r>
              <a:rPr lang="en-US" altLang="zh-CN" dirty="0"/>
              <a:t>OLS</a:t>
            </a:r>
            <a:r>
              <a:rPr lang="zh-CN" altLang="en-US" dirty="0"/>
              <a:t>回归获得残差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3399FF"/>
                </a:solidFill>
              </a:rPr>
              <a:t>Step2</a:t>
            </a:r>
            <a:r>
              <a:rPr lang="zh-CN" altLang="en-US" dirty="0"/>
              <a:t>：辅助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(</a:t>
            </a:r>
            <a:r>
              <a:rPr lang="zh-CN" altLang="en-US" dirty="0" smtClean="0"/>
              <a:t>将</a:t>
            </a:r>
            <a:r>
              <a:rPr lang="zh-CN" altLang="en-US" dirty="0"/>
              <a:t>残差</a:t>
            </a:r>
            <a:r>
              <a:rPr lang="zh-CN" altLang="en-US" dirty="0" smtClean="0"/>
              <a:t>对</a:t>
            </a:r>
            <a:r>
              <a:rPr lang="zh-CN" altLang="en-US" dirty="0"/>
              <a:t>解释</a:t>
            </a:r>
            <a:r>
              <a:rPr lang="zh-CN" altLang="en-US" dirty="0" smtClean="0"/>
              <a:t>变量</a:t>
            </a:r>
            <a:r>
              <a:rPr lang="zh-CN" altLang="en-US" dirty="0"/>
              <a:t>、残差滞后值进行</a:t>
            </a:r>
            <a:r>
              <a:rPr lang="zh-CN" altLang="en-US" dirty="0" smtClean="0"/>
              <a:t>回归</a:t>
            </a:r>
            <a:r>
              <a:rPr lang="en-US" altLang="zh-CN" dirty="0" smtClean="0"/>
              <a:t>)</a:t>
            </a:r>
            <a:r>
              <a:rPr lang="zh-CN" altLang="en-US" dirty="0" smtClean="0"/>
              <a:t>获得</a:t>
            </a:r>
            <a:r>
              <a:rPr lang="en-US" altLang="zh-CN" dirty="0"/>
              <a:t>R2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3399FF"/>
                </a:solidFill>
              </a:rPr>
              <a:t>Step3</a:t>
            </a:r>
            <a:r>
              <a:rPr lang="zh-CN" altLang="en-US" dirty="0"/>
              <a:t>：构造</a:t>
            </a:r>
            <a:r>
              <a:rPr lang="en-US" altLang="zh-CN" dirty="0"/>
              <a:t>LM</a:t>
            </a:r>
            <a:r>
              <a:rPr lang="zh-CN" altLang="en-US" dirty="0"/>
              <a:t>统计量</a:t>
            </a:r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r>
              <a:rPr lang="zh-CN" altLang="en-US" dirty="0"/>
              <a:t>若</a:t>
            </a:r>
            <a:r>
              <a:rPr lang="en-US" altLang="zh-CN" dirty="0"/>
              <a:t>LM</a:t>
            </a:r>
            <a:r>
              <a:rPr lang="zh-CN" altLang="en-US" dirty="0"/>
              <a:t>值超过选定显著性水平的临界值，则拒绝原假设，即认为存在序列相关</a:t>
            </a:r>
          </a:p>
        </p:txBody>
      </p:sp>
      <p:graphicFrame>
        <p:nvGraphicFramePr>
          <p:cNvPr id="108548" name="对象 4"/>
          <p:cNvGraphicFramePr>
            <a:graphicFrameLocks noGrp="1" noChangeAspect="1"/>
          </p:cNvGraphicFramePr>
          <p:nvPr/>
        </p:nvGraphicFramePr>
        <p:xfrm>
          <a:off x="1362075" y="3476625"/>
          <a:ext cx="741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7" name="Equation" r:id="rId3" imgW="3708360" imgH="241200" progId="Equation.DSMT4">
                  <p:embed/>
                </p:oleObj>
              </mc:Choice>
              <mc:Fallback>
                <p:oleObj name="Equation" r:id="rId3" imgW="3708360" imgH="241200" progId="Equation.DSMT4">
                  <p:embed/>
                  <p:pic>
                    <p:nvPicPr>
                      <p:cNvPr id="0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476625"/>
                        <a:ext cx="7415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6852483"/>
              </p:ext>
            </p:extLst>
          </p:nvPr>
        </p:nvGraphicFramePr>
        <p:xfrm>
          <a:off x="3348038" y="4365625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8" name="Equation" r:id="rId5" imgW="1562040" imgH="228600" progId="Equation.DSMT4">
                  <p:embed/>
                </p:oleObj>
              </mc:Choice>
              <mc:Fallback>
                <p:oleObj name="Equation" r:id="rId5" imgW="1562040" imgH="228600" progId="Equation.DSMT4">
                  <p:embed/>
                  <p:pic>
                    <p:nvPicPr>
                      <p:cNvPr id="0" name="对象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312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1527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 dirty="0">
                <a:latin typeface="黑体" panose="02010609060101010101" pitchFamily="49" charset="-122"/>
                <a:ea typeface="黑体" panose="02010609060101010101" pitchFamily="49" charset="-122"/>
              </a:rPr>
              <a:t>例子：</a:t>
            </a:r>
          </a:p>
        </p:txBody>
      </p:sp>
      <p:sp>
        <p:nvSpPr>
          <p:cNvPr id="706563" name="Text Box 3"/>
          <p:cNvSpPr txBox="1">
            <a:spLocks noChangeArrowheads="1"/>
          </p:cNvSpPr>
          <p:nvPr/>
        </p:nvSpPr>
        <p:spPr bwMode="auto">
          <a:xfrm>
            <a:off x="990600" y="838200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下表给出了美国商业部门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1959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－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1998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年间人均真实工资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(Y)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与人均产出指数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(X)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的数据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u="none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data_6.1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400" u="none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1700213"/>
            <a:ext cx="305117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5364163" y="3573463"/>
          <a:ext cx="28432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4" imgW="1130040" imgH="228600" progId="Equation.DSMT4">
                  <p:embed/>
                </p:oleObj>
              </mc:Choice>
              <mc:Fallback>
                <p:oleObj name="Equation" r:id="rId4" imgW="113004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573463"/>
                        <a:ext cx="28432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273925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17525" y="371475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DW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707588" name="Line 4"/>
          <p:cNvSpPr>
            <a:spLocks noChangeShapeType="1"/>
          </p:cNvSpPr>
          <p:nvPr/>
        </p:nvSpPr>
        <p:spPr bwMode="auto">
          <a:xfrm>
            <a:off x="4643438" y="5013325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3192463" y="5805488"/>
            <a:ext cx="2819400" cy="609600"/>
          </a:xfrm>
          <a:prstGeom prst="wedgeEllipseCallout">
            <a:avLst>
              <a:gd name="adj1" fmla="val 23310"/>
              <a:gd name="adj2" fmla="val -181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000" u="none" dirty="0">
                <a:solidFill>
                  <a:srgbClr val="FF0000"/>
                </a:solidFill>
                <a:latin typeface="+mn-ea"/>
                <a:ea typeface="+mn-ea"/>
              </a:rPr>
              <a:t>存在显著正相关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8" grpId="0" animBg="1"/>
      <p:bldP spid="49254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517525" y="371475"/>
            <a:ext cx="347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演示：图解法</a:t>
            </a:r>
          </a:p>
        </p:txBody>
      </p: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323850" y="2492375"/>
          <a:ext cx="43211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5" name="EViews" r:id="rId3" imgW="4486345" imgH="2857631" progId="EViews.Workfile.2">
                  <p:embed/>
                </p:oleObj>
              </mc:Choice>
              <mc:Fallback>
                <p:oleObj name="EViews" r:id="rId3" imgW="4486345" imgH="2857631" progId="EViews.Workfile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92375"/>
                        <a:ext cx="43211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Grp="1" noChangeAspect="1"/>
          </p:cNvGraphicFramePr>
          <p:nvPr>
            <p:ph/>
          </p:nvPr>
        </p:nvGraphicFramePr>
        <p:xfrm>
          <a:off x="4932363" y="1989138"/>
          <a:ext cx="3783012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6" name="EViews" r:id="rId5" imgW="3114669" imgH="3200400" progId="EViews.Workfile.2">
                  <p:embed/>
                </p:oleObj>
              </mc:Choice>
              <mc:Fallback>
                <p:oleObj name="EViews" r:id="rId5" imgW="3114669" imgH="3200400" progId="EViews.Workfile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3783012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052513"/>
            <a:ext cx="6624638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17525" y="371475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LM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检验</a:t>
            </a:r>
          </a:p>
        </p:txBody>
      </p:sp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276475"/>
            <a:ext cx="3024187" cy="260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8615" name="Oval 7"/>
          <p:cNvSpPr>
            <a:spLocks noChangeArrowheads="1"/>
          </p:cNvSpPr>
          <p:nvPr/>
        </p:nvSpPr>
        <p:spPr bwMode="auto">
          <a:xfrm>
            <a:off x="5292725" y="3068638"/>
            <a:ext cx="3810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800" u="none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3924300" y="40481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 dirty="0">
                <a:latin typeface="+mn-ea"/>
                <a:ea typeface="+mn-ea"/>
              </a:rPr>
              <a:t>检验结果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908050"/>
            <a:ext cx="5761038" cy="568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1692275" y="4437063"/>
            <a:ext cx="5903913" cy="5048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800" u="none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989138"/>
            <a:ext cx="8158162" cy="4319587"/>
          </a:xfrm>
        </p:spPr>
        <p:txBody>
          <a:bodyPr/>
          <a:lstStyle/>
          <a:p>
            <a:pPr eaLnBrk="1" hangingPunct="1"/>
            <a:r>
              <a:rPr lang="zh-CN" altLang="en-US" dirty="0"/>
              <a:t>非纯序列相关</a:t>
            </a:r>
          </a:p>
          <a:p>
            <a:pPr lvl="1" eaLnBrk="1" hangingPunct="1"/>
            <a:r>
              <a:rPr lang="zh-CN" altLang="en-US" dirty="0"/>
              <a:t>正确的模型设定，</a:t>
            </a:r>
            <a:r>
              <a:rPr lang="zh-CN" altLang="en-US" dirty="0">
                <a:solidFill>
                  <a:srgbClr val="FF0000"/>
                </a:solidFill>
              </a:rPr>
              <a:t>特别是出现负的序列相关时</a:t>
            </a:r>
            <a:endParaRPr lang="zh-CN" altLang="en-US" dirty="0"/>
          </a:p>
          <a:p>
            <a:pPr eaLnBrk="1" hangingPunct="1"/>
            <a:r>
              <a:rPr lang="zh-CN" altLang="en-US" dirty="0"/>
              <a:t>纯序列相关</a:t>
            </a:r>
          </a:p>
          <a:p>
            <a:pPr lvl="1" eaLnBrk="1" hangingPunct="1"/>
            <a:r>
              <a:rPr lang="zh-CN" altLang="en-US" dirty="0"/>
              <a:t>广义最小二乘法：广义差分法</a:t>
            </a:r>
          </a:p>
          <a:p>
            <a:pPr lvl="1" eaLnBrk="1" hangingPunct="1"/>
            <a:r>
              <a:rPr lang="en-US" altLang="zh-CN" i="1" dirty="0"/>
              <a:t>AR</a:t>
            </a:r>
            <a:r>
              <a:rPr lang="zh-CN" altLang="en-US" dirty="0"/>
              <a:t>方法</a:t>
            </a:r>
          </a:p>
          <a:p>
            <a:pPr lvl="1" eaLnBrk="1" hangingPunct="1"/>
            <a:r>
              <a:rPr lang="en-US" altLang="zh-CN" dirty="0" err="1"/>
              <a:t>Newey</a:t>
            </a:r>
            <a:r>
              <a:rPr lang="en-US" altLang="zh-CN" dirty="0"/>
              <a:t>-West</a:t>
            </a:r>
            <a:r>
              <a:rPr lang="zh-CN" altLang="en-US" dirty="0"/>
              <a:t>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197100" y="2781300"/>
          <a:ext cx="5508625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56" name="Equation" r:id="rId3" imgW="3060360" imgH="1676160" progId="Equation.DSMT4">
                  <p:embed/>
                </p:oleObj>
              </mc:Choice>
              <mc:Fallback>
                <p:oleObj name="Equation" r:id="rId3" imgW="3060360" imgH="1676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781300"/>
                        <a:ext cx="5508625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916238" y="2806700"/>
            <a:ext cx="41052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3276600" y="3213100"/>
            <a:ext cx="3311525" cy="86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2124075" y="4005263"/>
            <a:ext cx="5688013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3852863" y="4868863"/>
            <a:ext cx="2232025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纯序列相关的修正：</a:t>
            </a:r>
            <a:r>
              <a:rPr lang="en-US" altLang="zh-CN"/>
              <a:t>GLS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已知序列相关结构</a:t>
            </a: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endParaRPr lang="en-US" altLang="zh-CN"/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新方程称为</a:t>
            </a:r>
            <a:r>
              <a:rPr lang="zh-CN" altLang="en-US">
                <a:solidFill>
                  <a:srgbClr val="FF0000"/>
                </a:solidFill>
              </a:rPr>
              <a:t>广义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准</a:t>
            </a:r>
            <a:r>
              <a:rPr lang="zh-CN" altLang="en-US"/>
              <a:t>差分方程，满足</a:t>
            </a:r>
            <a:r>
              <a:rPr lang="en-US" altLang="zh-CN"/>
              <a:t>OLS</a:t>
            </a:r>
            <a:r>
              <a:rPr lang="zh-CN" altLang="en-US"/>
              <a:t>基本假设，直接估计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 animBg="1"/>
      <p:bldP spid="110599" grpId="0" animBg="1"/>
      <p:bldP spid="110600" grpId="0" animBg="1"/>
      <p:bldP spid="1105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/>
              <a:t>未知序列相关结构</a:t>
            </a:r>
            <a:endParaRPr lang="en-US" altLang="zh-CN"/>
          </a:p>
          <a:p>
            <a:pPr lvl="2" eaLnBrk="1" hangingPunct="1"/>
            <a:r>
              <a:rPr lang="zh-CN" altLang="en-US"/>
              <a:t>自相关系数     未知时，需要首先估计自相关系数，再利用估计值进行</a:t>
            </a:r>
            <a:r>
              <a:rPr lang="en-US" altLang="zh-CN"/>
              <a:t>GLS</a:t>
            </a:r>
            <a:r>
              <a:rPr lang="zh-CN" altLang="en-US"/>
              <a:t>估计</a:t>
            </a:r>
            <a:endParaRPr lang="en-US" altLang="zh-CN"/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/>
              <a:t>1. </a:t>
            </a:r>
            <a:r>
              <a:rPr lang="zh-CN" altLang="en-US"/>
              <a:t>基于</a:t>
            </a:r>
            <a:r>
              <a:rPr lang="en-US" altLang="zh-CN"/>
              <a:t>DW </a:t>
            </a:r>
            <a:r>
              <a:rPr lang="en-US" altLang="zh-CN" i="1"/>
              <a:t>d </a:t>
            </a:r>
            <a:r>
              <a:rPr lang="zh-CN" altLang="en-US"/>
              <a:t>统计量的</a:t>
            </a:r>
            <a:endParaRPr lang="en-US" altLang="zh-CN"/>
          </a:p>
          <a:p>
            <a:pPr lvl="2" eaLnBrk="1" hangingPunct="1">
              <a:buFont typeface="Wingdings" pitchFamily="2" charset="2"/>
              <a:buNone/>
            </a:pPr>
            <a:endParaRPr lang="en-US" altLang="zh-CN"/>
          </a:p>
          <a:p>
            <a:pPr lvl="2" eaLnBrk="1" hangingPunct="1">
              <a:buFont typeface="Wingdings" pitchFamily="2" charset="2"/>
              <a:buNone/>
            </a:pPr>
            <a:endParaRPr lang="en-US" altLang="zh-CN"/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从残差中估计</a:t>
            </a: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3419475" y="2519363"/>
          <a:ext cx="331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8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19363"/>
                        <a:ext cx="3317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6"/>
          <p:cNvGraphicFramePr>
            <a:graphicFrameLocks noChangeAspect="1"/>
          </p:cNvGraphicFramePr>
          <p:nvPr/>
        </p:nvGraphicFramePr>
        <p:xfrm>
          <a:off x="4500563" y="3265488"/>
          <a:ext cx="3317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89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65488"/>
                        <a:ext cx="3317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7"/>
          <p:cNvGraphicFramePr>
            <a:graphicFrameLocks noChangeAspect="1"/>
          </p:cNvGraphicFramePr>
          <p:nvPr/>
        </p:nvGraphicFramePr>
        <p:xfrm>
          <a:off x="3563938" y="3789363"/>
          <a:ext cx="31607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0" name="Equation" r:id="rId6" imgW="1663700" imgH="215900" progId="Equation.DSMT4">
                  <p:embed/>
                </p:oleObj>
              </mc:Choice>
              <mc:Fallback>
                <p:oleObj name="Equation" r:id="rId6" imgW="16637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789363"/>
                        <a:ext cx="31607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8"/>
          <p:cNvGraphicFramePr>
            <a:graphicFrameLocks noChangeAspect="1"/>
          </p:cNvGraphicFramePr>
          <p:nvPr/>
        </p:nvGraphicFramePr>
        <p:xfrm>
          <a:off x="3735388" y="4451350"/>
          <a:ext cx="3317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1" name="Equation" r:id="rId8" imgW="152268" imgH="164957" progId="Equation.DSMT4">
                  <p:embed/>
                </p:oleObj>
              </mc:Choice>
              <mc:Fallback>
                <p:oleObj name="Equation" r:id="rId8" imgW="152268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4451350"/>
                        <a:ext cx="331787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9"/>
          <p:cNvGraphicFramePr>
            <a:graphicFrameLocks noChangeAspect="1"/>
          </p:cNvGraphicFramePr>
          <p:nvPr/>
        </p:nvGraphicFramePr>
        <p:xfrm>
          <a:off x="3646488" y="4941888"/>
          <a:ext cx="2295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92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41888"/>
                        <a:ext cx="2295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回顾：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OLS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的基本假设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323850" y="1989138"/>
            <a:ext cx="8610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zh-CN" altLang="en-US" u="none" dirty="0">
                <a:solidFill>
                  <a:schemeClr val="tx1"/>
                </a:solidFill>
              </a:rPr>
              <a:t>  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：回归模型是线性的，模型设定无误且含有误差项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：误差项总体均值为零  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E(</a:t>
            </a:r>
            <a:r>
              <a:rPr lang="en-US" altLang="zh-CN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</a:t>
            </a:r>
            <a:r>
              <a:rPr lang="en-US" altLang="zh-CN" i="1" u="none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)=0 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u="none" dirty="0">
                <a:solidFill>
                  <a:srgbClr val="0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：所有解释变量与误差项都不相关  </a:t>
            </a:r>
            <a:r>
              <a:rPr lang="en-US" altLang="zh-CN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US" altLang="zh-CN" i="1" u="none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zh-CN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</a:t>
            </a:r>
            <a:r>
              <a:rPr lang="en-US" altLang="zh-CN" i="1" u="none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)=0 </a:t>
            </a:r>
            <a:endParaRPr lang="en-US" altLang="zh-CN" u="none" dirty="0">
              <a:solidFill>
                <a:srgbClr val="04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：误差项观测值互不相关（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无序列相关性</a:t>
            </a:r>
            <a:r>
              <a:rPr lang="zh-CN" altLang="en-US" u="none" dirty="0">
                <a:solidFill>
                  <a:srgbClr val="0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 </a:t>
            </a:r>
            <a:r>
              <a:rPr lang="en-US" altLang="zh-CN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</a:t>
            </a:r>
            <a:r>
              <a:rPr lang="en-US" altLang="zh-CN" i="1" u="none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en-US" altLang="zh-CN" i="1" u="none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, </a:t>
            </a:r>
            <a:r>
              <a:rPr lang="en-US" altLang="zh-CN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</a:t>
            </a:r>
            <a:r>
              <a:rPr lang="en-US" altLang="zh-CN" i="1" u="none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j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)=0</a:t>
            </a: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5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：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误差项具有同方差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不存在异方差性</a:t>
            </a:r>
            <a:r>
              <a:rPr lang="en-US" altLang="zh-CN" u="none" dirty="0">
                <a:solidFill>
                  <a:srgbClr val="04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CN" u="none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i="1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</a:t>
            </a:r>
            <a:r>
              <a:rPr lang="en-US" altLang="zh-CN" i="1" u="none" baseline="-25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)=</a:t>
            </a:r>
            <a:r>
              <a:rPr lang="en-US" altLang="zh-CN" u="none" baseline="30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</a:t>
            </a: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</a:t>
            </a: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</a:t>
            </a:r>
            <a:r>
              <a:rPr lang="zh-CN" altLang="en-US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假设</a:t>
            </a:r>
            <a:r>
              <a:rPr lang="en-US" altLang="zh-CN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6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：任何一个解释变量都不是其他解释变量的完全线性函</a:t>
            </a:r>
            <a:endParaRPr lang="en-US" altLang="zh-CN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algn="just">
              <a:spcBef>
                <a:spcPts val="1200"/>
              </a:spcBef>
              <a:buClrTx/>
              <a:buFontTx/>
              <a:buNone/>
            </a:pPr>
            <a:r>
              <a:rPr lang="en-US" altLang="zh-CN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          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  数（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不存在完全多重共线性</a:t>
            </a:r>
            <a:r>
              <a:rPr lang="zh-CN" altLang="en-US" u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）</a:t>
            </a:r>
            <a:endParaRPr lang="zh-CN" altLang="en-US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67544" y="3501008"/>
            <a:ext cx="8466906" cy="50405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</a:pPr>
            <a:endParaRPr kumimoji="1" lang="zh-CN" altLang="en-US" sz="2400" b="1" i="0" u="sng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0320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 dirty="0"/>
              <a:t>未知序列相关结构</a:t>
            </a: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r>
              <a:rPr lang="en-US" altLang="zh-CN" dirty="0"/>
              <a:t>3. </a:t>
            </a:r>
            <a:r>
              <a:rPr lang="zh-CN" altLang="en-US" dirty="0"/>
              <a:t>估计    的迭代方法（</a:t>
            </a:r>
            <a:r>
              <a:rPr lang="zh-CN" altLang="en-US" dirty="0">
                <a:solidFill>
                  <a:srgbClr val="FF0000"/>
                </a:solidFill>
              </a:rPr>
              <a:t>科克伦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奥科特 迭代法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r>
              <a:rPr lang="en-US" altLang="zh-CN" dirty="0"/>
              <a:t>Step1</a:t>
            </a:r>
            <a:r>
              <a:rPr lang="zh-CN" altLang="en-US" dirty="0"/>
              <a:t>：估计模型</a:t>
            </a:r>
            <a:r>
              <a:rPr lang="en-US" altLang="zh-CN" dirty="0"/>
              <a:t>1</a:t>
            </a:r>
            <a:r>
              <a:rPr lang="zh-CN" altLang="en-US" dirty="0"/>
              <a:t>，获得残差        ；再根据残差估计</a:t>
            </a: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r>
              <a:rPr lang="en-US" altLang="zh-CN" dirty="0"/>
              <a:t>Step2</a:t>
            </a:r>
            <a:r>
              <a:rPr lang="zh-CN" altLang="en-US" dirty="0"/>
              <a:t>：将       代入广义差分模型估计                   ，获得</a:t>
            </a: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r>
              <a:rPr lang="zh-CN" altLang="en-US" dirty="0"/>
              <a:t>再根据残差估计</a:t>
            </a:r>
            <a:endParaRPr lang="en-US" altLang="zh-CN" dirty="0"/>
          </a:p>
          <a:p>
            <a:pPr marL="914400" lvl="2" indent="0" eaLnBrk="1" hangingPunct="1">
              <a:buFont typeface="Wingdings" pitchFamily="2" charset="2"/>
              <a:buNone/>
            </a:pPr>
            <a:r>
              <a:rPr lang="en-US" altLang="zh-CN" dirty="0"/>
              <a:t>Setp3</a:t>
            </a:r>
            <a:r>
              <a:rPr lang="zh-CN" altLang="en-US" dirty="0"/>
              <a:t>：计算                    ，若精度满足要求，则停止迭代；若精度不满足要求，重复第二步直至精度符合要求</a:t>
            </a:r>
            <a:endParaRPr lang="en-US" altLang="zh-CN" dirty="0"/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2555875" y="2492375"/>
          <a:ext cx="331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7" name="Equation" r:id="rId3" imgW="152268" imgH="164957" progId="Equation.DSMT4">
                  <p:embed/>
                </p:oleObj>
              </mc:Choice>
              <mc:Fallback>
                <p:oleObj name="Equation" r:id="rId3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92375"/>
                        <a:ext cx="3317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279864"/>
              </p:ext>
            </p:extLst>
          </p:nvPr>
        </p:nvGraphicFramePr>
        <p:xfrm>
          <a:off x="1907704" y="2952750"/>
          <a:ext cx="5439246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8" name="Equation" r:id="rId5" imgW="2349360" imgH="228600" progId="Equation.DSMT4">
                  <p:embed/>
                </p:oleObj>
              </mc:Choice>
              <mc:Fallback>
                <p:oleObj name="Equation" r:id="rId5" imgW="234936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52750"/>
                        <a:ext cx="5439246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对象 2"/>
          <p:cNvGraphicFramePr>
            <a:graphicFrameLocks noChangeAspect="1"/>
          </p:cNvGraphicFramePr>
          <p:nvPr/>
        </p:nvGraphicFramePr>
        <p:xfrm>
          <a:off x="5376863" y="4044950"/>
          <a:ext cx="476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9" name="Equation" r:id="rId7" imgW="228600" imgH="203040" progId="Equation.DSMT4">
                  <p:embed/>
                </p:oleObj>
              </mc:Choice>
              <mc:Fallback>
                <p:oleObj name="Equation" r:id="rId7" imgW="228600" imgH="203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044950"/>
                        <a:ext cx="476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对象 3"/>
          <p:cNvGraphicFramePr>
            <a:graphicFrameLocks noChangeAspect="1"/>
          </p:cNvGraphicFramePr>
          <p:nvPr/>
        </p:nvGraphicFramePr>
        <p:xfrm>
          <a:off x="8134350" y="4052888"/>
          <a:ext cx="552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0" name="Equation" r:id="rId9" imgW="253800" imgH="228600" progId="Equation.DSMT4">
                  <p:embed/>
                </p:oleObj>
              </mc:Choice>
              <mc:Fallback>
                <p:oleObj name="Equation" r:id="rId9" imgW="2538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4052888"/>
                        <a:ext cx="552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对象 4"/>
          <p:cNvGraphicFramePr>
            <a:graphicFrameLocks noChangeAspect="1"/>
          </p:cNvGraphicFramePr>
          <p:nvPr/>
        </p:nvGraphicFramePr>
        <p:xfrm>
          <a:off x="2535238" y="3498850"/>
          <a:ext cx="48498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1" name="Equation" r:id="rId11" imgW="2552400" imgH="228600" progId="Equation.DSMT4">
                  <p:embed/>
                </p:oleObj>
              </mc:Choice>
              <mc:Fallback>
                <p:oleObj name="Equation" r:id="rId11" imgW="255240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498850"/>
                        <a:ext cx="48498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对象 5"/>
          <p:cNvGraphicFramePr>
            <a:graphicFrameLocks noChangeAspect="1"/>
          </p:cNvGraphicFramePr>
          <p:nvPr/>
        </p:nvGraphicFramePr>
        <p:xfrm>
          <a:off x="2916238" y="4468813"/>
          <a:ext cx="552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2" name="Equation" r:id="rId13" imgW="253800" imgH="228600" progId="Equation.DSMT4">
                  <p:embed/>
                </p:oleObj>
              </mc:Choice>
              <mc:Fallback>
                <p:oleObj name="Equation" r:id="rId13" imgW="2538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68813"/>
                        <a:ext cx="552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对象 6"/>
          <p:cNvGraphicFramePr>
            <a:graphicFrameLocks noChangeAspect="1"/>
          </p:cNvGraphicFramePr>
          <p:nvPr/>
        </p:nvGraphicFramePr>
        <p:xfrm>
          <a:off x="6267450" y="4378325"/>
          <a:ext cx="12938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3" name="Equation" r:id="rId15" imgW="622080" imgH="253800" progId="Equation.DSMT4">
                  <p:embed/>
                </p:oleObj>
              </mc:Choice>
              <mc:Fallback>
                <p:oleObj name="Equation" r:id="rId15" imgW="622080" imgH="253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4378325"/>
                        <a:ext cx="12938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对象 7"/>
          <p:cNvGraphicFramePr>
            <a:graphicFrameLocks noChangeAspect="1"/>
          </p:cNvGraphicFramePr>
          <p:nvPr/>
        </p:nvGraphicFramePr>
        <p:xfrm>
          <a:off x="8459788" y="4391025"/>
          <a:ext cx="5286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4" name="Equation" r:id="rId17" imgW="253800" imgH="203040" progId="Equation.DSMT4">
                  <p:embed/>
                </p:oleObj>
              </mc:Choice>
              <mc:Fallback>
                <p:oleObj name="Equation" r:id="rId17" imgW="253800" imgH="2030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4391025"/>
                        <a:ext cx="5286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对象 8"/>
          <p:cNvGraphicFramePr>
            <a:graphicFrameLocks noChangeAspect="1"/>
          </p:cNvGraphicFramePr>
          <p:nvPr/>
        </p:nvGraphicFramePr>
        <p:xfrm>
          <a:off x="3635375" y="4810125"/>
          <a:ext cx="579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5" name="Equation" r:id="rId19" imgW="266400" imgH="228600" progId="Equation.DSMT4">
                  <p:embed/>
                </p:oleObj>
              </mc:Choice>
              <mc:Fallback>
                <p:oleObj name="Equation" r:id="rId19" imgW="266400" imgH="228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810125"/>
                        <a:ext cx="5794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对象 9"/>
          <p:cNvGraphicFramePr>
            <a:graphicFrameLocks noChangeAspect="1"/>
          </p:cNvGraphicFramePr>
          <p:nvPr/>
        </p:nvGraphicFramePr>
        <p:xfrm>
          <a:off x="3276600" y="5229225"/>
          <a:ext cx="13525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6" name="Equation" r:id="rId21" imgW="622080" imgH="228600" progId="Equation.DSMT4">
                  <p:embed/>
                </p:oleObj>
              </mc:Choice>
              <mc:Fallback>
                <p:oleObj name="Equation" r:id="rId21" imgW="622080" imgH="228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229225"/>
                        <a:ext cx="13525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 eaLnBrk="1" hangingPunct="1"/>
            <a:r>
              <a:rPr lang="zh-CN" altLang="en-US"/>
              <a:t>实际中，有时只要迭代两次，就可得到较满意的结果。两次迭代过程也被称为</a:t>
            </a:r>
            <a:r>
              <a:rPr lang="zh-CN" altLang="en-US">
                <a:solidFill>
                  <a:schemeClr val="accent2"/>
                </a:solidFill>
              </a:rPr>
              <a:t>科克伦</a:t>
            </a:r>
            <a:r>
              <a:rPr lang="en-US" altLang="zh-CN">
                <a:solidFill>
                  <a:schemeClr val="accent2"/>
                </a:solidFill>
              </a:rPr>
              <a:t>-</a:t>
            </a:r>
            <a:r>
              <a:rPr lang="zh-CN" altLang="en-US">
                <a:solidFill>
                  <a:schemeClr val="accent2"/>
                </a:solidFill>
              </a:rPr>
              <a:t>奥科特两步法</a:t>
            </a:r>
            <a:endParaRPr lang="zh-CN" altLang="en-US"/>
          </a:p>
          <a:p>
            <a:pPr lvl="1" eaLnBrk="1" hangingPunct="1"/>
            <a:r>
              <a:rPr lang="zh-CN" altLang="en-US"/>
              <a:t>在</a:t>
            </a:r>
            <a:r>
              <a:rPr lang="en-US" altLang="zh-CN">
                <a:solidFill>
                  <a:srgbClr val="040000"/>
                </a:solidFill>
              </a:rPr>
              <a:t>Eview</a:t>
            </a:r>
            <a:r>
              <a:rPr lang="zh-CN" altLang="en-US">
                <a:solidFill>
                  <a:srgbClr val="040000"/>
                </a:solidFill>
              </a:rPr>
              <a:t>软件包</a:t>
            </a:r>
            <a:r>
              <a:rPr lang="zh-CN" altLang="en-US"/>
              <a:t>中，通过在解释变量中引入</a:t>
            </a:r>
            <a:r>
              <a:rPr lang="en-US" altLang="zh-CN">
                <a:solidFill>
                  <a:srgbClr val="FF0000"/>
                </a:solidFill>
              </a:rPr>
              <a:t>AR(1)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AR(2)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…</a:t>
            </a:r>
            <a:r>
              <a:rPr lang="zh-CN" altLang="en-US"/>
              <a:t>，即可得到参数和</a:t>
            </a:r>
            <a:r>
              <a:rPr lang="en-US" altLang="zh-CN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/>
              <a:t>的估计值。其中</a:t>
            </a:r>
            <a:r>
              <a:rPr lang="en-US" altLang="zh-CN">
                <a:solidFill>
                  <a:srgbClr val="FF0000"/>
                </a:solidFill>
              </a:rPr>
              <a:t>AR(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表示随机干扰项的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zh-CN" altLang="en-US"/>
              <a:t>阶自回归。在估计过程中自动完成了</a:t>
            </a:r>
            <a:r>
              <a:rPr lang="en-US" altLang="zh-CN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 i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…</a:t>
            </a:r>
            <a:r>
              <a:rPr lang="zh-CN" altLang="en-US"/>
              <a:t>的迭代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908050"/>
            <a:ext cx="59769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6437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55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 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GLS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19876" name="Line 4"/>
          <p:cNvSpPr>
            <a:spLocks noChangeShapeType="1"/>
          </p:cNvSpPr>
          <p:nvPr/>
        </p:nvSpPr>
        <p:spPr bwMode="auto">
          <a:xfrm>
            <a:off x="1908175" y="2636838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6264275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7461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481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 smtClean="0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GLS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20900" name="Line 4"/>
          <p:cNvSpPr>
            <a:spLocks noChangeShapeType="1"/>
          </p:cNvSpPr>
          <p:nvPr/>
        </p:nvSpPr>
        <p:spPr bwMode="auto">
          <a:xfrm>
            <a:off x="2268538" y="3284538"/>
            <a:ext cx="534035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05" name="Text Box 9"/>
          <p:cNvSpPr txBox="1">
            <a:spLocks noChangeArrowheads="1"/>
          </p:cNvSpPr>
          <p:nvPr/>
        </p:nvSpPr>
        <p:spPr bwMode="auto">
          <a:xfrm>
            <a:off x="468313" y="4005263"/>
            <a:ext cx="8424862" cy="25545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u="none" dirty="0">
                <a:latin typeface="黑体" panose="02010609060101010101" pitchFamily="49" charset="-122"/>
                <a:ea typeface="黑体" panose="02010609060101010101" pitchFamily="49" charset="-122"/>
              </a:rPr>
              <a:t>几点说明：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GLS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DW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值和调整的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u="none" baseline="30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不能与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OLS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进行比较。</a:t>
            </a:r>
            <a:r>
              <a:rPr lang="zh-CN" altLang="en-US" sz="2400" b="0" u="none" dirty="0">
                <a:ea typeface="+mn-ea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GLS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的估计值通常与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OLS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的估计值不同。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、在小样本中，因相关系数的估计可能有偏，</a:t>
            </a:r>
            <a:r>
              <a:rPr lang="en-US" altLang="zh-CN" sz="2400" u="none" dirty="0">
                <a:ea typeface="+mn-ea"/>
                <a:cs typeface="Times New Roman" panose="02020603050405020304" pitchFamily="18" charset="0"/>
              </a:rPr>
              <a:t>GLS</a:t>
            </a: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估计的系</a:t>
            </a:r>
            <a:br>
              <a:rPr lang="zh-CN" altLang="en-US" sz="2400" u="none" dirty="0">
                <a:ea typeface="+mn-ea"/>
                <a:cs typeface="Times New Roman" panose="02020603050405020304" pitchFamily="18" charset="0"/>
              </a:rPr>
            </a:br>
            <a:r>
              <a:rPr lang="zh-CN" altLang="en-US" sz="2400" u="none" dirty="0">
                <a:ea typeface="+mn-ea"/>
                <a:cs typeface="Times New Roman" panose="02020603050405020304" pitchFamily="18" charset="0"/>
              </a:rPr>
              <a:t>      数可能也是有偏的。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00" grpId="0" animBg="1"/>
      <p:bldP spid="72090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华文楷体" pitchFamily="2" charset="-122"/>
              </a:rPr>
              <a:t>回归结果的报告</a:t>
            </a:r>
            <a:r>
              <a:rPr lang="en-US" altLang="zh-CN">
                <a:latin typeface="华文楷体" pitchFamily="2" charset="-122"/>
              </a:rPr>
              <a:t>(</a:t>
            </a:r>
            <a:r>
              <a:rPr lang="zh-CN" altLang="en-US">
                <a:latin typeface="华文楷体" pitchFamily="2" charset="-122"/>
              </a:rPr>
              <a:t>广义差分法</a:t>
            </a:r>
            <a:r>
              <a:rPr lang="en-US" altLang="zh-CN">
                <a:latin typeface="华文楷体" pitchFamily="2" charset="-122"/>
              </a:rPr>
              <a:t>)</a:t>
            </a:r>
            <a:endParaRPr lang="zh-CN" altLang="en-US">
              <a:latin typeface="华文楷体" pitchFamily="2" charset="-122"/>
            </a:endParaRPr>
          </a:p>
        </p:txBody>
      </p:sp>
      <p:graphicFrame>
        <p:nvGraphicFramePr>
          <p:cNvPr id="508934" name="Object 6"/>
          <p:cNvGraphicFramePr>
            <a:graphicFrameLocks noChangeAspect="1"/>
          </p:cNvGraphicFramePr>
          <p:nvPr/>
        </p:nvGraphicFramePr>
        <p:xfrm>
          <a:off x="1401763" y="2376488"/>
          <a:ext cx="5475287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3" name="Equation" r:id="rId4" imgW="2781000" imgH="685800" progId="Equation.DSMT4">
                  <p:embed/>
                </p:oleObj>
              </mc:Choice>
              <mc:Fallback>
                <p:oleObj name="Equation" r:id="rId4" imgW="27810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376488"/>
                        <a:ext cx="5475287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68450" y="4283075"/>
          <a:ext cx="51752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4" name="Equation" r:id="rId6" imgW="2628720" imgH="711000" progId="Equation.DSMT4">
                  <p:embed/>
                </p:oleObj>
              </mc:Choice>
              <mc:Fallback>
                <p:oleObj name="Equation" r:id="rId6" imgW="2628720" imgH="71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283075"/>
                        <a:ext cx="51752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27584" y="1895539"/>
            <a:ext cx="849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u="none" dirty="0"/>
              <a:t>鸡肉的</a:t>
            </a:r>
            <a:r>
              <a:rPr lang="zh-CN" altLang="en-US" u="none" dirty="0" smtClean="0"/>
              <a:t>消费量</a:t>
            </a:r>
            <a:r>
              <a:rPr lang="en-US" altLang="zh-CN" u="none" dirty="0" smtClean="0"/>
              <a:t>Y    </a:t>
            </a:r>
            <a:r>
              <a:rPr lang="zh-CN" altLang="en-US" u="none" dirty="0" smtClean="0"/>
              <a:t>鸡肉价格</a:t>
            </a:r>
            <a:r>
              <a:rPr lang="en-US" altLang="zh-CN" u="none" dirty="0" smtClean="0"/>
              <a:t>PC   </a:t>
            </a:r>
            <a:r>
              <a:rPr lang="zh-CN" altLang="en-US" u="none" dirty="0" smtClean="0"/>
              <a:t>牛肉价格</a:t>
            </a:r>
            <a:r>
              <a:rPr lang="en-US" altLang="zh-CN" u="none" dirty="0" smtClean="0"/>
              <a:t>PB   </a:t>
            </a:r>
            <a:r>
              <a:rPr lang="zh-CN" altLang="en-US" u="none" dirty="0" smtClean="0"/>
              <a:t>人均收入</a:t>
            </a:r>
            <a:r>
              <a:rPr lang="en-US" altLang="zh-CN" u="none" dirty="0" smtClean="0"/>
              <a:t>YD</a:t>
            </a:r>
            <a:endParaRPr lang="zh-CN" altLang="en-US" u="none" dirty="0"/>
          </a:p>
        </p:txBody>
      </p:sp>
      <p:sp>
        <p:nvSpPr>
          <p:cNvPr id="4" name="矩形 3"/>
          <p:cNvSpPr/>
          <p:nvPr/>
        </p:nvSpPr>
        <p:spPr bwMode="auto">
          <a:xfrm>
            <a:off x="5580112" y="3356992"/>
            <a:ext cx="1368152" cy="43204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</a:pPr>
            <a:endParaRPr kumimoji="1" lang="zh-CN" altLang="en-US" sz="2400" b="1" i="0" u="sng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52120" y="5301208"/>
            <a:ext cx="1368152" cy="43204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Ø"/>
              <a:tabLst/>
            </a:pPr>
            <a:endParaRPr kumimoji="1" lang="zh-CN" altLang="en-US" sz="2400" b="1" i="0" u="sng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华文楷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序列相关的补救措施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尼威－韦斯特（</a:t>
            </a:r>
            <a:r>
              <a:rPr lang="en-US" altLang="zh-CN" b="0">
                <a:solidFill>
                  <a:srgbClr val="FF0000"/>
                </a:solidFill>
              </a:rPr>
              <a:t>Newey-West HAC</a:t>
            </a:r>
            <a:r>
              <a:rPr lang="zh-CN" altLang="en-US"/>
              <a:t>）方法</a:t>
            </a:r>
          </a:p>
          <a:p>
            <a:pPr lvl="1" eaLnBrk="1" hangingPunct="1"/>
            <a:r>
              <a:rPr lang="zh-CN" altLang="en-US"/>
              <a:t>只修正标准误而不会改变系数的估计值</a:t>
            </a:r>
          </a:p>
          <a:p>
            <a:pPr lvl="1" eaLnBrk="1" hangingPunct="1"/>
            <a:r>
              <a:rPr lang="zh-CN" altLang="en-US"/>
              <a:t>在大样本估计中，效果更好</a:t>
            </a:r>
          </a:p>
          <a:p>
            <a:pPr lvl="1" eaLnBrk="1" hangingPunct="1"/>
            <a:r>
              <a:rPr lang="zh-CN" altLang="en-US"/>
              <a:t>绝大多数学术论文采用此种方法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36613"/>
            <a:ext cx="7273925" cy="55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0291" name="Text Box 5"/>
          <p:cNvSpPr txBox="1">
            <a:spLocks noChangeArrowheads="1"/>
          </p:cNvSpPr>
          <p:nvPr/>
        </p:nvSpPr>
        <p:spPr bwMode="auto">
          <a:xfrm>
            <a:off x="457200" y="228600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>
                <a:ea typeface="+mn-ea"/>
                <a:cs typeface="Times New Roman" panose="02020603050405020304" pitchFamily="18" charset="0"/>
              </a:rPr>
              <a:t>NW</a:t>
            </a:r>
            <a:r>
              <a:rPr lang="zh-CN" altLang="en-US" u="none">
                <a:ea typeface="+mn-ea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54694" name="Oval 6"/>
          <p:cNvSpPr>
            <a:spLocks noChangeArrowheads="1"/>
          </p:cNvSpPr>
          <p:nvPr/>
        </p:nvSpPr>
        <p:spPr bwMode="auto">
          <a:xfrm>
            <a:off x="3779838" y="1196975"/>
            <a:ext cx="792162" cy="431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2800" u="none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25538"/>
            <a:ext cx="6119812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457200" y="228600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NW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38250"/>
            <a:ext cx="7993062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337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 dirty="0" err="1">
                <a:ea typeface="+mn-ea"/>
                <a:cs typeface="Times New Roman" panose="02020603050405020304" pitchFamily="18" charset="0"/>
              </a:rPr>
              <a:t>EViews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演示：</a:t>
            </a:r>
            <a:r>
              <a:rPr lang="en-US" altLang="zh-CN" u="none" dirty="0">
                <a:ea typeface="+mn-ea"/>
                <a:cs typeface="Times New Roman" panose="02020603050405020304" pitchFamily="18" charset="0"/>
              </a:rPr>
              <a:t>NW</a:t>
            </a:r>
            <a:r>
              <a:rPr lang="zh-CN" altLang="en-US" u="none" dirty="0">
                <a:ea typeface="+mn-ea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>
            <a:off x="682625" y="1773238"/>
            <a:ext cx="6913563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序列相关的补救措施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经验方法</a:t>
            </a:r>
            <a:endParaRPr lang="en-US" altLang="zh-CN"/>
          </a:p>
          <a:p>
            <a:pPr lvl="1" eaLnBrk="1" hangingPunct="1"/>
            <a:r>
              <a:rPr lang="zh-CN" altLang="en-US"/>
              <a:t>采用时间序列数据作回归时，不对原模型进行序列相关检验，而是直接选择</a:t>
            </a:r>
            <a:r>
              <a:rPr lang="zh-CN" altLang="en-US">
                <a:solidFill>
                  <a:srgbClr val="FF0000"/>
                </a:solidFill>
              </a:rPr>
              <a:t>广义差分法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FF0000"/>
                </a:solidFill>
              </a:rPr>
              <a:t>NW</a:t>
            </a:r>
            <a:r>
              <a:rPr lang="zh-CN" altLang="en-US">
                <a:solidFill>
                  <a:srgbClr val="FF0000"/>
                </a:solidFill>
              </a:rPr>
              <a:t>法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如果确实存在序列相关，则被有效地消除了</a:t>
            </a:r>
            <a:endParaRPr lang="en-US" altLang="zh-CN"/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如果不存在序列相关，则广义差分法或</a:t>
            </a:r>
            <a:r>
              <a:rPr lang="en-US" altLang="zh-CN"/>
              <a:t>NW</a:t>
            </a:r>
            <a:r>
              <a:rPr lang="zh-CN" altLang="en-US">
                <a:latin typeface="楷体_GB2312" pitchFamily="49" charset="-122"/>
              </a:rPr>
              <a:t>法等价于普通最小二乘法</a:t>
            </a:r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3200"/>
              <a:t>非球形扰动项与广义最小二乘法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OLS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假定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：随机误差项同方差且互不相关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                      称为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球形扰动项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若                        称为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非球形扰动项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208338" y="2760663"/>
          <a:ext cx="18684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3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760663"/>
                        <a:ext cx="18684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203575" y="3384550"/>
          <a:ext cx="18684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4" name="Equation" r:id="rId5" imgW="812520" imgH="228600" progId="Equation.DSMT4">
                  <p:embed/>
                </p:oleObj>
              </mc:Choice>
              <mc:Fallback>
                <p:oleObj name="Equation" r:id="rId5" imgW="81252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384550"/>
                        <a:ext cx="18684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047875" y="4221163"/>
          <a:ext cx="69881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5" name="Equation" r:id="rId7" imgW="2971800" imgH="749160" progId="Equation.DSMT4">
                  <p:embed/>
                </p:oleObj>
              </mc:Choice>
              <mc:Fallback>
                <p:oleObj name="Equation" r:id="rId7" imgW="2971800" imgH="749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221163"/>
                        <a:ext cx="698817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7092950" y="5445125"/>
            <a:ext cx="1979613" cy="576263"/>
          </a:xfrm>
          <a:prstGeom prst="ellipse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本讲小结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5013" y="1989138"/>
            <a:ext cx="8158162" cy="4032250"/>
          </a:xfrm>
        </p:spPr>
        <p:txBody>
          <a:bodyPr/>
          <a:lstStyle/>
          <a:p>
            <a:pPr eaLnBrk="1" hangingPunct="1"/>
            <a:r>
              <a:rPr lang="zh-CN" altLang="en-US"/>
              <a:t>什么是非纯序列相关？</a:t>
            </a:r>
          </a:p>
          <a:p>
            <a:pPr eaLnBrk="1" hangingPunct="1"/>
            <a:r>
              <a:rPr lang="zh-CN" altLang="en-US"/>
              <a:t>序列相关的后果是什么？</a:t>
            </a:r>
          </a:p>
          <a:p>
            <a:pPr eaLnBrk="1" hangingPunct="1"/>
            <a:r>
              <a:rPr lang="zh-CN" altLang="en-US"/>
              <a:t>怎样检验序列相关？</a:t>
            </a:r>
          </a:p>
          <a:p>
            <a:pPr eaLnBrk="1" hangingPunct="1"/>
            <a:r>
              <a:rPr lang="zh-CN" altLang="en-US"/>
              <a:t>怎样补救序列相关？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P187</a:t>
            </a:r>
            <a:r>
              <a:rPr lang="zh-CN" altLang="en-US" dirty="0"/>
              <a:t>：习题</a:t>
            </a:r>
            <a:r>
              <a:rPr lang="en-US" altLang="zh-CN" dirty="0"/>
              <a:t>11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、</a:t>
            </a:r>
            <a:r>
              <a:rPr lang="en-US" altLang="zh-CN" dirty="0" smtClean="0"/>
              <a:t>14</a:t>
            </a:r>
          </a:p>
          <a:p>
            <a:pPr eaLnBrk="1" hangingPunct="1"/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自学第</a:t>
            </a: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章并制作</a:t>
            </a: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PPT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上台讲解</a:t>
            </a: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(10.1-4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任选两节或</a:t>
            </a:r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10.5)</a:t>
            </a:r>
          </a:p>
          <a:p>
            <a:pPr lvl="1" eaLnBrk="1" hangingPunct="1"/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10.1 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纯异方差性和非纯异方差性</a:t>
            </a:r>
            <a:endParaRPr lang="en-US" altLang="zh-CN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10.2 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异方差性的后果</a:t>
            </a:r>
            <a:endParaRPr lang="en-US" altLang="zh-CN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10.3 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异方差性的检验</a:t>
            </a:r>
            <a:endParaRPr lang="en-US" altLang="zh-CN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10.4 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异方差性的补救措施</a:t>
            </a:r>
            <a:endParaRPr lang="en-US" altLang="zh-CN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lvl="1" eaLnBrk="1" hangingPunct="1"/>
            <a:r>
              <a:rPr lang="en-US" altLang="zh-CN" dirty="0" smtClean="0">
                <a:solidFill>
                  <a:schemeClr val="accent3">
                    <a:lumMod val="95000"/>
                  </a:schemeClr>
                </a:solidFill>
              </a:rPr>
              <a:t>10.5 </a:t>
            </a:r>
            <a:r>
              <a:rPr lang="zh-CN" altLang="en-US" dirty="0" smtClean="0">
                <a:solidFill>
                  <a:schemeClr val="accent3">
                    <a:lumMod val="95000"/>
                  </a:schemeClr>
                </a:solidFill>
              </a:rPr>
              <a:t>完整的实例</a:t>
            </a:r>
            <a:endParaRPr lang="en-US" altLang="zh-CN" dirty="0">
              <a:solidFill>
                <a:schemeClr val="accent3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3200"/>
              <a:t>非球形扰动项与广义最小二乘法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/>
              <a:t>假设                       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/>
              <a:t>    其中，     为已知</a:t>
            </a:r>
            <a:r>
              <a:rPr lang="zh-CN" altLang="en-US">
                <a:solidFill>
                  <a:schemeClr val="accent2"/>
                </a:solidFill>
              </a:rPr>
              <a:t>对称正定矩阵</a:t>
            </a:r>
          </a:p>
          <a:p>
            <a:pPr>
              <a:spcBef>
                <a:spcPct val="40000"/>
              </a:spcBef>
            </a:pPr>
            <a:r>
              <a:rPr lang="zh-CN" altLang="en-US"/>
              <a:t>对称正定矩阵可分解为：</a:t>
            </a:r>
          </a:p>
          <a:p>
            <a:pPr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/>
              <a:t>    其中，</a:t>
            </a:r>
            <a:r>
              <a:rPr lang="en-US" altLang="zh-CN" i="1"/>
              <a:t>C</a:t>
            </a:r>
            <a:r>
              <a:rPr lang="zh-CN" altLang="en-US"/>
              <a:t>的各列是</a:t>
            </a:r>
            <a:r>
              <a:rPr lang="en-US" altLang="zh-CN"/>
              <a:t>Ω</a:t>
            </a:r>
            <a:r>
              <a:rPr lang="zh-CN" altLang="en-US"/>
              <a:t>的特征向量；</a:t>
            </a:r>
            <a:r>
              <a:rPr lang="en-US" altLang="zh-CN"/>
              <a:t>Λ</a:t>
            </a:r>
            <a:r>
              <a:rPr lang="zh-CN" altLang="en-US"/>
              <a:t>是以</a:t>
            </a:r>
            <a:r>
              <a:rPr lang="en-US" altLang="zh-CN"/>
              <a:t>Ω</a:t>
            </a:r>
            <a:r>
              <a:rPr lang="zh-CN" altLang="en-US"/>
              <a:t>的特征根为对角线元素的对角矩阵</a:t>
            </a:r>
          </a:p>
        </p:txBody>
      </p:sp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920875" y="2001838"/>
          <a:ext cx="1985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5"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001838"/>
                        <a:ext cx="1985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246313" y="2636838"/>
          <a:ext cx="381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6" name="Equation" r:id="rId6" imgW="164880" imgH="164880" progId="Equation.DSMT4">
                  <p:embed/>
                </p:oleObj>
              </mc:Choice>
              <mc:Fallback>
                <p:oleObj name="Equation" r:id="rId6" imgW="164880" imgH="164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636838"/>
                        <a:ext cx="381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5" name="Object 3"/>
          <p:cNvGraphicFramePr>
            <a:graphicFrameLocks noChangeAspect="1"/>
          </p:cNvGraphicFramePr>
          <p:nvPr/>
        </p:nvGraphicFramePr>
        <p:xfrm>
          <a:off x="5148263" y="3213100"/>
          <a:ext cx="16557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7" name="Equation" r:id="rId8" imgW="672840" imgH="177480" progId="Equation.DSMT4">
                  <p:embed/>
                </p:oleObj>
              </mc:Choice>
              <mc:Fallback>
                <p:oleObj name="Equation" r:id="rId8" imgW="67284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13100"/>
                        <a:ext cx="16557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357" name="Group 5"/>
          <p:cNvGrpSpPr>
            <a:grpSpLocks/>
          </p:cNvGrpSpPr>
          <p:nvPr/>
        </p:nvGrpSpPr>
        <p:grpSpPr bwMode="auto">
          <a:xfrm>
            <a:off x="684213" y="549275"/>
            <a:ext cx="2220912" cy="574675"/>
            <a:chOff x="432" y="1776"/>
            <a:chExt cx="1399" cy="362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432" y="17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令</a:t>
              </a:r>
            </a:p>
          </p:txBody>
        </p:sp>
        <p:graphicFrame>
          <p:nvGraphicFramePr>
            <p:cNvPr id="7190" name="Object 7"/>
            <p:cNvGraphicFramePr>
              <a:graphicFrameLocks noChangeAspect="1"/>
            </p:cNvGraphicFramePr>
            <p:nvPr/>
          </p:nvGraphicFramePr>
          <p:xfrm>
            <a:off x="768" y="1824"/>
            <a:ext cx="106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" name="Equation" r:id="rId3" imgW="685800" imgH="203200" progId="Equation.DSMT4">
                    <p:embed/>
                  </p:oleObj>
                </mc:Choice>
                <mc:Fallback>
                  <p:oleObj name="Equation" r:id="rId3" imgW="6858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824"/>
                          <a:ext cx="106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0360" name="Group 8"/>
          <p:cNvGrpSpPr>
            <a:grpSpLocks/>
          </p:cNvGrpSpPr>
          <p:nvPr/>
        </p:nvGrpSpPr>
        <p:grpSpPr bwMode="auto">
          <a:xfrm>
            <a:off x="3851275" y="620713"/>
            <a:ext cx="2584450" cy="520700"/>
            <a:chOff x="528" y="2127"/>
            <a:chExt cx="1628" cy="328"/>
          </a:xfrm>
        </p:grpSpPr>
        <p:sp>
          <p:nvSpPr>
            <p:cNvPr id="7192" name="Text Box 9"/>
            <p:cNvSpPr txBox="1">
              <a:spLocks noChangeArrowheads="1"/>
            </p:cNvSpPr>
            <p:nvPr/>
          </p:nvSpPr>
          <p:spPr bwMode="auto">
            <a:xfrm>
              <a:off x="528" y="212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则有</a:t>
              </a:r>
            </a:p>
          </p:txBody>
        </p:sp>
        <p:graphicFrame>
          <p:nvGraphicFramePr>
            <p:cNvPr id="7193" name="Object 10"/>
            <p:cNvGraphicFramePr>
              <a:graphicFrameLocks noChangeAspect="1"/>
            </p:cNvGraphicFramePr>
            <p:nvPr/>
          </p:nvGraphicFramePr>
          <p:xfrm>
            <a:off x="1152" y="2160"/>
            <a:ext cx="100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5" name="Equation" r:id="rId5" imgW="647700" imgH="190500" progId="Equation.DSMT4">
                    <p:embed/>
                  </p:oleObj>
                </mc:Choice>
                <mc:Fallback>
                  <p:oleObj name="Equation" r:id="rId5" imgW="647700" imgH="190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60"/>
                          <a:ext cx="100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0363" name="Group 11"/>
          <p:cNvGrpSpPr>
            <a:grpSpLocks/>
          </p:cNvGrpSpPr>
          <p:nvPr/>
        </p:nvGrpSpPr>
        <p:grpSpPr bwMode="auto">
          <a:xfrm>
            <a:off x="900113" y="1557338"/>
            <a:ext cx="3749675" cy="639762"/>
            <a:chOff x="422" y="2220"/>
            <a:chExt cx="2362" cy="403"/>
          </a:xfrm>
        </p:grpSpPr>
        <p:sp>
          <p:nvSpPr>
            <p:cNvPr id="7195" name="Text Box 12"/>
            <p:cNvSpPr txBox="1">
              <a:spLocks noChangeArrowheads="1"/>
            </p:cNvSpPr>
            <p:nvPr/>
          </p:nvSpPr>
          <p:spPr bwMode="auto">
            <a:xfrm>
              <a:off x="422" y="2220"/>
              <a:ext cx="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用</a:t>
              </a:r>
              <a:r>
                <a:rPr lang="en-US" altLang="zh-CN" i="1" u="none">
                  <a:ea typeface="华文楷体" pitchFamily="2" charset="-122"/>
                </a:rPr>
                <a:t>P</a:t>
              </a:r>
              <a:r>
                <a:rPr lang="zh-CN" altLang="en-US" u="none">
                  <a:ea typeface="华文楷体" pitchFamily="2" charset="-122"/>
                </a:rPr>
                <a:t>前乘</a:t>
              </a:r>
            </a:p>
          </p:txBody>
        </p:sp>
        <p:graphicFrame>
          <p:nvGraphicFramePr>
            <p:cNvPr id="7196" name="Object 13"/>
            <p:cNvGraphicFramePr>
              <a:graphicFrameLocks noChangeAspect="1"/>
            </p:cNvGraphicFramePr>
            <p:nvPr/>
          </p:nvGraphicFramePr>
          <p:xfrm>
            <a:off x="1441" y="2256"/>
            <a:ext cx="134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" name="Equation" r:id="rId7" imgW="736560" imgH="203040" progId="Equation.DSMT4">
                    <p:embed/>
                  </p:oleObj>
                </mc:Choice>
                <mc:Fallback>
                  <p:oleObj name="Equation" r:id="rId7" imgW="73656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256"/>
                          <a:ext cx="134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0366" name="Object 14"/>
          <p:cNvGraphicFramePr>
            <a:graphicFrameLocks noChangeAspect="1"/>
          </p:cNvGraphicFramePr>
          <p:nvPr/>
        </p:nvGraphicFramePr>
        <p:xfrm>
          <a:off x="2555875" y="2997200"/>
          <a:ext cx="2743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" name="Equation" r:id="rId9" imgW="1002960" imgH="203040" progId="Equation.DSMT4">
                  <p:embed/>
                </p:oleObj>
              </mc:Choice>
              <mc:Fallback>
                <p:oleObj name="Equation" r:id="rId9" imgW="100296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97200"/>
                        <a:ext cx="27432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1042988" y="29241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ea typeface="华文楷体" pitchFamily="2" charset="-122"/>
              </a:rPr>
              <a:t>可得：</a:t>
            </a:r>
          </a:p>
        </p:txBody>
      </p:sp>
      <p:sp>
        <p:nvSpPr>
          <p:cNvPr id="740368" name="Text Box 16"/>
          <p:cNvSpPr txBox="1">
            <a:spLocks noChangeArrowheads="1"/>
          </p:cNvSpPr>
          <p:nvPr/>
        </p:nvSpPr>
        <p:spPr bwMode="auto">
          <a:xfrm>
            <a:off x="1547813" y="36449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solidFill>
                  <a:schemeClr val="accent2"/>
                </a:solidFill>
                <a:ea typeface="华文楷体" pitchFamily="2" charset="-122"/>
              </a:rPr>
              <a:t>或</a:t>
            </a:r>
          </a:p>
        </p:txBody>
      </p:sp>
      <p:graphicFrame>
        <p:nvGraphicFramePr>
          <p:cNvPr id="740369" name="Object 17"/>
          <p:cNvGraphicFramePr>
            <a:graphicFrameLocks noChangeAspect="1"/>
          </p:cNvGraphicFramePr>
          <p:nvPr/>
        </p:nvGraphicFramePr>
        <p:xfrm>
          <a:off x="2735263" y="3684588"/>
          <a:ext cx="2286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8" name="Equation" r:id="rId11" imgW="850680" imgH="228600" progId="Equation.DSMT4">
                  <p:embed/>
                </p:oleObj>
              </mc:Choice>
              <mc:Fallback>
                <p:oleObj name="Equation" r:id="rId11" imgW="8506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684588"/>
                        <a:ext cx="22860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70" name="Text Box 18"/>
          <p:cNvSpPr txBox="1">
            <a:spLocks noChangeArrowheads="1"/>
          </p:cNvSpPr>
          <p:nvPr/>
        </p:nvSpPr>
        <p:spPr bwMode="auto">
          <a:xfrm>
            <a:off x="1187450" y="465296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ea typeface="华文楷体" pitchFamily="2" charset="-122"/>
              </a:rPr>
              <a:t>显然有：</a:t>
            </a:r>
          </a:p>
        </p:txBody>
      </p:sp>
      <p:graphicFrame>
        <p:nvGraphicFramePr>
          <p:cNvPr id="740371" name="Object 19"/>
          <p:cNvGraphicFramePr>
            <a:graphicFrameLocks noChangeAspect="1"/>
          </p:cNvGraphicFramePr>
          <p:nvPr/>
        </p:nvGraphicFramePr>
        <p:xfrm>
          <a:off x="2843213" y="4652963"/>
          <a:ext cx="3581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13" imgW="1524000" imgH="241300" progId="Equation.DSMT4">
                  <p:embed/>
                </p:oleObj>
              </mc:Choice>
              <mc:Fallback>
                <p:oleObj name="Equation" r:id="rId13" imgW="15240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652963"/>
                        <a:ext cx="3581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4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4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7" grpId="0" autoUpdateAnimBg="0"/>
      <p:bldP spid="740368" grpId="0" autoUpdateAnimBg="0"/>
      <p:bldP spid="7403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122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ea typeface="华文楷体" pitchFamily="2" charset="-122"/>
              </a:rPr>
              <a:t>所以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/>
        </p:nvGraphicFramePr>
        <p:xfrm>
          <a:off x="2068513" y="1758950"/>
          <a:ext cx="464185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3" imgW="1523880" imgH="749160" progId="Equation.DSMT4">
                  <p:embed/>
                </p:oleObj>
              </mc:Choice>
              <mc:Fallback>
                <p:oleObj name="Equation" r:id="rId3" imgW="152388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758950"/>
                        <a:ext cx="4641850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1380" name="Group 4"/>
          <p:cNvGrpSpPr>
            <a:grpSpLocks/>
          </p:cNvGrpSpPr>
          <p:nvPr/>
        </p:nvGrpSpPr>
        <p:grpSpPr bwMode="auto">
          <a:xfrm>
            <a:off x="609600" y="533400"/>
            <a:ext cx="6716713" cy="568325"/>
            <a:chOff x="384" y="336"/>
            <a:chExt cx="4030" cy="358"/>
          </a:xfrm>
        </p:grpSpPr>
        <p:sp>
          <p:nvSpPr>
            <p:cNvPr id="8199" name="Text Box 5"/>
            <p:cNvSpPr txBox="1">
              <a:spLocks noChangeArrowheads="1"/>
            </p:cNvSpPr>
            <p:nvPr/>
          </p:nvSpPr>
          <p:spPr bwMode="auto">
            <a:xfrm>
              <a:off x="384" y="336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因</a:t>
              </a:r>
            </a:p>
          </p:txBody>
        </p:sp>
        <p:graphicFrame>
          <p:nvGraphicFramePr>
            <p:cNvPr id="8200" name="Object 6"/>
            <p:cNvGraphicFramePr>
              <a:graphicFrameLocks noChangeAspect="1"/>
            </p:cNvGraphicFramePr>
            <p:nvPr/>
          </p:nvGraphicFramePr>
          <p:xfrm>
            <a:off x="720" y="336"/>
            <a:ext cx="2256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5" imgW="1524000" imgH="241300" progId="Equation.DSMT4">
                    <p:embed/>
                  </p:oleObj>
                </mc:Choice>
                <mc:Fallback>
                  <p:oleObj name="Equation" r:id="rId5" imgW="1524000" imgH="241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36"/>
                          <a:ext cx="2256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3024" y="336"/>
              <a:ext cx="1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满足经典假定</a:t>
              </a:r>
            </a:p>
          </p:txBody>
        </p:sp>
      </p:grpSp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533400" y="4267200"/>
            <a:ext cx="824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ea typeface="华文楷体" pitchFamily="2" charset="-122"/>
              </a:rPr>
              <a:t>是</a:t>
            </a:r>
            <a:r>
              <a:rPr lang="en-US" altLang="zh-CN" i="1" u="none">
                <a:ea typeface="华文楷体" pitchFamily="2" charset="-122"/>
              </a:rPr>
              <a:t>β</a:t>
            </a:r>
            <a:r>
              <a:rPr lang="zh-CN" altLang="en-US" u="none">
                <a:ea typeface="华文楷体" pitchFamily="2" charset="-122"/>
              </a:rPr>
              <a:t>的有效估计量，称</a:t>
            </a:r>
            <a:r>
              <a:rPr lang="en-US" altLang="zh-CN" i="1" u="none">
                <a:ea typeface="华文楷体" pitchFamily="2" charset="-122"/>
              </a:rPr>
              <a:t>β</a:t>
            </a:r>
            <a:r>
              <a:rPr lang="zh-CN" altLang="en-US" u="none">
                <a:solidFill>
                  <a:srgbClr val="FF0000"/>
                </a:solidFill>
                <a:ea typeface="华文楷体" pitchFamily="2" charset="-122"/>
              </a:rPr>
              <a:t>广义最小二乘</a:t>
            </a:r>
            <a:r>
              <a:rPr lang="en-US" altLang="zh-CN" u="none">
                <a:solidFill>
                  <a:srgbClr val="FF0000"/>
                </a:solidFill>
                <a:ea typeface="华文楷体" pitchFamily="2" charset="-122"/>
              </a:rPr>
              <a:t>(GLS)</a:t>
            </a:r>
            <a:r>
              <a:rPr lang="zh-CN" altLang="en-US" u="none">
                <a:ea typeface="华文楷体" pitchFamily="2" charset="-122"/>
              </a:rPr>
              <a:t>估计量</a:t>
            </a:r>
          </a:p>
        </p:txBody>
      </p:sp>
      <p:sp>
        <p:nvSpPr>
          <p:cNvPr id="741385" name="Text Box 9"/>
          <p:cNvSpPr txBox="1">
            <a:spLocks noChangeArrowheads="1"/>
          </p:cNvSpPr>
          <p:nvPr/>
        </p:nvSpPr>
        <p:spPr bwMode="auto">
          <a:xfrm>
            <a:off x="684213" y="5445125"/>
            <a:ext cx="7940675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 dirty="0">
                <a:latin typeface="+mn-lt"/>
                <a:ea typeface="黑体" panose="02010609060101010101" pitchFamily="49" charset="-122"/>
              </a:rPr>
              <a:t>可以证明：</a:t>
            </a:r>
            <a:r>
              <a:rPr lang="en-US" altLang="zh-CN" u="none" dirty="0">
                <a:latin typeface="+mn-lt"/>
                <a:ea typeface="黑体" panose="02010609060101010101" pitchFamily="49" charset="-122"/>
              </a:rPr>
              <a:t>GLS</a:t>
            </a:r>
            <a:r>
              <a:rPr lang="zh-CN" altLang="en-US" u="none" dirty="0">
                <a:latin typeface="+mn-lt"/>
                <a:ea typeface="黑体" panose="02010609060101010101" pitchFamily="49" charset="-122"/>
              </a:rPr>
              <a:t>估计量是广义回归模型中的</a:t>
            </a:r>
            <a:r>
              <a:rPr lang="en-US" altLang="zh-CN" u="none" dirty="0">
                <a:latin typeface="+mn-lt"/>
                <a:ea typeface="黑体" panose="02010609060101010101" pitchFamily="49" charset="-122"/>
              </a:rPr>
              <a:t>BLUE</a:t>
            </a:r>
            <a:r>
              <a:rPr lang="zh-CN" altLang="en-US" u="none" dirty="0">
                <a:latin typeface="+mn-lt"/>
                <a:ea typeface="黑体" panose="02010609060101010101" pitchFamily="49" charset="-122"/>
              </a:rPr>
              <a:t>估计量。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autoUpdateAnimBg="0"/>
      <p:bldP spid="741384" grpId="0" autoUpdateAnimBg="0"/>
      <p:bldP spid="74138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782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u="none">
                <a:ea typeface="华文楷体" pitchFamily="2" charset="-122"/>
              </a:rPr>
              <a:t>GLS</a:t>
            </a:r>
            <a:r>
              <a:rPr lang="zh-CN" altLang="en-US" u="none">
                <a:ea typeface="华文楷体" pitchFamily="2" charset="-122"/>
              </a:rPr>
              <a:t>估计需要知道</a:t>
            </a:r>
            <a:r>
              <a:rPr lang="en-US" altLang="zh-CN" u="none">
                <a:ea typeface="华文楷体" pitchFamily="2" charset="-122"/>
              </a:rPr>
              <a:t>Ω</a:t>
            </a:r>
            <a:r>
              <a:rPr lang="zh-CN" altLang="en-US" u="none">
                <a:ea typeface="华文楷体" pitchFamily="2" charset="-122"/>
              </a:rPr>
              <a:t>，但</a:t>
            </a:r>
            <a:r>
              <a:rPr lang="en-US" altLang="zh-CN" u="none">
                <a:ea typeface="华文楷体" pitchFamily="2" charset="-122"/>
              </a:rPr>
              <a:t>Ω</a:t>
            </a:r>
            <a:r>
              <a:rPr lang="zh-CN" altLang="en-US" u="none">
                <a:ea typeface="华文楷体" pitchFamily="2" charset="-122"/>
              </a:rPr>
              <a:t>通常未知，怎么估计？</a:t>
            </a:r>
          </a:p>
        </p:txBody>
      </p:sp>
      <p:graphicFrame>
        <p:nvGraphicFramePr>
          <p:cNvPr id="745484" name="Object 12"/>
          <p:cNvGraphicFramePr>
            <a:graphicFrameLocks noChangeAspect="1"/>
          </p:cNvGraphicFramePr>
          <p:nvPr/>
        </p:nvGraphicFramePr>
        <p:xfrm>
          <a:off x="2411413" y="2636838"/>
          <a:ext cx="45545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Equation" r:id="rId3" imgW="1485720" imgH="291960" progId="Equation.DSMT4">
                  <p:embed/>
                </p:oleObj>
              </mc:Choice>
              <mc:Fallback>
                <p:oleObj name="Equation" r:id="rId3" imgW="1485720" imgH="2919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636838"/>
                        <a:ext cx="4554537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85" name="Text Box 13"/>
          <p:cNvSpPr txBox="1">
            <a:spLocks noChangeArrowheads="1"/>
          </p:cNvSpPr>
          <p:nvPr/>
        </p:nvSpPr>
        <p:spPr bwMode="auto">
          <a:xfrm>
            <a:off x="539750" y="4149725"/>
            <a:ext cx="632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0"/>
              </a:spcBef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u="none">
                <a:ea typeface="华文楷体" pitchFamily="2" charset="-122"/>
              </a:rPr>
              <a:t>称为</a:t>
            </a:r>
            <a:r>
              <a:rPr lang="zh-CN" altLang="en-US" u="none">
                <a:solidFill>
                  <a:srgbClr val="FF0000"/>
                </a:solidFill>
                <a:ea typeface="华文楷体" pitchFamily="2" charset="-122"/>
              </a:rPr>
              <a:t>可行广义最小二乘</a:t>
            </a:r>
            <a:r>
              <a:rPr lang="en-US" altLang="zh-CN" u="none">
                <a:solidFill>
                  <a:srgbClr val="FF0000"/>
                </a:solidFill>
                <a:ea typeface="华文楷体" pitchFamily="2" charset="-122"/>
              </a:rPr>
              <a:t>(FGLS)</a:t>
            </a:r>
            <a:r>
              <a:rPr lang="zh-CN" altLang="en-US" u="none">
                <a:ea typeface="华文楷体" pitchFamily="2" charset="-122"/>
              </a:rPr>
              <a:t>估计量。</a:t>
            </a:r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107950" y="1254125"/>
            <a:ext cx="8856663" cy="963613"/>
            <a:chOff x="204" y="790"/>
            <a:chExt cx="5579" cy="607"/>
          </a:xfrm>
        </p:grpSpPr>
        <p:sp>
          <p:nvSpPr>
            <p:cNvPr id="9222" name="Text Box 3"/>
            <p:cNvSpPr txBox="1">
              <a:spLocks noChangeArrowheads="1"/>
            </p:cNvSpPr>
            <p:nvPr/>
          </p:nvSpPr>
          <p:spPr bwMode="auto">
            <a:xfrm>
              <a:off x="204" y="801"/>
              <a:ext cx="514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0"/>
                </a:spcBef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u="none">
                  <a:ea typeface="华文楷体" pitchFamily="2" charset="-122"/>
                </a:rPr>
                <a:t>如果</a:t>
              </a:r>
              <a:r>
                <a:rPr lang="en-US" altLang="zh-CN" u="none">
                  <a:ea typeface="华文楷体" pitchFamily="2" charset="-122"/>
                </a:rPr>
                <a:t>                   </a:t>
              </a:r>
              <a:r>
                <a:rPr lang="zh-CN" altLang="en-US" u="none">
                  <a:ea typeface="华文楷体" pitchFamily="2" charset="-122"/>
                </a:rPr>
                <a:t>并假定     是</a:t>
              </a:r>
              <a:r>
                <a:rPr lang="en-US" altLang="zh-CN" i="1" u="none">
                  <a:ea typeface="华文楷体" pitchFamily="2" charset="-122"/>
                </a:rPr>
                <a:t>θ </a:t>
              </a:r>
              <a:r>
                <a:rPr lang="zh-CN" altLang="en-US" u="none">
                  <a:ea typeface="华文楷体" pitchFamily="2" charset="-122"/>
                </a:rPr>
                <a:t>的一致估计量，用                  代替真正的</a:t>
              </a:r>
              <a:r>
                <a:rPr lang="en-US" altLang="zh-CN" u="none">
                  <a:ea typeface="华文楷体" pitchFamily="2" charset="-122"/>
                </a:rPr>
                <a:t>Ω</a:t>
              </a:r>
              <a:r>
                <a:rPr lang="zh-CN" altLang="en-US" u="none">
                  <a:ea typeface="华文楷体" pitchFamily="2" charset="-122"/>
                </a:rPr>
                <a:t>后可得到</a:t>
              </a:r>
              <a:r>
                <a:rPr lang="en-US" altLang="zh-CN" u="none">
                  <a:ea typeface="华文楷体" pitchFamily="2" charset="-122"/>
                </a:rPr>
                <a:t>GLS</a:t>
              </a:r>
              <a:r>
                <a:rPr lang="zh-CN" altLang="en-US" u="none">
                  <a:ea typeface="华文楷体" pitchFamily="2" charset="-122"/>
                </a:rPr>
                <a:t>估计量</a:t>
              </a:r>
            </a:p>
          </p:txBody>
        </p:sp>
        <p:graphicFrame>
          <p:nvGraphicFramePr>
            <p:cNvPr id="9223" name="Object 9"/>
            <p:cNvGraphicFramePr>
              <a:graphicFrameLocks noChangeAspect="1"/>
            </p:cNvGraphicFramePr>
            <p:nvPr/>
          </p:nvGraphicFramePr>
          <p:xfrm>
            <a:off x="2515" y="799"/>
            <a:ext cx="18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name="Equation" r:id="rId5" imgW="126780" imgH="215526" progId="Equation.DSMT4">
                    <p:embed/>
                  </p:oleObj>
                </mc:Choice>
                <mc:Fallback>
                  <p:oleObj name="Equation" r:id="rId5" imgW="126780" imgH="21552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799"/>
                          <a:ext cx="18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0"/>
            <p:cNvGraphicFramePr>
              <a:graphicFrameLocks noChangeAspect="1"/>
            </p:cNvGraphicFramePr>
            <p:nvPr/>
          </p:nvGraphicFramePr>
          <p:xfrm>
            <a:off x="4883" y="790"/>
            <a:ext cx="90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name="Equation" r:id="rId7" imgW="622030" imgH="241195" progId="Equation.DSMT4">
                    <p:embed/>
                  </p:oleObj>
                </mc:Choice>
                <mc:Fallback>
                  <p:oleObj name="Equation" r:id="rId7" imgW="622030" imgH="2411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" y="790"/>
                          <a:ext cx="90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0"/>
            <p:cNvGraphicFramePr>
              <a:graphicFrameLocks noChangeAspect="1"/>
            </p:cNvGraphicFramePr>
            <p:nvPr/>
          </p:nvGraphicFramePr>
          <p:xfrm>
            <a:off x="783" y="832"/>
            <a:ext cx="90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9" imgW="622080" imgH="203040" progId="Equation.DSMT4">
                    <p:embed/>
                  </p:oleObj>
                </mc:Choice>
                <mc:Fallback>
                  <p:oleObj name="Equation" r:id="rId9" imgW="6220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832"/>
                          <a:ext cx="90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autoUpdateAnimBg="0"/>
      <p:bldP spid="745485" grpId="0" autoUpdateAnimBg="0"/>
    </p:bldLst>
  </p:timing>
</p:sld>
</file>

<file path=ppt/theme/theme1.xml><?xml version="1.0" encoding="utf-8"?>
<a:theme xmlns:a="http://schemas.openxmlformats.org/drawingml/2006/main" name="第1讲 回归分析概述">
  <a:themeElements>
    <a:clrScheme name="第1讲 回归分析概述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第1讲 回归分析概述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Ø"/>
          <a:tabLst/>
          <a:defRPr kumimoji="1" lang="zh-CN" sz="2400" b="1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Char char="Ø"/>
          <a:tabLst/>
          <a:defRPr kumimoji="1" lang="zh-CN" sz="2400" b="1" i="0" u="sng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  <a:ea typeface="华文楷体" pitchFamily="2" charset="-122"/>
          </a:defRPr>
        </a:defPPr>
      </a:lstStyle>
    </a:lnDef>
  </a:objectDefaults>
  <a:extraClrSchemeLst>
    <a:extraClrScheme>
      <a:clrScheme name="第1讲 回归分析概述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1讲 回归分析概述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讲 回归分析概述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讲 回归分析概述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讲 回归分析概述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讲 回归分析概述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1讲 回归分析概述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第4讲 模型设定_2014</Template>
  <TotalTime>7600</TotalTime>
  <Words>2060</Words>
  <Application>Microsoft Office PowerPoint</Application>
  <PresentationFormat>全屏显示(4:3)</PresentationFormat>
  <Paragraphs>303</Paragraphs>
  <Slides>51</Slides>
  <Notes>9</Notes>
  <HiddenSlides>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黑体</vt:lpstr>
      <vt:lpstr>华文楷体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第1讲 回归分析概述</vt:lpstr>
      <vt:lpstr>公式</vt:lpstr>
      <vt:lpstr>Equation</vt:lpstr>
      <vt:lpstr>EViews</vt:lpstr>
      <vt:lpstr>PowerPoint 演示文稿</vt:lpstr>
      <vt:lpstr>PowerPoint 演示文稿</vt:lpstr>
      <vt:lpstr>主要内容</vt:lpstr>
      <vt:lpstr>回顾：OLS的基本假设</vt:lpstr>
      <vt:lpstr>非球形扰动项与广义最小二乘法</vt:lpstr>
      <vt:lpstr>非球形扰动项与广义最小二乘法</vt:lpstr>
      <vt:lpstr>PowerPoint 演示文稿</vt:lpstr>
      <vt:lpstr>PowerPoint 演示文稿</vt:lpstr>
      <vt:lpstr>PowerPoint 演示文稿</vt:lpstr>
      <vt:lpstr>两种最常见的非球形扰动项</vt:lpstr>
      <vt:lpstr>序列相关的概念</vt:lpstr>
      <vt:lpstr>序列相关的形式</vt:lpstr>
      <vt:lpstr>序列相关的形式</vt:lpstr>
      <vt:lpstr>序列相关的类型</vt:lpstr>
      <vt:lpstr>序列相关的类型</vt:lpstr>
      <vt:lpstr>序列相关的后果</vt:lpstr>
      <vt:lpstr>PowerPoint 演示文稿</vt:lpstr>
      <vt:lpstr>PowerPoint 演示文稿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序列相关的检验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序列相关的补救措施</vt:lpstr>
      <vt:lpstr>序列相关的补救措施</vt:lpstr>
      <vt:lpstr>序列相关的补救措施</vt:lpstr>
      <vt:lpstr>序列相关的补救措施</vt:lpstr>
      <vt:lpstr>序列相关的补救措施</vt:lpstr>
      <vt:lpstr>PowerPoint 演示文稿</vt:lpstr>
      <vt:lpstr>PowerPoint 演示文稿</vt:lpstr>
      <vt:lpstr>回归结果的报告(广义差分法)</vt:lpstr>
      <vt:lpstr>序列相关的补救措施</vt:lpstr>
      <vt:lpstr>PowerPoint 演示文稿</vt:lpstr>
      <vt:lpstr>PowerPoint 演示文稿</vt:lpstr>
      <vt:lpstr>PowerPoint 演示文稿</vt:lpstr>
      <vt:lpstr>序列相关的补救措施</vt:lpstr>
      <vt:lpstr>本讲小结</vt:lpstr>
      <vt:lpstr>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liuzj</dc:creator>
  <cp:lastModifiedBy>YJLI-pc</cp:lastModifiedBy>
  <cp:revision>446</cp:revision>
  <dcterms:created xsi:type="dcterms:W3CDTF">2002-10-30T15:13:02Z</dcterms:created>
  <dcterms:modified xsi:type="dcterms:W3CDTF">2023-10-15T09:02:33Z</dcterms:modified>
</cp:coreProperties>
</file>