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84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74" r:id="rId26"/>
    <p:sldId id="289" r:id="rId27"/>
    <p:sldId id="464" r:id="rId28"/>
    <p:sldId id="465" r:id="rId29"/>
    <p:sldId id="466" r:id="rId30"/>
    <p:sldId id="467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753" autoAdjust="0"/>
  </p:normalViewPr>
  <p:slideViewPr>
    <p:cSldViewPr snapToGrid="0" snapToObjects="1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12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如果出现</a:t>
            </a:r>
            <a:endParaRPr lang="en-US" dirty="0"/>
          </a:p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/hadoop/hadoop-3.1.4/etc/hadoop/hadoop-env.sh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JAVA_HOME</a:t>
            </a:r>
          </a:p>
          <a:p>
            <a:r>
              <a:rPr lang="en-US" dirty="0"/>
              <a:t>export JAVA_HOME=/</a:t>
            </a:r>
            <a:r>
              <a:rPr lang="en-US" dirty="0" err="1"/>
              <a:t>hadoop</a:t>
            </a:r>
            <a:r>
              <a:rPr lang="en-US" dirty="0"/>
              <a:t>/jdk1.8.0_301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75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如果出现</a:t>
            </a:r>
            <a:endParaRPr lang="en-US" dirty="0"/>
          </a:p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/hadoop/hadoop-3.1.4/etc/hadoop/hadoop-env.sh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JAVA_HOME</a:t>
            </a:r>
          </a:p>
          <a:p>
            <a:r>
              <a:rPr lang="en-US" dirty="0"/>
              <a:t>export JAVA_HOME=/</a:t>
            </a:r>
            <a:r>
              <a:rPr lang="en-US" dirty="0" err="1"/>
              <a:t>hadoop</a:t>
            </a:r>
            <a:r>
              <a:rPr lang="en-US" dirty="0"/>
              <a:t>/jdk1.8.0_301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1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8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28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64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effectLst/>
                <a:latin typeface="-apple-system"/>
              </a:rPr>
              <a:t>Linux</a:t>
            </a:r>
            <a:r>
              <a:rPr lang="zh-CN" altLang="en-US" b="0" i="0" dirty="0">
                <a:effectLst/>
                <a:latin typeface="-apple-system"/>
              </a:rPr>
              <a:t>用户可以有一个主组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和多个附加组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85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zh-CN" altLang="en-US" dirty="0"/>
              <a:t>将指定文件的拥有者改为指定的用户或组</a:t>
            </a:r>
            <a:endParaRPr lang="en-US" altLang="zh-CN" dirty="0"/>
          </a:p>
          <a:p>
            <a:r>
              <a:rPr lang="en-US" altLang="zh-CN" dirty="0" err="1"/>
              <a:t>useradd</a:t>
            </a:r>
            <a:r>
              <a:rPr lang="en-US" altLang="zh-CN" dirty="0"/>
              <a:t> [-</a:t>
            </a:r>
            <a:r>
              <a:rPr lang="en-US" altLang="zh-CN" dirty="0" err="1"/>
              <a:t>mMnr</a:t>
            </a:r>
            <a:r>
              <a:rPr lang="en-US" altLang="zh-CN" dirty="0"/>
              <a:t>][-c &lt;</a:t>
            </a:r>
            <a:r>
              <a:rPr lang="zh-CN" altLang="en-US" dirty="0"/>
              <a:t>备注</a:t>
            </a:r>
            <a:r>
              <a:rPr lang="en-US" altLang="zh-CN" dirty="0"/>
              <a:t>&gt;][-d &lt;</a:t>
            </a:r>
            <a:r>
              <a:rPr lang="zh-CN" altLang="en-US" dirty="0"/>
              <a:t>登入目录</a:t>
            </a:r>
            <a:r>
              <a:rPr lang="en-US" altLang="zh-CN" dirty="0"/>
              <a:t>&gt;][-e &lt;</a:t>
            </a:r>
            <a:r>
              <a:rPr lang="zh-CN" altLang="en-US" dirty="0"/>
              <a:t>有效期限</a:t>
            </a:r>
            <a:r>
              <a:rPr lang="en-US" altLang="zh-CN" dirty="0"/>
              <a:t>&gt;][-f &lt;</a:t>
            </a:r>
            <a:r>
              <a:rPr lang="zh-CN" altLang="en-US" dirty="0"/>
              <a:t>缓冲天数</a:t>
            </a:r>
            <a:r>
              <a:rPr lang="en-US" altLang="zh-CN" dirty="0"/>
              <a:t>&gt;][-g &lt;</a:t>
            </a:r>
            <a:r>
              <a:rPr lang="zh-CN" altLang="en-US" dirty="0"/>
              <a:t>群组</a:t>
            </a:r>
            <a:r>
              <a:rPr lang="en-US" altLang="zh-CN" dirty="0"/>
              <a:t>&gt;][-G &lt;</a:t>
            </a:r>
            <a:r>
              <a:rPr lang="zh-CN" altLang="en-US" dirty="0"/>
              <a:t>附加群组</a:t>
            </a:r>
            <a:r>
              <a:rPr lang="en-US" altLang="zh-CN" dirty="0"/>
              <a:t>&gt;] [-s &lt;shell&gt;] [</a:t>
            </a:r>
            <a:r>
              <a:rPr lang="zh-CN" altLang="en-US" dirty="0"/>
              <a:t>用户帐号</a:t>
            </a:r>
            <a:r>
              <a:rPr lang="en-US" altLang="zh-CN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effectLst/>
                <a:latin typeface="-apple-system"/>
              </a:rPr>
              <a:t>Linux</a:t>
            </a:r>
            <a:r>
              <a:rPr lang="zh-CN" altLang="en-US" b="0" i="0" dirty="0">
                <a:effectLst/>
                <a:latin typeface="-apple-system"/>
              </a:rPr>
              <a:t>用户可以有一个主组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和多个附加组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32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r>
              <a:rPr lang="en-US" altLang="zh-CN" dirty="0"/>
              <a:t> 755 </a:t>
            </a:r>
            <a:r>
              <a:rPr lang="en-US" altLang="zh-CN" dirty="0" err="1"/>
              <a:t>hadoop</a:t>
            </a:r>
            <a:r>
              <a:rPr lang="zh-CN" altLang="en-US" dirty="0"/>
              <a:t>，要在根目录上进行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95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40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</a:t>
            </a:r>
            <a:r>
              <a:rPr lang="en-US" dirty="0" err="1"/>
              <a:t>hadoop</a:t>
            </a:r>
            <a:r>
              <a:rPr lang="en-US" dirty="0"/>
              <a:t>/hadoop-3.1.4/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/core-site.xml</a:t>
            </a:r>
          </a:p>
          <a:p>
            <a:r>
              <a:rPr lang="en-US" dirty="0"/>
              <a:t>sudo </a:t>
            </a:r>
            <a:r>
              <a:rPr lang="en-US" dirty="0" err="1"/>
              <a:t>gedit</a:t>
            </a:r>
            <a:r>
              <a:rPr lang="en-US" dirty="0"/>
              <a:t> /</a:t>
            </a:r>
            <a:r>
              <a:rPr lang="en-US" dirty="0" err="1"/>
              <a:t>hadoop</a:t>
            </a:r>
            <a:r>
              <a:rPr lang="en-US" dirty="0"/>
              <a:t>/hadoop-3.1.4/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/hdfs-site.xml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9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316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02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260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873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810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53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2850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27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365125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7674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13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925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6932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3061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5171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901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hadoop/common/hadoop-3.1.4/hadoop-3.1.4.tar.gz" TargetMode="External"/><Relationship Id="rId2" Type="http://schemas.openxmlformats.org/officeDocument/2006/relationships/hyperlink" Target="https://www.oracle.com/java/technologies/javase/javase-jdk8-downloads.html#license-lightbo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spark/spark-3.0.1/spark-3.0.1-bin-hadoop3.2.tgz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/>
          </a:bodyPr>
          <a:lstStyle/>
          <a:p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安装配置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882536-1467-084B-976E-F882E67B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43" y="1884100"/>
            <a:ext cx="10771257" cy="279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按照提示输入hadoop用户的密码，例如密码设定为 hadoop。注意输入密码的时候是不显示的。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passwd 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passwd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设置密码</a:t>
            </a:r>
            <a:endParaRPr lang="en-US" altLang="zh-CN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Enter new UNIX password: 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hadoopRetype new UNIX password: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hadooppasswd: password updated successfully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E561CF-87A8-3B41-B52A-C083D7D9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14" y="4804117"/>
            <a:ext cx="9591756" cy="14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添加sudo权限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将hadoop用户添加进sudo用户组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，为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用户增加管理员权限</a:t>
            </a:r>
            <a:endParaRPr lang="zh-CN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usermod -G sudo hadoop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937E9-E965-A944-AB8B-EF7FD50C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5" y="2366999"/>
            <a:ext cx="4808523" cy="1854286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AF3AB6D1-A107-CA48-BB3F-11EB4DA8B24A}"/>
              </a:ext>
            </a:extLst>
          </p:cNvPr>
          <p:cNvSpPr txBox="1">
            <a:spLocks/>
          </p:cNvSpPr>
          <p:nvPr/>
        </p:nvSpPr>
        <p:spPr>
          <a:xfrm>
            <a:off x="785743" y="440843"/>
            <a:ext cx="6288157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实验步骤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7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463DE-A33C-CA4F-A89B-10F48CB9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40317"/>
            <a:ext cx="10796657" cy="57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安装及配置依赖的软件包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hadoop环境需要预安装</a:t>
            </a:r>
            <a:r>
              <a:rPr lang="zh-CN" altLang="zh-CN" sz="2400" dirty="0">
                <a:solidFill>
                  <a:srgbClr val="2477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openssh-server、java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等，这些软件包在实验环境中如果没有，需要手工安装。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安装并启动openssh-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erver：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apt-get install 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openssh-server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ssh start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如果提示：Package ‘openssh-server’ has no installation candidate.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请执行以下命令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update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upgrade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验证环境执行下列指令：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 -V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98AF9-9170-5C4E-85D4-614CE04C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5408930"/>
            <a:ext cx="5274310" cy="1083945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49F2060-87B7-E149-987D-CA37C0F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338188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40B5AB-8CB3-5D4C-9D32-70A821E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23" y="1109970"/>
            <a:ext cx="10629900" cy="57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配置ssh免密码登录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切换到hadoop用户，需要输入添加hadoop用户时配置的密码。后续步骤都将在hadoop用户的环境中执行。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$ su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配置ssh环境免密码登录。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在/hadoop目录下执行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ssh-keygen -t rsa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sz="2000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公钥认证所需的公钥和私钥文件，将公钥发送到远端服务器，就可以免密登录远端服务器</a:t>
            </a:r>
            <a:endParaRPr lang="en-US" altLang="zh-CN" sz="2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一直按回车键。然后将生成的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rsa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密钥复制为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，这是为了让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节点能够无密码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登录本机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cat .ssh/id_rsa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.pub 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&gt;&gt; .ssh/authorized_keys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cat 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命令允许创建单个或多个文件、查看文件内容、连接文件和重定向终端或文件中的输出，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a&gt;&gt;b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表示把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附加到文件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末尾</a:t>
            </a:r>
            <a:endParaRPr lang="en-US" altLang="zh-CN" sz="2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600 .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authorized_keys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控制用户对文件的权限</a:t>
            </a:r>
            <a:endParaRPr lang="en-US" altLang="zh-CN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7288AA-0E1C-414E-B905-671186B4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76603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758A2-B877-C047-B318-5C79F57F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89797"/>
            <a:ext cx="10629900" cy="102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本机验证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免密码登录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宋体" panose="02010600030101010101" pitchFamily="2" charset="-122"/>
                <a:cs typeface="Courier New" panose="02070309020205020404" pitchFamily="49" charset="0"/>
              </a:rPr>
              <a:t>$ ssh localhost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941E1CF5-4F2C-E346-8801-646E8951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DDCC76-AC3F-4148-9193-CA9FA49C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3" y="3187122"/>
            <a:ext cx="5600700" cy="25333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The authenticity of host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'localhost (::1)'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't be established.ECDSA key fingerprint is 33:5d:12:e4:d5:59:8b:a3:a3:46:45:fd:16:f7:51:c8.Are you sure you want to continue connecting (yes/no)?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es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BA212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Warning: Permanently added 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localhost'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ECDSA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to the list of known hosts.The programs included with the Debian GNU/Linux system are free software;the exact distribution terms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each program are described in theindividual files in /usr/share/doc/*/copyright.Debian GNU/Linux comes with ABSOLUTELY NO WARRANTY, to the extent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permitted by applicable law.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B993FF-8494-954D-BDC8-4CFA9F09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3" y="3077877"/>
            <a:ext cx="527431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/>
              <a:t>安装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C377179-AB16-664A-9E81-3D6E11D5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53171-9E1A-9C4C-956C-4CC8B607AFBD}"/>
              </a:ext>
            </a:extLst>
          </p:cNvPr>
          <p:cNvSpPr txBox="1"/>
          <p:nvPr/>
        </p:nvSpPr>
        <p:spPr>
          <a:xfrm>
            <a:off x="493643" y="1901430"/>
            <a:ext cx="9804400" cy="323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zh-CN" dirty="0"/>
              <a:t>下载</a:t>
            </a:r>
            <a:r>
              <a:rPr lang="en-US" altLang="zh-CN" dirty="0"/>
              <a:t>JAVA</a:t>
            </a:r>
            <a:r>
              <a:rPr lang="zh-CN" altLang="zh-CN" dirty="0"/>
              <a:t>和</a:t>
            </a:r>
            <a:r>
              <a:rPr lang="en-US" altLang="zh-CN" dirty="0"/>
              <a:t>Hadoop</a:t>
            </a:r>
            <a:endParaRPr lang="zh-CN" altLang="zh-CN" dirty="0"/>
          </a:p>
          <a:p>
            <a:r>
              <a:rPr lang="en-US" altLang="zh-CN" b="0" dirty="0"/>
              <a:t>JAVA </a:t>
            </a:r>
            <a:r>
              <a:rPr lang="zh-CN" altLang="zh-CN" b="0" dirty="0"/>
              <a:t>安装包下载地址</a:t>
            </a:r>
            <a:r>
              <a:rPr lang="zh-CN" altLang="en-US" b="0" dirty="0"/>
              <a:t>（本地址会链接到</a:t>
            </a:r>
            <a:r>
              <a:rPr lang="en-US" altLang="zh-CN" b="0" dirty="0"/>
              <a:t>jdk1.8.0_xxx</a:t>
            </a:r>
            <a:r>
              <a:rPr lang="zh-CN" altLang="en-US" b="0" dirty="0"/>
              <a:t>的最新版本）</a:t>
            </a:r>
            <a:r>
              <a:rPr lang="zh-CN" altLang="zh-CN" b="0" dirty="0"/>
              <a:t>：</a:t>
            </a:r>
          </a:p>
          <a:p>
            <a:r>
              <a:rPr lang="en-US" altLang="zh-CN" b="0" dirty="0">
                <a:hlinkClick r:id="rId2"/>
              </a:rPr>
              <a:t>https://www.oracle.com/java/technologies/javase/javase-jdk8-downloads.html#license-lightbox</a:t>
            </a:r>
            <a:r>
              <a:rPr lang="en-US" altLang="zh-CN" b="0" dirty="0"/>
              <a:t> </a:t>
            </a:r>
            <a:endParaRPr lang="zh-CN" altLang="zh-CN" b="0" dirty="0"/>
          </a:p>
          <a:p>
            <a:r>
              <a:rPr lang="en-US" altLang="zh-CN" b="0" dirty="0"/>
              <a:t>Hadoop</a:t>
            </a:r>
            <a:r>
              <a:rPr lang="zh-CN" altLang="zh-CN" b="0" dirty="0"/>
              <a:t>安装包下载地址：</a:t>
            </a:r>
          </a:p>
          <a:p>
            <a:r>
              <a:rPr lang="en-US" altLang="zh-CN" dirty="0">
                <a:hlinkClick r:id="rId3"/>
              </a:rPr>
              <a:t>https://archive.apache.org/dist/hadoop/common/hadoop-3.1.4/hadoop-3.1.4.tar.gz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180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647DBD8-2119-BB4B-AAEE-B9879571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61AB490-C296-5346-B981-DBEDA8A2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463678"/>
            <a:ext cx="10783957" cy="504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 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zh-CN" sz="24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hadoop用户登录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的环境中进行下列操作：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复制压缩包到/hadoop目录下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/mnt/hgfs/Share/hadoop-3.1.4.tar.gz /hadoop/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/mnt/hgfs/Share/jdk-8u261-linux-x64.tar.gz /hadoop/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解压并安装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hadoop-3.1.4.tar.gz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..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chmod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755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jdk-8u261-linux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x64.tar.gz</a:t>
            </a:r>
          </a:p>
        </p:txBody>
      </p:sp>
    </p:spTree>
    <p:extLst>
      <p:ext uri="{BB962C8B-B14F-4D97-AF65-F5344CB8AC3E}">
        <p14:creationId xmlns:p14="http://schemas.microsoft.com/office/powerpoint/2010/main" val="11493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60046C-82F8-B640-98FC-5615A5491292}"/>
              </a:ext>
            </a:extLst>
          </p:cNvPr>
          <p:cNvSpPr/>
          <p:nvPr/>
        </p:nvSpPr>
        <p:spPr>
          <a:xfrm>
            <a:off x="493643" y="2768600"/>
            <a:ext cx="10606157" cy="40894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6218BB-2687-6E49-A460-AAC1D49B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55724"/>
            <a:ext cx="10936357" cy="512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(3) 配置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Hadoop环境变量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/hadoop/.bash_profile增加以下内容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：（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或者使用</a:t>
            </a:r>
            <a:r>
              <a:rPr lang="en-US" altLang="zh-CN" sz="2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编辑器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START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JAVA_HOME=/hadoop/jdk1.8.0_261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HADOOP_HOME=/hadoop/hadoop-3.1.4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PATH=$PATH:$HADOOP_HOME/bin:$HADOOP_HOME/sbin:$JAVA_HOME/bin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HADOOP_MAPRED_HOME=$HADOOP_HOME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HADOOP_HDFS_HOME=$HADOOP_HOME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HADOOP_COMMON_LIB_NATIVE_DIR=$HADOOP_HOME/lib/native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HADOOP_OPTS="-Djava.library.path=$HADOOP_HOME/lib"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END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F0353-1F71-D049-A05D-08FE70A5802C}"/>
              </a:ext>
            </a:extLst>
          </p:cNvPr>
          <p:cNvSpPr/>
          <p:nvPr/>
        </p:nvSpPr>
        <p:spPr>
          <a:xfrm>
            <a:off x="7112000" y="1219473"/>
            <a:ext cx="39878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配置成功后，激活新加的环境变量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bash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source ~/.bash_profile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82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A36439-16FF-8242-9DB6-15CB7C24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2856"/>
            <a:ext cx="5168210" cy="14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(4)查看JAVA和Hadoop版本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java –version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hadoop version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9F80F1-ED23-6F41-A0F1-4458CEB05E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09" y="3429000"/>
            <a:ext cx="6870853" cy="317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17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5FA72C-6EBE-6E4A-9A9C-2A1FC770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83028"/>
            <a:ext cx="5168210" cy="57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endParaRPr lang="zh-CN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58C18A-D9CA-4242-A741-A9FBE676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44" y="2124832"/>
            <a:ext cx="11035748" cy="45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创建输入的数据，暂时采用/etc/protocols文件作为测试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cp /etc/protocols input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执行Hadoop WordCount应用（词频统计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/hadoop/hadoop-3.1.4/bin/hadoop jar /hadoop/hadoop-3.1.4/share/hadoop/mapreduce/sources/hadoop-mapreduce-examples-3.1.4-sources.jar org.apache.hadoop.examples.WordCount input output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查看生成的单词统计数据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cat output/*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96FDD-069B-A24A-A790-4F3401B8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60" y="2660381"/>
            <a:ext cx="4622731" cy="17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A6A92-2EE6-3C4D-A498-F32009375FE2}"/>
              </a:ext>
            </a:extLst>
          </p:cNvPr>
          <p:cNvSpPr txBox="1"/>
          <p:nvPr/>
        </p:nvSpPr>
        <p:spPr>
          <a:xfrm>
            <a:off x="662608" y="1952704"/>
            <a:ext cx="9967291" cy="177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350"/>
              </a:spcBef>
              <a:spcAft>
                <a:spcPts val="675"/>
              </a:spcAft>
            </a:pPr>
            <a:r>
              <a:rPr lang="zh-CN" altLang="zh-CN" sz="2400" b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练习题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wordcount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对日志文件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/var/log/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dpkg.log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进行词频统计。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最终需要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将执行的命令和输出的结果粘贴到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报告文件中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单机模式安装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伪分布式安装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安装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测试安装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A02E93-0117-4545-BE78-421A4423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30" y="1727098"/>
            <a:ext cx="11220174" cy="513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hadoop的配置文件存放在/hadoop/hadoop-3.1.4/etc/hadoop下，要修改该目录下的文件core-site.xml和hdfs-site.xml来达到实现伪分布式配置。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修改core-site.xml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&lt;name&gt;hadoop.tmp.dir&lt;/name&gt;       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&lt;value&gt;file:/hadoop/hadoop-3.1.4/tmp&lt;/value&gt;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&lt;description&gt;Abase for other temporary directories.&lt;/description&gt;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&lt;name&gt;fs.defaultFS&lt;/name&gt;    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&lt;value&gt;hdfs://localhost:9000&lt;/value&gt;    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06667"/>
            <a:ext cx="5422900" cy="32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DA55E8-BDB7-9440-BB42-3AE36A8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16299"/>
            <a:ext cx="11035748" cy="52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修改hdfs-site.xml，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&lt;name&gt;dfs.replication&lt;/name&gt;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&lt;value&gt;1&lt;/value&gt;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&lt;name&gt;dfs.namenode.name.dir&lt;/name&gt;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&lt;value&gt;file:/hadoop/hadoop-3.1.4/tmp/dfs/name&lt;/value&gt;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&lt;name&gt;dfs.datanode.data.dir&lt;/name&gt;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</a:t>
            </a:r>
            <a:r>
              <a:rPr lang="zh-CN" altLang="zh-CN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hadoop/hadoop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-3.1.4/tmp/dfs/data&lt;/value&gt;    </a:t>
            </a: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25580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CD4F-8888-0F4C-98DD-7E137FE50092}"/>
              </a:ext>
            </a:extLst>
          </p:cNvPr>
          <p:cNvSpPr txBox="1"/>
          <p:nvPr/>
        </p:nvSpPr>
        <p:spPr>
          <a:xfrm>
            <a:off x="493642" y="1875309"/>
            <a:ext cx="97298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配置完成后在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hadoop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/hadoop-3.1.4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下使用命令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-format  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的格式化。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格式化失败注意权限问题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Sudo Unable to load native-</a:t>
            </a:r>
            <a:r>
              <a:rPr lang="en-US" altLang="zh-CN" sz="24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library for your platform</a:t>
            </a:r>
            <a:endParaRPr lang="zh-CN" altLang="zh-CN" sz="240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-R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a+w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–format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9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05466"/>
            <a:ext cx="9983857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启动hadoop（namenode节点）（start-all.sh在sbin里面）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启动命令为：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start-all.sh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检查是否运行成功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#执行jps命令可以查看到hadoop的几个主要进程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8112A-EC93-2140-873D-18E75C86228A}"/>
              </a:ext>
            </a:extLst>
          </p:cNvPr>
          <p:cNvSpPr txBox="1"/>
          <p:nvPr/>
        </p:nvSpPr>
        <p:spPr>
          <a:xfrm>
            <a:off x="493643" y="4577295"/>
            <a:ext cx="10479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jps</a:t>
            </a:r>
            <a:endParaRPr lang="en-US" altLang="zh-CN" sz="18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4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05466"/>
            <a:ext cx="9983857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启动hadoop（namenode节点）（start-all.sh在sbin里面）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启动命令为：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start-all.sh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检查是否运行成功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#执行jps命令可以查看到hadoop的几个主要进程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8112A-EC93-2140-873D-18E75C86228A}"/>
              </a:ext>
            </a:extLst>
          </p:cNvPr>
          <p:cNvSpPr txBox="1"/>
          <p:nvPr/>
        </p:nvSpPr>
        <p:spPr>
          <a:xfrm>
            <a:off x="493643" y="4577295"/>
            <a:ext cx="10479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jps</a:t>
            </a:r>
            <a:endParaRPr lang="en-US" altLang="zh-CN" sz="18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7" y="1081653"/>
            <a:ext cx="8946433" cy="56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B9833-D26B-5848-9A9A-7D5433BB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2109614"/>
            <a:ext cx="10580757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 访问resourcemanager界面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http://localhost:8088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通过web访问namenode HDFS web 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http://localhost:9870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关闭防火墙:ufw disable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hadoop3.0以下版本web访问端口50070；3.0及以上web访问端口9870</a:t>
            </a:r>
          </a:p>
        </p:txBody>
      </p:sp>
    </p:spTree>
    <p:extLst>
      <p:ext uri="{BB962C8B-B14F-4D97-AF65-F5344CB8AC3E}">
        <p14:creationId xmlns:p14="http://schemas.microsoft.com/office/powerpoint/2010/main" val="229354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B9833-D26B-5848-9A9A-7D5433BB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2109614"/>
            <a:ext cx="10580757" cy="357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：选定一台机器作为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，并完成配置；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：在其他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服务端、安装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目录复制到其他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节点上；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节点上开启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181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DE0B5C7-B5CD-4839-B16E-69BBD3B7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1948656"/>
            <a:ext cx="6771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Master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节点上执行如下命令修改主机名：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9CC7653-943F-4F68-BF66-A2AD9F2E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0" y="25582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gedit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/hostname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267BDC9-D83F-4285-956D-2DAE74B5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3320256"/>
            <a:ext cx="746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打开这个文件以后，里面就只有“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xxx-virtual-machine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（这里的名字根据不同的虚拟机和不同的用户而不同）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这一行内容，可以直接删除，并修改为“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”（注意是区分大小写的），然后，保存退出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编辑器，这样就完成了主机名的修改，需要重启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系统才能看到主机名的变化。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291FAB4-1551-44C0-82F8-F77F14582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1" y="4768056"/>
            <a:ext cx="6687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执行如下命令打开并修改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节点中的“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/etc/hosts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”文件：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FE993A8-33F0-4D47-B707-A7893D2F1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0" y="53776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gedit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/hosts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6D8BBFE-11E0-4D92-8037-4B405F28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1" y="6063457"/>
            <a:ext cx="267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192.168.1.121   Master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192.168.1.122   Slave1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B69686-8920-4AC7-B1D6-4CB19B795057}"/>
              </a:ext>
            </a:extLst>
          </p:cNvPr>
          <p:cNvSpPr txBox="1"/>
          <p:nvPr/>
        </p:nvSpPr>
        <p:spPr>
          <a:xfrm>
            <a:off x="4248117" y="6129880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注：这里的</a:t>
            </a:r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地址根据实际情况修改</a:t>
            </a:r>
          </a:p>
        </p:txBody>
      </p:sp>
    </p:spTree>
    <p:extLst>
      <p:ext uri="{BB962C8B-B14F-4D97-AF65-F5344CB8AC3E}">
        <p14:creationId xmlns:p14="http://schemas.microsoft.com/office/powerpoint/2010/main" val="111913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DE0B5C7-B5CD-4839-B16E-69BBD3B7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1948656"/>
            <a:ext cx="6771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Master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节点上执行如下命令修改主机名：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9CC7653-943F-4F68-BF66-A2AD9F2E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0" y="25582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vim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/hostname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267BDC9-D83F-4285-956D-2DAE74B5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80" y="3320256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打开这个文件以后，里面就只有“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dblab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-VirtualBox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”这一行内容，可以直接删除，并修改为“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”（注意是区分大小写的），然后，保存退出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编辑器，这样就完成了主机名的修改，需要重启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系统才能看到主机名的变化。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291FAB4-1551-44C0-82F8-F77F14582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1" y="4768056"/>
            <a:ext cx="6687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执行如下命令打开并修改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节点中的“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/etc/hosts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”文件：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FE993A8-33F0-4D47-B707-A7893D2F1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0" y="5377656"/>
            <a:ext cx="61722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sudo vim /etc/hosts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6D8BBFE-11E0-4D92-8037-4B405F28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1" y="6063457"/>
            <a:ext cx="267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192.168.1.121   Master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192.168.1.122   Slave1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2" descr="Hadoop中的hosts设置">
            <a:extLst>
              <a:ext uri="{FF2B5EF4-FFF2-40B4-BE49-F238E27FC236}">
                <a16:creationId xmlns:a16="http://schemas.microsoft.com/office/drawing/2014/main" id="{C0D98858-6F4C-42D8-891F-C0392DAA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0" b="3815"/>
          <a:stretch>
            <a:fillRect/>
          </a:stretch>
        </p:blipFill>
        <p:spPr bwMode="auto">
          <a:xfrm>
            <a:off x="874671" y="2374853"/>
            <a:ext cx="9563618" cy="309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1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84DCDE1-DEF6-4268-A3B7-464A4698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257426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节点上的“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/hostname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”文件中的主机名修改为“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”，同时，修改“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/hosts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”的内容，在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hosts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文件中增加如下两条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和主机名映射关系：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4F945FB-30E2-4DE1-99E5-3DFBA6BB7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1" y="3400426"/>
            <a:ext cx="2672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192.168.1.121   Master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192.168.1.122   Slave1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3055B89-C9F2-4A5C-A31B-7F34E5BF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314825"/>
            <a:ext cx="546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修改完成以后，请重新启动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28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推荐实验环境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ubuntu-18.04</a:t>
            </a:r>
            <a:r>
              <a:rPr lang="zh-CN" altLang="en-US" dirty="0"/>
              <a:t>及以上环境（实验指导书示例使用</a:t>
            </a:r>
            <a:r>
              <a:rPr lang="en-US" altLang="zh-CN" dirty="0"/>
              <a:t>20.04</a:t>
            </a:r>
            <a:r>
              <a:rPr lang="zh-CN" altLang="zh-CN" dirty="0"/>
              <a:t>环境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/>
              <a:t>jdk-8u261-linux-x64.tar.gz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3.1.4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spark-3.0.1-bin-hadoop3.2.tgz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F8F8A0A-8302-4B59-805B-A5C04E3A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971676"/>
            <a:ext cx="746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需要在各个节点上都执行如下命令，测试是否相互</a:t>
            </a:r>
            <a:r>
              <a:rPr lang="en-US" altLang="zh-CN" sz="1800" dirty="0"/>
              <a:t>ping</a:t>
            </a:r>
            <a:r>
              <a:rPr lang="zh-CN" altLang="zh-CN" sz="1800" dirty="0"/>
              <a:t>得通，如果</a:t>
            </a:r>
            <a:r>
              <a:rPr lang="en-US" altLang="zh-CN" sz="1800" dirty="0"/>
              <a:t>ping</a:t>
            </a:r>
            <a:r>
              <a:rPr lang="zh-CN" altLang="zh-CN" sz="1800" dirty="0"/>
              <a:t>不通，后面就无法顺利配置成功：</a:t>
            </a:r>
            <a:endParaRPr lang="zh-CN" altLang="en-US" sz="1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3625394-6E84-48FA-B971-F9EA426E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2886076"/>
            <a:ext cx="7551738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ping Master -c 3   # </a:t>
            </a:r>
            <a:r>
              <a:rPr lang="zh-CN" altLang="zh-CN" sz="1800">
                <a:solidFill>
                  <a:schemeClr val="bg1"/>
                </a:solidFill>
              </a:rPr>
              <a:t>只</a:t>
            </a:r>
            <a:r>
              <a:rPr lang="en-US" altLang="zh-CN" sz="1800">
                <a:solidFill>
                  <a:schemeClr val="bg1"/>
                </a:solidFill>
              </a:rPr>
              <a:t>ping 3</a:t>
            </a:r>
            <a:r>
              <a:rPr lang="zh-CN" altLang="zh-CN" sz="1800">
                <a:solidFill>
                  <a:schemeClr val="bg1"/>
                </a:solidFill>
              </a:rPr>
              <a:t>次就会停止，否则要按</a:t>
            </a:r>
            <a:r>
              <a:rPr lang="en-US" altLang="zh-CN" sz="1800">
                <a:solidFill>
                  <a:schemeClr val="bg1"/>
                </a:solidFill>
              </a:rPr>
              <a:t>Ctrl+c</a:t>
            </a:r>
            <a:r>
              <a:rPr lang="zh-CN" altLang="zh-CN" sz="1800">
                <a:solidFill>
                  <a:schemeClr val="bg1"/>
                </a:solidFill>
              </a:rPr>
              <a:t>中断</a:t>
            </a:r>
            <a:r>
              <a:rPr lang="en-US" altLang="zh-CN" sz="1800">
                <a:solidFill>
                  <a:schemeClr val="bg1"/>
                </a:solidFill>
              </a:rPr>
              <a:t>ping</a:t>
            </a:r>
            <a:r>
              <a:rPr lang="zh-CN" altLang="zh-CN" sz="1800">
                <a:solidFill>
                  <a:schemeClr val="bg1"/>
                </a:solidFill>
              </a:rPr>
              <a:t>命令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ping Slave1 -c 3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7" name="图片 4" descr="install-hadoop-cluster-04-ping-slave.png">
            <a:extLst>
              <a:ext uri="{FF2B5EF4-FFF2-40B4-BE49-F238E27FC236}">
                <a16:creationId xmlns:a16="http://schemas.microsoft.com/office/drawing/2014/main" id="{00F2BE30-4D6D-4708-B7E1-8313449F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876675"/>
            <a:ext cx="77295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56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2">
            <a:extLst>
              <a:ext uri="{FF2B5EF4-FFF2-40B4-BE49-F238E27FC236}">
                <a16:creationId xmlns:a16="http://schemas.microsoft.com/office/drawing/2014/main" id="{04480864-FB86-4C2A-BB39-8ABACA49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51" y="649287"/>
            <a:ext cx="2543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SSH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无密码登录节点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EFB3712D-50AA-4C77-B783-703029C8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50" y="1106488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必须要让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节点可以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无密码登录到各个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节点上。首先，生成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节点的公匙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，如果之前已经生成过公钥，必须要删除原来生成的公钥，重新生成一次，因为前面我们对主机名进行了修改。具体命令如下：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TextBox 4">
            <a:extLst>
              <a:ext uri="{FF2B5EF4-FFF2-40B4-BE49-F238E27FC236}">
                <a16:creationId xmlns:a16="http://schemas.microsoft.com/office/drawing/2014/main" id="{DE712F3D-5349-4EA4-AB23-A7659939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51" y="2249488"/>
            <a:ext cx="8065349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~/.ssh              # </a:t>
            </a: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如果没有该目录，先执行一次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 localhost</a:t>
            </a:r>
            <a:endParaRPr lang="zh-CN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./id_rsa*           # </a:t>
            </a: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删除之前生成的公匙（如果已经存在）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ssh-keygen -t rsa       # </a:t>
            </a: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执行该命令后，遇到提示信息，一直按回车就可以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TextBox 5">
            <a:extLst>
              <a:ext uri="{FF2B5EF4-FFF2-40B4-BE49-F238E27FC236}">
                <a16:creationId xmlns:a16="http://schemas.microsoft.com/office/drawing/2014/main" id="{B6AD49F4-445C-48A7-8018-0E2EE5341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350" y="3544888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节点能够无密码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登录本机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，需要在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7" name="TextBox 6">
            <a:extLst>
              <a:ext uri="{FF2B5EF4-FFF2-40B4-BE49-F238E27FC236}">
                <a16:creationId xmlns:a16="http://schemas.microsoft.com/office/drawing/2014/main" id="{12695E8C-0EDF-4521-B0B2-A469F7E8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550" y="4383087"/>
            <a:ext cx="75438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./id_rsa.pub &gt;&gt; ./authorized_keys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8" name="TextBox 7">
            <a:extLst>
              <a:ext uri="{FF2B5EF4-FFF2-40B4-BE49-F238E27FC236}">
                <a16:creationId xmlns:a16="http://schemas.microsoft.com/office/drawing/2014/main" id="{C9EDC406-13BD-402B-849B-B0C3A44DC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350" y="5068888"/>
            <a:ext cx="762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完成后可以执行命令“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ssh Master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”来验证一下，可能会遇到提示信息，只要输入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即可，测试成功后，请执行“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”命令返回原来的终端。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2">
            <a:extLst>
              <a:ext uri="{FF2B5EF4-FFF2-40B4-BE49-F238E27FC236}">
                <a16:creationId xmlns:a16="http://schemas.microsoft.com/office/drawing/2014/main" id="{15755ECD-C93F-4640-A85A-E4116885A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371600"/>
            <a:ext cx="61793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节点将上公匙传输到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E713EFCA-E8B5-4DBB-AD98-95D692B0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70104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~/.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/id_rsa.pub hadoop@Slave1:/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9" name="图片 4" descr="通过scp向远程主机拷贝文件">
            <a:extLst>
              <a:ext uri="{FF2B5EF4-FFF2-40B4-BE49-F238E27FC236}">
                <a16:creationId xmlns:a16="http://schemas.microsoft.com/office/drawing/2014/main" id="{D14F3FF9-EE04-430C-93B4-F6AD69AF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33775"/>
            <a:ext cx="7045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>
            <a:extLst>
              <a:ext uri="{FF2B5EF4-FFF2-40B4-BE49-F238E27FC236}">
                <a16:creationId xmlns:a16="http://schemas.microsoft.com/office/drawing/2014/main" id="{FA1E7768-BD0D-48B3-8AA3-BE35A2DC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62025"/>
            <a:ext cx="5346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接着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节点上，将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公匙加入授权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AE0EB56A-F2B9-4C66-89F2-0A19A25A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71626"/>
            <a:ext cx="9128974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mkdir ~/.ssh       # </a:t>
            </a: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如果不存在该文件夹需先创建，若已存在，则忽略本命令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~/id_rsa.pub &gt;&gt; ~/.ssh/authorized_keys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~/id_rsa.pub    # </a:t>
            </a: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用完以后就可以删掉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931CBBAD-E381-4E6F-BFDF-98D1B48A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71775"/>
            <a:ext cx="739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如果有其他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节点，也要执行将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公匙传输到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节点以及在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节点上加入授权这两步操作。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这样，在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节点上就可以无密码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登录到各个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节点了，可在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节点上执行如下命令进行检验：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FAADEE6A-7B7B-4E17-ACCA-6F8A660C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14825"/>
            <a:ext cx="54864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ssh Slave1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5" name="图片 6" descr="install-hadoop-cluster-06-ssh-slave.png">
            <a:extLst>
              <a:ext uri="{FF2B5EF4-FFF2-40B4-BE49-F238E27FC236}">
                <a16:creationId xmlns:a16="http://schemas.microsoft.com/office/drawing/2014/main" id="{97EDCC84-0584-4A73-BEF1-FF822543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1"/>
          <a:stretch>
            <a:fillRect/>
          </a:stretch>
        </p:blipFill>
        <p:spPr bwMode="auto">
          <a:xfrm>
            <a:off x="5457825" y="4279700"/>
            <a:ext cx="447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矩形 2">
            <a:extLst>
              <a:ext uri="{FF2B5EF4-FFF2-40B4-BE49-F238E27FC236}">
                <a16:creationId xmlns:a16="http://schemas.microsoft.com/office/drawing/2014/main" id="{9AD90807-EE64-46DD-95FE-0FEE7DF9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6" y="1219200"/>
            <a:ext cx="221458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BE0004E2-9BD6-4558-894A-D20C9B7A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981201"/>
            <a:ext cx="7620000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首先执行命令“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 ~/.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”，也就是使用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编辑器打开“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”文件，然后，在该文件最上面的位置加入下面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TextBox 4">
            <a:extLst>
              <a:ext uri="{FF2B5EF4-FFF2-40B4-BE49-F238E27FC236}">
                <a16:creationId xmlns:a16="http://schemas.microsoft.com/office/drawing/2014/main" id="{804E05A0-D0E3-4303-86E7-6BC70775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650" y="3705225"/>
            <a:ext cx="8814529" cy="227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#HADOOP START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export JAVA_HOME=/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hadoop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/jdk1.8.0_351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export HADOOP_HOME=/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hadoop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/hadoop-3.3.4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export PATH=$PATH:$HADOOP_HOME/bin:$HADOOP_HOME/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sbin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:$JAVA_HOME/bin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#HADOOP END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矩形 2">
            <a:extLst>
              <a:ext uri="{FF2B5EF4-FFF2-40B4-BE49-F238E27FC236}">
                <a16:creationId xmlns:a16="http://schemas.microsoft.com/office/drawing/2014/main" id="{2B9267D7-496E-428D-9FFE-2CE3C058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85825"/>
            <a:ext cx="2924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配置集群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分布式环境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43171A75-0766-4FBA-8BB9-DFF1D8F5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1495425"/>
            <a:ext cx="8429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在配置集群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分布式模式时，需要修改“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hadoop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/hadoop-3.3.4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”目录下的配置文件，这里仅设置正常启动所必须的设置项，包括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workers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yarn-site.xml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1" name="矩形 4">
            <a:extLst>
              <a:ext uri="{FF2B5EF4-FFF2-40B4-BE49-F238E27FC236}">
                <a16:creationId xmlns:a16="http://schemas.microsoft.com/office/drawing/2014/main" id="{92087AE3-A82D-48B8-B565-E876F32C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2910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workers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F7A00ECC-26E3-499F-B35A-C7F7426A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1"/>
            <a:ext cx="769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节点仅作为名称节点使用，因此将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workers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文件中原来的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删除，只添加如下一行内容：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TextBox 6">
            <a:extLst>
              <a:ext uri="{FF2B5EF4-FFF2-40B4-BE49-F238E27FC236}">
                <a16:creationId xmlns:a16="http://schemas.microsoft.com/office/drawing/2014/main" id="{A9305862-6FA8-431A-BB60-02626018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426720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2">
            <a:extLst>
              <a:ext uri="{FF2B5EF4-FFF2-40B4-BE49-F238E27FC236}">
                <a16:creationId xmlns:a16="http://schemas.microsoft.com/office/drawing/2014/main" id="{07EF8D14-989B-49A6-A655-5D586051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19200"/>
            <a:ext cx="3636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）修改文件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 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9B70FC8F-A4BB-41A5-8D5C-04282E5E6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4834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文件修改为如下内容：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C62A0E-0C5C-490F-86F4-CB1B6833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29989"/>
              </p:ext>
            </p:extLst>
          </p:nvPr>
        </p:nvGraphicFramePr>
        <p:xfrm>
          <a:off x="2743200" y="2514600"/>
          <a:ext cx="7162800" cy="3017838"/>
        </p:xfrm>
        <a:graphic>
          <a:graphicData uri="http://schemas.openxmlformats.org/drawingml/2006/table">
            <a:tbl>
              <a:tblPr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fs.defaultFS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&lt;value&gt;hdfs://Master:9000&lt;/value&gt;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hadoop.tmp.dir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hadoop/hadoop-3.3.4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/tmp&lt;/value&gt;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&lt;description&gt;Abase for other temporary directories.&lt;/description&gt;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2">
            <a:extLst>
              <a:ext uri="{FF2B5EF4-FFF2-40B4-BE49-F238E27FC236}">
                <a16:creationId xmlns:a16="http://schemas.microsoft.com/office/drawing/2014/main" id="{90AEBFCE-1E58-4F89-B125-1ABC3795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923865"/>
            <a:ext cx="3454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/>
              <a:t>（</a:t>
            </a:r>
            <a:r>
              <a:rPr lang="en-US" altLang="zh-CN" sz="2000" b="1"/>
              <a:t>3</a:t>
            </a:r>
            <a:r>
              <a:rPr lang="zh-CN" altLang="zh-CN" sz="2000" b="1"/>
              <a:t>）修改文件</a:t>
            </a:r>
            <a:r>
              <a:rPr lang="en-US" altLang="zh-CN" sz="2000" b="1"/>
              <a:t>hdfs-site.xml</a:t>
            </a:r>
            <a:endParaRPr lang="zh-CN" altLang="en-US" sz="2000"/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A795EE21-1884-4A09-9A27-05BEB395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53346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B3E9F-B532-4019-BD77-DB32DBF8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2330"/>
              </p:ext>
            </p:extLst>
          </p:nvPr>
        </p:nvGraphicFramePr>
        <p:xfrm>
          <a:off x="2371725" y="1533465"/>
          <a:ext cx="7239000" cy="4389438"/>
        </p:xfrm>
        <a:graphic>
          <a:graphicData uri="http://schemas.openxmlformats.org/drawingml/2006/table">
            <a:tbl>
              <a:tblPr/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dfs.namenode.secondary.http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-address&lt;/name&gt;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&lt;value&gt;Master:50090&lt;/value&gt;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dfs.replication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&lt;value&gt;1&lt;/value&gt;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dfs.namenode.name.dir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hadoop/hadoop-3.3.4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/tmp/dfs/name&lt;/value&gt;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dfs.datanode.data.dir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&lt;value&gt;file:/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hadoop/hadoop-3.3.4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/tmp/dfs/data&lt;/value&gt;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矩形 2">
            <a:extLst>
              <a:ext uri="{FF2B5EF4-FFF2-40B4-BE49-F238E27FC236}">
                <a16:creationId xmlns:a16="http://schemas.microsoft.com/office/drawing/2014/main" id="{7C2EBCD4-2B35-404A-9E53-D8BE7007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33375"/>
            <a:ext cx="383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）修改文件</a:t>
            </a:r>
            <a:r>
              <a:rPr lang="en-US" altLang="zh-CN" sz="2000" b="1" dirty="0"/>
              <a:t>mapred-site.xml</a:t>
            </a:r>
            <a:endParaRPr lang="zh-CN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3EB3D7-1763-4390-96F5-E215176C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1457"/>
              </p:ext>
            </p:extLst>
          </p:nvPr>
        </p:nvGraphicFramePr>
        <p:xfrm>
          <a:off x="2438400" y="942975"/>
          <a:ext cx="7905750" cy="5676900"/>
        </p:xfrm>
        <a:graphic>
          <a:graphicData uri="http://schemas.openxmlformats.org/drawingml/2006/table">
            <a:tbl>
              <a:tblPr/>
              <a:tblGrid>
                <a:gridCol w="79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6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&lt;name&gt;mapreduce.framework.name&lt;/name&gt;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&lt;value&gt;yarn&lt;/value&gt;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mapreduce.jobhistory.address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&lt;value&gt;Master:10020&lt;/value&gt;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mapreduce.jobhistory.webapp.address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    &lt;value&gt;Master:19888&lt;/value&gt;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yarn.app.mapreduce.am.env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/hadoop-3.3.4&lt;/value&gt;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mapreduce.map.env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altLang="zh-CN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/hadoop-3.3.4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&lt;property&gt;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&lt;name&gt;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mapreduce.reduce.env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&lt;value&gt;HADOOP_MAPRED_HOME=/</a:t>
                      </a:r>
                      <a:r>
                        <a:rPr lang="en-US" altLang="zh-CN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/hadoop-3.3.4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&lt;/property&gt; 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991" marR="669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矩形 2">
            <a:extLst>
              <a:ext uri="{FF2B5EF4-FFF2-40B4-BE49-F238E27FC236}">
                <a16:creationId xmlns:a16="http://schemas.microsoft.com/office/drawing/2014/main" id="{DD5CFFBA-4FF5-4D47-8839-02C7DE33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0"/>
            <a:ext cx="3525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/>
              <a:t>（</a:t>
            </a:r>
            <a:r>
              <a:rPr lang="en-US" altLang="zh-CN" sz="2000" b="1"/>
              <a:t>5</a:t>
            </a:r>
            <a:r>
              <a:rPr lang="zh-CN" altLang="zh-CN" sz="2000" b="1"/>
              <a:t>）修改文件</a:t>
            </a:r>
            <a:r>
              <a:rPr lang="en-US" altLang="zh-CN" sz="2000" b="1"/>
              <a:t> yarn-site.xml</a:t>
            </a:r>
            <a:endParaRPr lang="zh-CN" altLang="en-US" sz="20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96B10B-8FDA-4751-99AA-AF568A0F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17805"/>
              </p:ext>
            </p:extLst>
          </p:nvPr>
        </p:nvGraphicFramePr>
        <p:xfrm>
          <a:off x="2667000" y="2057400"/>
          <a:ext cx="6858000" cy="274320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yarn.resourcemanager.hostname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Master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yarn.nodemanager.aux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-services&lt;/name&gt;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mapreduce_shuffle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&lt;/value&gt;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79930"/>
            <a:ext cx="10441057" cy="455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系统的用户界面，提供了用户与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系统内核进行交互操作的一种接口，它接收用户输入的命令并把它送入内核去执行。当在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系统中打开一个终端（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Ctrl+Alt+T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）时，就进入了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命令提示符状态。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需要先添加用来运行Hadoop进程的用户组hadoop及用户hadoop。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系统而言，超级用户一般命名为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，它是系统中唯一的超级用户，具有系统中所有的权限，如启动或停止一个进程、删除或添加用户、增加或禁用硬件等。在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进行不当的操作是相当危险的，因此在实际使用中，一般不推荐使用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登录系统来进行日常的操作。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2">
            <a:extLst>
              <a:ext uri="{FF2B5EF4-FFF2-40B4-BE49-F238E27FC236}">
                <a16:creationId xmlns:a16="http://schemas.microsoft.com/office/drawing/2014/main" id="{76759002-338E-4EB7-B52B-03ABA150E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0"/>
            <a:ext cx="4366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id="{6FD51E2C-58D2-403A-B153-3AE68EFF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763905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/ Hadoop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rm -r ./hadoop-3.3.4/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Hadoop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rm -r ./hadoop-3.3.4/logs/*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删除日志文件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tar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zcf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~/hadoop.master.tar.gz ./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先压缩再复制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~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./hadoop.master.tar.gz Slave1:/home/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TextBox 4">
            <a:extLst>
              <a:ext uri="{FF2B5EF4-FFF2-40B4-BE49-F238E27FC236}">
                <a16:creationId xmlns:a16="http://schemas.microsoft.com/office/drawing/2014/main" id="{F93A2F4D-D7E6-4DAE-89A2-6F26F45C2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14800"/>
            <a:ext cx="4304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节点上执行如下命令：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A3856D45-9225-4176-BA56-6D4B28A3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1"/>
            <a:ext cx="760095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rm -r /Hadoop/ hadoop-3.3.4    #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删掉旧的（如果存在）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tar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~/hadoop.master.tar.gz -C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/hadoop-3.3.4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Box 2">
            <a:extLst>
              <a:ext uri="{FF2B5EF4-FFF2-40B4-BE49-F238E27FC236}">
                <a16:creationId xmlns:a16="http://schemas.microsoft.com/office/drawing/2014/main" id="{E451CE05-80CE-4880-89AB-CD324FCA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5206"/>
            <a:ext cx="929640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首次启动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集群时，需要先在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节点执行名称节点的格式化（只需要执行这一次，后面再启动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时，不要再次格式化名称节点），命令如下：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4" name="TextBox 3">
            <a:extLst>
              <a:ext uri="{FF2B5EF4-FFF2-40B4-BE49-F238E27FC236}">
                <a16:creationId xmlns:a16="http://schemas.microsoft.com/office/drawing/2014/main" id="{C5AA3339-A00C-4CE7-AB53-6EAC13D5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033955"/>
            <a:ext cx="5486400" cy="4996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hdfs namenode -format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5" name="TextBox 4">
            <a:extLst>
              <a:ext uri="{FF2B5EF4-FFF2-40B4-BE49-F238E27FC236}">
                <a16:creationId xmlns:a16="http://schemas.microsoft.com/office/drawing/2014/main" id="{7F90F62B-55AB-4346-97B8-179400E30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719755"/>
            <a:ext cx="895097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现在就可以启动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了，启动需要在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节点上进行，执行如下命令：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6" name="TextBox 5">
            <a:extLst>
              <a:ext uri="{FF2B5EF4-FFF2-40B4-BE49-F238E27FC236}">
                <a16:creationId xmlns:a16="http://schemas.microsoft.com/office/drawing/2014/main" id="{8D34FFD1-6614-433D-B158-3A23D9BD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329356"/>
            <a:ext cx="7239000" cy="14229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start-dfs.sh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start-yarn.sh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mr-jobhistory-daemon.sh start historyserver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7" name="图片 6" descr="通过jps查看Master的Hadoop进程">
            <a:extLst>
              <a:ext uri="{FF2B5EF4-FFF2-40B4-BE49-F238E27FC236}">
                <a16:creationId xmlns:a16="http://schemas.microsoft.com/office/drawing/2014/main" id="{0853F0B8-F6E9-4091-BFDB-9CE5E2B4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0" b="6433"/>
          <a:stretch>
            <a:fillRect/>
          </a:stretch>
        </p:blipFill>
        <p:spPr bwMode="auto">
          <a:xfrm>
            <a:off x="5932813" y="4862287"/>
            <a:ext cx="4254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图片 2" descr="通过jps查看Slave的Hadoop进程">
            <a:extLst>
              <a:ext uri="{FF2B5EF4-FFF2-40B4-BE49-F238E27FC236}">
                <a16:creationId xmlns:a16="http://schemas.microsoft.com/office/drawing/2014/main" id="{F86E8310-F1CD-436F-B9F7-45FF09FD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1" b="9160"/>
          <a:stretch>
            <a:fillRect/>
          </a:stretch>
        </p:blipFill>
        <p:spPr bwMode="auto">
          <a:xfrm>
            <a:off x="3094831" y="800100"/>
            <a:ext cx="5667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3" descr="通过dfsadmin查看DataNode的状态">
            <a:extLst>
              <a:ext uri="{FF2B5EF4-FFF2-40B4-BE49-F238E27FC236}">
                <a16:creationId xmlns:a16="http://schemas.microsoft.com/office/drawing/2014/main" id="{7E269611-B3B1-4F39-8120-388D2422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5"/>
          <a:stretch>
            <a:fillRect/>
          </a:stretch>
        </p:blipFill>
        <p:spPr bwMode="auto">
          <a:xfrm>
            <a:off x="3200400" y="2857500"/>
            <a:ext cx="54562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矩形 2">
            <a:extLst>
              <a:ext uri="{FF2B5EF4-FFF2-40B4-BE49-F238E27FC236}">
                <a16:creationId xmlns:a16="http://schemas.microsoft.com/office/drawing/2014/main" id="{1F4B7661-3317-47DB-AFA2-CEEF34F8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1" y="238125"/>
            <a:ext cx="228940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执行分布式实例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TextBox 3">
            <a:extLst>
              <a:ext uri="{FF2B5EF4-FFF2-40B4-BE49-F238E27FC236}">
                <a16:creationId xmlns:a16="http://schemas.microsoft.com/office/drawing/2014/main" id="{E82B1254-8FB5-43D5-BC7B-8AE81DF8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695326"/>
            <a:ext cx="969645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执行分布式实例过程与伪分布式模式一样，首先创建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上的用户目录，命令如下：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TextBox 4">
            <a:extLst>
              <a:ext uri="{FF2B5EF4-FFF2-40B4-BE49-F238E27FC236}">
                <a16:creationId xmlns:a16="http://schemas.microsoft.com/office/drawing/2014/main" id="{9CA97069-A5DE-4914-9A07-908D4080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533525"/>
            <a:ext cx="5867400" cy="49699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/user/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TextBox 5">
            <a:extLst>
              <a:ext uri="{FF2B5EF4-FFF2-40B4-BE49-F238E27FC236}">
                <a16:creationId xmlns:a16="http://schemas.microsoft.com/office/drawing/2014/main" id="{9CED4A86-57CE-4A37-8509-EB4D3BB5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49" y="2143126"/>
            <a:ext cx="9572625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目录，并把“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”目录中的配置文件作为输入文件复制到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目录中，命令如下：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5" name="TextBox 6">
            <a:extLst>
              <a:ext uri="{FF2B5EF4-FFF2-40B4-BE49-F238E27FC236}">
                <a16:creationId xmlns:a16="http://schemas.microsoft.com/office/drawing/2014/main" id="{CC5FFDA6-9EC0-4CE9-9D53-C99B6B68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362326"/>
            <a:ext cx="9620250" cy="96128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-put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/hadoop-3.3.4/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/*.xml input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6" name="TextBox 7">
            <a:extLst>
              <a:ext uri="{FF2B5EF4-FFF2-40B4-BE49-F238E27FC236}">
                <a16:creationId xmlns:a16="http://schemas.microsoft.com/office/drawing/2014/main" id="{6D63C984-A4CC-46AA-B3FB-F7326527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1" y="4276725"/>
            <a:ext cx="589481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接着就可以运行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MapReduce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作业了，命令如下：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7" name="TextBox 8">
            <a:extLst>
              <a:ext uri="{FF2B5EF4-FFF2-40B4-BE49-F238E27FC236}">
                <a16:creationId xmlns:a16="http://schemas.microsoft.com/office/drawing/2014/main" id="{5A4A06FB-66FC-4CC5-8B34-C4C74FA54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4810126"/>
            <a:ext cx="7543800" cy="14229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jar 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/hadoop-3.3.4/share/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/hadoop-mapreduce-examples-3.1.3.jar grep input output '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[a-z.]+'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图片 2">
            <a:extLst>
              <a:ext uri="{FF2B5EF4-FFF2-40B4-BE49-F238E27FC236}">
                <a16:creationId xmlns:a16="http://schemas.microsoft.com/office/drawing/2014/main" id="{548D9A04-140E-4D29-968E-A18145FE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800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图片 3">
            <a:extLst>
              <a:ext uri="{FF2B5EF4-FFF2-40B4-BE49-F238E27FC236}">
                <a16:creationId xmlns:a16="http://schemas.microsoft.com/office/drawing/2014/main" id="{645B3A1C-78C5-46DB-BE9A-4DCB535D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048000"/>
            <a:ext cx="63595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图片 2" descr="MapReduce作业的输出结果">
            <a:extLst>
              <a:ext uri="{FF2B5EF4-FFF2-40B4-BE49-F238E27FC236}">
                <a16:creationId xmlns:a16="http://schemas.microsoft.com/office/drawing/2014/main" id="{9C7D6808-7EE0-422F-8ACE-DB88D3A5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6"/>
          <a:stretch>
            <a:fillRect/>
          </a:stretch>
        </p:blipFill>
        <p:spPr bwMode="auto">
          <a:xfrm>
            <a:off x="2895600" y="1143000"/>
            <a:ext cx="6096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矩形 3">
            <a:extLst>
              <a:ext uri="{FF2B5EF4-FFF2-40B4-BE49-F238E27FC236}">
                <a16:creationId xmlns:a16="http://schemas.microsoft.com/office/drawing/2014/main" id="{B4123CB9-7FA0-4341-B99D-7B2676D4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最后，关闭</a:t>
            </a:r>
            <a:r>
              <a:rPr lang="en-US" altLang="zh-CN" sz="1800"/>
              <a:t>Hadoop</a:t>
            </a:r>
            <a:r>
              <a:rPr lang="zh-CN" altLang="zh-CN" sz="1800"/>
              <a:t>集群，需要在</a:t>
            </a:r>
            <a:r>
              <a:rPr lang="en-US" altLang="zh-CN" sz="1800"/>
              <a:t>Master</a:t>
            </a:r>
            <a:r>
              <a:rPr lang="zh-CN" altLang="zh-CN" sz="1800"/>
              <a:t>节点执行如下命令：</a:t>
            </a:r>
            <a:endParaRPr lang="zh-CN" altLang="en-US" sz="1800"/>
          </a:p>
        </p:txBody>
      </p:sp>
      <p:sp>
        <p:nvSpPr>
          <p:cNvPr id="50181" name="TextBox 4">
            <a:extLst>
              <a:ext uri="{FF2B5EF4-FFF2-40B4-BE49-F238E27FC236}">
                <a16:creationId xmlns:a16="http://schemas.microsoft.com/office/drawing/2014/main" id="{EED15F9D-73C1-4B14-872C-8EDB9C398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1"/>
            <a:ext cx="64770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stop-yarn.sh</a:t>
            </a:r>
            <a:endParaRPr lang="zh-CN" altLang="zh-CN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stop-dfs.sh</a:t>
            </a:r>
            <a:endParaRPr lang="zh-CN" altLang="zh-CN" sz="18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$ mr-jobhistory-daemon.sh stop historyserver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A05207-E4FD-9A40-85B0-F7C64BD8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4650"/>
            <a:ext cx="108601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1）解压并安装Spark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本次实验我们将spark安装在/hadoop/app下，因此我们建立spark的安装目录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/hadoop/app下载安装包有如下两个方法：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https://archive.apache.org/dist/spark/spark-3.0.1/spark-3.0.1-bin-hadoop3.2.tgz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spark-3.0.1-bin-hadoop3.2.tgz 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rm -r spark-3.0.1-bin-hadoop3.2.tgz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删除安装文件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mv spark-3.0.1-bin-hadoop3.2  spark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修改文件名称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641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B6566E-F6DA-C048-B729-0AA4F859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852067"/>
            <a:ext cx="11607800" cy="492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2）配置 Hadoop 环境变量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Yarn 上运行 Spark 需要配置 HADOOP_CONF_DIR、 YARN_CONF_DIR 和 HDFS_CONF_DIR 环境变量命令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(vi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可以替换为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)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在下面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添加如下代码：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SPARK_HOME=/hadoop/app/spark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HDFS_CONF_DIR=$HADOOP_HOME/etc/hadoop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保存关闭后，执行以下命令使得环境变量生效：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/hadoop/.bash_profile</a:t>
            </a:r>
          </a:p>
        </p:txBody>
      </p:sp>
    </p:spTree>
    <p:extLst>
      <p:ext uri="{BB962C8B-B14F-4D97-AF65-F5344CB8AC3E}">
        <p14:creationId xmlns:p14="http://schemas.microsoft.com/office/powerpoint/2010/main" val="2678408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BC964-9F07-CD43-A3FE-3909D9A2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915567"/>
            <a:ext cx="9474200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）修改配置文件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/hadoop/app/spark/conf/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spark-env.sh.template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在第一行“#!/usr/bin/env bash”下，写入以下内容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SPARK_MASTER_HOST=127.0.0.1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SPARK_MASTER_PORT=7077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SPARK_WORKER_CORES=1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SPARK_WORKER_MEMORY=512M</a:t>
            </a:r>
          </a:p>
        </p:txBody>
      </p:sp>
    </p:spTree>
    <p:extLst>
      <p:ext uri="{BB962C8B-B14F-4D97-AF65-F5344CB8AC3E}">
        <p14:creationId xmlns:p14="http://schemas.microsoft.com/office/powerpoint/2010/main" val="1123021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F8F468-7CE4-DC47-AC0B-99BC8324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8" y="1795077"/>
            <a:ext cx="11426412" cy="271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Spark的启动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（1）进入spark-shell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 Spark 安装主目录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 cd /hadoop/app/spark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进入spark的shell界面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./bin/spark-shell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800C3-DAA0-9B4D-9B63-C19B2908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1988550"/>
            <a:ext cx="5661143" cy="41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09739"/>
            <a:ext cx="10441057" cy="50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命令。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系统的管理指令，管理员可以授权给普通用户去执行一些需要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权限执行的操作。这样不仅减少了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用户的登陆和管理时间，同样也提高了安全性。所以当使用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用户登录系统后，当需要执行只有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用户有权限执行的命令时，都要在命令前面加上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才能顺利执行。当使用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命令时，会要求输入密码。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、目录的权限。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系统对文件权限有严格的规定，如果一个用户不具备权限，将无法访问目录。例如使用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用户下载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安装文件，并把文件解压缩到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/local/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目录下，会得到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的目录，但此时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用户并不是此目录的所有者，不能对该目录进行相关操作。这时，就需要使用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命令进行授权，让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拥有该目录的权限。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–R 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/local/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163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9A7F99-93CC-6E4C-BCA0-8B0836BF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78575"/>
            <a:ext cx="10371622" cy="448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（2）启动spark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首先启动master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/hadoop/app/spark/sbin/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./start-master.sh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查看Master进程是否启动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jps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②启动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./start-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slave.sh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spark://127.0.0.1:7077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进程是否启动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4BC9D7-EC5A-3644-92F4-FF7FF65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34" y="2292241"/>
            <a:ext cx="7266057" cy="60011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6D8ABB6-82B7-2940-ABCB-C1CA059E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50"/>
            <a:ext cx="184731" cy="4097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D4CA1-2500-2441-A1E5-474527D1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55" y="5472507"/>
            <a:ext cx="5274310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16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0BF005-709E-4A46-AA4C-DA02FED6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34777"/>
            <a:ext cx="10695057" cy="360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运行pi（π）的实例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 ./bin/spark-submit --class org.apache.spark.examples.SparkPi --master spark://127.0.0.1:7077  --driver-memory 512M --executor-memory 512M --executor-cores 1 ./examples/jars/spark-examples*.jar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结果在执行过程中的其中一行，需要大家仔细查看，如下图：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 is roughly 3.14**</a:t>
            </a:r>
          </a:p>
        </p:txBody>
      </p:sp>
    </p:spTree>
    <p:extLst>
      <p:ext uri="{BB962C8B-B14F-4D97-AF65-F5344CB8AC3E}">
        <p14:creationId xmlns:p14="http://schemas.microsoft.com/office/powerpoint/2010/main" val="3541596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1781C-01B3-144F-A514-1D7C0B46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836873"/>
            <a:ext cx="5274310" cy="38322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8548274-0ABD-F044-BA9F-C2E3DB19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83" y="1702498"/>
            <a:ext cx="5274308" cy="4295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说明：spark-submit 可以提交任务到 spark 集群执行，也可以提交到 hadoop 的 yarn 集群执行。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参数的含义：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--class  应用程序的主类，仅针对 java 或 scala 应用。这里我们使用的是spark自带的计算pi的类。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--master     master 的地址，提交任务到哪里执行。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--driver-memory  Driver内存，默认 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--executor-memory    每个 executor 的内存，默认是1G。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--driver-cores   Driver 的核数，默认是1。在 yarn 或者 standalone 下使用。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./examples/jars/spark-examples*.jar 指的是/hadoop/app/spark/examples/jars下的spark-examples*.jar包，运行pi的类就写在这些jar包里。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EA9668-6746-FA47-B82A-E083C1C2DF83}"/>
              </a:ext>
            </a:extLst>
          </p:cNvPr>
          <p:cNvSpPr/>
          <p:nvPr/>
        </p:nvSpPr>
        <p:spPr>
          <a:xfrm>
            <a:off x="493643" y="2286000"/>
            <a:ext cx="2363857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286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四</a:t>
            </a:r>
            <a:r>
              <a:rPr lang="zh-CN" altLang="zh-CN" b="1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2CFEAB-F307-A74A-AAD0-6254DFE7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65739"/>
            <a:ext cx="11035748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执行时会输出非常多的运行信息，输出结果不容易找到，可以通过 grep 命令进行过滤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（命令中的 2&gt;&amp;1 可以将所有的信息都输出到 stdout 中，否则由于输出日志的性质，还是会输出到屏幕中）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./bin/spark-submit --class org.apache.spark.examples.SparkPi --master spark://127.0.0.1:7077  --driver-memory 512M --executor-memory 512M --executor-cores 1 ./examples/jars/spark-examples*.jar 2&gt;&amp;1 | grep "Pi is roughly"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结果如下图（结果可能会有微小差别）：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C2B4E-2325-E74D-B7A1-0A440CA7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9" y="5837429"/>
            <a:ext cx="6920973" cy="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8328"/>
            <a:ext cx="10441057" cy="20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、更新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APT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是一款优秀的软件管理工具，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安装和管理各种软件。安装完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系统以后，需要及时更新。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可以在系统设置中更改软件源。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23C9B2-2D7B-458D-ADA0-AFBA3B19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" y="4069080"/>
            <a:ext cx="4066474" cy="2652807"/>
          </a:xfrm>
          <a:prstGeom prst="rect">
            <a:avLst/>
          </a:prstGeom>
        </p:spPr>
      </p:pic>
      <p:pic>
        <p:nvPicPr>
          <p:cNvPr id="7" name="图片 2" descr="Ubuntu更新软件源-选择服务器">
            <a:extLst>
              <a:ext uri="{FF2B5EF4-FFF2-40B4-BE49-F238E27FC236}">
                <a16:creationId xmlns:a16="http://schemas.microsoft.com/office/drawing/2014/main" id="{A14C5A52-0BD3-403D-8198-AA75F979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92" y="3303270"/>
            <a:ext cx="4940682" cy="341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09" y="1516172"/>
            <a:ext cx="10441057" cy="52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Secure Shell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的缩写，是建立在应用层和传输层基础上的安全协议。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是目前较可靠、专为远程登录会话和其他网络服务提供安全性的协议。利用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协议可以有效防止远程管理过程中的信息泄露问题。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最初是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系统上的一个程序，后来扩展到其他操作平台。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是由客户端（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默认已安装）和服务端（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-server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）的软件组成，服务端是一个守护进程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(daemon)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，它在后台运行并响应来自客户端的连接请求，客户端包含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程序以及像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（远程拷贝）、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slogin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（远程登陆）、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sftp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（安全文件传输）等其他的应用程序。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的原因：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名称节点（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）需要启动集群中所有机器的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守护进程，这个过程需要通过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登录来实现。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并没有提供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输入密码登录的形式，因此，为了能够顺利登录每台机器，需要将所有机器配置为名称节点可以无密码登录它们。</a:t>
            </a:r>
          </a:p>
        </p:txBody>
      </p:sp>
    </p:spTree>
    <p:extLst>
      <p:ext uri="{BB962C8B-B14F-4D97-AF65-F5344CB8AC3E}">
        <p14:creationId xmlns:p14="http://schemas.microsoft.com/office/powerpoint/2010/main" val="344417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577219"/>
            <a:ext cx="10441057" cy="45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需要先添加用来运行Hadoop进程的用户组hadoop及用户hadoop。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添加用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及用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户组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创建用户和用户组hadoop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mkdir -p /hadoop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groupadd hadoop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添加组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useradd -g hadoop -G hadoop -d /hadoop 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chown -R hadoop:hadoop /hadoop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修改权限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usermod -s /bin/bash hadoop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# -s shell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：修改用户的登录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Shell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，默认是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/bin/bash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D6AE15-E1B1-4E6E-A18E-07719CDD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914" y="2173678"/>
            <a:ext cx="6580257" cy="180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将指定文件的拥有者改为指定的用户或组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useradd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[-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mMnr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][-c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备注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&gt;][-d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登入目录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&gt;][-e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有效期限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&gt;][-f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缓冲天数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&gt;][-g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群组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&gt;][-G &lt;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附加群组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 [-s &lt;shell&gt;] [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用户帐号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用户可以有一个主组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和多个附加组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usermod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命令用于修改用户帐号</a:t>
            </a:r>
          </a:p>
        </p:txBody>
      </p:sp>
    </p:spTree>
    <p:extLst>
      <p:ext uri="{BB962C8B-B14F-4D97-AF65-F5344CB8AC3E}">
        <p14:creationId xmlns:p14="http://schemas.microsoft.com/office/powerpoint/2010/main" val="39970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08A34-80A6-4752-A339-B230FE15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87" y="1855691"/>
            <a:ext cx="6484825" cy="40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5924</Words>
  <Application>Microsoft Office PowerPoint</Application>
  <PresentationFormat>宽屏</PresentationFormat>
  <Paragraphs>511</Paragraphs>
  <Slides>53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-apple-system</vt:lpstr>
      <vt:lpstr>Arial Unicode MS</vt:lpstr>
      <vt:lpstr>等线</vt:lpstr>
      <vt:lpstr>等线 Light</vt:lpstr>
      <vt:lpstr>KaiTi</vt:lpstr>
      <vt:lpstr>Microsoft YaHei</vt:lpstr>
      <vt:lpstr>Microsoft YaHei</vt:lpstr>
      <vt:lpstr>Arial</vt:lpstr>
      <vt:lpstr>Calibri</vt:lpstr>
      <vt:lpstr>Consolas</vt:lpstr>
      <vt:lpstr>Times New Roman</vt:lpstr>
      <vt:lpstr>Office 主题​​</vt:lpstr>
      <vt:lpstr> Hadoop和Spark安装配置</vt:lpstr>
      <vt:lpstr>实验内容</vt:lpstr>
      <vt:lpstr>推荐实验环境</vt:lpstr>
      <vt:lpstr>实验步骤</vt:lpstr>
      <vt:lpstr>实验步骤</vt:lpstr>
      <vt:lpstr>实验步骤</vt:lpstr>
      <vt:lpstr>实验步骤</vt:lpstr>
      <vt:lpstr>实验步骤</vt:lpstr>
      <vt:lpstr>实验步骤</vt:lpstr>
      <vt:lpstr>PowerPoint 演示文稿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Tom</cp:lastModifiedBy>
  <cp:revision>42</cp:revision>
  <dcterms:created xsi:type="dcterms:W3CDTF">2021-10-18T04:21:05Z</dcterms:created>
  <dcterms:modified xsi:type="dcterms:W3CDTF">2022-12-04T14:39:20Z</dcterms:modified>
</cp:coreProperties>
</file>