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83" r:id="rId5"/>
    <p:sldId id="284" r:id="rId6"/>
    <p:sldId id="303" r:id="rId7"/>
    <p:sldId id="285" r:id="rId8"/>
    <p:sldId id="286" r:id="rId9"/>
    <p:sldId id="259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300" r:id="rId23"/>
    <p:sldId id="299" r:id="rId24"/>
    <p:sldId id="30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7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65918" autoAdjust="0"/>
  </p:normalViewPr>
  <p:slideViewPr>
    <p:cSldViewPr snapToGrid="0" snapToObjects="1">
      <p:cViewPr varScale="1">
        <p:scale>
          <a:sx n="60" d="100"/>
          <a:sy n="60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08246-4FC9-A24B-B757-5D43EFD9CEFD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8E1B8-B9D5-1D4A-BEB3-C70249B57B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144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这是一个统计单词数的流程，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Hadoop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将输入数据切成若干个分片，并将每个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split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交给一个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 task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任务生成简单的键值对，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数据通过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combine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（合并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值，可选过程），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shuffle(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partion,sort,merge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将相同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值得数据合并，排序并通过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值分成若干个分片形成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的输入，并有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统计出结果，输出到文件。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把待处理的数据集分割成许多小数据集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splits 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每个小数据集进一步分解成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批键值对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&lt;key1 ,value1&gt; ,</a:t>
            </a:r>
          </a:p>
          <a:p>
            <a:pPr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为每个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Split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执行用户自己定义的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输出中间结果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&lt;key2,value2&gt;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键值对。实际上在数据处理过程中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数据元素都是不可变的，也就是说系</a:t>
            </a:r>
          </a:p>
          <a:p>
            <a:pPr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统是不能更改原始数据的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只会把处理的数据元素输出到下一下阶段。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阶段的主要作用就是接收来自输入列表的迭代器，把这些数据汇总到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从大规模的数据集汇总形成更小规</a:t>
            </a:r>
          </a:p>
          <a:p>
            <a:pPr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模的数据集。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首先把从不同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接收来的数据合并在一起并且进行排序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然后调用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&lt;key2,list(v2)&gt;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进行相应的处理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形成新的键值对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&lt;key3, value3&gt;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工作流程的核心，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 程包含在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两端中，在</a:t>
            </a:r>
          </a:p>
          <a:p>
            <a:pPr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 程对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的结果进行划分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(Partition)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、排序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(Sort)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和溢写</a:t>
            </a:r>
          </a:p>
          <a:p>
            <a:pPr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(Spill)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，然后将属于同一划分的输出结果合并在一起并写到磁盘上。而在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</a:p>
          <a:p>
            <a:pPr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 会将各个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送来的属于同一划分的输出结果进行合并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(Merge)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</a:t>
            </a:r>
          </a:p>
          <a:p>
            <a:pPr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后对合并的结果进行排序，最后交给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Map</a:t>
            </a:r>
            <a:r>
              <a:rPr lang="zh-CN" altLang="en-US" dirty="0"/>
              <a:t>端的</a:t>
            </a:r>
            <a:r>
              <a:rPr lang="en-US" altLang="zh-CN" dirty="0"/>
              <a:t>Shuffle</a:t>
            </a:r>
            <a:r>
              <a:rPr lang="zh-CN" altLang="en-US" dirty="0"/>
              <a:t>过程简单地说，每个</a:t>
            </a:r>
            <a:r>
              <a:rPr lang="en-US" altLang="zh-CN" dirty="0"/>
              <a:t>Map Task</a:t>
            </a:r>
            <a:r>
              <a:rPr lang="zh-CN" altLang="en-US" dirty="0"/>
              <a:t>都有</a:t>
            </a:r>
            <a:r>
              <a:rPr lang="en-US" altLang="zh-CN" dirty="0"/>
              <a:t>-</a:t>
            </a:r>
            <a:r>
              <a:rPr lang="zh-CN" altLang="en-US" dirty="0"/>
              <a:t>一个内存缓冲区，存储着</a:t>
            </a:r>
            <a:r>
              <a:rPr lang="en-US" altLang="zh-CN" dirty="0"/>
              <a:t>Map</a:t>
            </a:r>
            <a:r>
              <a:rPr lang="zh-CN" altLang="en-US" dirty="0"/>
              <a:t>的输出结果，当</a:t>
            </a:r>
          </a:p>
          <a:p>
            <a:r>
              <a:rPr lang="zh-CN" altLang="en-US" dirty="0"/>
              <a:t>缓冲区快满的时候，需要将缓冲区的数据以</a:t>
            </a:r>
            <a:r>
              <a:rPr lang="en-US" altLang="zh-CN" dirty="0"/>
              <a:t>-</a:t>
            </a:r>
            <a:r>
              <a:rPr lang="zh-CN" altLang="en-US" dirty="0"/>
              <a:t>一个临时文件的方式存放到磁盘，当整个</a:t>
            </a:r>
            <a:r>
              <a:rPr lang="en-US" altLang="zh-CN" dirty="0"/>
              <a:t>Map Task</a:t>
            </a:r>
            <a:r>
              <a:rPr lang="zh-CN" altLang="en-US" dirty="0"/>
              <a:t>结</a:t>
            </a:r>
          </a:p>
          <a:p>
            <a:r>
              <a:rPr lang="zh-CN" altLang="en-US" dirty="0"/>
              <a:t>束后，再对磁盘中这个</a:t>
            </a:r>
            <a:r>
              <a:rPr lang="en-US" altLang="zh-CN" dirty="0"/>
              <a:t>Map Task</a:t>
            </a:r>
            <a:r>
              <a:rPr lang="zh-CN" altLang="en-US" dirty="0"/>
              <a:t>产生的所有临时文件做合并，生成最终的正式输出文件，然后等</a:t>
            </a:r>
          </a:p>
          <a:p>
            <a:r>
              <a:rPr lang="zh-CN" altLang="en-US" dirty="0"/>
              <a:t>待</a:t>
            </a:r>
            <a:r>
              <a:rPr lang="en-US" altLang="zh-CN" dirty="0"/>
              <a:t>Reduce Task</a:t>
            </a:r>
            <a:r>
              <a:rPr lang="zh-CN" altLang="en-US" dirty="0"/>
              <a:t>来取数据。</a:t>
            </a:r>
            <a:endParaRPr lang="en-US" altLang="zh-CN" dirty="0"/>
          </a:p>
          <a:p>
            <a:r>
              <a:rPr lang="en-US" altLang="zh-CN" dirty="0" err="1"/>
              <a:t>ReduceTask</a:t>
            </a:r>
            <a:r>
              <a:rPr lang="zh-CN" altLang="en-US" dirty="0"/>
              <a:t>前面的工作就是不断地拉取当前</a:t>
            </a:r>
            <a:r>
              <a:rPr lang="en-US" altLang="zh-CN" dirty="0"/>
              <a:t>Job</a:t>
            </a:r>
            <a:r>
              <a:rPr lang="zh-CN" altLang="en-US" dirty="0"/>
              <a:t>里每个</a:t>
            </a:r>
            <a:r>
              <a:rPr lang="en-US" altLang="zh-CN" dirty="0" err="1"/>
              <a:t>MapTask</a:t>
            </a:r>
            <a:r>
              <a:rPr lang="zh-CN" altLang="en-US" dirty="0"/>
              <a:t>的最终结果，然后对从不同地方</a:t>
            </a:r>
          </a:p>
          <a:p>
            <a:r>
              <a:rPr lang="zh-CN" altLang="en-US" dirty="0"/>
              <a:t>拉取过来的数据不断地执行</a:t>
            </a:r>
            <a:r>
              <a:rPr lang="en-US" altLang="zh-CN" dirty="0"/>
              <a:t>Merge (</a:t>
            </a:r>
            <a:r>
              <a:rPr lang="zh-CN" altLang="en-US" dirty="0"/>
              <a:t>整合</a:t>
            </a:r>
            <a:r>
              <a:rPr lang="en-US" altLang="zh-CN" dirty="0"/>
              <a:t>)</a:t>
            </a:r>
            <a:r>
              <a:rPr lang="zh-CN" altLang="en-US" dirty="0"/>
              <a:t>操作，最终形成一一个文件作为</a:t>
            </a:r>
            <a:r>
              <a:rPr lang="en-US" altLang="zh-CN" dirty="0"/>
              <a:t>Reduce Task</a:t>
            </a:r>
            <a:r>
              <a:rPr lang="zh-CN" altLang="en-US" dirty="0"/>
              <a:t>的输入文件，</a:t>
            </a:r>
          </a:p>
          <a:p>
            <a:r>
              <a:rPr lang="zh-CN" altLang="en-US" dirty="0"/>
              <a:t>如图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387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450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/usr/bin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/env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这种用法是为了防止操作系统用户没有将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装在默认的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路径里。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当系统看到这一行的时候，首先会到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设置里查找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的安装路径，再调用对应路径下的解释器程序完成操作。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#!/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/bin/env python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 sys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从标准输入过来的数据</a:t>
            </a:r>
            <a:endParaRPr lang="en-US" altLang="zh-CN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in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sys.stdin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将首位的空格去掉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line.strip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将这一行文本切分成单词（按空格）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line.split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读一个单词写出一个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单词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,1&gt;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word in words: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'%s\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t%s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% (word, 1)</a:t>
            </a:r>
            <a:endParaRPr lang="zh-CN" altLang="zh-CN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268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#!/usr/bin/env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operator 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itemgetter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sys 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current_word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current_count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 = None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从标准输入过来的数据</a:t>
            </a:r>
            <a:endParaRPr lang="en-US" altLang="zh-CN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in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sys.stdin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 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去除左右空格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line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line.strip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按照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键进行切分，得到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和次数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word, count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line.split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('\t', 1) 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得到的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是一个字符串，需要类型转化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try:        count = int(count)    except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ValueError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     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如果不能转化成数字，输入有问题，转到下一行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如果本次读取的单词和上一次一样，对次数加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current_word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word: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current_count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+= count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current_word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输出统计结果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print '%s\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t%s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%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current_word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current_count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current_count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count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current_word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word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do not forget to output the last word if needed!</a:t>
            </a:r>
            <a:endParaRPr lang="en-US" altLang="zh-CN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current_word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word:    print '%s\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t%s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%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current_word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current_count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397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引擎内部只用两类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便可表示出一个复杂的应用 程序，即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ShuffleMapTask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ReduceTask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91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67F6F-F70A-0F45-9123-C9C3BDD4E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9D6AB5-B25D-A348-A61F-E6C17FC86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5977C-87A6-AA49-BD69-11840B7F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247C6-EC05-7C4A-941F-ECAA3F0B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2C078-1284-EE46-A645-8645365C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75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251EE-F720-FF46-92D6-709B0A5B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50F8C7-1EDF-0A4F-A6A0-44BB0937A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06C24-932E-4440-8FAE-DFEE6EC6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F373D-9E31-E64F-B661-5BF2F579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F3052-0C00-D048-8E9C-D886230B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71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E4BDF1-666C-0443-8ADB-DD7AB266A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F1EB36-2AC0-7743-BA7E-53E6C8495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CB45B-B480-A34B-A591-5852AD95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83234-08E3-6C4B-B4BC-726EE288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ACE13-8ED7-BB45-AB67-B9E1F4E0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703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351FF86-5F84-D94B-A796-606F56A48711}"/>
              </a:ext>
            </a:extLst>
          </p:cNvPr>
          <p:cNvSpPr/>
          <p:nvPr userDrawn="1"/>
        </p:nvSpPr>
        <p:spPr>
          <a:xfrm>
            <a:off x="112643" y="492332"/>
            <a:ext cx="9279834" cy="636104"/>
          </a:xfrm>
          <a:custGeom>
            <a:avLst/>
            <a:gdLst>
              <a:gd name="connsiteX0" fmla="*/ 0 w 8153400"/>
              <a:gd name="connsiteY0" fmla="*/ 0 h 636104"/>
              <a:gd name="connsiteX1" fmla="*/ 8153400 w 8153400"/>
              <a:gd name="connsiteY1" fmla="*/ 0 h 636104"/>
              <a:gd name="connsiteX2" fmla="*/ 8153400 w 8153400"/>
              <a:gd name="connsiteY2" fmla="*/ 636104 h 636104"/>
              <a:gd name="connsiteX3" fmla="*/ 0 w 8153400"/>
              <a:gd name="connsiteY3" fmla="*/ 636104 h 636104"/>
              <a:gd name="connsiteX4" fmla="*/ 0 w 8153400"/>
              <a:gd name="connsiteY4" fmla="*/ 0 h 636104"/>
              <a:gd name="connsiteX0" fmla="*/ 0 w 9279834"/>
              <a:gd name="connsiteY0" fmla="*/ 0 h 636104"/>
              <a:gd name="connsiteX1" fmla="*/ 8153400 w 9279834"/>
              <a:gd name="connsiteY1" fmla="*/ 0 h 636104"/>
              <a:gd name="connsiteX2" fmla="*/ 9279834 w 9279834"/>
              <a:gd name="connsiteY2" fmla="*/ 636104 h 636104"/>
              <a:gd name="connsiteX3" fmla="*/ 0 w 9279834"/>
              <a:gd name="connsiteY3" fmla="*/ 636104 h 636104"/>
              <a:gd name="connsiteX4" fmla="*/ 0 w 9279834"/>
              <a:gd name="connsiteY4" fmla="*/ 0 h 6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9834" h="636104">
                <a:moveTo>
                  <a:pt x="0" y="0"/>
                </a:moveTo>
                <a:lnTo>
                  <a:pt x="8153400" y="0"/>
                </a:lnTo>
                <a:lnTo>
                  <a:pt x="9279834" y="636104"/>
                </a:lnTo>
                <a:lnTo>
                  <a:pt x="0" y="636104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E0E572-C80F-D24A-B0A9-87D869E3F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3" y="1278971"/>
            <a:ext cx="11035748" cy="4948031"/>
          </a:xfrm>
        </p:spPr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13BCD-EB12-3242-AC67-EFCC166A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6C216-ED97-0047-B0F0-603A6321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2EEB8-72DE-864B-92A3-EFC48496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BDD856-62E2-874A-86FE-83843E8E53F6}"/>
              </a:ext>
            </a:extLst>
          </p:cNvPr>
          <p:cNvSpPr/>
          <p:nvPr userDrawn="1"/>
        </p:nvSpPr>
        <p:spPr>
          <a:xfrm>
            <a:off x="0" y="362985"/>
            <a:ext cx="9332843" cy="636104"/>
          </a:xfrm>
          <a:custGeom>
            <a:avLst/>
            <a:gdLst>
              <a:gd name="connsiteX0" fmla="*/ 0 w 8153400"/>
              <a:gd name="connsiteY0" fmla="*/ 0 h 636104"/>
              <a:gd name="connsiteX1" fmla="*/ 8153400 w 8153400"/>
              <a:gd name="connsiteY1" fmla="*/ 0 h 636104"/>
              <a:gd name="connsiteX2" fmla="*/ 8153400 w 8153400"/>
              <a:gd name="connsiteY2" fmla="*/ 636104 h 636104"/>
              <a:gd name="connsiteX3" fmla="*/ 0 w 8153400"/>
              <a:gd name="connsiteY3" fmla="*/ 636104 h 636104"/>
              <a:gd name="connsiteX4" fmla="*/ 0 w 8153400"/>
              <a:gd name="connsiteY4" fmla="*/ 0 h 636104"/>
              <a:gd name="connsiteX0" fmla="*/ 0 w 9332843"/>
              <a:gd name="connsiteY0" fmla="*/ 0 h 636104"/>
              <a:gd name="connsiteX1" fmla="*/ 8153400 w 9332843"/>
              <a:gd name="connsiteY1" fmla="*/ 0 h 636104"/>
              <a:gd name="connsiteX2" fmla="*/ 9332843 w 9332843"/>
              <a:gd name="connsiteY2" fmla="*/ 636104 h 636104"/>
              <a:gd name="connsiteX3" fmla="*/ 0 w 9332843"/>
              <a:gd name="connsiteY3" fmla="*/ 636104 h 636104"/>
              <a:gd name="connsiteX4" fmla="*/ 0 w 9332843"/>
              <a:gd name="connsiteY4" fmla="*/ 0 h 6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32843" h="636104">
                <a:moveTo>
                  <a:pt x="0" y="0"/>
                </a:moveTo>
                <a:lnTo>
                  <a:pt x="8153400" y="0"/>
                </a:lnTo>
                <a:lnTo>
                  <a:pt x="9332843" y="636104"/>
                </a:lnTo>
                <a:lnTo>
                  <a:pt x="0" y="636104"/>
                </a:lnTo>
                <a:lnTo>
                  <a:pt x="0" y="0"/>
                </a:lnTo>
                <a:close/>
              </a:path>
            </a:pathLst>
          </a:custGeom>
          <a:solidFill>
            <a:srgbClr val="24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6AED1771-2EF5-4F42-BEEF-21987DCC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3" y="444637"/>
            <a:ext cx="5006009" cy="45651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64697D-2DF2-AB45-BDBB-C9EC3037C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738" y="371683"/>
            <a:ext cx="639238" cy="636105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07933694-9581-AB45-9743-7D0755B17FA3}"/>
              </a:ext>
            </a:extLst>
          </p:cNvPr>
          <p:cNvGrpSpPr/>
          <p:nvPr userDrawn="1"/>
        </p:nvGrpSpPr>
        <p:grpSpPr>
          <a:xfrm flipH="1">
            <a:off x="11146369" y="4368799"/>
            <a:ext cx="1054100" cy="2489201"/>
            <a:chOff x="0" y="2910625"/>
            <a:chExt cx="2433918" cy="394737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B78F8AD-6054-F54A-849B-3AD7EA060CFE}"/>
                </a:ext>
              </a:extLst>
            </p:cNvPr>
            <p:cNvSpPr/>
            <p:nvPr userDrawn="1"/>
          </p:nvSpPr>
          <p:spPr>
            <a:xfrm>
              <a:off x="0" y="2910625"/>
              <a:ext cx="1365162" cy="3947376"/>
            </a:xfrm>
            <a:prstGeom prst="rect">
              <a:avLst/>
            </a:prstGeom>
            <a:solidFill>
              <a:srgbClr val="247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12F572-BB85-F445-A324-53875D1E282D}"/>
                </a:ext>
              </a:extLst>
            </p:cNvPr>
            <p:cNvSpPr/>
            <p:nvPr userDrawn="1"/>
          </p:nvSpPr>
          <p:spPr>
            <a:xfrm>
              <a:off x="0" y="5862918"/>
              <a:ext cx="2433918" cy="995082"/>
            </a:xfrm>
            <a:prstGeom prst="rect">
              <a:avLst/>
            </a:prstGeom>
            <a:pattFill prst="wdUpDiag">
              <a:fgClr>
                <a:schemeClr val="bg1"/>
              </a:fgClr>
              <a:bgClr>
                <a:srgbClr val="2477C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1F78684-9412-B944-96F9-D8EE14319B6E}"/>
                </a:ext>
              </a:extLst>
            </p:cNvPr>
            <p:cNvSpPr/>
            <p:nvPr userDrawn="1"/>
          </p:nvSpPr>
          <p:spPr>
            <a:xfrm>
              <a:off x="0" y="4382238"/>
              <a:ext cx="618186" cy="1989836"/>
            </a:xfrm>
            <a:prstGeom prst="rect">
              <a:avLst/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F6B2FE0F-271F-4A47-8D93-12084B961D16}"/>
              </a:ext>
            </a:extLst>
          </p:cNvPr>
          <p:cNvSpPr txBox="1"/>
          <p:nvPr userDrawn="1"/>
        </p:nvSpPr>
        <p:spPr>
          <a:xfrm>
            <a:off x="9630251" y="451018"/>
            <a:ext cx="1723549" cy="516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信息与软件工程学院</a:t>
            </a:r>
            <a:endParaRPr kumimoji="1" lang="en-US" altLang="zh-CN" sz="12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大数据分析与智能计算</a:t>
            </a:r>
          </a:p>
        </p:txBody>
      </p:sp>
    </p:spTree>
    <p:extLst>
      <p:ext uri="{BB962C8B-B14F-4D97-AF65-F5344CB8AC3E}">
        <p14:creationId xmlns:p14="http://schemas.microsoft.com/office/powerpoint/2010/main" val="409959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DDB30-AEB3-8942-BC9B-4AB12DA1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3A37E4-EC11-0C4A-855B-7E63C15CE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BC4BD-DEDD-3E49-90A5-6388E904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12CF6-F00D-9F4C-80AE-F9FB1CD8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C029B-64DE-4F42-AD75-63B1A907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703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3FC8-6045-A040-91FC-02F9E327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E3603-BFF5-4F44-93E9-1DB202F12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EB2F99-3148-0348-A5EB-B5E8DD938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67E9B4-8169-8643-97FB-3EF42619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A9C402-A907-CF49-B7CD-D1F4BF2F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5C739D-A510-EC4B-BB92-C49DEBB3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87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015F6-A5F5-754F-B8A6-BFCC9F02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32DB05-783E-5D4B-88C4-86DE391BD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33D446-2C5F-D146-B1C2-7F38DC615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0DDDDF-88F5-DE40-9DB7-9B1C88F07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BC917D-A34E-CE4B-A27B-2034348C3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909E5C-4E99-BE4A-91B7-B23A9619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E776D8-6947-564E-8009-206882B0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9F1B37-BB4C-E54E-9101-7409EF0B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843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C6320-E197-B94A-8739-48E9AA04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61B9F8-D9FF-FA46-951C-BCC54325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0C4B9D-4885-BF49-96C5-AD4D2415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B6634D-4D15-5B4E-9E4A-3F6B3BF2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9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7D503F-3F15-1543-BD73-82984F02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12C285-889F-8B4A-8802-A8FF9FEF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BC8A01-5F0E-5640-A632-0A6FAAD5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027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89EAB-E985-D84B-98FA-07959ACF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23752-9D25-5643-B766-4658EA70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19ABC1-7173-1F4F-95E2-2A1CF1301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2AA1E2-F8FF-3649-8E6B-C0EE88A9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D6AAD3-FC3D-1246-A5E4-3DA81409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3DBD8C-ECE6-564F-B75D-0876E11B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89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58DC1-44F2-5243-AF2B-00069892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E0A992-5AD9-914C-A7A3-E836BF842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17152C-B2BF-D04D-A7D6-A0C268278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A5188D-58A1-C54D-ABB1-950AC472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E7A2A9-194C-A44B-B68B-F2D82A06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52BF1-A195-6540-8E39-F3978796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39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712A38-A599-AB45-B755-6724D641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091E87-5436-324E-9EE4-5D2554660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97BD8-330F-B246-BF9C-8CEC6CCB8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402D-5789-DF43-BCC8-62B80190A1F3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08B42-43CB-3044-A160-F9CEEF09F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FAEDF-774E-2640-A71D-E7C810EA5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19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564F2-EE0F-974A-BAF1-1C1B233AB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659" y="864479"/>
            <a:ext cx="10025575" cy="2525319"/>
          </a:xfrm>
        </p:spPr>
        <p:txBody>
          <a:bodyPr>
            <a:normAutofit/>
          </a:bodyPr>
          <a:lstStyle/>
          <a:p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Spark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性能比较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3330F1-132D-A043-916E-825C1A61B6B3}"/>
              </a:ext>
            </a:extLst>
          </p:cNvPr>
          <p:cNvSpPr/>
          <p:nvPr/>
        </p:nvSpPr>
        <p:spPr>
          <a:xfrm>
            <a:off x="0" y="2910625"/>
            <a:ext cx="1365162" cy="3947376"/>
          </a:xfrm>
          <a:prstGeom prst="rect">
            <a:avLst/>
          </a:prstGeom>
          <a:solidFill>
            <a:srgbClr val="24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675490-35D7-A949-96A0-BBBF0AD4A96E}"/>
              </a:ext>
            </a:extLst>
          </p:cNvPr>
          <p:cNvSpPr/>
          <p:nvPr/>
        </p:nvSpPr>
        <p:spPr>
          <a:xfrm>
            <a:off x="0" y="5862918"/>
            <a:ext cx="2433918" cy="995082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2477C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676AFA-1DF8-D349-8650-D8D57A1DA20E}"/>
              </a:ext>
            </a:extLst>
          </p:cNvPr>
          <p:cNvSpPr/>
          <p:nvPr/>
        </p:nvSpPr>
        <p:spPr>
          <a:xfrm>
            <a:off x="0" y="4382238"/>
            <a:ext cx="618186" cy="1989836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08AEB7-7E5B-074B-8C69-BA6A73002A8C}"/>
              </a:ext>
            </a:extLst>
          </p:cNvPr>
          <p:cNvSpPr/>
          <p:nvPr/>
        </p:nvSpPr>
        <p:spPr>
          <a:xfrm>
            <a:off x="9040969" y="-38847"/>
            <a:ext cx="3151031" cy="1680882"/>
          </a:xfrm>
          <a:prstGeom prst="rect">
            <a:avLst/>
          </a:prstGeom>
          <a:solidFill>
            <a:srgbClr val="24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810FD3-3B9A-5A4D-91F5-F0DC571BBE59}"/>
              </a:ext>
            </a:extLst>
          </p:cNvPr>
          <p:cNvSpPr/>
          <p:nvPr/>
        </p:nvSpPr>
        <p:spPr>
          <a:xfrm>
            <a:off x="8087932" y="212854"/>
            <a:ext cx="1538353" cy="811578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2477C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1764EB-17B8-BA41-9B7E-8DD9747AD79E}"/>
              </a:ext>
            </a:extLst>
          </p:cNvPr>
          <p:cNvSpPr/>
          <p:nvPr/>
        </p:nvSpPr>
        <p:spPr>
          <a:xfrm>
            <a:off x="9758082" y="956233"/>
            <a:ext cx="2433918" cy="685798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C10E13-9735-9F40-AF9A-24DA28BD74B2}"/>
              </a:ext>
            </a:extLst>
          </p:cNvPr>
          <p:cNvSpPr/>
          <p:nvPr/>
        </p:nvSpPr>
        <p:spPr>
          <a:xfrm>
            <a:off x="3561439" y="3637795"/>
            <a:ext cx="2997633" cy="6454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实验二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B8F9A99-C6BB-2A4E-AB67-0C283D8D9558}"/>
              </a:ext>
            </a:extLst>
          </p:cNvPr>
          <p:cNvCxnSpPr>
            <a:cxnSpLocks/>
          </p:cNvCxnSpPr>
          <p:nvPr/>
        </p:nvCxnSpPr>
        <p:spPr>
          <a:xfrm>
            <a:off x="6794695" y="3982001"/>
            <a:ext cx="25017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946913AC-12B0-9B49-95D8-FCF7CC9814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021" y="5993520"/>
            <a:ext cx="655166" cy="65195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C713A24-8F08-F644-A5D1-D61E9646F3CA}"/>
              </a:ext>
            </a:extLst>
          </p:cNvPr>
          <p:cNvSpPr txBox="1"/>
          <p:nvPr/>
        </p:nvSpPr>
        <p:spPr>
          <a:xfrm>
            <a:off x="6927292" y="3556678"/>
            <a:ext cx="2236510" cy="787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信息与软件工程学院</a:t>
            </a:r>
            <a:endParaRPr kumimoji="1" lang="en-US" altLang="zh-CN" sz="1600" dirty="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大数据分析与智能计算</a:t>
            </a:r>
          </a:p>
        </p:txBody>
      </p:sp>
    </p:spTree>
    <p:extLst>
      <p:ext uri="{BB962C8B-B14F-4D97-AF65-F5344CB8AC3E}">
        <p14:creationId xmlns:p14="http://schemas.microsoft.com/office/powerpoint/2010/main" val="29898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B9FCD51-8C22-B24E-AE98-2B7DCA664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b="1" dirty="0"/>
              <a:t>一、</a:t>
            </a:r>
            <a:r>
              <a:rPr lang="zh-CN" altLang="en-US" b="1" dirty="0"/>
              <a:t>实验前准备</a:t>
            </a:r>
            <a:endParaRPr lang="en-US" altLang="zh-CN" dirty="0"/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/>
              <a:t>启动</a:t>
            </a:r>
            <a:r>
              <a:rPr lang="en-US" altLang="zh-CN" dirty="0" err="1"/>
              <a:t>ssh</a:t>
            </a:r>
            <a:r>
              <a:rPr lang="en-US" altLang="zh-CN" dirty="0"/>
              <a:t>,</a:t>
            </a:r>
            <a:r>
              <a:rPr lang="zh-CN" altLang="en-US" dirty="0"/>
              <a:t>口令输入：</a:t>
            </a:r>
            <a:r>
              <a:rPr lang="en-US" altLang="zh-CN" dirty="0" err="1">
                <a:solidFill>
                  <a:srgbClr val="00B050"/>
                </a:solidFill>
              </a:rPr>
              <a:t>hadoop</a:t>
            </a:r>
            <a:endParaRPr lang="en-US" altLang="zh-CN" dirty="0">
              <a:solidFill>
                <a:srgbClr val="00B050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hadoop@357987c120a9:~$ </a:t>
            </a:r>
            <a:r>
              <a:rPr lang="en-US" altLang="zh-CN" dirty="0" err="1">
                <a:solidFill>
                  <a:srgbClr val="00B050"/>
                </a:solidFill>
              </a:rPr>
              <a:t>sudo</a:t>
            </a:r>
            <a:r>
              <a:rPr lang="en-US" altLang="zh-CN" dirty="0">
                <a:solidFill>
                  <a:srgbClr val="00B050"/>
                </a:solidFill>
              </a:rPr>
              <a:t> service </a:t>
            </a:r>
            <a:r>
              <a:rPr lang="en-US" altLang="zh-CN" dirty="0" err="1">
                <a:solidFill>
                  <a:srgbClr val="00B050"/>
                </a:solidFill>
              </a:rPr>
              <a:t>ssh</a:t>
            </a:r>
            <a:r>
              <a:rPr lang="en-US" altLang="zh-CN" dirty="0">
                <a:solidFill>
                  <a:srgbClr val="00B050"/>
                </a:solidFill>
              </a:rPr>
              <a:t> start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[</a:t>
            </a:r>
            <a:r>
              <a:rPr lang="en-US" altLang="zh-CN" dirty="0" err="1"/>
              <a:t>sudo</a:t>
            </a:r>
            <a:r>
              <a:rPr lang="en-US" altLang="zh-CN" dirty="0"/>
              <a:t>] password for </a:t>
            </a:r>
            <a:r>
              <a:rPr lang="en-US" altLang="zh-CN" dirty="0" err="1"/>
              <a:t>hadoop</a:t>
            </a:r>
            <a:r>
              <a:rPr lang="en-US" altLang="zh-CN" dirty="0"/>
              <a:t>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[ ok ] Starting OpenBSD Secure Shell server: </a:t>
            </a:r>
            <a:r>
              <a:rPr lang="en-US" altLang="zh-CN" dirty="0" err="1"/>
              <a:t>sshd</a:t>
            </a:r>
            <a:r>
              <a:rPr lang="en-US" altLang="zh-CN" dirty="0"/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hadoop@357987c120a9:~$</a:t>
            </a: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784A1469-C8CB-A340-964A-AC286753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</p:spTree>
    <p:extLst>
      <p:ext uri="{BB962C8B-B14F-4D97-AF65-F5344CB8AC3E}">
        <p14:creationId xmlns:p14="http://schemas.microsoft.com/office/powerpoint/2010/main" val="67435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B2B39CF-D912-B849-A622-2992842F2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 dirty="0"/>
              <a:t>二</a:t>
            </a:r>
            <a:r>
              <a:rPr lang="en-US" altLang="zh-CN" b="1" dirty="0"/>
              <a:t>.</a:t>
            </a:r>
            <a:r>
              <a:rPr lang="zh-CN" altLang="en-US" b="1" dirty="0"/>
              <a:t> 启动</a:t>
            </a:r>
            <a:r>
              <a:rPr lang="en-US" altLang="zh-CN" b="1" dirty="0"/>
              <a:t>Hadoop</a:t>
            </a:r>
          </a:p>
          <a:p>
            <a:pPr marL="0" indent="0">
              <a:buNone/>
            </a:pPr>
            <a:r>
              <a:rPr kumimoji="1" lang="zh-CN" altLang="en-US" dirty="0"/>
              <a:t>启动命令为：</a:t>
            </a:r>
            <a:r>
              <a:rPr kumimoji="1" lang="en-US" altLang="zh-CN" dirty="0">
                <a:solidFill>
                  <a:srgbClr val="00B050"/>
                </a:solidFill>
              </a:rPr>
              <a:t>$ start-</a:t>
            </a:r>
            <a:r>
              <a:rPr kumimoji="1" lang="en-US" altLang="zh-CN" dirty="0" err="1">
                <a:solidFill>
                  <a:srgbClr val="00B050"/>
                </a:solidFill>
              </a:rPr>
              <a:t>all.sh</a:t>
            </a:r>
            <a:endParaRPr kumimoji="1"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zh-CN" altLang="en-US" dirty="0"/>
              <a:t>检查是否运行成功</a:t>
            </a:r>
            <a:r>
              <a:rPr kumimoji="1" lang="en-US" altLang="zh-CN" dirty="0">
                <a:solidFill>
                  <a:srgbClr val="2477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#</a:t>
            </a:r>
            <a:r>
              <a:rPr kumimoji="1" lang="zh-CN" altLang="en-US" dirty="0">
                <a:solidFill>
                  <a:srgbClr val="2477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执行</a:t>
            </a:r>
            <a:r>
              <a:rPr kumimoji="1" lang="en-US" altLang="zh-CN" dirty="0" err="1">
                <a:solidFill>
                  <a:srgbClr val="2477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jps</a:t>
            </a:r>
            <a:r>
              <a:rPr kumimoji="1" lang="zh-CN" altLang="en-US" dirty="0">
                <a:solidFill>
                  <a:srgbClr val="2477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命令可以查看到</a:t>
            </a:r>
            <a:r>
              <a:rPr kumimoji="1" lang="en-US" altLang="zh-CN" dirty="0" err="1">
                <a:solidFill>
                  <a:srgbClr val="2477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hadoop</a:t>
            </a:r>
            <a:r>
              <a:rPr kumimoji="1" lang="zh-CN" altLang="en-US" dirty="0">
                <a:solidFill>
                  <a:srgbClr val="2477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的几个主要进程</a:t>
            </a:r>
            <a:r>
              <a:rPr kumimoji="1" lang="en-US" altLang="zh-CN" dirty="0">
                <a:solidFill>
                  <a:srgbClr val="2477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0B050"/>
                </a:solidFill>
              </a:rPr>
              <a:t>$ </a:t>
            </a:r>
            <a:r>
              <a:rPr kumimoji="1" lang="en-US" altLang="zh-CN" dirty="0" err="1">
                <a:solidFill>
                  <a:srgbClr val="00B050"/>
                </a:solidFill>
              </a:rPr>
              <a:t>jps</a:t>
            </a:r>
            <a:endParaRPr kumimoji="1"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E2F5A9D-958C-E14F-AF81-C62C8C59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3" y="435465"/>
            <a:ext cx="5006009" cy="45651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4D3758-15DD-C745-9E10-B1C4235FF3DA}"/>
              </a:ext>
            </a:extLst>
          </p:cNvPr>
          <p:cNvSpPr txBox="1"/>
          <p:nvPr/>
        </p:nvSpPr>
        <p:spPr>
          <a:xfrm>
            <a:off x="662609" y="3752986"/>
            <a:ext cx="4655132" cy="23083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3409 </a:t>
            </a:r>
            <a:r>
              <a:rPr kumimoji="1"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NodeManager</a:t>
            </a:r>
            <a:endParaRPr kumimoji="1"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3733 </a:t>
            </a:r>
            <a:r>
              <a:rPr kumimoji="1"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Jps</a:t>
            </a:r>
            <a:endParaRPr kumimoji="1"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2698 </a:t>
            </a:r>
            <a:r>
              <a:rPr kumimoji="1"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NameNode</a:t>
            </a:r>
            <a:endParaRPr kumimoji="1"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3258 </a:t>
            </a:r>
            <a:r>
              <a:rPr kumimoji="1"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ResourceManager</a:t>
            </a:r>
            <a:endParaRPr kumimoji="1"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2843 </a:t>
            </a:r>
            <a:r>
              <a:rPr kumimoji="1"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DataNode</a:t>
            </a:r>
            <a:endParaRPr kumimoji="1"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3084 </a:t>
            </a:r>
            <a:r>
              <a:rPr kumimoji="1"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SecondaryNameNode</a:t>
            </a:r>
            <a:endParaRPr kumimoji="1"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040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11D31A5-E5BB-0840-922A-94E664BD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b="1" dirty="0"/>
              <a:t>三</a:t>
            </a:r>
            <a:r>
              <a:rPr kumimoji="1" lang="en-US" altLang="zh-CN" b="1" dirty="0"/>
              <a:t>.</a:t>
            </a:r>
            <a:r>
              <a:rPr kumimoji="1" lang="zh-CN" altLang="en-US" b="1" dirty="0"/>
              <a:t>启动</a:t>
            </a:r>
            <a:r>
              <a:rPr kumimoji="1" lang="en-US" altLang="zh-CN" b="1" dirty="0"/>
              <a:t>spark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①</a:t>
            </a:r>
            <a:r>
              <a:rPr kumimoji="1" lang="zh-CN" altLang="en-US" dirty="0"/>
              <a:t>首先启动</a:t>
            </a:r>
            <a:r>
              <a:rPr kumimoji="1" lang="en-US" altLang="zh-CN" dirty="0"/>
              <a:t>master</a:t>
            </a:r>
          </a:p>
          <a:p>
            <a:r>
              <a:rPr kumimoji="1" lang="en-US" altLang="zh-CN" dirty="0">
                <a:solidFill>
                  <a:srgbClr val="00B050"/>
                </a:solidFill>
              </a:rPr>
              <a:t>$ cd /</a:t>
            </a:r>
            <a:r>
              <a:rPr kumimoji="1" lang="en-US" altLang="zh-CN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dirty="0">
                <a:solidFill>
                  <a:srgbClr val="00B050"/>
                </a:solidFill>
              </a:rPr>
              <a:t>/app/spark/</a:t>
            </a:r>
            <a:r>
              <a:rPr kumimoji="1" lang="en-US" altLang="zh-CN" dirty="0" err="1">
                <a:solidFill>
                  <a:srgbClr val="00B050"/>
                </a:solidFill>
              </a:rPr>
              <a:t>sbin</a:t>
            </a:r>
            <a:r>
              <a:rPr kumimoji="1" lang="en-US" altLang="zh-CN" dirty="0">
                <a:solidFill>
                  <a:srgbClr val="00B050"/>
                </a:solidFill>
              </a:rPr>
              <a:t>/</a:t>
            </a:r>
          </a:p>
          <a:p>
            <a:r>
              <a:rPr kumimoji="1" lang="en-US" altLang="zh-CN" dirty="0">
                <a:solidFill>
                  <a:srgbClr val="00B050"/>
                </a:solidFill>
              </a:rPr>
              <a:t>$ ./start-</a:t>
            </a:r>
            <a:r>
              <a:rPr kumimoji="1" lang="en-US" altLang="zh-CN" dirty="0" err="1">
                <a:solidFill>
                  <a:srgbClr val="00B050"/>
                </a:solidFill>
              </a:rPr>
              <a:t>master.sh</a:t>
            </a:r>
            <a:r>
              <a:rPr kumimoji="1" lang="en-US" altLang="zh-CN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kumimoji="1" lang="zh-CN" altLang="en-US" dirty="0"/>
              <a:t>②启动</a:t>
            </a:r>
            <a:r>
              <a:rPr kumimoji="1" lang="en-US" altLang="zh-CN" dirty="0"/>
              <a:t>slave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0B050"/>
                </a:solidFill>
              </a:rPr>
              <a:t>$ </a:t>
            </a:r>
            <a:r>
              <a:rPr kumimoji="1" lang="en-US" altLang="zh-CN" dirty="0">
                <a:solidFill>
                  <a:srgbClr val="FF0000"/>
                </a:solidFill>
              </a:rPr>
              <a:t>./start-</a:t>
            </a:r>
            <a:r>
              <a:rPr kumimoji="1" lang="en-US" altLang="zh-CN" dirty="0" err="1">
                <a:solidFill>
                  <a:srgbClr val="FF0000"/>
                </a:solidFill>
              </a:rPr>
              <a:t>slave.sh</a:t>
            </a:r>
            <a:r>
              <a:rPr kumimoji="1" lang="en-US" altLang="zh-CN" dirty="0">
                <a:solidFill>
                  <a:srgbClr val="FF0000"/>
                </a:solidFill>
              </a:rPr>
              <a:t> spark://127.0.0.1:7077</a:t>
            </a:r>
          </a:p>
          <a:p>
            <a:pPr marL="0" indent="0">
              <a:buNone/>
            </a:pPr>
            <a:r>
              <a:rPr kumimoji="1" lang="zh-CN" altLang="en-US" dirty="0"/>
              <a:t>查看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Worker</a:t>
            </a:r>
            <a:r>
              <a:rPr kumimoji="1" lang="zh-CN" altLang="en-US" dirty="0"/>
              <a:t>进程是否启动</a:t>
            </a:r>
          </a:p>
          <a:p>
            <a:r>
              <a:rPr kumimoji="1" lang="en-US" altLang="zh-CN" dirty="0">
                <a:solidFill>
                  <a:srgbClr val="00B050"/>
                </a:solidFill>
              </a:rPr>
              <a:t>$ </a:t>
            </a:r>
            <a:r>
              <a:rPr kumimoji="1" lang="en-US" altLang="zh-CN" dirty="0" err="1">
                <a:solidFill>
                  <a:srgbClr val="00B050"/>
                </a:solidFill>
              </a:rPr>
              <a:t>jps</a:t>
            </a:r>
            <a:endParaRPr kumimoji="1" lang="en-US" altLang="zh-CN" dirty="0">
              <a:solidFill>
                <a:srgbClr val="00B050"/>
              </a:solidFill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C9B0D54-39CB-B440-A5A8-13BF287F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实验步骤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B6B0B0-45A3-7C44-AE4F-934723209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933" y="1536806"/>
            <a:ext cx="6822830" cy="5635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EA0B582-5CA9-9342-9635-B4F50E730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933" y="3331981"/>
            <a:ext cx="6822830" cy="5446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9323D0E-501E-FC48-8397-AE9F79916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279" y="5036739"/>
            <a:ext cx="7081186" cy="145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1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B9EE67-3B39-494C-A71D-1AAB04632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3" y="1278971"/>
            <a:ext cx="11035748" cy="557902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100" b="1" dirty="0"/>
              <a:t>四</a:t>
            </a:r>
            <a:r>
              <a:rPr lang="en-US" altLang="zh-CN" sz="3100" b="1" dirty="0"/>
              <a:t>.</a:t>
            </a:r>
            <a:r>
              <a:rPr lang="zh-CN" altLang="zh-CN" sz="3100" b="1" dirty="0"/>
              <a:t>将本次实验的数据文件上传到</a:t>
            </a:r>
            <a:r>
              <a:rPr lang="en-US" altLang="zh-CN" sz="3100" b="1" dirty="0"/>
              <a:t>HDFS</a:t>
            </a:r>
            <a:r>
              <a:rPr lang="zh-CN" altLang="zh-CN" sz="3100" b="1" dirty="0"/>
              <a:t>文件系统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kumimoji="1" lang="zh-CN" altLang="en-US" dirty="0"/>
              <a:t>可以建立一个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hadoop</a:t>
            </a:r>
            <a:r>
              <a:rPr kumimoji="1" lang="en-US" altLang="zh-CN" dirty="0"/>
              <a:t>/data</a:t>
            </a:r>
            <a:r>
              <a:rPr kumimoji="1" lang="zh-CN" altLang="en-US" dirty="0"/>
              <a:t>目录。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kumimoji="1" lang="en-US" altLang="zh-CN" dirty="0">
                <a:solidFill>
                  <a:srgbClr val="00B050"/>
                </a:solidFill>
              </a:rPr>
              <a:t>$ </a:t>
            </a:r>
            <a:r>
              <a:rPr kumimoji="1" lang="en-US" altLang="zh-CN" dirty="0" err="1">
                <a:solidFill>
                  <a:srgbClr val="00B050"/>
                </a:solidFill>
              </a:rPr>
              <a:t>mkdir</a:t>
            </a:r>
            <a:r>
              <a:rPr kumimoji="1" lang="en-US" altLang="zh-CN" dirty="0">
                <a:solidFill>
                  <a:srgbClr val="00B050"/>
                </a:solidFill>
              </a:rPr>
              <a:t> /</a:t>
            </a:r>
            <a:r>
              <a:rPr kumimoji="1" lang="en-US" altLang="zh-CN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dirty="0">
                <a:solidFill>
                  <a:srgbClr val="00B050"/>
                </a:solidFill>
              </a:rPr>
              <a:t>/data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kumimoji="1" lang="en-US" altLang="zh-CN" dirty="0">
                <a:solidFill>
                  <a:srgbClr val="00B050"/>
                </a:solidFill>
              </a:rPr>
              <a:t>$ cd /</a:t>
            </a:r>
            <a:r>
              <a:rPr kumimoji="1" lang="en-US" altLang="zh-CN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dirty="0">
                <a:solidFill>
                  <a:srgbClr val="00B050"/>
                </a:solidFill>
              </a:rPr>
              <a:t>/data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kumimoji="1" lang="zh-CN" altLang="en-US" dirty="0"/>
              <a:t>将</a:t>
            </a:r>
            <a:r>
              <a:rPr kumimoji="1" lang="en-US" altLang="zh-CN" dirty="0" err="1"/>
              <a:t>word.txt</a:t>
            </a:r>
            <a:r>
              <a:rPr kumimoji="1" lang="zh-CN" altLang="en-US" dirty="0"/>
              <a:t>上传至该目录下。并查看该目录下是否有了</a:t>
            </a:r>
            <a:r>
              <a:rPr kumimoji="1" lang="en-US" altLang="zh-CN" dirty="0" err="1"/>
              <a:t>word.txt</a:t>
            </a:r>
            <a:r>
              <a:rPr kumimoji="1" lang="zh-CN" altLang="en-US" dirty="0"/>
              <a:t>文件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kumimoji="1" lang="en-US" altLang="zh-CN" dirty="0">
                <a:solidFill>
                  <a:srgbClr val="00B050"/>
                </a:solidFill>
              </a:rPr>
              <a:t>$ ls -l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kumimoji="1" lang="zh-CN" altLang="en-US" dirty="0"/>
              <a:t>查看数据集的大小：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kumimoji="1" lang="en-US" altLang="zh-CN" dirty="0">
                <a:solidFill>
                  <a:srgbClr val="00B050"/>
                </a:solidFill>
              </a:rPr>
              <a:t>$ du -h </a:t>
            </a:r>
            <a:r>
              <a:rPr kumimoji="1" lang="en-US" altLang="zh-CN" dirty="0" err="1">
                <a:solidFill>
                  <a:srgbClr val="00B050"/>
                </a:solidFill>
              </a:rPr>
              <a:t>word.txt</a:t>
            </a:r>
            <a:endParaRPr kumimoji="1" lang="en-US" altLang="zh-CN" dirty="0">
              <a:solidFill>
                <a:srgbClr val="00B050"/>
              </a:solidFill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kumimoji="1" lang="zh-CN" altLang="en-US" dirty="0"/>
              <a:t>查看数据集的字符串数：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kumimoji="1" lang="en-US" altLang="zh-CN" dirty="0">
                <a:solidFill>
                  <a:srgbClr val="00B050"/>
                </a:solidFill>
              </a:rPr>
              <a:t>$ </a:t>
            </a:r>
            <a:r>
              <a:rPr kumimoji="1" lang="en-US" altLang="zh-CN" dirty="0" err="1">
                <a:solidFill>
                  <a:srgbClr val="00B050"/>
                </a:solidFill>
              </a:rPr>
              <a:t>wc</a:t>
            </a:r>
            <a:r>
              <a:rPr kumimoji="1" lang="en-US" altLang="zh-CN" dirty="0">
                <a:solidFill>
                  <a:srgbClr val="00B050"/>
                </a:solidFill>
              </a:rPr>
              <a:t> -c </a:t>
            </a:r>
            <a:r>
              <a:rPr kumimoji="1" lang="en-US" altLang="zh-CN" dirty="0" err="1">
                <a:solidFill>
                  <a:srgbClr val="00B050"/>
                </a:solidFill>
              </a:rPr>
              <a:t>word.txt</a:t>
            </a:r>
            <a:endParaRPr kumimoji="1" lang="en-US" altLang="zh-CN" dirty="0">
              <a:solidFill>
                <a:srgbClr val="00B050"/>
              </a:solidFill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D9BCE9-3EC5-C944-94FE-29D8247F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实验步骤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B24A3F-F6A3-0A45-A398-08C46611B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026" y="4948809"/>
            <a:ext cx="6963129" cy="14645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101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B9EE67-3B39-494C-A71D-1AAB04632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3" y="1278971"/>
            <a:ext cx="11035748" cy="55790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/>
              <a:t>查看字符集的内容：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00B050"/>
                </a:solidFill>
              </a:rPr>
              <a:t>$ more </a:t>
            </a:r>
            <a:r>
              <a:rPr kumimoji="1" lang="en-US" altLang="zh-CN" dirty="0" err="1">
                <a:solidFill>
                  <a:srgbClr val="00B050"/>
                </a:solidFill>
              </a:rPr>
              <a:t>word.txt</a:t>
            </a:r>
            <a:endParaRPr kumimoji="1" lang="en-US" altLang="zh-CN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/>
              <a:t>more</a:t>
            </a:r>
            <a:r>
              <a:rPr kumimoji="1" lang="zh-CN" altLang="en-US" dirty="0"/>
              <a:t>命令说明：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命令会以一页一页的显示方便使用者逐页阅读，而最基本的指令就是按空白键（</a:t>
            </a:r>
            <a:r>
              <a:rPr kumimoji="1" lang="en-US" altLang="zh-CN" dirty="0"/>
              <a:t>space</a:t>
            </a:r>
            <a:r>
              <a:rPr kumimoji="1" lang="zh-CN" altLang="en-US" dirty="0"/>
              <a:t>）就往下一页显示，按 </a:t>
            </a:r>
            <a:r>
              <a:rPr kumimoji="1" lang="en-US" altLang="zh-CN" dirty="0"/>
              <a:t>b </a:t>
            </a:r>
            <a:r>
              <a:rPr kumimoji="1" lang="zh-CN" altLang="en-US" dirty="0"/>
              <a:t>键就会往回（</a:t>
            </a:r>
            <a:r>
              <a:rPr kumimoji="1" lang="en-US" altLang="zh-CN" dirty="0"/>
              <a:t>back</a:t>
            </a:r>
            <a:r>
              <a:rPr kumimoji="1" lang="zh-CN" altLang="en-US" dirty="0"/>
              <a:t>）一页显示，而且还有搜寻字串的功能 。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命令从前向后读取文件，因此在启动时就加载整个文件。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空格键  向下滚动一屏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q  </a:t>
            </a:r>
            <a:r>
              <a:rPr kumimoji="1" lang="zh-CN" altLang="en-US" dirty="0"/>
              <a:t>退出</a:t>
            </a:r>
            <a:r>
              <a:rPr kumimoji="1" lang="en-US" altLang="zh-CN" dirty="0"/>
              <a:t>more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D9BCE9-3EC5-C944-94FE-29D8247F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实验步骤</a:t>
            </a:r>
          </a:p>
        </p:txBody>
      </p:sp>
    </p:spTree>
    <p:extLst>
      <p:ext uri="{BB962C8B-B14F-4D97-AF65-F5344CB8AC3E}">
        <p14:creationId xmlns:p14="http://schemas.microsoft.com/office/powerpoint/2010/main" val="2817394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B9EE67-3B39-494C-A71D-1AAB04632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b="1" dirty="0"/>
              <a:t>四</a:t>
            </a:r>
            <a:r>
              <a:rPr kumimoji="1" lang="en-US" altLang="zh-CN" b="1" dirty="0"/>
              <a:t>.</a:t>
            </a:r>
            <a:r>
              <a:rPr lang="zh-CN" altLang="zh-CN" b="1" dirty="0"/>
              <a:t>将本次实验的数据文件上传到</a:t>
            </a:r>
            <a:r>
              <a:rPr lang="en-US" altLang="zh-CN" b="1" dirty="0"/>
              <a:t>HDFS</a:t>
            </a:r>
            <a:r>
              <a:rPr lang="zh-CN" altLang="zh-CN" b="1" dirty="0"/>
              <a:t>文件系统</a:t>
            </a:r>
            <a:endParaRPr kumimoji="1"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/>
              <a:t>将文件上传到</a:t>
            </a:r>
            <a:r>
              <a:rPr kumimoji="1" lang="en-US" altLang="zh-CN" dirty="0"/>
              <a:t>HDFS/wordcount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00B050"/>
                </a:solidFill>
              </a:rPr>
              <a:t>$ </a:t>
            </a:r>
            <a:r>
              <a:rPr kumimoji="1" lang="en-US" altLang="zh-CN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dirty="0">
                <a:solidFill>
                  <a:srgbClr val="00B050"/>
                </a:solidFill>
              </a:rPr>
              <a:t> fs -</a:t>
            </a:r>
            <a:r>
              <a:rPr kumimoji="1" lang="en-US" altLang="zh-CN" dirty="0" err="1">
                <a:solidFill>
                  <a:srgbClr val="00B050"/>
                </a:solidFill>
              </a:rPr>
              <a:t>mkdir</a:t>
            </a:r>
            <a:r>
              <a:rPr kumimoji="1" lang="en-US" altLang="zh-CN" dirty="0">
                <a:solidFill>
                  <a:srgbClr val="00B050"/>
                </a:solidFill>
              </a:rPr>
              <a:t> /wordcount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00B050"/>
                </a:solidFill>
              </a:rPr>
              <a:t>$ </a:t>
            </a:r>
            <a:r>
              <a:rPr kumimoji="1" lang="en-US" altLang="zh-CN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dirty="0">
                <a:solidFill>
                  <a:srgbClr val="00B050"/>
                </a:solidFill>
              </a:rPr>
              <a:t> fs -put /</a:t>
            </a:r>
            <a:r>
              <a:rPr kumimoji="1" lang="en-US" altLang="zh-CN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dirty="0">
                <a:solidFill>
                  <a:srgbClr val="00B050"/>
                </a:solidFill>
              </a:rPr>
              <a:t>/</a:t>
            </a:r>
            <a:r>
              <a:rPr kumimoji="1" lang="en-US" altLang="zh-CN" dirty="0" err="1">
                <a:solidFill>
                  <a:srgbClr val="00B050"/>
                </a:solidFill>
              </a:rPr>
              <a:t>word.txt</a:t>
            </a:r>
            <a:r>
              <a:rPr kumimoji="1" lang="en-US" altLang="zh-CN" dirty="0">
                <a:solidFill>
                  <a:srgbClr val="00B050"/>
                </a:solidFill>
              </a:rPr>
              <a:t> /wordcount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00B050"/>
                </a:solidFill>
              </a:rPr>
              <a:t>$ </a:t>
            </a:r>
            <a:r>
              <a:rPr kumimoji="1" lang="en-US" altLang="zh-CN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dirty="0">
                <a:solidFill>
                  <a:srgbClr val="00B050"/>
                </a:solidFill>
              </a:rPr>
              <a:t> fs -ls -R  /wordcount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D9BCE9-3EC5-C944-94FE-29D8247F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实验步骤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78101C-74DE-E641-B154-92883C3082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95" y="5152406"/>
            <a:ext cx="10847142" cy="812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3046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B9EE67-3B39-494C-A71D-1AAB04632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kumimoji="1" lang="zh-CN" altLang="en-US" b="1" dirty="0"/>
              <a:t>五</a:t>
            </a:r>
            <a:r>
              <a:rPr kumimoji="1" lang="en-US" altLang="zh-CN" b="1" dirty="0"/>
              <a:t>.MapReduce</a:t>
            </a:r>
            <a:r>
              <a:rPr kumimoji="1" lang="zh-CN" altLang="en-US" b="1" dirty="0"/>
              <a:t>实现</a:t>
            </a:r>
            <a:r>
              <a:rPr kumimoji="1" lang="en-US" altLang="zh-CN" b="1" dirty="0" err="1"/>
              <a:t>WordCount</a:t>
            </a:r>
            <a:r>
              <a:rPr kumimoji="1" lang="zh-CN" altLang="en-US" b="1" dirty="0"/>
              <a:t>实例（</a:t>
            </a:r>
            <a:r>
              <a:rPr kumimoji="1" lang="en-US" altLang="zh-CN" b="1" dirty="0"/>
              <a:t>Python</a:t>
            </a:r>
            <a:r>
              <a:rPr kumimoji="1" lang="zh-CN" altLang="en-US" b="1" dirty="0"/>
              <a:t>）</a:t>
            </a:r>
          </a:p>
          <a:p>
            <a:pPr marL="0" indent="0">
              <a:lnSpc>
                <a:spcPct val="170000"/>
              </a:lnSpc>
              <a:buNone/>
            </a:pPr>
            <a:r>
              <a:rPr kumimoji="1" lang="zh-CN" altLang="en-US" sz="2400" dirty="0"/>
              <a:t>创建</a:t>
            </a:r>
            <a:r>
              <a:rPr kumimoji="1" lang="en-US" altLang="zh-CN" sz="2400" dirty="0"/>
              <a:t>/</a:t>
            </a:r>
            <a:r>
              <a:rPr kumimoji="1" lang="en-US" altLang="zh-CN" sz="2400" dirty="0" err="1"/>
              <a:t>hadoop</a:t>
            </a:r>
            <a:r>
              <a:rPr kumimoji="1" lang="en-US" altLang="zh-CN" sz="2400" dirty="0"/>
              <a:t>/data/</a:t>
            </a:r>
            <a:r>
              <a:rPr kumimoji="1" lang="en-US" altLang="zh-CN" sz="2400" dirty="0" err="1"/>
              <a:t>mapreduce</a:t>
            </a:r>
            <a:r>
              <a:rPr kumimoji="1" lang="zh-CN" altLang="en-US" sz="2400" dirty="0"/>
              <a:t>，并进入到</a:t>
            </a:r>
            <a:r>
              <a:rPr kumimoji="1" lang="en-US" altLang="zh-CN" sz="2400" dirty="0"/>
              <a:t>/</a:t>
            </a:r>
            <a:r>
              <a:rPr kumimoji="1" lang="en-US" altLang="zh-CN" sz="2400" dirty="0" err="1"/>
              <a:t>hadoop</a:t>
            </a:r>
            <a:r>
              <a:rPr kumimoji="1" lang="en-US" altLang="zh-CN" sz="2400" dirty="0"/>
              <a:t>/data/</a:t>
            </a:r>
            <a:r>
              <a:rPr kumimoji="1" lang="en-US" altLang="zh-CN" sz="2400" dirty="0" err="1"/>
              <a:t>mapreduce</a:t>
            </a:r>
            <a:r>
              <a:rPr kumimoji="1" lang="zh-CN" altLang="en-US" sz="2400" dirty="0"/>
              <a:t>目录下</a:t>
            </a:r>
          </a:p>
          <a:p>
            <a:pPr>
              <a:lnSpc>
                <a:spcPct val="170000"/>
              </a:lnSpc>
            </a:pPr>
            <a:r>
              <a:rPr kumimoji="1" lang="en-US" altLang="zh-CN" sz="2400" dirty="0">
                <a:solidFill>
                  <a:srgbClr val="00B050"/>
                </a:solidFill>
              </a:rPr>
              <a:t>$ </a:t>
            </a:r>
            <a:r>
              <a:rPr kumimoji="1" lang="en-US" altLang="zh-CN" sz="2400" dirty="0" err="1">
                <a:solidFill>
                  <a:srgbClr val="00B050"/>
                </a:solidFill>
              </a:rPr>
              <a:t>mkdir</a:t>
            </a:r>
            <a:r>
              <a:rPr kumimoji="1" lang="en-US" altLang="zh-CN" sz="2400" dirty="0">
                <a:solidFill>
                  <a:srgbClr val="00B050"/>
                </a:solidFill>
              </a:rPr>
              <a:t> /</a:t>
            </a:r>
            <a:r>
              <a:rPr kumimoji="1" lang="en-US" altLang="zh-CN" sz="2400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sz="2400" dirty="0">
                <a:solidFill>
                  <a:srgbClr val="00B050"/>
                </a:solidFill>
              </a:rPr>
              <a:t>/</a:t>
            </a:r>
            <a:r>
              <a:rPr kumimoji="1" lang="en-US" altLang="zh-CN" sz="2400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sz="2400" dirty="0">
                <a:solidFill>
                  <a:srgbClr val="00B050"/>
                </a:solidFill>
              </a:rPr>
              <a:t>-data</a:t>
            </a:r>
          </a:p>
          <a:p>
            <a:pPr>
              <a:lnSpc>
                <a:spcPct val="170000"/>
              </a:lnSpc>
            </a:pPr>
            <a:r>
              <a:rPr kumimoji="1" lang="en-US" altLang="zh-CN" sz="2400" dirty="0">
                <a:solidFill>
                  <a:srgbClr val="00B050"/>
                </a:solidFill>
              </a:rPr>
              <a:t>$ cd /</a:t>
            </a:r>
            <a:r>
              <a:rPr kumimoji="1" lang="en-US" altLang="zh-CN" sz="2400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sz="2400" dirty="0">
                <a:solidFill>
                  <a:srgbClr val="00B050"/>
                </a:solidFill>
              </a:rPr>
              <a:t>/</a:t>
            </a:r>
            <a:r>
              <a:rPr kumimoji="1" lang="en-US" altLang="zh-CN" sz="2400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sz="2400" dirty="0">
                <a:solidFill>
                  <a:srgbClr val="00B050"/>
                </a:solidFill>
              </a:rPr>
              <a:t>-data</a:t>
            </a:r>
          </a:p>
          <a:p>
            <a:pPr marL="0" indent="0">
              <a:lnSpc>
                <a:spcPct val="170000"/>
              </a:lnSpc>
              <a:buNone/>
            </a:pPr>
            <a:r>
              <a:rPr kumimoji="1" lang="zh-CN" altLang="en-US" sz="2400" b="1" dirty="0"/>
              <a:t>第一步：</a:t>
            </a:r>
            <a:r>
              <a:rPr kumimoji="1" lang="zh-CN" altLang="en-US" sz="2400" dirty="0"/>
              <a:t>在这个目录下首先编写</a:t>
            </a:r>
            <a:r>
              <a:rPr kumimoji="1" lang="en-US" altLang="zh-CN" sz="2400" dirty="0"/>
              <a:t>MapReduce </a:t>
            </a:r>
            <a:r>
              <a:rPr kumimoji="1" lang="en-US" altLang="zh-CN" sz="2400" dirty="0" err="1"/>
              <a:t>WordCount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代码。</a:t>
            </a:r>
          </a:p>
          <a:p>
            <a:pPr marL="0" indent="0">
              <a:lnSpc>
                <a:spcPct val="170000"/>
              </a:lnSpc>
              <a:buNone/>
            </a:pPr>
            <a:endParaRPr kumimoji="1" lang="en-US" altLang="zh-CN" sz="2000" dirty="0"/>
          </a:p>
          <a:p>
            <a:pPr>
              <a:lnSpc>
                <a:spcPct val="170000"/>
              </a:lnSpc>
            </a:pPr>
            <a:endParaRPr kumimoji="1" lang="en-US" altLang="zh-CN" sz="2000" dirty="0"/>
          </a:p>
          <a:p>
            <a:pPr>
              <a:lnSpc>
                <a:spcPct val="170000"/>
              </a:lnSpc>
            </a:pPr>
            <a:endParaRPr kumimoji="1"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D9BCE9-3EC5-C944-94FE-29D8247F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实验步骤</a:t>
            </a:r>
          </a:p>
        </p:txBody>
      </p:sp>
    </p:spTree>
    <p:extLst>
      <p:ext uri="{BB962C8B-B14F-4D97-AF65-F5344CB8AC3E}">
        <p14:creationId xmlns:p14="http://schemas.microsoft.com/office/powerpoint/2010/main" val="2085534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B9EE67-3B39-494C-A71D-1AAB04632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2" y="1278972"/>
            <a:ext cx="11841030" cy="5579028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kumimoji="1" lang="zh-CN" altLang="en-US" sz="2400" dirty="0"/>
              <a:t>①首先编写</a:t>
            </a:r>
            <a:r>
              <a:rPr kumimoji="1" lang="en-US" altLang="zh-CN" sz="2400" dirty="0"/>
              <a:t>map</a:t>
            </a:r>
            <a:r>
              <a:rPr kumimoji="1" lang="zh-CN" altLang="en-US" sz="2400" dirty="0"/>
              <a:t>阶段的代码，创建一个</a:t>
            </a:r>
            <a:r>
              <a:rPr kumimoji="1" lang="en-US" altLang="zh-CN" sz="2400" dirty="0"/>
              <a:t>Python</a:t>
            </a:r>
            <a:r>
              <a:rPr kumimoji="1" lang="zh-CN" altLang="en-US" sz="2400" dirty="0"/>
              <a:t>程序，命名为</a:t>
            </a:r>
            <a:r>
              <a:rPr kumimoji="1" lang="en-US" altLang="zh-CN" sz="2400" b="1" dirty="0" err="1"/>
              <a:t>count_mapper.py</a:t>
            </a:r>
            <a:endParaRPr kumimoji="1" lang="en-US" altLang="zh-CN" sz="2400" b="1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kumimoji="1" lang="en-US" altLang="zh-CN" sz="2400" b="1" dirty="0">
                <a:solidFill>
                  <a:srgbClr val="00B050"/>
                </a:solidFill>
              </a:rPr>
              <a:t>$ vi </a:t>
            </a:r>
            <a:r>
              <a:rPr kumimoji="1" lang="en-US" altLang="zh-CN" sz="2400" b="1" dirty="0" err="1">
                <a:solidFill>
                  <a:srgbClr val="00B050"/>
                </a:solidFill>
              </a:rPr>
              <a:t>count_mapper.py</a:t>
            </a:r>
            <a:endParaRPr kumimoji="1" lang="en-US" altLang="zh-CN" sz="2400" b="1" dirty="0">
              <a:solidFill>
                <a:srgbClr val="00B050"/>
              </a:solidFill>
            </a:endParaRPr>
          </a:p>
          <a:p>
            <a:pPr>
              <a:lnSpc>
                <a:spcPct val="170000"/>
              </a:lnSpc>
            </a:pPr>
            <a:endParaRPr kumimoji="1" lang="en-US" altLang="zh-CN" sz="2400" dirty="0"/>
          </a:p>
          <a:p>
            <a:pPr>
              <a:lnSpc>
                <a:spcPct val="170000"/>
              </a:lnSpc>
            </a:pPr>
            <a:endParaRPr kumimoji="1"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D9BCE9-3EC5-C944-94FE-29D8247F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4DA709-CB36-BB4F-89EB-2ABA9C2BE66E}"/>
              </a:ext>
            </a:extLst>
          </p:cNvPr>
          <p:cNvSpPr txBox="1"/>
          <p:nvPr/>
        </p:nvSpPr>
        <p:spPr>
          <a:xfrm>
            <a:off x="493642" y="2476960"/>
            <a:ext cx="6105378" cy="36899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indent="0">
              <a:buNone/>
              <a:defRPr kumimoji="1" sz="2400">
                <a:solidFill>
                  <a:schemeClr val="l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zh-CN" sz="2000" b="1" dirty="0"/>
              <a:t>#!/</a:t>
            </a:r>
            <a:r>
              <a:rPr lang="en-US" altLang="zh-CN" sz="2000" b="1" dirty="0" err="1"/>
              <a:t>usr</a:t>
            </a:r>
            <a:r>
              <a:rPr lang="en-US" altLang="zh-CN" sz="2000" b="1" dirty="0"/>
              <a:t>/bin/env python3</a:t>
            </a:r>
          </a:p>
          <a:p>
            <a:pPr>
              <a:lnSpc>
                <a:spcPct val="170000"/>
              </a:lnSpc>
            </a:pPr>
            <a:r>
              <a:rPr lang="en-US" altLang="zh-CN" sz="2000" dirty="0"/>
              <a:t>import sys</a:t>
            </a:r>
          </a:p>
          <a:p>
            <a:pPr>
              <a:lnSpc>
                <a:spcPct val="170000"/>
              </a:lnSpc>
            </a:pPr>
            <a:r>
              <a:rPr lang="en-US" altLang="zh-CN" sz="2000" dirty="0"/>
              <a:t>for line in </a:t>
            </a:r>
            <a:r>
              <a:rPr lang="en-US" altLang="zh-CN" sz="2000" dirty="0" err="1"/>
              <a:t>sys.stdin</a:t>
            </a:r>
            <a:r>
              <a:rPr lang="en-US" altLang="zh-CN" sz="2000" dirty="0"/>
              <a:t>:</a:t>
            </a:r>
          </a:p>
          <a:p>
            <a:pPr>
              <a:lnSpc>
                <a:spcPct val="170000"/>
              </a:lnSpc>
            </a:pPr>
            <a:r>
              <a:rPr lang="en-US" altLang="zh-CN" sz="2000" dirty="0"/>
              <a:t>    line = </a:t>
            </a:r>
            <a:r>
              <a:rPr lang="en-US" altLang="zh-CN" sz="2000" dirty="0" err="1"/>
              <a:t>line.strip</a:t>
            </a:r>
            <a:r>
              <a:rPr lang="en-US" altLang="zh-CN" sz="2000" dirty="0"/>
              <a:t>()</a:t>
            </a:r>
          </a:p>
          <a:p>
            <a:pPr>
              <a:lnSpc>
                <a:spcPct val="170000"/>
              </a:lnSpc>
            </a:pPr>
            <a:r>
              <a:rPr lang="en-US" altLang="zh-CN" sz="2000" dirty="0"/>
              <a:t>    words = </a:t>
            </a:r>
            <a:r>
              <a:rPr lang="en-US" altLang="zh-CN" sz="2000" dirty="0" err="1"/>
              <a:t>line.split</a:t>
            </a:r>
            <a:r>
              <a:rPr lang="en-US" altLang="zh-CN" sz="2000" dirty="0"/>
              <a:t>()</a:t>
            </a:r>
          </a:p>
          <a:p>
            <a:pPr>
              <a:lnSpc>
                <a:spcPct val="170000"/>
              </a:lnSpc>
            </a:pPr>
            <a:r>
              <a:rPr lang="en-US" altLang="zh-CN" sz="2000" dirty="0"/>
              <a:t>    for word in words:</a:t>
            </a:r>
          </a:p>
          <a:p>
            <a:pPr>
              <a:lnSpc>
                <a:spcPct val="170000"/>
              </a:lnSpc>
            </a:pPr>
            <a:r>
              <a:rPr lang="en-US" altLang="zh-CN" sz="2000" dirty="0"/>
              <a:t>        print("%s\</a:t>
            </a:r>
            <a:r>
              <a:rPr lang="en-US" altLang="zh-CN" sz="2000" dirty="0" err="1"/>
              <a:t>t%s</a:t>
            </a:r>
            <a:r>
              <a:rPr lang="en-US" altLang="zh-CN" sz="2000" dirty="0"/>
              <a:t>" % (word, 1))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1B054D-CE2C-2E47-A391-8FBAF261CC69}"/>
              </a:ext>
            </a:extLst>
          </p:cNvPr>
          <p:cNvSpPr txBox="1"/>
          <p:nvPr/>
        </p:nvSpPr>
        <p:spPr>
          <a:xfrm>
            <a:off x="6760525" y="2476960"/>
            <a:ext cx="4687110" cy="3436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脚本语言的第一行，目的就是指出，这个文件中的代码用什么可执行程序去运行（设备上可能安装了多个版本的Python）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#!是特殊的表示符，其后面跟的是此解释此脚本的解释器的路径。是告诉操作系统执行这个脚本的时候，调用/usr/bin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/env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下的python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解释器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3206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B9EE67-3B39-494C-A71D-1AAB04632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35" y="1308467"/>
            <a:ext cx="12647170" cy="4948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400" dirty="0"/>
              <a:t>②编写</a:t>
            </a:r>
            <a:r>
              <a:rPr kumimoji="1" lang="en-US" altLang="zh-CN" sz="2400" dirty="0"/>
              <a:t>Reduce</a:t>
            </a:r>
            <a:r>
              <a:rPr kumimoji="1" lang="zh-CN" altLang="en-US" sz="2400" dirty="0"/>
              <a:t>阶段的代码，创建</a:t>
            </a:r>
            <a:r>
              <a:rPr kumimoji="1" lang="en-US" altLang="zh-CN" sz="2400" dirty="0"/>
              <a:t>Python</a:t>
            </a:r>
            <a:r>
              <a:rPr kumimoji="1" lang="zh-CN" altLang="en-US" sz="2400" dirty="0"/>
              <a:t>程序，命名为</a:t>
            </a:r>
            <a:r>
              <a:rPr kumimoji="1" lang="en-US" altLang="zh-CN" sz="2400" dirty="0" err="1"/>
              <a:t>count_reducer.py</a:t>
            </a:r>
            <a:endParaRPr kumimoji="1" lang="en-US" altLang="zh-CN" sz="2400" dirty="0"/>
          </a:p>
          <a:p>
            <a:r>
              <a:rPr kumimoji="1" lang="en-US" altLang="zh-CN" sz="2400" b="1" dirty="0">
                <a:solidFill>
                  <a:srgbClr val="00B050"/>
                </a:solidFill>
              </a:rPr>
              <a:t>$ vi </a:t>
            </a:r>
            <a:r>
              <a:rPr kumimoji="1" lang="en-US" altLang="zh-CN" sz="2400" b="1" dirty="0" err="1">
                <a:solidFill>
                  <a:srgbClr val="00B050"/>
                </a:solidFill>
              </a:rPr>
              <a:t>count_reducer.py</a:t>
            </a:r>
            <a:endParaRPr kumimoji="1" lang="en-US" altLang="zh-CN" sz="2400" b="1" dirty="0">
              <a:solidFill>
                <a:srgbClr val="00B050"/>
              </a:solidFill>
            </a:endParaRPr>
          </a:p>
          <a:p>
            <a:endParaRPr kumimoji="1" lang="en-US" altLang="zh-CN" sz="2400" dirty="0"/>
          </a:p>
          <a:p>
            <a:endParaRPr kumimoji="1"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D9BCE9-3EC5-C944-94FE-29D8247F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F2A588-16FC-9D43-8F14-B25176A424C4}"/>
              </a:ext>
            </a:extLst>
          </p:cNvPr>
          <p:cNvSpPr txBox="1"/>
          <p:nvPr/>
        </p:nvSpPr>
        <p:spPr>
          <a:xfrm>
            <a:off x="410817" y="2636876"/>
            <a:ext cx="5006009" cy="33391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indent="0">
              <a:lnSpc>
                <a:spcPct val="170000"/>
              </a:lnSpc>
              <a:buNone/>
              <a:defRPr kumimoji="1" sz="2000" b="1">
                <a:solidFill>
                  <a:schemeClr val="l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800" dirty="0"/>
              <a:t>#!/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/bin/env python3</a:t>
            </a:r>
          </a:p>
          <a:p>
            <a:pPr>
              <a:lnSpc>
                <a:spcPct val="130000"/>
              </a:lnSpc>
            </a:pPr>
            <a:r>
              <a:rPr lang="en-US" altLang="zh-CN" sz="1800" dirty="0"/>
              <a:t>from operator import </a:t>
            </a:r>
            <a:r>
              <a:rPr lang="en-US" altLang="zh-CN" sz="1800" dirty="0" err="1"/>
              <a:t>itemgetter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en-US" altLang="zh-CN" sz="1800" dirty="0"/>
              <a:t>import sys</a:t>
            </a:r>
          </a:p>
          <a:p>
            <a:pPr>
              <a:lnSpc>
                <a:spcPct val="130000"/>
              </a:lnSpc>
            </a:pPr>
            <a:r>
              <a:rPr lang="en-US" altLang="zh-CN" sz="1800" dirty="0" err="1"/>
              <a:t>current_word</a:t>
            </a:r>
            <a:r>
              <a:rPr lang="en-US" altLang="zh-CN" sz="1800" dirty="0"/>
              <a:t> = None</a:t>
            </a:r>
          </a:p>
          <a:p>
            <a:pPr>
              <a:lnSpc>
                <a:spcPct val="130000"/>
              </a:lnSpc>
            </a:pPr>
            <a:r>
              <a:rPr lang="en-US" altLang="zh-CN" sz="1800" dirty="0" err="1"/>
              <a:t>current_count</a:t>
            </a:r>
            <a:r>
              <a:rPr lang="en-US" altLang="zh-CN" sz="1800" dirty="0"/>
              <a:t> = 0</a:t>
            </a:r>
          </a:p>
          <a:p>
            <a:pPr>
              <a:lnSpc>
                <a:spcPct val="130000"/>
              </a:lnSpc>
            </a:pPr>
            <a:r>
              <a:rPr lang="en-US" altLang="zh-CN" sz="1800" dirty="0"/>
              <a:t>word = None</a:t>
            </a:r>
          </a:p>
          <a:p>
            <a:pPr>
              <a:lnSpc>
                <a:spcPct val="130000"/>
              </a:lnSpc>
            </a:pPr>
            <a:r>
              <a:rPr lang="en-US" altLang="zh-CN" sz="1800" dirty="0"/>
              <a:t>for line in </a:t>
            </a:r>
            <a:r>
              <a:rPr lang="en-US" altLang="zh-CN" sz="1800" dirty="0" err="1"/>
              <a:t>sys.stdin</a:t>
            </a:r>
            <a:r>
              <a:rPr lang="en-US" altLang="zh-CN" sz="1800" dirty="0"/>
              <a:t>:</a:t>
            </a:r>
          </a:p>
          <a:p>
            <a:pPr>
              <a:lnSpc>
                <a:spcPct val="130000"/>
              </a:lnSpc>
            </a:pPr>
            <a:r>
              <a:rPr lang="en-US" altLang="zh-CN" sz="1800" dirty="0"/>
              <a:t>    line = </a:t>
            </a:r>
            <a:r>
              <a:rPr lang="en-US" altLang="zh-CN" sz="1800" dirty="0" err="1"/>
              <a:t>line.strip</a:t>
            </a:r>
            <a:r>
              <a:rPr lang="en-US" altLang="zh-CN" sz="1800" dirty="0"/>
              <a:t>()</a:t>
            </a:r>
          </a:p>
          <a:p>
            <a:pPr>
              <a:lnSpc>
                <a:spcPct val="130000"/>
              </a:lnSpc>
            </a:pPr>
            <a:r>
              <a:rPr lang="en-US" altLang="zh-CN" sz="1800" dirty="0"/>
              <a:t>    word, count = </a:t>
            </a:r>
            <a:r>
              <a:rPr lang="en-US" altLang="zh-CN" sz="1800" dirty="0" err="1"/>
              <a:t>line.split</a:t>
            </a:r>
            <a:r>
              <a:rPr lang="en-US" altLang="zh-CN" sz="1800" dirty="0"/>
              <a:t>('\t', 1)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C0EB26-3162-0A48-9F8D-5941D5B7EE97}"/>
              </a:ext>
            </a:extLst>
          </p:cNvPr>
          <p:cNvSpPr txBox="1"/>
          <p:nvPr/>
        </p:nvSpPr>
        <p:spPr>
          <a:xfrm>
            <a:off x="5510553" y="1754936"/>
            <a:ext cx="6270630" cy="5103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indent="0">
              <a:lnSpc>
                <a:spcPct val="130000"/>
              </a:lnSpc>
              <a:buNone/>
              <a:defRPr kumimoji="1" sz="2000" b="1">
                <a:solidFill>
                  <a:schemeClr val="l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800" dirty="0"/>
              <a:t>    </a:t>
            </a:r>
            <a:r>
              <a:rPr lang="en-US" altLang="zh-CN" sz="1800" dirty="0"/>
              <a:t>try:</a:t>
            </a:r>
          </a:p>
          <a:p>
            <a:r>
              <a:rPr lang="en-US" altLang="zh-CN" sz="1800" dirty="0"/>
              <a:t>        count = int(count)</a:t>
            </a:r>
          </a:p>
          <a:p>
            <a:r>
              <a:rPr lang="en-US" altLang="zh-CN" sz="1800" dirty="0"/>
              <a:t>    except </a:t>
            </a:r>
            <a:r>
              <a:rPr lang="en-US" altLang="zh-CN" sz="1800" dirty="0" err="1"/>
              <a:t>ValueError</a:t>
            </a:r>
            <a:r>
              <a:rPr lang="en-US" altLang="zh-CN" sz="1800" dirty="0"/>
              <a:t>:</a:t>
            </a:r>
          </a:p>
          <a:p>
            <a:r>
              <a:rPr lang="en-US" altLang="zh-CN" sz="1800" dirty="0"/>
              <a:t>        continue</a:t>
            </a:r>
          </a:p>
          <a:p>
            <a:r>
              <a:rPr lang="en-US" altLang="zh-CN" sz="1800" dirty="0"/>
              <a:t>    if </a:t>
            </a:r>
            <a:r>
              <a:rPr lang="en-US" altLang="zh-CN" sz="1800" dirty="0" err="1"/>
              <a:t>current_word</a:t>
            </a:r>
            <a:r>
              <a:rPr lang="en-US" altLang="zh-CN" sz="1800" dirty="0"/>
              <a:t> == word:</a:t>
            </a:r>
          </a:p>
          <a:p>
            <a:r>
              <a:rPr lang="en-US" altLang="zh-CN" sz="1800" dirty="0"/>
              <a:t>        </a:t>
            </a:r>
            <a:r>
              <a:rPr lang="en-US" altLang="zh-CN" sz="1800" dirty="0" err="1"/>
              <a:t>current_count</a:t>
            </a:r>
            <a:r>
              <a:rPr lang="en-US" altLang="zh-CN" sz="1800" dirty="0"/>
              <a:t> += count</a:t>
            </a:r>
          </a:p>
          <a:p>
            <a:r>
              <a:rPr lang="en-US" altLang="zh-CN" sz="1800" dirty="0"/>
              <a:t>    else:</a:t>
            </a:r>
          </a:p>
          <a:p>
            <a:r>
              <a:rPr lang="en-US" altLang="zh-CN" sz="1800" dirty="0"/>
              <a:t>        if </a:t>
            </a:r>
            <a:r>
              <a:rPr lang="en-US" altLang="zh-CN" sz="1800" dirty="0" err="1"/>
              <a:t>current_word</a:t>
            </a:r>
            <a:r>
              <a:rPr lang="en-US" altLang="zh-CN" sz="1800" dirty="0"/>
              <a:t>:</a:t>
            </a:r>
          </a:p>
          <a:p>
            <a:r>
              <a:rPr lang="en-US" altLang="zh-CN" sz="1800" dirty="0"/>
              <a:t>            print ("%s\</a:t>
            </a:r>
            <a:r>
              <a:rPr lang="en-US" altLang="zh-CN" sz="1800" dirty="0" err="1"/>
              <a:t>t%s</a:t>
            </a:r>
            <a:r>
              <a:rPr lang="en-US" altLang="zh-CN" sz="1800" dirty="0"/>
              <a:t>" % (</a:t>
            </a:r>
            <a:r>
              <a:rPr lang="en-US" altLang="zh-CN" sz="1800" dirty="0" err="1"/>
              <a:t>current_word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current_count</a:t>
            </a:r>
            <a:r>
              <a:rPr lang="en-US" altLang="zh-CN" sz="1800" dirty="0"/>
              <a:t>))</a:t>
            </a:r>
          </a:p>
          <a:p>
            <a:r>
              <a:rPr lang="en-US" altLang="zh-CN" sz="1800" dirty="0"/>
              <a:t>        </a:t>
            </a:r>
            <a:r>
              <a:rPr lang="en-US" altLang="zh-CN" sz="1800" dirty="0" err="1"/>
              <a:t>current_count</a:t>
            </a:r>
            <a:r>
              <a:rPr lang="en-US" altLang="zh-CN" sz="1800" dirty="0"/>
              <a:t> = count</a:t>
            </a:r>
          </a:p>
          <a:p>
            <a:r>
              <a:rPr lang="en-US" altLang="zh-CN" sz="1800" dirty="0"/>
              <a:t>        </a:t>
            </a:r>
            <a:r>
              <a:rPr lang="en-US" altLang="zh-CN" sz="1800" dirty="0" err="1"/>
              <a:t>current_word</a:t>
            </a:r>
            <a:r>
              <a:rPr lang="en-US" altLang="zh-CN" sz="1800" dirty="0"/>
              <a:t> = word</a:t>
            </a:r>
          </a:p>
          <a:p>
            <a:r>
              <a:rPr lang="en-US" altLang="zh-CN" sz="1800" dirty="0"/>
              <a:t>if </a:t>
            </a:r>
            <a:r>
              <a:rPr lang="en-US" altLang="zh-CN" sz="1800" dirty="0" err="1"/>
              <a:t>current_word</a:t>
            </a:r>
            <a:r>
              <a:rPr lang="en-US" altLang="zh-CN" sz="1800" dirty="0"/>
              <a:t> == word:</a:t>
            </a:r>
          </a:p>
          <a:p>
            <a:r>
              <a:rPr lang="en-US" altLang="zh-CN" sz="1800" dirty="0"/>
              <a:t>print ("%s\</a:t>
            </a:r>
            <a:r>
              <a:rPr lang="en-US" altLang="zh-CN" sz="1800" dirty="0" err="1"/>
              <a:t>t%s</a:t>
            </a:r>
            <a:r>
              <a:rPr lang="en-US" altLang="zh-CN" sz="1800" dirty="0"/>
              <a:t>" % (</a:t>
            </a:r>
            <a:r>
              <a:rPr lang="en-US" altLang="zh-CN" sz="1800" dirty="0" err="1"/>
              <a:t>current_word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current_count</a:t>
            </a:r>
            <a:r>
              <a:rPr lang="en-US" altLang="zh-CN" sz="18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04887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B9EE67-3B39-494C-A71D-1AAB04632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zh-CN" altLang="en-US" sz="2400" b="1" dirty="0"/>
              <a:t>第二步：</a:t>
            </a:r>
            <a:r>
              <a:rPr kumimoji="1" lang="zh-CN" altLang="en-US" sz="2400" dirty="0"/>
              <a:t>程序编写完成后，首先在本地测试一下</a:t>
            </a:r>
            <a:r>
              <a:rPr kumimoji="1" lang="en-US" altLang="zh-CN" sz="2400" dirty="0"/>
              <a:t>map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reduce</a:t>
            </a:r>
            <a:r>
              <a:rPr kumimoji="1" lang="zh-CN" altLang="en-US" sz="2400" dirty="0"/>
              <a:t>，命令及图片如下：</a:t>
            </a:r>
            <a:endParaRPr kumimoji="1" lang="zh-CN" alt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400" dirty="0">
                <a:solidFill>
                  <a:srgbClr val="00B050"/>
                </a:solidFill>
              </a:rPr>
              <a:t>$ head -20 /</a:t>
            </a:r>
            <a:r>
              <a:rPr kumimoji="1" lang="en-US" altLang="zh-CN" sz="2400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sz="2400" dirty="0">
                <a:solidFill>
                  <a:srgbClr val="00B050"/>
                </a:solidFill>
              </a:rPr>
              <a:t>/</a:t>
            </a:r>
            <a:r>
              <a:rPr kumimoji="1" lang="en-US" altLang="zh-CN" sz="2400" dirty="0" err="1">
                <a:solidFill>
                  <a:srgbClr val="00B050"/>
                </a:solidFill>
              </a:rPr>
              <a:t>word.txt</a:t>
            </a:r>
            <a:r>
              <a:rPr kumimoji="1" lang="en-US" altLang="zh-CN" sz="2400" dirty="0">
                <a:solidFill>
                  <a:srgbClr val="00B050"/>
                </a:solidFill>
              </a:rPr>
              <a:t> | python3 </a:t>
            </a:r>
            <a:r>
              <a:rPr kumimoji="1" lang="en-US" altLang="zh-CN" sz="2400" dirty="0" err="1">
                <a:solidFill>
                  <a:srgbClr val="00B050"/>
                </a:solidFill>
              </a:rPr>
              <a:t>count_mapper.py</a:t>
            </a:r>
            <a:r>
              <a:rPr kumimoji="1" lang="en-US" altLang="zh-CN" sz="2400" dirty="0">
                <a:solidFill>
                  <a:srgbClr val="00B050"/>
                </a:solidFill>
              </a:rPr>
              <a:t> | sort | python3 </a:t>
            </a:r>
            <a:r>
              <a:rPr kumimoji="1" lang="en-US" altLang="zh-CN" sz="2400" dirty="0" err="1">
                <a:solidFill>
                  <a:srgbClr val="00B050"/>
                </a:solidFill>
              </a:rPr>
              <a:t>count_reducer.py</a:t>
            </a:r>
            <a:endParaRPr kumimoji="1" lang="en-US" altLang="zh-CN" sz="2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400" dirty="0"/>
              <a:t>如下图，就证明</a:t>
            </a:r>
            <a:r>
              <a:rPr kumimoji="1" lang="en-US" altLang="zh-CN" sz="2400" dirty="0"/>
              <a:t>map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reduce</a:t>
            </a:r>
            <a:r>
              <a:rPr kumimoji="1" lang="zh-CN" altLang="en-US" sz="2400" dirty="0"/>
              <a:t>程序编写成功。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kumimoji="1" lang="en-US" altLang="zh-CN" sz="2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D9BCE9-3EC5-C944-94FE-29D8247F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实验步骤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CBDEA8-7E82-5F42-880F-3AA47FCFE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26" y="3561927"/>
            <a:ext cx="7586172" cy="285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5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CCA42-6330-424B-8564-14DA9EED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</p:spPr>
        <p:txBody>
          <a:bodyPr/>
          <a:lstStyle/>
          <a:p>
            <a:r>
              <a:rPr kumimoji="1"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6CCF8-1B01-8D42-B6D9-9EC0AB03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zh-CN" dirty="0"/>
              <a:t>Hadoop MapReduce</a:t>
            </a:r>
            <a:r>
              <a:rPr lang="zh-CN" altLang="zh-CN" dirty="0"/>
              <a:t> </a:t>
            </a:r>
            <a:r>
              <a:rPr lang="zh-CN" altLang="en-US" dirty="0"/>
              <a:t>运行</a:t>
            </a:r>
            <a:r>
              <a:rPr lang="en-US" altLang="zh-CN" dirty="0"/>
              <a:t>wordcount</a:t>
            </a:r>
            <a:r>
              <a:rPr lang="zh-CN" altLang="en-US" dirty="0"/>
              <a:t>程序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en-US" altLang="zh-CN" dirty="0"/>
              <a:t>Spark</a:t>
            </a:r>
            <a:r>
              <a:rPr lang="zh-CN" altLang="en-US" dirty="0"/>
              <a:t>运行</a:t>
            </a:r>
            <a:r>
              <a:rPr lang="en-US" altLang="zh-CN" dirty="0"/>
              <a:t>wordcount</a:t>
            </a:r>
            <a:r>
              <a:rPr lang="zh-CN" altLang="en-US" dirty="0"/>
              <a:t>程序</a:t>
            </a:r>
            <a:endParaRPr kumimoji="1" lang="en-US" altLang="zh-CN" dirty="0"/>
          </a:p>
          <a:p>
            <a:pPr lvl="0">
              <a:lnSpc>
                <a:spcPct val="150000"/>
              </a:lnSpc>
            </a:pPr>
            <a:r>
              <a:rPr lang="zh-CN" altLang="en-US" dirty="0"/>
              <a:t>对比评估两者的运行时间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77529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B9EE67-3B39-494C-A71D-1AAB04632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3" y="1286288"/>
            <a:ext cx="11035748" cy="494803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kumimoji="1" lang="zh-CN" altLang="en-US" b="1" dirty="0"/>
              <a:t>第三步：</a:t>
            </a:r>
            <a:r>
              <a:rPr kumimoji="1" lang="zh-CN" altLang="en-US" dirty="0"/>
              <a:t>运行该实例，命令如下：</a:t>
            </a:r>
          </a:p>
          <a:p>
            <a:pPr>
              <a:lnSpc>
                <a:spcPct val="160000"/>
              </a:lnSpc>
            </a:pPr>
            <a:r>
              <a:rPr kumimoji="1" lang="en-US" altLang="zh-CN" dirty="0">
                <a:solidFill>
                  <a:srgbClr val="00B050"/>
                </a:solidFill>
              </a:rPr>
              <a:t>$ </a:t>
            </a:r>
            <a:r>
              <a:rPr kumimoji="1" lang="en-US" altLang="zh-CN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dirty="0">
                <a:solidFill>
                  <a:srgbClr val="00B050"/>
                </a:solidFill>
              </a:rPr>
              <a:t> jar /</a:t>
            </a:r>
            <a:r>
              <a:rPr kumimoji="1" lang="en-US" altLang="zh-CN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dirty="0">
                <a:solidFill>
                  <a:srgbClr val="00B050"/>
                </a:solidFill>
              </a:rPr>
              <a:t>/hadoop-3.1.4/share/</a:t>
            </a:r>
            <a:r>
              <a:rPr kumimoji="1" lang="en-US" altLang="zh-CN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dirty="0">
                <a:solidFill>
                  <a:srgbClr val="00B050"/>
                </a:solidFill>
              </a:rPr>
              <a:t>/tools/lib/hadoop-streaming-3.1.4.jar -file </a:t>
            </a:r>
            <a:r>
              <a:rPr kumimoji="1" lang="en-US" altLang="zh-CN" dirty="0" err="1">
                <a:solidFill>
                  <a:srgbClr val="00B050"/>
                </a:solidFill>
              </a:rPr>
              <a:t>count_mapper.py</a:t>
            </a:r>
            <a:r>
              <a:rPr kumimoji="1" lang="en-US" altLang="zh-CN" dirty="0">
                <a:solidFill>
                  <a:srgbClr val="00B050"/>
                </a:solidFill>
              </a:rPr>
              <a:t> -mapper </a:t>
            </a:r>
            <a:r>
              <a:rPr kumimoji="1" lang="en-US" altLang="zh-CN" dirty="0" err="1">
                <a:solidFill>
                  <a:srgbClr val="00B050"/>
                </a:solidFill>
              </a:rPr>
              <a:t>count_mapper.py</a:t>
            </a:r>
            <a:r>
              <a:rPr kumimoji="1" lang="en-US" altLang="zh-CN" dirty="0">
                <a:solidFill>
                  <a:srgbClr val="00B050"/>
                </a:solidFill>
              </a:rPr>
              <a:t>  -file </a:t>
            </a:r>
            <a:r>
              <a:rPr kumimoji="1" lang="en-US" altLang="zh-CN" dirty="0" err="1">
                <a:solidFill>
                  <a:srgbClr val="00B050"/>
                </a:solidFill>
              </a:rPr>
              <a:t>count_reducer.py</a:t>
            </a:r>
            <a:r>
              <a:rPr kumimoji="1" lang="en-US" altLang="zh-CN" dirty="0">
                <a:solidFill>
                  <a:srgbClr val="00B050"/>
                </a:solidFill>
              </a:rPr>
              <a:t> -reducer </a:t>
            </a:r>
            <a:r>
              <a:rPr kumimoji="1" lang="en-US" altLang="zh-CN" dirty="0" err="1">
                <a:solidFill>
                  <a:srgbClr val="00B050"/>
                </a:solidFill>
              </a:rPr>
              <a:t>count_reducer.py</a:t>
            </a:r>
            <a:r>
              <a:rPr kumimoji="1" lang="en-US" altLang="zh-CN" dirty="0">
                <a:solidFill>
                  <a:srgbClr val="00B050"/>
                </a:solidFill>
              </a:rPr>
              <a:t> -input /wordcount/</a:t>
            </a:r>
            <a:r>
              <a:rPr kumimoji="1" lang="en-US" altLang="zh-CN" dirty="0" err="1">
                <a:solidFill>
                  <a:srgbClr val="00B050"/>
                </a:solidFill>
              </a:rPr>
              <a:t>word.txt</a:t>
            </a:r>
            <a:r>
              <a:rPr kumimoji="1" lang="en-US" altLang="zh-CN" dirty="0">
                <a:solidFill>
                  <a:srgbClr val="00B050"/>
                </a:solidFill>
              </a:rPr>
              <a:t> -output /wordcount-out/</a:t>
            </a:r>
            <a:r>
              <a:rPr kumimoji="1" lang="en-US" altLang="zh-CN" dirty="0" err="1">
                <a:solidFill>
                  <a:srgbClr val="00B050"/>
                </a:solidFill>
              </a:rPr>
              <a:t>mapreduce</a:t>
            </a:r>
            <a:r>
              <a:rPr kumimoji="1" lang="en-US" altLang="zh-CN" dirty="0">
                <a:solidFill>
                  <a:srgbClr val="00B050"/>
                </a:solidFill>
              </a:rPr>
              <a:t>-out</a:t>
            </a:r>
          </a:p>
          <a:p>
            <a:pPr marL="0" indent="0">
              <a:lnSpc>
                <a:spcPct val="160000"/>
              </a:lnSpc>
              <a:buNone/>
            </a:pPr>
            <a:r>
              <a:rPr kumimoji="1" lang="zh-CN" altLang="en-US" b="1" dirty="0"/>
              <a:t>第四步：</a:t>
            </a:r>
            <a:r>
              <a:rPr kumimoji="1" lang="zh-CN" altLang="en-US" dirty="0"/>
              <a:t>查看结果</a:t>
            </a:r>
          </a:p>
          <a:p>
            <a:pPr>
              <a:lnSpc>
                <a:spcPct val="160000"/>
              </a:lnSpc>
            </a:pPr>
            <a:r>
              <a:rPr kumimoji="1" lang="en-US" altLang="zh-CN" dirty="0">
                <a:solidFill>
                  <a:srgbClr val="00B050"/>
                </a:solidFill>
              </a:rPr>
              <a:t>$ </a:t>
            </a:r>
            <a:r>
              <a:rPr kumimoji="1" lang="en-US" altLang="zh-CN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dirty="0">
                <a:solidFill>
                  <a:srgbClr val="00B050"/>
                </a:solidFill>
              </a:rPr>
              <a:t> fs -tail /wordcount-out/</a:t>
            </a:r>
            <a:r>
              <a:rPr kumimoji="1" lang="en-US" altLang="zh-CN" dirty="0" err="1">
                <a:solidFill>
                  <a:srgbClr val="00B050"/>
                </a:solidFill>
              </a:rPr>
              <a:t>mapreduce</a:t>
            </a:r>
            <a:r>
              <a:rPr kumimoji="1" lang="en-US" altLang="zh-CN" dirty="0">
                <a:solidFill>
                  <a:srgbClr val="00B050"/>
                </a:solidFill>
              </a:rPr>
              <a:t>-out/part-00000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D9BCE9-3EC5-C944-94FE-29D8247F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实验步骤</a:t>
            </a:r>
          </a:p>
        </p:txBody>
      </p:sp>
    </p:spTree>
    <p:extLst>
      <p:ext uri="{BB962C8B-B14F-4D97-AF65-F5344CB8AC3E}">
        <p14:creationId xmlns:p14="http://schemas.microsoft.com/office/powerpoint/2010/main" val="1722162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B9EE67-3B39-494C-A71D-1AAB04632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b="1" dirty="0"/>
              <a:t>六</a:t>
            </a:r>
            <a:r>
              <a:rPr lang="en-US" altLang="zh-CN" b="1" dirty="0"/>
              <a:t>.Spark</a:t>
            </a:r>
            <a:r>
              <a:rPr lang="zh-CN" altLang="zh-CN" b="1" dirty="0"/>
              <a:t>实现</a:t>
            </a:r>
            <a:r>
              <a:rPr lang="en-US" altLang="zh-CN" b="1" dirty="0" err="1"/>
              <a:t>WordCount</a:t>
            </a:r>
            <a:r>
              <a:rPr lang="zh-CN" altLang="zh-CN" b="1" dirty="0"/>
              <a:t>实例（</a:t>
            </a:r>
            <a:r>
              <a:rPr lang="en-US" altLang="zh-CN" b="1" dirty="0"/>
              <a:t>python</a:t>
            </a:r>
            <a:r>
              <a:rPr lang="zh-CN" altLang="zh-CN" b="1" dirty="0"/>
              <a:t>）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2400" dirty="0"/>
              <a:t>创建</a:t>
            </a:r>
            <a:r>
              <a:rPr lang="en-US" altLang="zh-CN" sz="2400" dirty="0"/>
              <a:t>/</a:t>
            </a:r>
            <a:r>
              <a:rPr lang="en-US" altLang="zh-CN" sz="2400" dirty="0" err="1"/>
              <a:t>hadoop</a:t>
            </a:r>
            <a:r>
              <a:rPr lang="en-US" altLang="zh-CN" sz="2400" dirty="0"/>
              <a:t>/data/spark</a:t>
            </a:r>
            <a:r>
              <a:rPr lang="zh-CN" altLang="en-US" sz="2400" dirty="0"/>
              <a:t>，并进入到</a:t>
            </a:r>
            <a:r>
              <a:rPr lang="en-US" altLang="zh-CN" sz="2400" dirty="0"/>
              <a:t>/</a:t>
            </a:r>
            <a:r>
              <a:rPr lang="en-US" altLang="zh-CN" sz="2400" dirty="0" err="1"/>
              <a:t>hadoop</a:t>
            </a:r>
            <a:r>
              <a:rPr lang="en-US" altLang="zh-CN" sz="2400" dirty="0"/>
              <a:t>/data/spark</a:t>
            </a:r>
            <a:r>
              <a:rPr lang="zh-CN" altLang="en-US" sz="2400" dirty="0"/>
              <a:t>目录下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B050"/>
                </a:solidFill>
              </a:rPr>
              <a:t>$ </a:t>
            </a:r>
            <a:r>
              <a:rPr lang="en-US" altLang="zh-CN" sz="2400" dirty="0" err="1">
                <a:solidFill>
                  <a:srgbClr val="00B050"/>
                </a:solidFill>
              </a:rPr>
              <a:t>mkdir</a:t>
            </a:r>
            <a:r>
              <a:rPr lang="en-US" altLang="zh-CN" sz="2400" dirty="0">
                <a:solidFill>
                  <a:srgbClr val="00B050"/>
                </a:solidFill>
              </a:rPr>
              <a:t> /</a:t>
            </a:r>
            <a:r>
              <a:rPr lang="en-US" altLang="zh-CN" sz="2400" dirty="0" err="1">
                <a:solidFill>
                  <a:srgbClr val="00B050"/>
                </a:solidFill>
              </a:rPr>
              <a:t>hadoop</a:t>
            </a:r>
            <a:r>
              <a:rPr lang="en-US" altLang="zh-CN" sz="2400" dirty="0">
                <a:solidFill>
                  <a:srgbClr val="00B050"/>
                </a:solidFill>
              </a:rPr>
              <a:t>/spark-data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B050"/>
                </a:solidFill>
              </a:rPr>
              <a:t>$ cd /</a:t>
            </a:r>
            <a:r>
              <a:rPr lang="en-US" altLang="zh-CN" sz="2400" dirty="0" err="1">
                <a:solidFill>
                  <a:srgbClr val="00B050"/>
                </a:solidFill>
              </a:rPr>
              <a:t>hadoop</a:t>
            </a:r>
            <a:r>
              <a:rPr lang="en-US" altLang="zh-CN" sz="2400" dirty="0">
                <a:solidFill>
                  <a:srgbClr val="00B050"/>
                </a:solidFill>
              </a:rPr>
              <a:t>/spark-data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2400" b="1" dirty="0"/>
              <a:t>第一步：</a:t>
            </a:r>
            <a:r>
              <a:rPr lang="zh-CN" altLang="en-US" sz="2400" dirty="0"/>
              <a:t>首先编写</a:t>
            </a:r>
            <a:r>
              <a:rPr lang="en-US" altLang="zh-CN" sz="2400" dirty="0"/>
              <a:t>Spark </a:t>
            </a:r>
            <a:r>
              <a:rPr lang="en-US" altLang="zh-CN" sz="2400" dirty="0" err="1"/>
              <a:t>WordCount</a:t>
            </a:r>
            <a:r>
              <a:rPr lang="en-US" altLang="zh-CN" sz="2400" dirty="0"/>
              <a:t> </a:t>
            </a:r>
            <a:r>
              <a:rPr lang="zh-CN" altLang="en-US" sz="2400" dirty="0"/>
              <a:t>代码，创建</a:t>
            </a:r>
            <a:r>
              <a:rPr lang="en-US" altLang="zh-CN" sz="2400" dirty="0"/>
              <a:t>Python</a:t>
            </a:r>
            <a:r>
              <a:rPr lang="zh-CN" altLang="en-US" sz="2400" dirty="0"/>
              <a:t>程序，命名为“</a:t>
            </a:r>
            <a:r>
              <a:rPr lang="en-US" altLang="zh-CN" sz="2400" dirty="0" err="1"/>
              <a:t>wordcount.py</a:t>
            </a:r>
            <a:r>
              <a:rPr lang="en-US" altLang="zh-CN" sz="2400" dirty="0"/>
              <a:t>”</a:t>
            </a:r>
            <a:r>
              <a:rPr lang="zh-CN" altLang="en-US" sz="2400" dirty="0"/>
              <a:t>。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B050"/>
                </a:solidFill>
              </a:rPr>
              <a:t>$ vi </a:t>
            </a:r>
            <a:r>
              <a:rPr lang="en-US" altLang="zh-CN" sz="2400" dirty="0" err="1">
                <a:solidFill>
                  <a:srgbClr val="00B050"/>
                </a:solidFill>
              </a:rPr>
              <a:t>wordcount.py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altLang="zh-CN" dirty="0"/>
          </a:p>
          <a:p>
            <a:pPr>
              <a:lnSpc>
                <a:spcPct val="160000"/>
              </a:lnSpc>
              <a:spcBef>
                <a:spcPts val="0"/>
              </a:spcBef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D9BCE9-3EC5-C944-94FE-29D8247F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实验步骤</a:t>
            </a:r>
          </a:p>
        </p:txBody>
      </p:sp>
    </p:spTree>
    <p:extLst>
      <p:ext uri="{BB962C8B-B14F-4D97-AF65-F5344CB8AC3E}">
        <p14:creationId xmlns:p14="http://schemas.microsoft.com/office/powerpoint/2010/main" val="1013204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B9EE67-3B39-494C-A71D-1AAB04632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wordcount.py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D9BCE9-3EC5-C944-94FE-29D8247F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1B5D2C-1483-EE4E-8EF0-445A328C5CD7}"/>
              </a:ext>
            </a:extLst>
          </p:cNvPr>
          <p:cNvSpPr txBox="1"/>
          <p:nvPr/>
        </p:nvSpPr>
        <p:spPr>
          <a:xfrm>
            <a:off x="493643" y="1924454"/>
            <a:ext cx="10624931" cy="4022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indent="0">
              <a:lnSpc>
                <a:spcPct val="130000"/>
              </a:lnSpc>
              <a:buNone/>
              <a:defRPr kumimoji="1" b="1">
                <a:solidFill>
                  <a:schemeClr val="l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#!/</a:t>
            </a:r>
            <a:r>
              <a:rPr lang="en-US" altLang="zh-CN" dirty="0" err="1"/>
              <a:t>usr</a:t>
            </a:r>
            <a:r>
              <a:rPr lang="en-US" altLang="zh-CN" dirty="0"/>
              <a:t>/bin/env python3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pyspark</a:t>
            </a:r>
            <a:r>
              <a:rPr lang="en-US" altLang="zh-CN" dirty="0"/>
              <a:t> import </a:t>
            </a:r>
            <a:r>
              <a:rPr lang="en-US" altLang="zh-CN" dirty="0" err="1"/>
              <a:t>SparkContext</a:t>
            </a:r>
            <a:endParaRPr lang="en-US" altLang="zh-CN" dirty="0"/>
          </a:p>
          <a:p>
            <a:r>
              <a:rPr lang="en-US" altLang="zh-CN" dirty="0" err="1"/>
              <a:t>inputFile</a:t>
            </a:r>
            <a:r>
              <a:rPr lang="en-US" altLang="zh-CN" dirty="0"/>
              <a:t> = '</a:t>
            </a:r>
            <a:r>
              <a:rPr lang="en-US" altLang="zh-CN" dirty="0" err="1"/>
              <a:t>hdfs</a:t>
            </a:r>
            <a:r>
              <a:rPr lang="en-US" altLang="zh-CN" dirty="0"/>
              <a:t>://localhost:9000/wordcount/</a:t>
            </a:r>
            <a:r>
              <a:rPr lang="en-US" altLang="zh-CN" dirty="0" err="1"/>
              <a:t>word.txt</a:t>
            </a:r>
            <a:r>
              <a:rPr lang="en-US" altLang="zh-CN" dirty="0"/>
              <a:t>'        </a:t>
            </a:r>
          </a:p>
          <a:p>
            <a:r>
              <a:rPr lang="en-US" altLang="zh-CN" dirty="0" err="1"/>
              <a:t>outputFile</a:t>
            </a:r>
            <a:r>
              <a:rPr lang="en-US" altLang="zh-CN" dirty="0"/>
              <a:t> = '</a:t>
            </a:r>
            <a:r>
              <a:rPr lang="en-US" altLang="zh-CN" dirty="0" err="1"/>
              <a:t>hdfs</a:t>
            </a:r>
            <a:r>
              <a:rPr lang="en-US" altLang="zh-CN" dirty="0"/>
              <a:t>://localhost:9000/wordcount-out/spark-out'    </a:t>
            </a:r>
          </a:p>
          <a:p>
            <a:r>
              <a:rPr lang="en-US" altLang="zh-CN" dirty="0" err="1"/>
              <a:t>sc</a:t>
            </a:r>
            <a:r>
              <a:rPr lang="en-US" altLang="zh-CN" dirty="0"/>
              <a:t> = </a:t>
            </a:r>
            <a:r>
              <a:rPr lang="en-US" altLang="zh-CN" dirty="0" err="1"/>
              <a:t>SparkContext</a:t>
            </a:r>
            <a:r>
              <a:rPr lang="en-US" altLang="zh-CN" dirty="0"/>
              <a:t>('local', 'wordcount')</a:t>
            </a:r>
          </a:p>
          <a:p>
            <a:r>
              <a:rPr lang="en-US" altLang="zh-CN" dirty="0" err="1"/>
              <a:t>text_file</a:t>
            </a:r>
            <a:r>
              <a:rPr lang="en-US" altLang="zh-CN" dirty="0"/>
              <a:t> = </a:t>
            </a:r>
            <a:r>
              <a:rPr lang="en-US" altLang="zh-CN" dirty="0" err="1"/>
              <a:t>sc.textFile</a:t>
            </a:r>
            <a:r>
              <a:rPr lang="en-US" altLang="zh-CN" dirty="0"/>
              <a:t>(</a:t>
            </a:r>
            <a:r>
              <a:rPr lang="en-US" altLang="zh-CN" dirty="0" err="1"/>
              <a:t>inputFile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counts = </a:t>
            </a:r>
            <a:r>
              <a:rPr lang="en-US" altLang="zh-CN" dirty="0" err="1"/>
              <a:t>text_file.flatMap</a:t>
            </a:r>
            <a:r>
              <a:rPr lang="en-US" altLang="zh-CN" dirty="0"/>
              <a:t>(lambda line: </a:t>
            </a:r>
            <a:r>
              <a:rPr lang="en-US" altLang="zh-CN" dirty="0" err="1"/>
              <a:t>line.split</a:t>
            </a:r>
            <a:r>
              <a:rPr lang="en-US" altLang="zh-CN" dirty="0"/>
              <a:t>(' ')).map(lambda word: (word, 1)).</a:t>
            </a:r>
            <a:r>
              <a:rPr lang="en-US" altLang="zh-CN" dirty="0" err="1"/>
              <a:t>reduceByKey</a:t>
            </a:r>
            <a:r>
              <a:rPr lang="en-US" altLang="zh-CN" dirty="0"/>
              <a:t>(lambda a, b: </a:t>
            </a:r>
            <a:r>
              <a:rPr lang="en-US" altLang="zh-CN" dirty="0" err="1"/>
              <a:t>a+b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 err="1"/>
              <a:t>counts.saveAsTextFile</a:t>
            </a:r>
            <a:r>
              <a:rPr lang="en-US" altLang="zh-CN" dirty="0"/>
              <a:t>(</a:t>
            </a:r>
            <a:r>
              <a:rPr lang="en-US" altLang="zh-CN" dirty="0" err="1"/>
              <a:t>outputFile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1855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1D9BCE9-3EC5-C944-94FE-29D8247F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2EEFE6-38F6-904D-8BE7-778377A246D2}"/>
              </a:ext>
            </a:extLst>
          </p:cNvPr>
          <p:cNvSpPr txBox="1"/>
          <p:nvPr/>
        </p:nvSpPr>
        <p:spPr>
          <a:xfrm>
            <a:off x="692425" y="1318022"/>
            <a:ext cx="10810461" cy="3789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第二步：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运行该实例</a:t>
            </a:r>
            <a:endParaRPr lang="zh-CN" altLang="en-US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cd /</a:t>
            </a:r>
            <a:r>
              <a:rPr lang="en-US" altLang="zh-CN" sz="24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/app/spark/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./bin/spark-submit --master spark://localhost:7077 /</a:t>
            </a:r>
            <a:r>
              <a:rPr lang="en-US" altLang="zh-CN" sz="24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/spark-data/</a:t>
            </a:r>
            <a:r>
              <a:rPr lang="en-US" altLang="zh-CN" sz="24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wordcount.py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第三步：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查看运行结果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</a:t>
            </a:r>
            <a:r>
              <a:rPr lang="en-US" altLang="zh-CN" sz="24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fs  -tail /wordcount-out/spark-out/part-00000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4254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B9EE67-3B39-494C-A71D-1AAB04632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b="1" dirty="0"/>
              <a:t>实验二内容：</a:t>
            </a:r>
            <a:endParaRPr kumimoji="1" lang="en-US" altLang="zh-CN" b="1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分析对比使用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的</a:t>
            </a:r>
            <a:r>
              <a:rPr kumimoji="1" lang="en-US" altLang="zh-CN" dirty="0"/>
              <a:t>MapReduce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两者的计算速度。</a:t>
            </a:r>
            <a:endParaRPr kumimoji="1"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b="1" dirty="0"/>
              <a:t>实验二加分内容：</a:t>
            </a:r>
            <a:endParaRPr kumimoji="1"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 err="1"/>
              <a:t>Word.txt</a:t>
            </a:r>
            <a:r>
              <a:rPr kumimoji="1" lang="zh-CN" altLang="en-US" dirty="0"/>
              <a:t>使用中文文本，在</a:t>
            </a:r>
            <a:r>
              <a:rPr kumimoji="1" lang="en-US" altLang="zh-CN" dirty="0" err="1"/>
              <a:t>hadoop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进行计算之前进行中文分词再做计算。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D9BCE9-3EC5-C944-94FE-29D8247F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228121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CCA42-6330-424B-8564-14DA9EED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</p:spPr>
        <p:txBody>
          <a:bodyPr/>
          <a:lstStyle/>
          <a:p>
            <a:r>
              <a:rPr kumimoji="1" lang="zh-CN" altLang="en-US" dirty="0"/>
              <a:t>推荐实验环境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6CCF8-1B01-8D42-B6D9-9EC0AB03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zh-CN" dirty="0"/>
              <a:t>ubuntu-18.04</a:t>
            </a:r>
            <a:r>
              <a:rPr lang="zh-CN" altLang="en-US" dirty="0"/>
              <a:t>及以上环境（实验指导书示例使用</a:t>
            </a:r>
            <a:r>
              <a:rPr lang="en-US" altLang="zh-CN" dirty="0"/>
              <a:t>20.04</a:t>
            </a:r>
            <a:r>
              <a:rPr lang="zh-CN" altLang="zh-CN" dirty="0"/>
              <a:t>环境</a:t>
            </a:r>
            <a:r>
              <a:rPr lang="zh-CN" altLang="en-US" dirty="0">
                <a:effectLst/>
              </a:rPr>
              <a:t>）</a:t>
            </a:r>
            <a:endParaRPr lang="en-US" altLang="zh-CN" dirty="0">
              <a:effectLst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/>
              <a:t>jdk-8u261-linux-x64.tar.gz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en-US" altLang="zh-CN" dirty="0"/>
              <a:t>Hadoop</a:t>
            </a:r>
            <a:r>
              <a:rPr lang="zh-CN" altLang="en-US" dirty="0"/>
              <a:t> </a:t>
            </a:r>
            <a:r>
              <a:rPr lang="en-US" altLang="zh-CN" dirty="0"/>
              <a:t>3.1.4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spark-3.0.1-bin-hadoop3.2.tgz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15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CCA42-6330-424B-8564-14DA9EED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</p:spPr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MapReduce</a:t>
            </a:r>
            <a:r>
              <a:rPr kumimoji="1"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6CCF8-1B01-8D42-B6D9-9EC0AB03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/>
              <a:t>Hadoop </a:t>
            </a:r>
            <a:r>
              <a:rPr lang="zh-CN" altLang="en-US" dirty="0"/>
              <a:t>的设计思路来源于 </a:t>
            </a:r>
            <a:r>
              <a:rPr lang="en-US" altLang="zh-CN" dirty="0"/>
              <a:t>Google </a:t>
            </a:r>
            <a:r>
              <a:rPr lang="zh-CN" altLang="en-US" dirty="0"/>
              <a:t>的 </a:t>
            </a:r>
            <a:r>
              <a:rPr lang="en-US" altLang="zh-CN" dirty="0"/>
              <a:t>GFS </a:t>
            </a:r>
            <a:r>
              <a:rPr lang="zh-CN" altLang="en-US" dirty="0"/>
              <a:t>和 </a:t>
            </a:r>
            <a:r>
              <a:rPr lang="en-US" altLang="zh-CN" dirty="0"/>
              <a:t>MapReduce</a:t>
            </a:r>
            <a:r>
              <a:rPr lang="zh-CN" altLang="en-US" dirty="0"/>
              <a:t>。它是一个开源软件框架，通过在集群计算机中使用简单的编程模型，可编写和运行分布式应用程序处理大规模数据。一个完整的</a:t>
            </a:r>
            <a:r>
              <a:rPr lang="en-US" altLang="zh-CN" dirty="0"/>
              <a:t>MapReduce</a:t>
            </a:r>
            <a:r>
              <a:rPr lang="zh-CN" altLang="en-US" dirty="0"/>
              <a:t>程序在</a:t>
            </a:r>
            <a:r>
              <a:rPr lang="en-US" altLang="zh-CN" dirty="0"/>
              <a:t>Yarn</a:t>
            </a:r>
            <a:r>
              <a:rPr lang="zh-CN" altLang="en-US" dirty="0"/>
              <a:t>中执行过程如下：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ResourcManager</a:t>
            </a:r>
            <a:r>
              <a:rPr lang="en-US" altLang="zh-CN" dirty="0"/>
              <a:t> </a:t>
            </a:r>
            <a:r>
              <a:rPr lang="en-US" altLang="zh-CN" dirty="0" err="1"/>
              <a:t>JobClient</a:t>
            </a:r>
            <a:r>
              <a:rPr lang="zh-CN" altLang="en-US" dirty="0"/>
              <a:t>向</a:t>
            </a:r>
            <a:r>
              <a:rPr lang="en-US" altLang="zh-CN" dirty="0" err="1"/>
              <a:t>ResourcManager</a:t>
            </a:r>
            <a:r>
              <a:rPr lang="zh-CN" altLang="en-US" dirty="0"/>
              <a:t>提交一个</a:t>
            </a:r>
            <a:r>
              <a:rPr lang="en-US" altLang="zh-CN" dirty="0"/>
              <a:t>job</a:t>
            </a:r>
            <a:r>
              <a:rPr lang="zh-CN" altLang="en-US" dirty="0"/>
              <a:t>。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ResourcManager</a:t>
            </a:r>
            <a:r>
              <a:rPr lang="zh-CN" altLang="en-US" dirty="0"/>
              <a:t>向</a:t>
            </a:r>
            <a:r>
              <a:rPr lang="en-US" altLang="zh-CN" dirty="0"/>
              <a:t>Scheduler</a:t>
            </a:r>
            <a:r>
              <a:rPr lang="zh-CN" altLang="en-US" dirty="0"/>
              <a:t>请求一个供</a:t>
            </a:r>
            <a:r>
              <a:rPr lang="en-US" altLang="zh-CN" dirty="0" err="1"/>
              <a:t>MRAppMaster</a:t>
            </a:r>
            <a:r>
              <a:rPr lang="zh-CN" altLang="en-US" dirty="0"/>
              <a:t>运行的</a:t>
            </a:r>
            <a:r>
              <a:rPr lang="en-US" altLang="zh-CN" dirty="0"/>
              <a:t>container</a:t>
            </a:r>
            <a:r>
              <a:rPr lang="zh-CN" altLang="en-US" dirty="0"/>
              <a:t>，然后启动它。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 err="1"/>
              <a:t>MRAppMaster</a:t>
            </a:r>
            <a:r>
              <a:rPr lang="zh-CN" altLang="en-US" dirty="0"/>
              <a:t>启动起来后向</a:t>
            </a:r>
            <a:r>
              <a:rPr lang="en-US" altLang="zh-CN" dirty="0" err="1"/>
              <a:t>ResourcManager</a:t>
            </a:r>
            <a:r>
              <a:rPr lang="zh-CN" altLang="en-US" dirty="0"/>
              <a:t>注册。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 err="1"/>
              <a:t>ResourcManagerJobClient</a:t>
            </a:r>
            <a:r>
              <a:rPr lang="zh-CN" altLang="en-US" dirty="0"/>
              <a:t>向</a:t>
            </a:r>
            <a:r>
              <a:rPr lang="en-US" altLang="zh-CN" dirty="0" err="1"/>
              <a:t>ResourcManager</a:t>
            </a:r>
            <a:r>
              <a:rPr lang="zh-CN" altLang="en-US" dirty="0"/>
              <a:t>获取到</a:t>
            </a:r>
            <a:r>
              <a:rPr lang="en-US" altLang="zh-CN" dirty="0" err="1"/>
              <a:t>MRAppMaster</a:t>
            </a:r>
            <a:r>
              <a:rPr lang="zh-CN" altLang="en-US" dirty="0"/>
              <a:t>相关的信息，然后直接与</a:t>
            </a:r>
            <a:r>
              <a:rPr lang="en-US" altLang="zh-CN" dirty="0" err="1"/>
              <a:t>MRAppMaster</a:t>
            </a:r>
            <a:r>
              <a:rPr lang="zh-CN" altLang="en-US" dirty="0"/>
              <a:t>进行通信。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11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23B89F2-73CD-F44F-8C65-6C4592AE3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3" y="1278971"/>
            <a:ext cx="11035748" cy="5579029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 err="1"/>
              <a:t>MRAppMaster</a:t>
            </a:r>
            <a:r>
              <a:rPr lang="zh-CN" altLang="en-US" dirty="0"/>
              <a:t>算</a:t>
            </a:r>
            <a:r>
              <a:rPr lang="en-US" altLang="zh-CN" dirty="0"/>
              <a:t>splits</a:t>
            </a:r>
            <a:r>
              <a:rPr lang="zh-CN" altLang="en-US" dirty="0"/>
              <a:t>并为所有的</a:t>
            </a:r>
            <a:r>
              <a:rPr lang="en-US" altLang="zh-CN" dirty="0"/>
              <a:t>map</a:t>
            </a:r>
            <a:r>
              <a:rPr lang="zh-CN" altLang="en-US" dirty="0"/>
              <a:t>构造资源请求。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 err="1"/>
              <a:t>MRAppMaster</a:t>
            </a:r>
            <a:r>
              <a:rPr lang="zh-CN" altLang="en-US" dirty="0"/>
              <a:t>做一些必要的</a:t>
            </a:r>
            <a:r>
              <a:rPr lang="en-US" altLang="zh-CN" dirty="0"/>
              <a:t>MR </a:t>
            </a:r>
            <a:r>
              <a:rPr lang="en-US" altLang="zh-CN" dirty="0" err="1"/>
              <a:t>OutputCommitter</a:t>
            </a:r>
            <a:r>
              <a:rPr lang="zh-CN" altLang="en-US" dirty="0"/>
              <a:t>的准备工作。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 err="1"/>
              <a:t>MRAppMaster</a:t>
            </a:r>
            <a:r>
              <a:rPr lang="zh-CN" altLang="en-US" dirty="0"/>
              <a:t>向</a:t>
            </a:r>
            <a:r>
              <a:rPr lang="en-US" altLang="zh-CN" dirty="0"/>
              <a:t>RM(Scheduler)</a:t>
            </a:r>
            <a:r>
              <a:rPr lang="zh-CN" altLang="en-US" dirty="0"/>
              <a:t>发起资源请求，得到一组供</a:t>
            </a:r>
            <a:r>
              <a:rPr lang="en-US" altLang="zh-CN" dirty="0"/>
              <a:t>map/reduce task</a:t>
            </a:r>
            <a:r>
              <a:rPr lang="zh-CN" altLang="en-US" dirty="0"/>
              <a:t>运行的</a:t>
            </a:r>
            <a:r>
              <a:rPr lang="en-US" altLang="zh-CN" dirty="0"/>
              <a:t>container</a:t>
            </a:r>
            <a:r>
              <a:rPr lang="zh-CN" altLang="en-US" dirty="0"/>
              <a:t>，然后与</a:t>
            </a:r>
            <a:r>
              <a:rPr lang="en-US" altLang="zh-CN" dirty="0" err="1"/>
              <a:t>NodeManager</a:t>
            </a:r>
            <a:r>
              <a:rPr lang="zh-CN" altLang="en-US" dirty="0"/>
              <a:t>一起对每一个</a:t>
            </a:r>
            <a:r>
              <a:rPr lang="en-US" altLang="zh-CN" dirty="0"/>
              <a:t>container</a:t>
            </a:r>
            <a:r>
              <a:rPr lang="zh-CN" altLang="en-US" dirty="0"/>
              <a:t>执行一些必要的任务，包括资源本地化等。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r>
              <a:rPr lang="en-US" altLang="zh-CN" dirty="0" err="1"/>
              <a:t>MRAppMaster</a:t>
            </a:r>
            <a:r>
              <a:rPr lang="en-US" altLang="zh-CN" dirty="0"/>
              <a:t> </a:t>
            </a:r>
            <a:r>
              <a:rPr lang="zh-CN" altLang="en-US" dirty="0"/>
              <a:t>监视运行着的</a:t>
            </a:r>
            <a:r>
              <a:rPr lang="en-US" altLang="zh-CN" dirty="0"/>
              <a:t>task </a:t>
            </a:r>
            <a:r>
              <a:rPr lang="zh-CN" altLang="en-US" dirty="0"/>
              <a:t>直到完成，当</a:t>
            </a:r>
            <a:r>
              <a:rPr lang="en-US" altLang="zh-CN" dirty="0"/>
              <a:t>task</a:t>
            </a:r>
            <a:r>
              <a:rPr lang="zh-CN" altLang="en-US" dirty="0"/>
              <a:t>失败时，申请新的</a:t>
            </a:r>
            <a:r>
              <a:rPr lang="en-US" altLang="zh-CN" dirty="0"/>
              <a:t>container</a:t>
            </a:r>
            <a:r>
              <a:rPr lang="zh-CN" altLang="en-US" dirty="0"/>
              <a:t>运行失败的</a:t>
            </a:r>
            <a:r>
              <a:rPr lang="en-US" altLang="zh-CN" dirty="0"/>
              <a:t>task</a:t>
            </a:r>
            <a:r>
              <a:rPr lang="zh-CN" altLang="en-US" dirty="0"/>
              <a:t>。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）当每个</a:t>
            </a:r>
            <a:r>
              <a:rPr lang="en-US" altLang="zh-CN" dirty="0"/>
              <a:t>map/reduce task</a:t>
            </a:r>
            <a:r>
              <a:rPr lang="zh-CN" altLang="en-US" dirty="0"/>
              <a:t>完成后，</a:t>
            </a:r>
            <a:r>
              <a:rPr lang="en-US" altLang="zh-CN" dirty="0" err="1"/>
              <a:t>MRAppMaster</a:t>
            </a:r>
            <a:r>
              <a:rPr lang="zh-CN" altLang="en-US" dirty="0"/>
              <a:t>运行</a:t>
            </a:r>
            <a:r>
              <a:rPr lang="en-US" altLang="zh-CN" dirty="0"/>
              <a:t>MR </a:t>
            </a:r>
            <a:r>
              <a:rPr lang="en-US" altLang="zh-CN" dirty="0" err="1"/>
              <a:t>OutputCommitter</a:t>
            </a:r>
            <a:r>
              <a:rPr lang="zh-CN" altLang="en-US" dirty="0"/>
              <a:t>的</a:t>
            </a:r>
            <a:r>
              <a:rPr lang="en-US" altLang="zh-CN" dirty="0"/>
              <a:t>cleanup </a:t>
            </a:r>
            <a:r>
              <a:rPr lang="zh-CN" altLang="en-US" dirty="0"/>
              <a:t>代码，也就是进行一些收尾工作。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）当所有的</a:t>
            </a:r>
            <a:r>
              <a:rPr lang="en-US" altLang="zh-CN" dirty="0"/>
              <a:t>map/reduce</a:t>
            </a:r>
            <a:r>
              <a:rPr lang="zh-CN" altLang="en-US" dirty="0"/>
              <a:t>完成后，</a:t>
            </a:r>
            <a:r>
              <a:rPr lang="en-US" altLang="zh-CN" dirty="0" err="1"/>
              <a:t>MRAppMaster</a:t>
            </a:r>
            <a:r>
              <a:rPr lang="zh-CN" altLang="en-US" dirty="0"/>
              <a:t>运行</a:t>
            </a:r>
            <a:r>
              <a:rPr lang="en-US" altLang="zh-CN" dirty="0" err="1"/>
              <a:t>OutputCommitter</a:t>
            </a:r>
            <a:r>
              <a:rPr lang="zh-CN" altLang="en-US" dirty="0"/>
              <a:t>的必要的</a:t>
            </a:r>
            <a:r>
              <a:rPr lang="en-US" altLang="zh-CN" dirty="0"/>
              <a:t>job commit</a:t>
            </a:r>
            <a:r>
              <a:rPr lang="zh-CN" altLang="en-US" dirty="0"/>
              <a:t>或者</a:t>
            </a:r>
            <a:r>
              <a:rPr lang="en-US" altLang="zh-CN" dirty="0"/>
              <a:t>abort APIs</a:t>
            </a:r>
            <a:r>
              <a:rPr lang="zh-CN" altLang="en-US" dirty="0"/>
              <a:t>。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（</a:t>
            </a:r>
            <a:r>
              <a:rPr lang="en-US" altLang="zh-CN" dirty="0"/>
              <a:t>11</a:t>
            </a:r>
            <a:r>
              <a:rPr lang="zh-CN" altLang="en-US" dirty="0"/>
              <a:t>）</a:t>
            </a:r>
            <a:r>
              <a:rPr lang="en-US" altLang="zh-CN" dirty="0" err="1"/>
              <a:t>MRAppMaster</a:t>
            </a:r>
            <a:r>
              <a:rPr lang="zh-CN" altLang="en-US" dirty="0"/>
              <a:t>退出。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0E451D7-2AA6-EC4E-87B7-F435068E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21" y="351057"/>
            <a:ext cx="6413594" cy="68995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MapReduce</a:t>
            </a:r>
            <a:r>
              <a:rPr kumimoji="1"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299082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0E451D7-2AA6-EC4E-87B7-F435068E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21" y="351057"/>
            <a:ext cx="6413594" cy="68995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MapReduce</a:t>
            </a:r>
            <a:r>
              <a:rPr kumimoji="1" lang="zh-CN" altLang="en-US" dirty="0"/>
              <a:t>概述</a:t>
            </a:r>
          </a:p>
        </p:txBody>
      </p:sp>
      <p:pic>
        <p:nvPicPr>
          <p:cNvPr id="6" name="Picture 4" descr="003900rhr4g1trt77mt4bd">
            <a:extLst>
              <a:ext uri="{FF2B5EF4-FFF2-40B4-BE49-F238E27FC236}">
                <a16:creationId xmlns:a16="http://schemas.microsoft.com/office/drawing/2014/main" id="{15B4ED10-2700-7F4A-BAEE-592EE54E5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5" b="7746"/>
          <a:stretch/>
        </p:blipFill>
        <p:spPr bwMode="auto">
          <a:xfrm>
            <a:off x="0" y="1212590"/>
            <a:ext cx="12200937" cy="471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3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1704576-39E6-BD48-A19D-D21CBA44B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3" y="1278971"/>
            <a:ext cx="10366615" cy="494803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Spark </a:t>
            </a:r>
            <a:r>
              <a:rPr kumimoji="1" lang="zh-CN" altLang="en-US" dirty="0"/>
              <a:t>是一个基于内存计算的开源的集群计算系统，目的是让数据分析更加快速。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Spark </a:t>
            </a:r>
            <a:r>
              <a:rPr kumimoji="1" lang="zh-CN" altLang="en-US" dirty="0"/>
              <a:t>提供了基于内存的计算集群，在分析数据时将数据导入内存以实现快速查询，“速度比”基于磁盘的系统，如比 </a:t>
            </a:r>
            <a:r>
              <a:rPr kumimoji="1" lang="en-US" altLang="zh-CN" dirty="0"/>
              <a:t>Hadoop </a:t>
            </a:r>
            <a:r>
              <a:rPr kumimoji="1" lang="zh-CN" altLang="en-US" dirty="0"/>
              <a:t>快很多。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Spark </a:t>
            </a:r>
            <a:r>
              <a:rPr kumimoji="1" lang="zh-CN" altLang="en-US" dirty="0"/>
              <a:t>最初是为了处理迭代算法，如机器学习、图挖掘算法等，以及交互式数据挖掘算法而开发的。在这两种场景下，</a:t>
            </a:r>
            <a:r>
              <a:rPr kumimoji="1" lang="en-US" altLang="zh-CN" dirty="0"/>
              <a:t>Spark </a:t>
            </a:r>
            <a:r>
              <a:rPr kumimoji="1" lang="zh-CN" altLang="en-US" dirty="0"/>
              <a:t>的运行速度可以达到 </a:t>
            </a:r>
            <a:r>
              <a:rPr kumimoji="1" lang="en-US" altLang="zh-CN" dirty="0"/>
              <a:t>Hadoop </a:t>
            </a:r>
            <a:r>
              <a:rPr kumimoji="1" lang="zh-CN" altLang="en-US" dirty="0"/>
              <a:t>的几百倍。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C2C05D9-14F1-A946-8E77-D4E46AFC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3" y="435465"/>
            <a:ext cx="5006009" cy="45651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277509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D2A89DF-2C29-6046-97EC-7C8F21172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请自行准备本实验使用的数据集，保存成</a:t>
            </a:r>
            <a:r>
              <a:rPr kumimoji="1" lang="en-US" altLang="zh-CN" dirty="0" err="1"/>
              <a:t>word.txt</a:t>
            </a:r>
            <a:r>
              <a:rPr kumimoji="1" lang="zh-CN" altLang="en-US" dirty="0"/>
              <a:t>文件，上传到实验环境。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 err="1"/>
              <a:t>word.txt</a:t>
            </a:r>
            <a:r>
              <a:rPr kumimoji="1" lang="zh-CN" altLang="en-US" dirty="0"/>
              <a:t>请使用大于</a:t>
            </a:r>
            <a:r>
              <a:rPr kumimoji="1" lang="en-US" altLang="zh-CN" dirty="0"/>
              <a:t>500M</a:t>
            </a:r>
            <a:r>
              <a:rPr kumimoji="1" lang="zh-CN" altLang="en-US" dirty="0"/>
              <a:t>的文本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）查看数据集的大小：</a:t>
            </a:r>
            <a:r>
              <a:rPr kumimoji="1" lang="en-US" altLang="zh-CN" dirty="0"/>
              <a:t>du -h </a:t>
            </a:r>
            <a:r>
              <a:rPr kumimoji="1" lang="en-US" altLang="zh-CN" dirty="0" err="1"/>
              <a:t>word.txt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）查看数据集的字符串数：</a:t>
            </a:r>
            <a:r>
              <a:rPr kumimoji="1" lang="en-US" altLang="zh-CN" dirty="0" err="1"/>
              <a:t>wc</a:t>
            </a:r>
            <a:r>
              <a:rPr kumimoji="1" lang="en-US" altLang="zh-CN" dirty="0"/>
              <a:t> -w </a:t>
            </a:r>
            <a:r>
              <a:rPr kumimoji="1" lang="en-US" altLang="zh-CN" dirty="0" err="1"/>
              <a:t>word.txt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）查看字符集的内容：</a:t>
            </a:r>
            <a:r>
              <a:rPr kumimoji="1" lang="en-US" altLang="zh-CN" dirty="0"/>
              <a:t>more </a:t>
            </a:r>
            <a:r>
              <a:rPr kumimoji="1" lang="en-US" altLang="zh-CN" dirty="0" err="1"/>
              <a:t>word.txt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53009B1-9E41-CF48-A358-A22D901C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3" y="449533"/>
            <a:ext cx="5006009" cy="45651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数据集准备</a:t>
            </a:r>
          </a:p>
        </p:txBody>
      </p:sp>
    </p:spTree>
    <p:extLst>
      <p:ext uri="{BB962C8B-B14F-4D97-AF65-F5344CB8AC3E}">
        <p14:creationId xmlns:p14="http://schemas.microsoft.com/office/powerpoint/2010/main" val="238388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3" y="1469126"/>
            <a:ext cx="11035748" cy="4948031"/>
          </a:xfrm>
        </p:spPr>
        <p:txBody>
          <a:bodyPr/>
          <a:lstStyle/>
          <a:p>
            <a:r>
              <a:rPr lang="zh-CN" altLang="zh-CN" b="1" dirty="0"/>
              <a:t>一、</a:t>
            </a:r>
            <a:r>
              <a:rPr lang="zh-CN" altLang="en-US" b="1" dirty="0"/>
              <a:t>实验前准备</a:t>
            </a:r>
            <a:endParaRPr lang="zh-CN" altLang="zh-CN" b="1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B1789-F30B-B248-B144-5C6CB48B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65DA39C-F1C8-474D-9247-E2D89B270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2684667"/>
            <a:ext cx="10441057" cy="405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</a:t>
            </a:r>
            <a:r>
              <a:rPr lang="en-US" altLang="zh-CN" sz="24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 </a:t>
            </a:r>
            <a:r>
              <a:rPr lang="en-US" altLang="zh-CN" sz="24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口令输入：</a:t>
            </a:r>
            <a:r>
              <a:rPr lang="en-US" altLang="zh-CN" sz="24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bash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echo $HADOOP_HOME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2477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上述输出确认</a:t>
            </a:r>
            <a:r>
              <a:rPr lang="en-US" altLang="zh-CN" sz="2400" dirty="0" err="1">
                <a:solidFill>
                  <a:srgbClr val="2477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hadoop</a:t>
            </a:r>
            <a:r>
              <a:rPr lang="zh-CN" altLang="en-US" sz="2400" dirty="0">
                <a:solidFill>
                  <a:srgbClr val="2477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的环境变量设置有效，如果无效则激活环境变量：</a:t>
            </a:r>
            <a:endParaRPr lang="zh-CN" altLang="en-US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source ~/.</a:t>
            </a:r>
            <a:r>
              <a:rPr lang="en-US" altLang="zh-CN" sz="24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bash_profile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517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2667</Words>
  <Application>Microsoft Office PowerPoint</Application>
  <PresentationFormat>宽屏</PresentationFormat>
  <Paragraphs>236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KaiTi</vt:lpstr>
      <vt:lpstr>Microsoft YaHei</vt:lpstr>
      <vt:lpstr>Microsoft YaHei</vt:lpstr>
      <vt:lpstr>Arial</vt:lpstr>
      <vt:lpstr>Consolas</vt:lpstr>
      <vt:lpstr>Office 主题​​</vt:lpstr>
      <vt:lpstr> Hadoop和Spark性能比较</vt:lpstr>
      <vt:lpstr>实验内容</vt:lpstr>
      <vt:lpstr>推荐实验环境</vt:lpstr>
      <vt:lpstr>Hadoop MapReduce概述</vt:lpstr>
      <vt:lpstr>Hadoop MapReduce概述</vt:lpstr>
      <vt:lpstr>Hadoop MapReduce概述</vt:lpstr>
      <vt:lpstr>Spark概述</vt:lpstr>
      <vt:lpstr>数据集准备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China Tom</cp:lastModifiedBy>
  <cp:revision>14</cp:revision>
  <dcterms:created xsi:type="dcterms:W3CDTF">2021-10-18T04:21:05Z</dcterms:created>
  <dcterms:modified xsi:type="dcterms:W3CDTF">2022-11-06T19:43:27Z</dcterms:modified>
</cp:coreProperties>
</file>