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83" r:id="rId5"/>
    <p:sldId id="284" r:id="rId6"/>
    <p:sldId id="259" r:id="rId7"/>
    <p:sldId id="285" r:id="rId8"/>
    <p:sldId id="286" r:id="rId9"/>
    <p:sldId id="287" r:id="rId10"/>
    <p:sldId id="289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300" r:id="rId20"/>
    <p:sldId id="301" r:id="rId21"/>
    <p:sldId id="302" r:id="rId22"/>
    <p:sldId id="303" r:id="rId23"/>
    <p:sldId id="290" r:id="rId24"/>
    <p:sldId id="304" r:id="rId25"/>
    <p:sldId id="288" r:id="rId26"/>
    <p:sldId id="30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MO用" lastIdx="1" clrIdx="0">
    <p:extLst>
      <p:ext uri="{19B8F6BF-5375-455C-9EA6-DF929625EA0E}">
        <p15:presenceInfo xmlns:p15="http://schemas.microsoft.com/office/powerpoint/2012/main" userId="Microsoft Office 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77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936"/>
  </p:normalViewPr>
  <p:slideViewPr>
    <p:cSldViewPr snapToGrid="0" snapToObjects="1">
      <p:cViewPr varScale="1">
        <p:scale>
          <a:sx n="82" d="100"/>
          <a:sy n="82" d="100"/>
        </p:scale>
        <p:origin x="15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08246-4FC9-A24B-B757-5D43EFD9CEFD}" type="datetimeFigureOut">
              <a:rPr kumimoji="1" lang="zh-CN" altLang="en-US" smtClean="0"/>
              <a:t>2021/11/30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8E1B8-B9D5-1D4A-BEB3-C70249B57B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1444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8E1B8-B9D5-1D4A-BEB3-C70249B57B7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991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8E1B8-B9D5-1D4A-BEB3-C70249B57B79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8622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本地运行该模式非常简单，只需要把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的安装包解压后，改一些常用的配置即可使用，而不用启动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守护进程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只有集群的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Standalone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方式时，才需要这两个角色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，也不用启动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的各服务（除非你要用到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），这是和其他模式的区别，要记住才能理解。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yarn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 Yarn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集群之上。作业调度、资源调度由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Yarn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分配。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Yarn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在这方面做得比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 standalone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集群好，适用于存储计算合一，或者需要依赖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Hive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等作业的场景。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standalone spark worker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组成集群，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内置的集群搭建模式。适合于不太依赖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的运算环境，或者存储集群和计算集群分离的场景。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8E1B8-B9D5-1D4A-BEB3-C70249B57B79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0860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Subcommand `</a:t>
            </a:r>
            <a:r>
              <a:rPr lang="en-US" dirty="0" err="1" smtClean="0"/>
              <a:t>ipython</a:t>
            </a:r>
            <a:r>
              <a:rPr lang="en-US" dirty="0" smtClean="0"/>
              <a:t> notebook` is deprecated and will be removed in future versions.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8E1B8-B9D5-1D4A-BEB3-C70249B57B79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842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8E1B8-B9D5-1D4A-BEB3-C70249B57B79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4005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pyspark</a:t>
            </a:r>
            <a:r>
              <a:rPr kumimoji="1" lang="zh-CN" altLang="en-US" dirty="0"/>
              <a:t>是用来处理大数据的，究竟多少算大的数据呢，几十万、几百万、几千万？或者以亿为单位的数据？要跑程序，用过的高配的电脑最多</a:t>
            </a:r>
            <a:r>
              <a:rPr kumimoji="1" lang="en-US" altLang="zh-CN" dirty="0"/>
              <a:t>16G</a:t>
            </a:r>
            <a:r>
              <a:rPr kumimoji="1" lang="zh-CN" altLang="en-US" dirty="0"/>
              <a:t>内存，跑过最大的文件最多是</a:t>
            </a:r>
            <a:r>
              <a:rPr kumimoji="1" lang="en-US" altLang="zh-CN" dirty="0"/>
              <a:t>2G</a:t>
            </a:r>
            <a:r>
              <a:rPr kumimoji="1" lang="zh-CN" altLang="en-US" dirty="0"/>
              <a:t>，还是用</a:t>
            </a:r>
            <a:r>
              <a:rPr kumimoji="1" lang="en-US" altLang="zh-CN" dirty="0" err="1"/>
              <a:t>readline</a:t>
            </a:r>
            <a:r>
              <a:rPr kumimoji="1" lang="en-US" altLang="zh-CN" dirty="0"/>
              <a:t>()</a:t>
            </a:r>
            <a:r>
              <a:rPr kumimoji="1" lang="zh-CN" altLang="en-US" dirty="0"/>
              <a:t>读的，速度很慢，不会用</a:t>
            </a:r>
            <a:r>
              <a:rPr kumimoji="1" lang="en-US" altLang="zh-CN" dirty="0"/>
              <a:t>pyspark</a:t>
            </a:r>
            <a:r>
              <a:rPr kumimoji="1" lang="zh-CN" altLang="en-US" dirty="0"/>
              <a:t>，只能在本地处理了，要是文件再大一点怎么办，还是一行行读吗？这时候就必须用到集群了，而现有的集群就是</a:t>
            </a:r>
            <a:r>
              <a:rPr kumimoji="1" lang="en-US" altLang="zh-CN" dirty="0" err="1"/>
              <a:t>hadoop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spark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hadoop</a:t>
            </a:r>
            <a:r>
              <a:rPr kumimoji="1" lang="zh-CN" altLang="en-US" dirty="0"/>
              <a:t>基于磁盘的，</a:t>
            </a:r>
            <a:r>
              <a:rPr kumimoji="1" lang="en-US" altLang="zh-CN" dirty="0"/>
              <a:t>IO</a:t>
            </a:r>
            <a:r>
              <a:rPr kumimoji="1" lang="zh-CN" altLang="en-US" dirty="0"/>
              <a:t>开销大，速度慢，所以就出来了</a:t>
            </a:r>
            <a:r>
              <a:rPr kumimoji="1" lang="en-US" altLang="zh-CN" dirty="0"/>
              <a:t>spark</a:t>
            </a:r>
            <a:r>
              <a:rPr kumimoji="1" lang="zh-CN" altLang="en-US" dirty="0"/>
              <a:t>这个框架，基于</a:t>
            </a:r>
            <a:r>
              <a:rPr kumimoji="1" lang="en-US" altLang="zh-CN" dirty="0" err="1"/>
              <a:t>hadoop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spark</a:t>
            </a:r>
            <a:r>
              <a:rPr kumimoji="1" lang="zh-CN" altLang="en-US" dirty="0"/>
              <a:t>是基于内存的，</a:t>
            </a:r>
            <a:r>
              <a:rPr kumimoji="1" lang="en-US" altLang="zh-CN" dirty="0"/>
              <a:t>pyspark</a:t>
            </a:r>
            <a:r>
              <a:rPr kumimoji="1" lang="zh-CN" altLang="en-US" dirty="0"/>
              <a:t>是</a:t>
            </a:r>
            <a:r>
              <a:rPr kumimoji="1" lang="en-US" altLang="zh-CN" dirty="0"/>
              <a:t>spark</a:t>
            </a:r>
            <a:r>
              <a:rPr kumimoji="1" lang="zh-CN" altLang="en-US" dirty="0"/>
              <a:t>用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写的</a:t>
            </a:r>
            <a:r>
              <a:rPr kumimoji="1" lang="en-US" altLang="zh-CN" dirty="0" err="1"/>
              <a:t>api</a:t>
            </a:r>
            <a:r>
              <a:rPr kumimoji="1" lang="zh-CN" altLang="en-US" dirty="0"/>
              <a:t>接口，内存读写速度肯定比磁盘快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8E1B8-B9D5-1D4A-BEB3-C70249B57B7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071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8E1B8-B9D5-1D4A-BEB3-C70249B57B7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9228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8E1B8-B9D5-1D4A-BEB3-C70249B57B7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3628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8E1B8-B9D5-1D4A-BEB3-C70249B57B7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1814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8E1B8-B9D5-1D4A-BEB3-C70249B57B7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8450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8E1B8-B9D5-1D4A-BEB3-C70249B57B7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9719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8E1B8-B9D5-1D4A-BEB3-C70249B57B7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9804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8E1B8-B9D5-1D4A-BEB3-C70249B57B7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0808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67F6F-F70A-0F45-9123-C9C3BDD4E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9D6AB5-B25D-A348-A61F-E6C17FC86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55977C-87A6-AA49-BD69-11840B7F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2021/11/30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7247C6-EC05-7C4A-941F-ECAA3F0B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C2C078-1284-EE46-A645-8645365C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475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251EE-F720-FF46-92D6-709B0A5B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50F8C7-1EDF-0A4F-A6A0-44BB0937A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06C24-932E-4440-8FAE-DFEE6EC6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2021/11/30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F373D-9E31-E64F-B661-5BF2F579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0F3052-0C00-D048-8E9C-D886230B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271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E4BDF1-666C-0443-8ADB-DD7AB266A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F1EB36-2AC0-7743-BA7E-53E6C8495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CCB45B-B480-A34B-A591-5852AD954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2021/11/30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083234-08E3-6C4B-B4BC-726EE288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0ACE13-8ED7-BB45-AB67-B9E1F4E0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703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351FF86-5F84-D94B-A796-606F56A48711}"/>
              </a:ext>
            </a:extLst>
          </p:cNvPr>
          <p:cNvSpPr/>
          <p:nvPr userDrawn="1"/>
        </p:nvSpPr>
        <p:spPr>
          <a:xfrm>
            <a:off x="112643" y="492332"/>
            <a:ext cx="9279834" cy="636104"/>
          </a:xfrm>
          <a:custGeom>
            <a:avLst/>
            <a:gdLst>
              <a:gd name="connsiteX0" fmla="*/ 0 w 8153400"/>
              <a:gd name="connsiteY0" fmla="*/ 0 h 636104"/>
              <a:gd name="connsiteX1" fmla="*/ 8153400 w 8153400"/>
              <a:gd name="connsiteY1" fmla="*/ 0 h 636104"/>
              <a:gd name="connsiteX2" fmla="*/ 8153400 w 8153400"/>
              <a:gd name="connsiteY2" fmla="*/ 636104 h 636104"/>
              <a:gd name="connsiteX3" fmla="*/ 0 w 8153400"/>
              <a:gd name="connsiteY3" fmla="*/ 636104 h 636104"/>
              <a:gd name="connsiteX4" fmla="*/ 0 w 8153400"/>
              <a:gd name="connsiteY4" fmla="*/ 0 h 636104"/>
              <a:gd name="connsiteX0" fmla="*/ 0 w 9279834"/>
              <a:gd name="connsiteY0" fmla="*/ 0 h 636104"/>
              <a:gd name="connsiteX1" fmla="*/ 8153400 w 9279834"/>
              <a:gd name="connsiteY1" fmla="*/ 0 h 636104"/>
              <a:gd name="connsiteX2" fmla="*/ 9279834 w 9279834"/>
              <a:gd name="connsiteY2" fmla="*/ 636104 h 636104"/>
              <a:gd name="connsiteX3" fmla="*/ 0 w 9279834"/>
              <a:gd name="connsiteY3" fmla="*/ 636104 h 636104"/>
              <a:gd name="connsiteX4" fmla="*/ 0 w 9279834"/>
              <a:gd name="connsiteY4" fmla="*/ 0 h 6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9834" h="636104">
                <a:moveTo>
                  <a:pt x="0" y="0"/>
                </a:moveTo>
                <a:lnTo>
                  <a:pt x="8153400" y="0"/>
                </a:lnTo>
                <a:lnTo>
                  <a:pt x="9279834" y="636104"/>
                </a:lnTo>
                <a:lnTo>
                  <a:pt x="0" y="636104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E0E572-C80F-D24A-B0A9-87D869E3F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43" y="1278971"/>
            <a:ext cx="11035748" cy="4948031"/>
          </a:xfrm>
        </p:spPr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513BCD-EB12-3242-AC67-EFCC166A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2021/11/30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66C216-ED97-0047-B0F0-603A6321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C2EEB8-72DE-864B-92A3-EFC48496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BDD856-62E2-874A-86FE-83843E8E53F6}"/>
              </a:ext>
            </a:extLst>
          </p:cNvPr>
          <p:cNvSpPr/>
          <p:nvPr userDrawn="1"/>
        </p:nvSpPr>
        <p:spPr>
          <a:xfrm>
            <a:off x="0" y="362985"/>
            <a:ext cx="9332843" cy="636104"/>
          </a:xfrm>
          <a:custGeom>
            <a:avLst/>
            <a:gdLst>
              <a:gd name="connsiteX0" fmla="*/ 0 w 8153400"/>
              <a:gd name="connsiteY0" fmla="*/ 0 h 636104"/>
              <a:gd name="connsiteX1" fmla="*/ 8153400 w 8153400"/>
              <a:gd name="connsiteY1" fmla="*/ 0 h 636104"/>
              <a:gd name="connsiteX2" fmla="*/ 8153400 w 8153400"/>
              <a:gd name="connsiteY2" fmla="*/ 636104 h 636104"/>
              <a:gd name="connsiteX3" fmla="*/ 0 w 8153400"/>
              <a:gd name="connsiteY3" fmla="*/ 636104 h 636104"/>
              <a:gd name="connsiteX4" fmla="*/ 0 w 8153400"/>
              <a:gd name="connsiteY4" fmla="*/ 0 h 636104"/>
              <a:gd name="connsiteX0" fmla="*/ 0 w 9332843"/>
              <a:gd name="connsiteY0" fmla="*/ 0 h 636104"/>
              <a:gd name="connsiteX1" fmla="*/ 8153400 w 9332843"/>
              <a:gd name="connsiteY1" fmla="*/ 0 h 636104"/>
              <a:gd name="connsiteX2" fmla="*/ 9332843 w 9332843"/>
              <a:gd name="connsiteY2" fmla="*/ 636104 h 636104"/>
              <a:gd name="connsiteX3" fmla="*/ 0 w 9332843"/>
              <a:gd name="connsiteY3" fmla="*/ 636104 h 636104"/>
              <a:gd name="connsiteX4" fmla="*/ 0 w 9332843"/>
              <a:gd name="connsiteY4" fmla="*/ 0 h 6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32843" h="636104">
                <a:moveTo>
                  <a:pt x="0" y="0"/>
                </a:moveTo>
                <a:lnTo>
                  <a:pt x="8153400" y="0"/>
                </a:lnTo>
                <a:lnTo>
                  <a:pt x="9332843" y="636104"/>
                </a:lnTo>
                <a:lnTo>
                  <a:pt x="0" y="636104"/>
                </a:lnTo>
                <a:lnTo>
                  <a:pt x="0" y="0"/>
                </a:lnTo>
                <a:close/>
              </a:path>
            </a:pathLst>
          </a:custGeom>
          <a:solidFill>
            <a:srgbClr val="247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6AED1771-2EF5-4F42-BEEF-21987DCCB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3" y="457889"/>
            <a:ext cx="5006009" cy="456510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664697D-2DF2-AB45-BDBB-C9EC3037C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738" y="371683"/>
            <a:ext cx="639238" cy="636105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07933694-9581-AB45-9743-7D0755B17FA3}"/>
              </a:ext>
            </a:extLst>
          </p:cNvPr>
          <p:cNvGrpSpPr/>
          <p:nvPr userDrawn="1"/>
        </p:nvGrpSpPr>
        <p:grpSpPr>
          <a:xfrm flipH="1">
            <a:off x="11146369" y="4368799"/>
            <a:ext cx="1054100" cy="2489201"/>
            <a:chOff x="0" y="2910625"/>
            <a:chExt cx="2433918" cy="394737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B78F8AD-6054-F54A-849B-3AD7EA060CFE}"/>
                </a:ext>
              </a:extLst>
            </p:cNvPr>
            <p:cNvSpPr/>
            <p:nvPr userDrawn="1"/>
          </p:nvSpPr>
          <p:spPr>
            <a:xfrm>
              <a:off x="0" y="2910625"/>
              <a:ext cx="1365162" cy="3947376"/>
            </a:xfrm>
            <a:prstGeom prst="rect">
              <a:avLst/>
            </a:prstGeom>
            <a:solidFill>
              <a:srgbClr val="247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112F572-BB85-F445-A324-53875D1E282D}"/>
                </a:ext>
              </a:extLst>
            </p:cNvPr>
            <p:cNvSpPr/>
            <p:nvPr userDrawn="1"/>
          </p:nvSpPr>
          <p:spPr>
            <a:xfrm>
              <a:off x="0" y="5862918"/>
              <a:ext cx="2433918" cy="995082"/>
            </a:xfrm>
            <a:prstGeom prst="rect">
              <a:avLst/>
            </a:prstGeom>
            <a:pattFill prst="wdUpDiag">
              <a:fgClr>
                <a:schemeClr val="bg1"/>
              </a:fgClr>
              <a:bgClr>
                <a:srgbClr val="2477C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1F78684-9412-B944-96F9-D8EE14319B6E}"/>
                </a:ext>
              </a:extLst>
            </p:cNvPr>
            <p:cNvSpPr/>
            <p:nvPr userDrawn="1"/>
          </p:nvSpPr>
          <p:spPr>
            <a:xfrm>
              <a:off x="0" y="4382238"/>
              <a:ext cx="618186" cy="1989836"/>
            </a:xfrm>
            <a:prstGeom prst="rect">
              <a:avLst/>
            </a:prstGeom>
            <a:solidFill>
              <a:schemeClr val="bg1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F6B2FE0F-271F-4A47-8D93-12084B961D16}"/>
              </a:ext>
            </a:extLst>
          </p:cNvPr>
          <p:cNvSpPr txBox="1"/>
          <p:nvPr userDrawn="1"/>
        </p:nvSpPr>
        <p:spPr>
          <a:xfrm>
            <a:off x="9630251" y="451018"/>
            <a:ext cx="1723549" cy="516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kumimoji="1" lang="zh-CN" altLang="en-US" sz="120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信息与软件工程学院</a:t>
            </a:r>
            <a:endParaRPr kumimoji="1" lang="en-US" altLang="zh-CN" sz="1200" dirty="0">
              <a:solidFill>
                <a:schemeClr val="bg2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>
              <a:lnSpc>
                <a:spcPct val="120000"/>
              </a:lnSpc>
            </a:pPr>
            <a:r>
              <a:rPr kumimoji="1" lang="zh-CN" altLang="en-US" sz="120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大数据分析与智能计算</a:t>
            </a:r>
          </a:p>
        </p:txBody>
      </p:sp>
    </p:spTree>
    <p:extLst>
      <p:ext uri="{BB962C8B-B14F-4D97-AF65-F5344CB8AC3E}">
        <p14:creationId xmlns:p14="http://schemas.microsoft.com/office/powerpoint/2010/main" val="409959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DDB30-AEB3-8942-BC9B-4AB12DA1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3A37E4-EC11-0C4A-855B-7E63C15CE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BC4BD-DEDD-3E49-90A5-6388E904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2021/11/30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12CF6-F00D-9F4C-80AE-F9FB1CD8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1C029B-64DE-4F42-AD75-63B1A907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703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3FC8-6045-A040-91FC-02F9E327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E3603-BFF5-4F44-93E9-1DB202F12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EB2F99-3148-0348-A5EB-B5E8DD938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67E9B4-8169-8643-97FB-3EF42619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2021/11/30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A9C402-A907-CF49-B7CD-D1F4BF2F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5C739D-A510-EC4B-BB92-C49DEBB3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987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015F6-A5F5-754F-B8A6-BFCC9F02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32DB05-783E-5D4B-88C4-86DE391BD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33D446-2C5F-D146-B1C2-7F38DC615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0DDDDF-88F5-DE40-9DB7-9B1C88F07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BC917D-A34E-CE4B-A27B-2034348C3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909E5C-4E99-BE4A-91B7-B23A9619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2021/11/30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E776D8-6947-564E-8009-206882B0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9F1B37-BB4C-E54E-9101-7409EF0B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843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C6320-E197-B94A-8739-48E9AA04A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61B9F8-D9FF-FA46-951C-BCC543252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2021/11/30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0C4B9D-4885-BF49-96C5-AD4D2415D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B6634D-4D15-5B4E-9E4A-3F6B3BF2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396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7D503F-3F15-1543-BD73-82984F02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2021/11/30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12C285-889F-8B4A-8802-A8FF9FEF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BC8A01-5F0E-5640-A632-0A6FAAD5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027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89EAB-E985-D84B-98FA-07959ACFD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123752-9D25-5643-B766-4658EA70E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19ABC1-7173-1F4F-95E2-2A1CF1301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2AA1E2-F8FF-3649-8E6B-C0EE88A9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2021/11/30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D6AAD3-FC3D-1246-A5E4-3DA81409B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3DBD8C-ECE6-564F-B75D-0876E11B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89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58DC1-44F2-5243-AF2B-000698928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E0A992-5AD9-914C-A7A3-E836BF842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17152C-B2BF-D04D-A7D6-A0C268278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A5188D-58A1-C54D-ABB1-950AC472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2021/11/30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E7A2A9-194C-A44B-B68B-F2D82A065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552BF1-A195-6540-8E39-F3978796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739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712A38-A599-AB45-B755-6724D641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091E87-5436-324E-9EE4-5D2554660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597BD8-330F-B246-BF9C-8CEC6CCB8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5402D-5789-DF43-BCC8-62B80190A1F3}" type="datetimeFigureOut">
              <a:rPr kumimoji="1" lang="zh-CN" altLang="en-US" smtClean="0"/>
              <a:t>2021/11/30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B08B42-43CB-3044-A160-F9CEEF09F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FAEDF-774E-2640-A71D-E7C810EA5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719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://master:8080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564F2-EE0F-974A-BAF1-1C1B233AB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0659" y="864479"/>
            <a:ext cx="10025575" cy="2525319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Spark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的数据预测实践项目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3330F1-132D-A043-916E-825C1A61B6B3}"/>
              </a:ext>
            </a:extLst>
          </p:cNvPr>
          <p:cNvSpPr/>
          <p:nvPr/>
        </p:nvSpPr>
        <p:spPr>
          <a:xfrm>
            <a:off x="0" y="2910625"/>
            <a:ext cx="1365162" cy="3947376"/>
          </a:xfrm>
          <a:prstGeom prst="rect">
            <a:avLst/>
          </a:prstGeom>
          <a:solidFill>
            <a:srgbClr val="247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675490-35D7-A949-96A0-BBBF0AD4A96E}"/>
              </a:ext>
            </a:extLst>
          </p:cNvPr>
          <p:cNvSpPr/>
          <p:nvPr/>
        </p:nvSpPr>
        <p:spPr>
          <a:xfrm>
            <a:off x="0" y="5862918"/>
            <a:ext cx="2433918" cy="995082"/>
          </a:xfrm>
          <a:prstGeom prst="rect">
            <a:avLst/>
          </a:prstGeom>
          <a:pattFill prst="wdUpDiag">
            <a:fgClr>
              <a:schemeClr val="bg1"/>
            </a:fgClr>
            <a:bgClr>
              <a:srgbClr val="2477C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676AFA-1DF8-D349-8650-D8D57A1DA20E}"/>
              </a:ext>
            </a:extLst>
          </p:cNvPr>
          <p:cNvSpPr/>
          <p:nvPr/>
        </p:nvSpPr>
        <p:spPr>
          <a:xfrm>
            <a:off x="0" y="4382238"/>
            <a:ext cx="618186" cy="1989836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08AEB7-7E5B-074B-8C69-BA6A73002A8C}"/>
              </a:ext>
            </a:extLst>
          </p:cNvPr>
          <p:cNvSpPr/>
          <p:nvPr/>
        </p:nvSpPr>
        <p:spPr>
          <a:xfrm>
            <a:off x="9040969" y="-38847"/>
            <a:ext cx="3151031" cy="1680882"/>
          </a:xfrm>
          <a:prstGeom prst="rect">
            <a:avLst/>
          </a:prstGeom>
          <a:solidFill>
            <a:srgbClr val="247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810FD3-3B9A-5A4D-91F5-F0DC571BBE59}"/>
              </a:ext>
            </a:extLst>
          </p:cNvPr>
          <p:cNvSpPr/>
          <p:nvPr/>
        </p:nvSpPr>
        <p:spPr>
          <a:xfrm>
            <a:off x="8087932" y="212854"/>
            <a:ext cx="1538353" cy="811578"/>
          </a:xfrm>
          <a:prstGeom prst="rect">
            <a:avLst/>
          </a:prstGeom>
          <a:pattFill prst="wdUpDiag">
            <a:fgClr>
              <a:schemeClr val="bg1"/>
            </a:fgClr>
            <a:bgClr>
              <a:srgbClr val="2477C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1764EB-17B8-BA41-9B7E-8DD9747AD79E}"/>
              </a:ext>
            </a:extLst>
          </p:cNvPr>
          <p:cNvSpPr/>
          <p:nvPr/>
        </p:nvSpPr>
        <p:spPr>
          <a:xfrm>
            <a:off x="9758082" y="956233"/>
            <a:ext cx="2433918" cy="685798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CC10E13-9735-9F40-AF9A-24DA28BD74B2}"/>
              </a:ext>
            </a:extLst>
          </p:cNvPr>
          <p:cNvSpPr/>
          <p:nvPr/>
        </p:nvSpPr>
        <p:spPr>
          <a:xfrm>
            <a:off x="3561439" y="3637795"/>
            <a:ext cx="2997633" cy="6454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实验三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7B8F9A99-C6BB-2A4E-AB67-0C283D8D9558}"/>
              </a:ext>
            </a:extLst>
          </p:cNvPr>
          <p:cNvCxnSpPr>
            <a:cxnSpLocks/>
          </p:cNvCxnSpPr>
          <p:nvPr/>
        </p:nvCxnSpPr>
        <p:spPr>
          <a:xfrm>
            <a:off x="6794695" y="3982001"/>
            <a:ext cx="25017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946913AC-12B0-9B49-95D8-FCF7CC9814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021" y="5993520"/>
            <a:ext cx="655166" cy="65195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C713A24-8F08-F644-A5D1-D61E9646F3CA}"/>
              </a:ext>
            </a:extLst>
          </p:cNvPr>
          <p:cNvSpPr txBox="1"/>
          <p:nvPr/>
        </p:nvSpPr>
        <p:spPr>
          <a:xfrm>
            <a:off x="6927292" y="3556678"/>
            <a:ext cx="2236510" cy="787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信息与软件工程学院</a:t>
            </a:r>
            <a:endParaRPr kumimoji="1" lang="en-US" altLang="zh-CN" sz="1600" dirty="0">
              <a:solidFill>
                <a:schemeClr val="bg2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大数据分析与智能计算</a:t>
            </a:r>
          </a:p>
        </p:txBody>
      </p:sp>
    </p:spTree>
    <p:extLst>
      <p:ext uri="{BB962C8B-B14F-4D97-AF65-F5344CB8AC3E}">
        <p14:creationId xmlns:p14="http://schemas.microsoft.com/office/powerpoint/2010/main" val="298980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1D5273A-5348-FC44-8584-61D75B31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DataExpo2009</a:t>
            </a:r>
            <a:r>
              <a:rPr lang="zh-CN" altLang="zh-CN" dirty="0"/>
              <a:t>数据字典</a:t>
            </a:r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CE25123-9734-184F-A319-328A43FF8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10" y="1188336"/>
            <a:ext cx="9653598" cy="551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60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3F975E9-80E2-084F-AA8B-F1E187FF3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42" y="1066320"/>
            <a:ext cx="11035748" cy="557902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err="1"/>
              <a:t>PySpark</a:t>
            </a:r>
            <a:r>
              <a:rPr lang="zh-CN" altLang="zh-CN" b="1" dirty="0"/>
              <a:t>的安装及测试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zh-CN" altLang="en-US" sz="28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DBBE0D-1A75-5341-A501-C6D27066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实验基本环境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88CA1B-2193-F341-9672-DE2255D44BC4}"/>
              </a:ext>
            </a:extLst>
          </p:cNvPr>
          <p:cNvSpPr txBox="1"/>
          <p:nvPr/>
        </p:nvSpPr>
        <p:spPr>
          <a:xfrm>
            <a:off x="493642" y="1800952"/>
            <a:ext cx="11035747" cy="5326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首先确认Spark的环境是否配置完成（实验一要求的spark环境）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su - hadoop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口令输入：</a:t>
            </a:r>
            <a:r>
              <a:rPr lang="zh-CN" altLang="en-US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sudo gedit  ~/.bash_profile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看到配置文件里有如图spark环境内容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echo $SPARK _HOME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/hadoop/app/spark</a:t>
            </a:r>
          </a:p>
          <a:p>
            <a:pPr>
              <a:lnSpc>
                <a:spcPct val="130000"/>
              </a:lnSpc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上述输出确认hadoop的环境变量设置有效，如果无效则激活环境变量：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source ~/.bash_profile</a:t>
            </a:r>
          </a:p>
          <a:p>
            <a:pPr>
              <a:lnSpc>
                <a:spcPct val="130000"/>
              </a:lnSpc>
            </a:pP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665ABD8-C0CF-B248-BEFE-556F3FB6B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00" y="3373381"/>
            <a:ext cx="5911958" cy="9649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2692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1DBBE0D-1A75-5341-A501-C6D27066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实验基本环境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1906EB-166E-A34F-A0BA-8EA7789C96DA}"/>
              </a:ext>
            </a:extLst>
          </p:cNvPr>
          <p:cNvSpPr txBox="1"/>
          <p:nvPr/>
        </p:nvSpPr>
        <p:spPr>
          <a:xfrm>
            <a:off x="493643" y="1391934"/>
            <a:ext cx="10330301" cy="4551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Jupyter</a:t>
            </a: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Notebook</a:t>
            </a:r>
            <a:r>
              <a:rPr lang="zh-CN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安装及测试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Jupyter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Notebook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具备交互式界面，我们可以在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界面输入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命令后立刻看到结果。我们还可将数据分析的过程和运行后的命令与结果存储成笔记本，下次可以打开笔记本，重新执行这些命令，</a:t>
            </a:r>
            <a:r>
              <a:rPr lang="en-US" altLang="zh-CN" sz="240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IPython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Notebook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笔记本可以包含文字、数学公式、程序代码、结果、图形、视频。</a:t>
            </a:r>
            <a:endParaRPr lang="zh-CN" altLang="zh-CN" sz="24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通常是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通过安装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Anaconda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软件包直接安装</a:t>
            </a:r>
            <a:r>
              <a:rPr lang="en-US" altLang="zh-CN" sz="240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Jupyter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Notebook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Anaconda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中预先包装好了数据分析相关需要用到各种数据科学包。</a:t>
            </a:r>
            <a:endParaRPr lang="zh-CN" altLang="zh-CN" sz="24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1127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866AC77-69BD-B74D-B59C-501730115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/>
              <a:t>Jupyter</a:t>
            </a:r>
            <a:r>
              <a:rPr lang="en-US" altLang="zh-CN" b="1" dirty="0"/>
              <a:t> Notebook</a:t>
            </a:r>
            <a:r>
              <a:rPr lang="zh-CN" altLang="zh-CN" b="1" dirty="0"/>
              <a:t>安装及测试</a:t>
            </a:r>
            <a:endParaRPr lang="en-US" altLang="zh-CN" b="1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>
                <a:solidFill>
                  <a:srgbClr val="000000"/>
                </a:solidFill>
              </a:rPr>
              <a:t>下载</a:t>
            </a:r>
            <a:r>
              <a:rPr lang="en-US" altLang="zh-CN" b="1" dirty="0">
                <a:solidFill>
                  <a:srgbClr val="000000"/>
                </a:solidFill>
              </a:rPr>
              <a:t>Anaconda</a:t>
            </a:r>
            <a:endParaRPr lang="zh-CN" altLang="zh-CN" b="1" dirty="0"/>
          </a:p>
          <a:p>
            <a:pPr>
              <a:lnSpc>
                <a:spcPct val="150000"/>
              </a:lnSpc>
            </a:pPr>
            <a:r>
              <a:rPr lang="en-US" altLang="zh-CN" kern="0" dirty="0">
                <a:solidFill>
                  <a:srgbClr val="000000"/>
                </a:solidFill>
              </a:rPr>
              <a:t>https://</a:t>
            </a:r>
            <a:r>
              <a:rPr lang="en-US" altLang="zh-CN" kern="0" dirty="0" err="1">
                <a:solidFill>
                  <a:srgbClr val="000000"/>
                </a:solidFill>
              </a:rPr>
              <a:t>repo.continuum.io</a:t>
            </a:r>
            <a:r>
              <a:rPr lang="en-US" altLang="zh-CN" kern="0" dirty="0">
                <a:solidFill>
                  <a:srgbClr val="000000"/>
                </a:solidFill>
              </a:rPr>
              <a:t>/archive/</a:t>
            </a:r>
            <a:r>
              <a:rPr lang="en-US" altLang="zh-CN" kern="0" dirty="0" err="1">
                <a:solidFill>
                  <a:srgbClr val="000000"/>
                </a:solidFill>
              </a:rPr>
              <a:t>index.html</a:t>
            </a:r>
            <a:r>
              <a:rPr lang="en-US" altLang="zh-CN" kern="0" dirty="0">
                <a:solidFill>
                  <a:srgbClr val="000000"/>
                </a:solidFill>
              </a:rPr>
              <a:t> </a:t>
            </a:r>
            <a:r>
              <a:rPr lang="zh-CN" altLang="zh-CN" kern="0" dirty="0">
                <a:solidFill>
                  <a:srgbClr val="000000"/>
                </a:solidFill>
                <a:cs typeface="Times New Roman" panose="02020603050405020304" pitchFamily="18" charset="0"/>
              </a:rPr>
              <a:t>进入网站后可以看到适用于</a:t>
            </a:r>
            <a:r>
              <a:rPr lang="en-US" altLang="zh-CN" kern="0" dirty="0">
                <a:solidFill>
                  <a:srgbClr val="000000"/>
                </a:solidFill>
              </a:rPr>
              <a:t>Linux</a:t>
            </a:r>
            <a:r>
              <a:rPr lang="zh-CN" altLang="zh-CN" kern="0" dirty="0">
                <a:solidFill>
                  <a:srgbClr val="000000"/>
                </a:solidFill>
                <a:cs typeface="Times New Roman" panose="02020603050405020304" pitchFamily="18" charset="0"/>
              </a:rPr>
              <a:t>的安装包。示例选用的版本是</a:t>
            </a:r>
            <a:r>
              <a:rPr lang="en-US" altLang="zh-CN" kern="0" dirty="0">
                <a:solidFill>
                  <a:srgbClr val="000000"/>
                </a:solidFill>
              </a:rPr>
              <a:t>Anaconda3-2020.02-Linux-x86_64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kern="0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右键选择版本后选择复制</a:t>
            </a:r>
            <a:endParaRPr lang="en-US" altLang="zh-CN" kern="0" dirty="0">
              <a:solidFill>
                <a:srgbClr val="00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kern="0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链接地址</a:t>
            </a:r>
            <a:r>
              <a:rPr lang="zh-CN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zh-CN" b="1" dirty="0"/>
          </a:p>
          <a:p>
            <a:pPr>
              <a:lnSpc>
                <a:spcPct val="150000"/>
              </a:lnSpc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9884BDD-4179-AF48-B1F3-2F5D428C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实验基本环境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866DAD-DF57-A045-A981-D7FAE99C0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350" y="4187294"/>
            <a:ext cx="5025252" cy="251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50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866AC77-69BD-B74D-B59C-501730115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/>
              <a:t>Jupyter</a:t>
            </a:r>
            <a:r>
              <a:rPr lang="en-US" altLang="zh-CN" b="1" dirty="0"/>
              <a:t> Notebook</a:t>
            </a:r>
            <a:r>
              <a:rPr lang="zh-CN" altLang="zh-CN" b="1" dirty="0"/>
              <a:t>安装及测试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9884BDD-4179-AF48-B1F3-2F5D428C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实验基本环境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3979C9-8FB9-8F44-9D73-0E20E687A6E6}"/>
              </a:ext>
            </a:extLst>
          </p:cNvPr>
          <p:cNvSpPr txBox="1"/>
          <p:nvPr/>
        </p:nvSpPr>
        <p:spPr>
          <a:xfrm>
            <a:off x="493643" y="2090172"/>
            <a:ext cx="10288926" cy="4459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在终端使用wget命令下载安装包，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wget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后面跟的就是刚才复制的连接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wget https://repo.anaconda.com/archive/ Anaconda3-2020.02-Linux-x86_64.sh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进入到安装包目录，执行命令：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</a:t>
            </a: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cd</a:t>
            </a:r>
            <a:r>
              <a:rPr lang="zh-CN" altLang="en-US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xxxxxx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bash Anaconda3-2020.02-Linux-x86_64</a:t>
            </a: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 sz="2400" dirty="0" err="1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</a:t>
            </a:r>
            <a:endParaRPr lang="zh-CN" altLang="en-US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下一步输入回车键，并输入yes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82CD4BD-6C0E-894B-9CF9-5CB2E55CC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422" y="3429000"/>
            <a:ext cx="6608969" cy="14656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2519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866AC77-69BD-B74D-B59C-501730115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/>
              <a:t>Jupyter</a:t>
            </a:r>
            <a:r>
              <a:rPr lang="en-US" altLang="zh-CN" b="1" dirty="0"/>
              <a:t> Notebook</a:t>
            </a:r>
            <a:r>
              <a:rPr lang="zh-CN" altLang="zh-CN" b="1" dirty="0"/>
              <a:t>安装及测试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9884BDD-4179-AF48-B1F3-2F5D428C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实验基本环境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3979C9-8FB9-8F44-9D73-0E20E687A6E6}"/>
              </a:ext>
            </a:extLst>
          </p:cNvPr>
          <p:cNvSpPr txBox="1"/>
          <p:nvPr/>
        </p:nvSpPr>
        <p:spPr>
          <a:xfrm>
            <a:off x="493643" y="2090172"/>
            <a:ext cx="10288926" cy="4459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在终端使用wget命令下载安装包，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wget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后面跟的就是刚才复制的连接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wget https://repo.anaconda.com/archive/ Anaconda3-2020.02-Linux-x86_64.sh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进入到安装包目录，执行命令：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</a:t>
            </a: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cd</a:t>
            </a:r>
            <a:r>
              <a:rPr lang="zh-CN" altLang="en-US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xxxxxx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bash Anaconda3-2020.02-Linux-x86_64</a:t>
            </a: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 sz="2400" dirty="0" err="1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</a:t>
            </a:r>
            <a:endParaRPr lang="zh-CN" altLang="en-US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下一步输入回车键，并输入yes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4591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866AC77-69BD-B74D-B59C-501730115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/>
              <a:t>Jupyter</a:t>
            </a:r>
            <a:r>
              <a:rPr lang="en-US" altLang="zh-CN" b="1" dirty="0"/>
              <a:t> Notebook</a:t>
            </a:r>
            <a:r>
              <a:rPr lang="zh-CN" altLang="zh-CN" b="1" dirty="0"/>
              <a:t>安装及测试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9884BDD-4179-AF48-B1F3-2F5D428C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实验基本环境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3979C9-8FB9-8F44-9D73-0E20E687A6E6}"/>
              </a:ext>
            </a:extLst>
          </p:cNvPr>
          <p:cNvSpPr txBox="1"/>
          <p:nvPr/>
        </p:nvSpPr>
        <p:spPr>
          <a:xfrm>
            <a:off x="493643" y="2090172"/>
            <a:ext cx="10288926" cy="4459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在终端使用wget命令下载安装包，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wget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后面跟的就是刚才复制的连接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wget https://repo.anaconda.com/archive/ Anaconda3-2020.02-Linux-x86_64.sh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进入到安装包目录，执行命令：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</a:t>
            </a: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cd</a:t>
            </a:r>
            <a:r>
              <a:rPr lang="zh-CN" altLang="en-US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xxxxxx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bash Anaconda3-2020.02-Linux-x86_64</a:t>
            </a: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 sz="2400" dirty="0" err="1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</a:t>
            </a:r>
            <a:endParaRPr lang="zh-CN" altLang="en-US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下一步输入回车键，并输入yes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9B35FF-EBF4-FB4E-9200-6D82343BC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891" y="3297040"/>
            <a:ext cx="6496500" cy="1440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DE249EA-2FA5-DB4D-9E34-8B9A048AEB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209" y="5256873"/>
            <a:ext cx="4098771" cy="13754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4711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8B0C5AD-33BD-5F45-B13F-8D5E51840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实验基本环境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E413BA-1D3F-F243-8DB0-D2FE864119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3643" y="1526660"/>
            <a:ext cx="10819399" cy="3992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sz="2400" dirty="0"/>
              <a:t>安装好后设置环境变量（注意是PATH添加了anaconda3的bin目录）：</a:t>
            </a:r>
          </a:p>
          <a:p>
            <a:pPr marL="0">
              <a:lnSpc>
                <a:spcPct val="150000"/>
              </a:lnSpc>
            </a:pPr>
            <a:r>
              <a:rPr lang="zh-CN" altLang="zh-CN" sz="2400" dirty="0">
                <a:solidFill>
                  <a:srgbClr val="00B050"/>
                </a:solidFill>
              </a:rPr>
              <a:t>$ vi /hadoop/.bash_profile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marL="0">
              <a:lnSpc>
                <a:spcPct val="150000"/>
              </a:lnSpc>
            </a:pPr>
            <a:r>
              <a:rPr lang="zh-CN" altLang="zh-CN" sz="2400" dirty="0">
                <a:solidFill>
                  <a:srgbClr val="00B050"/>
                </a:solidFill>
              </a:rPr>
              <a:t>$ export PATH=$PATH:$SPARK_HOME/bin:/hadoop/anaconda3/bin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400" dirty="0"/>
              <a:t>保存关闭后，执行以下命令使得环境变量生效：</a:t>
            </a:r>
            <a:endParaRPr lang="zh-CN" altLang="en-US" sz="2400" dirty="0"/>
          </a:p>
          <a:p>
            <a:pPr marL="0">
              <a:lnSpc>
                <a:spcPct val="150000"/>
              </a:lnSpc>
            </a:pPr>
            <a:r>
              <a:rPr lang="en-US" altLang="zh-CN" sz="2400" dirty="0">
                <a:solidFill>
                  <a:srgbClr val="00B050"/>
                </a:solidFill>
              </a:rPr>
              <a:t>$ source /</a:t>
            </a:r>
            <a:r>
              <a:rPr lang="en-US" altLang="zh-CN" sz="2400" dirty="0" err="1">
                <a:solidFill>
                  <a:srgbClr val="00B050"/>
                </a:solidFill>
              </a:rPr>
              <a:t>hadoop</a:t>
            </a:r>
            <a:r>
              <a:rPr lang="en-US" altLang="zh-CN" sz="2400" dirty="0">
                <a:solidFill>
                  <a:srgbClr val="00B050"/>
                </a:solidFill>
              </a:rPr>
              <a:t>/.</a:t>
            </a:r>
            <a:r>
              <a:rPr lang="en-US" altLang="zh-CN" sz="2400" dirty="0" err="1">
                <a:solidFill>
                  <a:srgbClr val="00B050"/>
                </a:solidFill>
              </a:rPr>
              <a:t>bash_profile</a:t>
            </a:r>
            <a:r>
              <a:rPr lang="en-US" altLang="zh-CN" sz="2400" dirty="0">
                <a:solidFill>
                  <a:srgbClr val="00B050"/>
                </a:solidFill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再输入</a:t>
            </a:r>
            <a:r>
              <a:rPr lang="en-US" altLang="zh-CN" sz="2400" dirty="0"/>
              <a:t>Python</a:t>
            </a:r>
            <a:r>
              <a:rPr lang="zh-CN" altLang="en-US" sz="2400" dirty="0"/>
              <a:t>和</a:t>
            </a:r>
            <a:r>
              <a:rPr lang="en-US" altLang="zh-CN" sz="2400" dirty="0"/>
              <a:t>Pyspark</a:t>
            </a:r>
            <a:r>
              <a:rPr lang="zh-CN" altLang="en-US" sz="2400" dirty="0"/>
              <a:t>成功启动，看下启动路径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D9BD1A-BD2A-554B-8861-62AF488A6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49658"/>
            <a:ext cx="5274310" cy="77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457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8B0C5AD-33BD-5F45-B13F-8D5E51840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实验基本环境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E413BA-1D3F-F243-8DB0-D2FE864119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3643" y="1526660"/>
            <a:ext cx="10819399" cy="3145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2.</a:t>
            </a:r>
            <a:r>
              <a:rPr lang="zh-CN" altLang="en-US" b="1" dirty="0"/>
              <a:t> </a:t>
            </a:r>
            <a:r>
              <a:rPr lang="en-US" altLang="zh-CN" b="1" dirty="0" err="1"/>
              <a:t>Jupyter</a:t>
            </a:r>
            <a:r>
              <a:rPr lang="zh-CN" altLang="zh-CN" b="1" dirty="0"/>
              <a:t>安装配</a:t>
            </a:r>
            <a:r>
              <a:rPr lang="zh-CN" altLang="en-US" b="1" dirty="0"/>
              <a:t>置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Jupyter</a:t>
            </a:r>
            <a:r>
              <a:rPr lang="en-US" altLang="zh-CN" sz="2400" dirty="0"/>
              <a:t> Notebook</a:t>
            </a:r>
            <a:r>
              <a:rPr lang="zh-CN" altLang="zh-CN" sz="2400" dirty="0"/>
              <a:t>是基于网页的用于交互计算的应用程序。其可被应用于全过程计算：开发、文档编写、运行代码和展示结果。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Jupyter</a:t>
            </a:r>
            <a:r>
              <a:rPr lang="en-US" altLang="zh-CN" sz="2400" dirty="0"/>
              <a:t> Notebook</a:t>
            </a:r>
            <a:r>
              <a:rPr lang="zh-CN" altLang="zh-CN" sz="2400" dirty="0"/>
              <a:t>是以网页的形式打开，可以在网页页面中直接编写代码和运行代码，代码的运行结果也会直接在代码块下显示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77321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8B0C5AD-33BD-5F45-B13F-8D5E51840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实验基本环境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E413BA-1D3F-F243-8DB0-D2FE864119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3643" y="1250213"/>
            <a:ext cx="1081939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2.</a:t>
            </a:r>
            <a:r>
              <a:rPr lang="zh-CN" altLang="en-US" b="1" dirty="0"/>
              <a:t> </a:t>
            </a:r>
            <a:r>
              <a:rPr lang="en-US" altLang="zh-CN" b="1" dirty="0" err="1"/>
              <a:t>Jupyter</a:t>
            </a:r>
            <a:r>
              <a:rPr lang="zh-CN" altLang="zh-CN" b="1" dirty="0"/>
              <a:t>安装配</a:t>
            </a:r>
            <a:r>
              <a:rPr lang="zh-CN" altLang="en-US" b="1" dirty="0"/>
              <a:t>置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配置</a:t>
            </a:r>
            <a:r>
              <a:rPr lang="en-US" altLang="zh-CN" sz="2400" dirty="0" err="1"/>
              <a:t>PySpark</a:t>
            </a:r>
            <a:r>
              <a:rPr lang="en-US" altLang="zh-CN" sz="2400" dirty="0"/>
              <a:t> driver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B050"/>
                </a:solidFill>
              </a:rPr>
              <a:t>$ vi /</a:t>
            </a:r>
            <a:r>
              <a:rPr lang="en-US" altLang="zh-CN" sz="2400" dirty="0" err="1">
                <a:solidFill>
                  <a:srgbClr val="00B050"/>
                </a:solidFill>
              </a:rPr>
              <a:t>hadoop</a:t>
            </a:r>
            <a:r>
              <a:rPr lang="en-US" altLang="zh-CN" sz="2400" dirty="0">
                <a:solidFill>
                  <a:srgbClr val="00B050"/>
                </a:solidFill>
              </a:rPr>
              <a:t>/.</a:t>
            </a:r>
            <a:r>
              <a:rPr lang="en-US" altLang="zh-CN" sz="2400" dirty="0" err="1">
                <a:solidFill>
                  <a:srgbClr val="00B050"/>
                </a:solidFill>
              </a:rPr>
              <a:t>bash_profile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B050"/>
                </a:solidFill>
              </a:rPr>
              <a:t>$ export PYSPARK_DRIVER_PYTHON=</a:t>
            </a:r>
            <a:r>
              <a:rPr lang="en-US" altLang="zh-CN" sz="2400" dirty="0" err="1">
                <a:solidFill>
                  <a:srgbClr val="00B050"/>
                </a:solidFill>
              </a:rPr>
              <a:t>jupyter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B050"/>
                </a:solidFill>
              </a:rPr>
              <a:t>$ export PYSPARK_DRIVER_PYTHON_OPTS='notebook'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保存关闭后，执行以下命令使得环境变量生效：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B050"/>
                </a:solidFill>
              </a:rPr>
              <a:t>$ source /</a:t>
            </a:r>
            <a:r>
              <a:rPr lang="en-US" altLang="zh-CN" sz="2400" dirty="0" err="1">
                <a:solidFill>
                  <a:srgbClr val="00B050"/>
                </a:solidFill>
              </a:rPr>
              <a:t>hadoop</a:t>
            </a:r>
            <a:r>
              <a:rPr lang="en-US" altLang="zh-CN" sz="2400" dirty="0">
                <a:solidFill>
                  <a:srgbClr val="00B050"/>
                </a:solidFill>
              </a:rPr>
              <a:t>/.</a:t>
            </a:r>
            <a:r>
              <a:rPr lang="en-US" altLang="zh-CN" sz="2400" dirty="0" err="1" smtClean="0">
                <a:solidFill>
                  <a:srgbClr val="00B050"/>
                </a:solidFill>
              </a:rPr>
              <a:t>bash_profile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067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CCA42-6330-424B-8564-14DA9EED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681"/>
          </a:xfrm>
        </p:spPr>
        <p:txBody>
          <a:bodyPr/>
          <a:lstStyle/>
          <a:p>
            <a:r>
              <a:rPr kumimoji="1"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56CCF8-1B01-8D42-B6D9-9EC0AB039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26" y="1260310"/>
            <a:ext cx="11309074" cy="559769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400" dirty="0"/>
              <a:t>读入航班数据并</a:t>
            </a:r>
            <a:r>
              <a:rPr lang="zh-CN" altLang="zh-CN" sz="2400" dirty="0"/>
              <a:t>处理（可以存入</a:t>
            </a:r>
            <a:r>
              <a:rPr lang="en-US" altLang="zh-CN" sz="2400" dirty="0"/>
              <a:t>HDFS</a:t>
            </a:r>
            <a:r>
              <a:rPr lang="zh-CN" altLang="zh-CN" sz="2400" dirty="0"/>
              <a:t>、</a:t>
            </a:r>
            <a:r>
              <a:rPr lang="en-US" altLang="zh-CN" sz="2400" dirty="0"/>
              <a:t>HBase</a:t>
            </a:r>
            <a:r>
              <a:rPr lang="zh-CN" altLang="zh-CN" sz="2400" dirty="0"/>
              <a:t>等），制作</a:t>
            </a:r>
            <a:r>
              <a:rPr lang="zh-CN" altLang="zh-CN" sz="2400" b="1" dirty="0">
                <a:solidFill>
                  <a:srgbClr val="2477C0"/>
                </a:solidFill>
              </a:rPr>
              <a:t>图形和表格</a:t>
            </a:r>
            <a:r>
              <a:rPr lang="zh-CN" altLang="zh-CN" sz="2400" dirty="0"/>
              <a:t>来进行数据分析，</a:t>
            </a:r>
            <a:r>
              <a:rPr lang="zh-CN" altLang="en-US" sz="2400" dirty="0"/>
              <a:t>建立预测模型，预测航班取消情况，分析至少包括以下内容：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(1)	</a:t>
            </a:r>
            <a:r>
              <a:rPr lang="zh-CN" altLang="zh-CN" sz="2400" dirty="0"/>
              <a:t>查看飞机延误时间最长的前</a:t>
            </a:r>
            <a:r>
              <a:rPr lang="en-US" altLang="zh-CN" sz="2400" dirty="0"/>
              <a:t>10</a:t>
            </a:r>
            <a:r>
              <a:rPr lang="zh-CN" altLang="zh-CN" sz="2400" dirty="0"/>
              <a:t>名航班。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(2)	</a:t>
            </a:r>
            <a:r>
              <a:rPr lang="zh-CN" altLang="zh-CN" sz="2400" dirty="0"/>
              <a:t>计算延误的和没有延误的航空公司的比例。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(3)	</a:t>
            </a:r>
            <a:r>
              <a:rPr lang="zh-CN" altLang="zh-CN" sz="2400" dirty="0"/>
              <a:t>分析一天中、一周中延误最严重的飞行时间。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(4)	</a:t>
            </a:r>
            <a:r>
              <a:rPr lang="zh-CN" altLang="zh-CN" sz="2400" dirty="0"/>
              <a:t>短途航班和长途航班，哪种航班取消更严重？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(5)	</a:t>
            </a:r>
            <a:r>
              <a:rPr lang="zh-CN" altLang="zh-CN" sz="2400" dirty="0"/>
              <a:t>建立机器学习算法模型，预测未来航班取消情况。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529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8B0C5AD-33BD-5F45-B13F-8D5E51840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实验基本环境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E413BA-1D3F-F243-8DB0-D2FE864119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3643" y="1250213"/>
            <a:ext cx="1081939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2.</a:t>
            </a:r>
            <a:r>
              <a:rPr lang="zh-CN" altLang="en-US" b="1" dirty="0"/>
              <a:t> </a:t>
            </a:r>
            <a:r>
              <a:rPr lang="en-US" altLang="zh-CN" b="1" dirty="0" err="1"/>
              <a:t>Jupyter</a:t>
            </a:r>
            <a:r>
              <a:rPr lang="zh-CN" altLang="zh-CN" b="1" dirty="0"/>
              <a:t>安装配</a:t>
            </a:r>
            <a:r>
              <a:rPr lang="zh-CN" altLang="en-US" b="1" dirty="0"/>
              <a:t>置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重新在命令行输入</a:t>
            </a:r>
            <a:r>
              <a:rPr lang="en-US" altLang="zh-CN" sz="2400" dirty="0"/>
              <a:t>pyspark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会自动启动</a:t>
            </a:r>
            <a:r>
              <a:rPr lang="en-US" altLang="zh-CN" sz="2400" dirty="0" err="1"/>
              <a:t>jupyter</a:t>
            </a:r>
            <a:r>
              <a:rPr lang="zh-CN" altLang="en-US" sz="2400" dirty="0" smtClean="0"/>
              <a:t>：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88BC28-20FD-E040-82D1-1BCD70F9BA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31" y="2684780"/>
            <a:ext cx="10046057" cy="28350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9336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2FEF32A-E70C-4046-A98E-6E3FC3A95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创建</a:t>
            </a:r>
            <a:r>
              <a:rPr lang="en-US" altLang="zh-CN" sz="2400" dirty="0"/>
              <a:t>python</a:t>
            </a:r>
            <a:r>
              <a:rPr lang="zh-CN" altLang="zh-CN" sz="2400" dirty="0"/>
              <a:t>环境，就可以进行</a:t>
            </a:r>
            <a:r>
              <a:rPr lang="en-US" altLang="zh-CN" sz="2400" dirty="0"/>
              <a:t>pyspark</a:t>
            </a:r>
            <a:r>
              <a:rPr lang="zh-CN" altLang="zh-CN" sz="2400" dirty="0"/>
              <a:t>代码编写和运行了：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2FE965D-7E95-2B4D-A342-1BC072C9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实验基本环境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9714B0-41B2-4840-BCBD-0CA45503DC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09" y="1813549"/>
            <a:ext cx="8494088" cy="4586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9957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2FEF32A-E70C-4046-A98E-6E3FC3A95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默认是以</a:t>
            </a:r>
            <a:r>
              <a:rPr lang="en-US" altLang="zh-CN" sz="2400" dirty="0"/>
              <a:t>spark</a:t>
            </a:r>
            <a:r>
              <a:rPr lang="zh-CN" altLang="zh-CN" sz="2400" dirty="0"/>
              <a:t>的本地模式运行。</a:t>
            </a:r>
          </a:p>
          <a:p>
            <a:r>
              <a:rPr lang="zh-CN" altLang="zh-CN" sz="2400" dirty="0"/>
              <a:t>例如在新建的</a:t>
            </a:r>
            <a:r>
              <a:rPr lang="en-US" altLang="zh-CN" sz="2400" dirty="0"/>
              <a:t>notebook</a:t>
            </a:r>
            <a:r>
              <a:rPr lang="zh-CN" altLang="zh-CN" sz="2400" dirty="0"/>
              <a:t>中，输入代码</a:t>
            </a:r>
            <a:r>
              <a:rPr lang="en-US" altLang="zh-CN" sz="2400" dirty="0" err="1">
                <a:solidFill>
                  <a:srgbClr val="00B050"/>
                </a:solidFill>
              </a:rPr>
              <a:t>sc.master</a:t>
            </a:r>
            <a:r>
              <a:rPr lang="zh-CN" altLang="en-US" sz="2400" dirty="0"/>
              <a:t>后运行</a:t>
            </a:r>
            <a:endParaRPr lang="zh-CN" altLang="zh-CN" sz="2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2FE965D-7E95-2B4D-A342-1BC072C9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实验基本环境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DD6C53-3BEC-6A42-9D06-938A10FAE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92" y="2287088"/>
            <a:ext cx="7743787" cy="430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74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3F975E9-80E2-084F-AA8B-F1E187FF3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43" y="1278972"/>
            <a:ext cx="11035748" cy="475841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err="1"/>
              <a:t>PySpark</a:t>
            </a:r>
            <a:r>
              <a:rPr lang="zh-CN" altLang="en-US" b="1" dirty="0"/>
              <a:t>三种</a:t>
            </a:r>
            <a:r>
              <a:rPr lang="zh-CN" altLang="zh-CN" b="1" dirty="0"/>
              <a:t>运行模式：</a:t>
            </a:r>
          </a:p>
          <a:p>
            <a:pPr lvl="0">
              <a:lnSpc>
                <a:spcPct val="150000"/>
              </a:lnSpc>
            </a:pPr>
            <a:r>
              <a:rPr lang="zh-CN" altLang="zh-CN" sz="2400" dirty="0"/>
              <a:t>可以在本地直接运行</a:t>
            </a:r>
          </a:p>
          <a:p>
            <a:pPr lvl="0"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Hadoop YARN</a:t>
            </a:r>
            <a:r>
              <a:rPr lang="zh-CN" altLang="zh-CN" sz="2400" dirty="0"/>
              <a:t>上运行</a:t>
            </a:r>
            <a:r>
              <a:rPr lang="en-US" altLang="zh-CN" sz="2400" dirty="0" err="1"/>
              <a:t>PySpark</a:t>
            </a:r>
            <a:endParaRPr lang="en-US" altLang="zh-CN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在该模式下运行后，可以在网址栏输入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  <a:hlinkClick r:id="rId3"/>
              </a:rPr>
              <a:t>http://localhost:8088/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进入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Hadoop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的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Web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界面查看该程序运行情况</a:t>
            </a:r>
            <a:endParaRPr lang="zh-CN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/>
              <a:t>构建</a:t>
            </a:r>
            <a:r>
              <a:rPr lang="en-US" altLang="zh-CN" sz="2400" dirty="0"/>
              <a:t>Spark Standalone</a:t>
            </a:r>
            <a:r>
              <a:rPr lang="zh-CN" altLang="zh-CN" sz="2400" dirty="0"/>
              <a:t>集群，在</a:t>
            </a:r>
            <a:r>
              <a:rPr lang="en-US" altLang="zh-CN" sz="2400" dirty="0"/>
              <a:t>Spark Standalone</a:t>
            </a:r>
            <a:r>
              <a:rPr lang="zh-CN" altLang="zh-CN" sz="2400" dirty="0"/>
              <a:t>上运行</a:t>
            </a:r>
            <a:r>
              <a:rPr lang="en-US" altLang="zh-CN" sz="2400" dirty="0" err="1"/>
              <a:t>PySpark</a:t>
            </a:r>
            <a:r>
              <a:rPr lang="en-US" altLang="zh-CN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该模式下，输入</a:t>
            </a:r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  <a:hlinkClick r:id="rId4"/>
              </a:rPr>
              <a:t>http://master:8080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进入</a:t>
            </a:r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Spark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的</a:t>
            </a:r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web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界面查看程序运行情况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DBBE0D-1A75-5341-A501-C6D27066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实验基本环境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570123-E3EF-B948-B808-213107022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7003" y="1913919"/>
            <a:ext cx="3111500" cy="1130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3C3EB05-475E-D34D-BE2C-0BF0B5F804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4540" y="4028352"/>
            <a:ext cx="2765499" cy="72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88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3F975E9-80E2-084F-AA8B-F1E187FF3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43" y="1278971"/>
            <a:ext cx="11436088" cy="494803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err="1"/>
              <a:t>PySpark</a:t>
            </a:r>
            <a:r>
              <a:rPr lang="zh-CN" altLang="en-US" b="1" dirty="0"/>
              <a:t>不同模式的启动（</a:t>
            </a:r>
            <a:r>
              <a:rPr lang="en-US" altLang="zh-CN" b="1" dirty="0" err="1"/>
              <a:t>Jupyter</a:t>
            </a:r>
            <a:r>
              <a:rPr lang="zh-CN" altLang="en-US" b="1" dirty="0"/>
              <a:t> </a:t>
            </a:r>
            <a:r>
              <a:rPr lang="en-US" altLang="zh-CN" b="1" dirty="0"/>
              <a:t>notebook</a:t>
            </a:r>
            <a:r>
              <a:rPr lang="zh-CN" altLang="en-US" b="1" dirty="0"/>
              <a:t>启动）</a:t>
            </a:r>
            <a:r>
              <a:rPr lang="en-US" altLang="zh-CN" b="1" dirty="0"/>
              <a:t>——</a:t>
            </a:r>
            <a:r>
              <a:rPr lang="zh-CN" altLang="en-US" b="1" dirty="0"/>
              <a:t>本地模式</a:t>
            </a:r>
            <a:endParaRPr lang="en-US" altLang="zh-CN" b="1" dirty="0"/>
          </a:p>
          <a:p>
            <a:pPr marL="0" indent="0">
              <a:lnSpc>
                <a:spcPct val="160000"/>
              </a:lnSpc>
              <a:buNone/>
            </a:pPr>
            <a:r>
              <a:rPr kumimoji="1" lang="zh-CN" altLang="en-US" sz="2400" dirty="0"/>
              <a:t>除了前面设置的默认启动为本地模式外，还可以通过以下命令启动本地模式</a:t>
            </a:r>
            <a:endParaRPr kumimoji="1" lang="en-US" altLang="zh-CN" sz="2400" dirty="0"/>
          </a:p>
          <a:p>
            <a:pPr marL="0" indent="0">
              <a:lnSpc>
                <a:spcPct val="160000"/>
              </a:lnSpc>
              <a:buNone/>
            </a:pPr>
            <a:r>
              <a:rPr kumimoji="1" lang="zh-CN" altLang="en-US" sz="2400" dirty="0"/>
              <a:t>先创建一个目录用于存放程序文件</a:t>
            </a:r>
            <a:endParaRPr kumimoji="1" lang="en-US" altLang="zh-CN" sz="2400" dirty="0"/>
          </a:p>
          <a:p>
            <a:pPr marL="0" indent="0">
              <a:lnSpc>
                <a:spcPct val="160000"/>
              </a:lnSpc>
              <a:buNone/>
            </a:pPr>
            <a:r>
              <a:rPr kumimoji="1" lang="en-US" altLang="zh-CN" sz="2600" dirty="0">
                <a:solidFill>
                  <a:srgbClr val="00B050"/>
                </a:solidFill>
              </a:rPr>
              <a:t>$</a:t>
            </a:r>
            <a:r>
              <a:rPr kumimoji="1" lang="zh-CN" altLang="en-US" sz="2600" dirty="0">
                <a:solidFill>
                  <a:srgbClr val="00B050"/>
                </a:solidFill>
              </a:rPr>
              <a:t> </a:t>
            </a:r>
            <a:r>
              <a:rPr kumimoji="1" lang="en-US" altLang="zh-CN" sz="2600" dirty="0" err="1">
                <a:solidFill>
                  <a:srgbClr val="00B050"/>
                </a:solidFill>
              </a:rPr>
              <a:t>mkdir</a:t>
            </a:r>
            <a:r>
              <a:rPr kumimoji="1" lang="zh-CN" altLang="en-US" sz="2600" dirty="0">
                <a:solidFill>
                  <a:srgbClr val="00B050"/>
                </a:solidFill>
              </a:rPr>
              <a:t>  </a:t>
            </a:r>
            <a:r>
              <a:rPr lang="en-US" altLang="zh-CN" sz="2600" dirty="0">
                <a:solidFill>
                  <a:srgbClr val="00B050"/>
                </a:solidFill>
              </a:rPr>
              <a:t>~/</a:t>
            </a:r>
            <a:r>
              <a:rPr lang="en-US" altLang="zh-CN" sz="2600" dirty="0" err="1">
                <a:solidFill>
                  <a:srgbClr val="00B050"/>
                </a:solidFill>
              </a:rPr>
              <a:t>pythonwork</a:t>
            </a:r>
            <a:r>
              <a:rPr lang="en-US" altLang="zh-CN" sz="2600" dirty="0">
                <a:solidFill>
                  <a:srgbClr val="00B050"/>
                </a:solidFill>
              </a:rPr>
              <a:t>/ </a:t>
            </a:r>
            <a:r>
              <a:rPr lang="en-US" altLang="zh-CN" sz="2600" dirty="0" err="1">
                <a:solidFill>
                  <a:srgbClr val="00B050"/>
                </a:solidFill>
              </a:rPr>
              <a:t>ipynotebook</a:t>
            </a:r>
            <a:r>
              <a:rPr lang="zh-CN" altLang="zh-CN" sz="2600" dirty="0">
                <a:solidFill>
                  <a:srgbClr val="00B050"/>
                </a:solidFill>
              </a:rPr>
              <a:t> </a:t>
            </a:r>
            <a:endParaRPr lang="en-US" altLang="zh-CN" sz="2600" dirty="0">
              <a:solidFill>
                <a:srgbClr val="00B050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kumimoji="1" lang="en-US" altLang="zh-CN" sz="2600" dirty="0">
                <a:solidFill>
                  <a:srgbClr val="00B050"/>
                </a:solidFill>
              </a:rPr>
              <a:t>$</a:t>
            </a:r>
            <a:r>
              <a:rPr kumimoji="1" lang="zh-CN" altLang="en-US" sz="2600" dirty="0">
                <a:solidFill>
                  <a:srgbClr val="00B050"/>
                </a:solidFill>
              </a:rPr>
              <a:t> </a:t>
            </a:r>
            <a:r>
              <a:rPr lang="en-US" altLang="zh-CN" sz="2600" dirty="0">
                <a:solidFill>
                  <a:srgbClr val="00B050"/>
                </a:solidFill>
              </a:rPr>
              <a:t>cd ~/</a:t>
            </a:r>
            <a:r>
              <a:rPr lang="en-US" altLang="zh-CN" sz="2600" dirty="0" err="1">
                <a:solidFill>
                  <a:srgbClr val="00B050"/>
                </a:solidFill>
              </a:rPr>
              <a:t>pythonwork</a:t>
            </a:r>
            <a:r>
              <a:rPr lang="en-US" altLang="zh-CN" sz="2600" dirty="0">
                <a:solidFill>
                  <a:srgbClr val="00B050"/>
                </a:solidFill>
              </a:rPr>
              <a:t>/ </a:t>
            </a:r>
            <a:r>
              <a:rPr lang="en-US" altLang="zh-CN" sz="2600" dirty="0" err="1">
                <a:solidFill>
                  <a:srgbClr val="00B050"/>
                </a:solidFill>
              </a:rPr>
              <a:t>ipynotebook</a:t>
            </a:r>
            <a:r>
              <a:rPr lang="zh-CN" altLang="zh-CN" sz="2600" dirty="0">
                <a:solidFill>
                  <a:srgbClr val="00B050"/>
                </a:solidFill>
              </a:rPr>
              <a:t> </a:t>
            </a:r>
            <a:endParaRPr kumimoji="1" lang="en-US" altLang="zh-CN" sz="2600" dirty="0">
              <a:solidFill>
                <a:srgbClr val="00B050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zh-CN" sz="2600" dirty="0"/>
              <a:t>输入</a:t>
            </a:r>
            <a:r>
              <a:rPr lang="en-US" altLang="zh-CN" sz="2600" dirty="0" err="1"/>
              <a:t>ipython</a:t>
            </a:r>
            <a:r>
              <a:rPr lang="zh-CN" altLang="zh-CN" sz="2600" dirty="0"/>
              <a:t>的命令来使用</a:t>
            </a:r>
            <a:r>
              <a:rPr lang="en-US" altLang="zh-CN" sz="2600" dirty="0"/>
              <a:t>Spark</a:t>
            </a:r>
            <a:r>
              <a:rPr lang="zh-CN" altLang="zh-CN" sz="2600" dirty="0"/>
              <a:t>（下面是一整个命令，空格分隔开）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600" dirty="0">
                <a:solidFill>
                  <a:srgbClr val="00B050"/>
                </a:solidFill>
              </a:rPr>
              <a:t>$</a:t>
            </a:r>
            <a:r>
              <a:rPr lang="zh-CN" altLang="en-US" sz="2600" dirty="0">
                <a:solidFill>
                  <a:srgbClr val="00B050"/>
                </a:solidFill>
              </a:rPr>
              <a:t> </a:t>
            </a:r>
            <a:r>
              <a:rPr lang="en-US" altLang="zh-CN" sz="2600" dirty="0">
                <a:solidFill>
                  <a:srgbClr val="00B050"/>
                </a:solidFill>
              </a:rPr>
              <a:t>PYSPARK_DRIVER_PYTHON=</a:t>
            </a:r>
            <a:r>
              <a:rPr lang="en-US" altLang="zh-CN" sz="2600" dirty="0" err="1">
                <a:solidFill>
                  <a:srgbClr val="00B050"/>
                </a:solidFill>
              </a:rPr>
              <a:t>ipython</a:t>
            </a:r>
            <a:r>
              <a:rPr lang="zh-CN" altLang="en-US" sz="2600" dirty="0">
                <a:solidFill>
                  <a:srgbClr val="00B050"/>
                </a:solidFill>
              </a:rPr>
              <a:t> </a:t>
            </a:r>
            <a:r>
              <a:rPr lang="en-US" altLang="zh-CN" sz="2600" dirty="0">
                <a:solidFill>
                  <a:srgbClr val="00B050"/>
                </a:solidFill>
              </a:rPr>
              <a:t>PYSPARK_DRIVER_PYTHON_OPTS=“notebook” </a:t>
            </a:r>
            <a:r>
              <a:rPr lang="zh-CN" altLang="en-US" sz="2600" dirty="0">
                <a:solidFill>
                  <a:srgbClr val="00B050"/>
                </a:solidFill>
              </a:rPr>
              <a:t> </a:t>
            </a:r>
            <a:r>
              <a:rPr lang="en-US" altLang="zh-CN" sz="2600" dirty="0">
                <a:solidFill>
                  <a:srgbClr val="00B050"/>
                </a:solidFill>
              </a:rPr>
              <a:t>pyspark</a:t>
            </a:r>
            <a:r>
              <a:rPr lang="zh-CN" altLang="en-US" sz="2600" dirty="0">
                <a:solidFill>
                  <a:srgbClr val="00B050"/>
                </a:solidFill>
              </a:rPr>
              <a:t> </a:t>
            </a:r>
            <a:r>
              <a:rPr lang="en-US" altLang="zh-CN" sz="2600" dirty="0">
                <a:solidFill>
                  <a:srgbClr val="00B050"/>
                </a:solidFill>
              </a:rPr>
              <a:t>--master local[*]</a:t>
            </a:r>
            <a:r>
              <a:rPr lang="zh-CN" altLang="zh-CN" sz="2600" dirty="0">
                <a:solidFill>
                  <a:srgbClr val="00B050"/>
                </a:solidFill>
              </a:rPr>
              <a:t> </a:t>
            </a:r>
            <a:endParaRPr kumimoji="1" lang="zh-CN" altLang="en-US" sz="2600" dirty="0">
              <a:solidFill>
                <a:srgbClr val="00B050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DBBE0D-1A75-5341-A501-C6D27066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实验基本环境</a:t>
            </a:r>
          </a:p>
        </p:txBody>
      </p:sp>
    </p:spTree>
    <p:extLst>
      <p:ext uri="{BB962C8B-B14F-4D97-AF65-F5344CB8AC3E}">
        <p14:creationId xmlns:p14="http://schemas.microsoft.com/office/powerpoint/2010/main" val="2816557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3F975E9-80E2-084F-AA8B-F1E187FF3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43" y="1278971"/>
            <a:ext cx="11436088" cy="4948031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err="1"/>
              <a:t>PySpark</a:t>
            </a:r>
            <a:r>
              <a:rPr lang="zh-CN" altLang="en-US" b="1" dirty="0"/>
              <a:t>不同模式的启动（</a:t>
            </a:r>
            <a:r>
              <a:rPr lang="en-US" altLang="zh-CN" b="1" dirty="0" err="1"/>
              <a:t>Jupyter</a:t>
            </a:r>
            <a:r>
              <a:rPr lang="zh-CN" altLang="en-US" b="1" dirty="0"/>
              <a:t> </a:t>
            </a:r>
            <a:r>
              <a:rPr lang="en-US" altLang="zh-CN" b="1" dirty="0"/>
              <a:t>notebook</a:t>
            </a:r>
            <a:r>
              <a:rPr lang="zh-CN" altLang="en-US" b="1" dirty="0"/>
              <a:t>启动）</a:t>
            </a:r>
            <a:r>
              <a:rPr lang="en-US" altLang="zh-CN" b="1" dirty="0"/>
              <a:t>——YARN</a:t>
            </a:r>
            <a:r>
              <a:rPr lang="zh-CN" altLang="en-US" b="1" dirty="0"/>
              <a:t>模式</a:t>
            </a:r>
            <a:endParaRPr lang="en-US" altLang="zh-CN" b="1" dirty="0"/>
          </a:p>
          <a:p>
            <a:pPr marL="0" indent="0">
              <a:lnSpc>
                <a:spcPct val="160000"/>
              </a:lnSpc>
              <a:buNone/>
            </a:pPr>
            <a:r>
              <a:rPr kumimoji="1" lang="zh-CN" altLang="en-US" sz="2400" dirty="0"/>
              <a:t>通过以下命令启动</a:t>
            </a:r>
            <a:r>
              <a:rPr kumimoji="1" lang="en-US" altLang="zh-CN" sz="2400" dirty="0"/>
              <a:t>YARN</a:t>
            </a:r>
            <a:r>
              <a:rPr kumimoji="1" lang="zh-CN" altLang="en-US" sz="2400" dirty="0"/>
              <a:t>模式，本地首先需要启动</a:t>
            </a:r>
            <a:r>
              <a:rPr kumimoji="1" lang="en-US" altLang="zh-CN" sz="2400" dirty="0"/>
              <a:t>Hadoop</a:t>
            </a:r>
            <a:r>
              <a:rPr kumimoji="1" lang="zh-CN" altLang="en-US" sz="2400" dirty="0"/>
              <a:t>的组件。</a:t>
            </a:r>
          </a:p>
          <a:p>
            <a:pPr marL="0" indent="0">
              <a:lnSpc>
                <a:spcPct val="160000"/>
              </a:lnSpc>
              <a:buNone/>
            </a:pPr>
            <a:r>
              <a:rPr kumimoji="1" lang="en-US" altLang="zh-CN" sz="2400" dirty="0">
                <a:solidFill>
                  <a:srgbClr val="00B050"/>
                </a:solidFill>
              </a:rPr>
              <a:t>$ start-</a:t>
            </a:r>
            <a:r>
              <a:rPr kumimoji="1" lang="en-US" altLang="zh-CN" sz="2400" dirty="0" err="1">
                <a:solidFill>
                  <a:srgbClr val="00B050"/>
                </a:solidFill>
              </a:rPr>
              <a:t>all.sh</a:t>
            </a:r>
            <a:endParaRPr kumimoji="1" lang="en-US" altLang="zh-CN" sz="2400" dirty="0">
              <a:solidFill>
                <a:srgbClr val="00B050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kumimoji="1" lang="zh-CN" altLang="en-US" sz="2400" dirty="0"/>
              <a:t>输入</a:t>
            </a:r>
            <a:r>
              <a:rPr kumimoji="1" lang="en-US" altLang="zh-CN" sz="2400" dirty="0" err="1"/>
              <a:t>ipython</a:t>
            </a:r>
            <a:r>
              <a:rPr kumimoji="1" lang="zh-CN" altLang="en-US" sz="2400" dirty="0"/>
              <a:t>的命令来使用</a:t>
            </a:r>
            <a:r>
              <a:rPr kumimoji="1" lang="en-US" altLang="zh-CN" sz="2400" dirty="0"/>
              <a:t>Spark</a:t>
            </a:r>
            <a:r>
              <a:rPr kumimoji="1" lang="zh-CN" altLang="en-US" sz="2400" dirty="0"/>
              <a:t>（下面是一整个命令，空格分隔开）</a:t>
            </a:r>
          </a:p>
          <a:p>
            <a:pPr marL="0" indent="0">
              <a:lnSpc>
                <a:spcPct val="160000"/>
              </a:lnSpc>
              <a:buNone/>
            </a:pPr>
            <a:r>
              <a:rPr kumimoji="1" lang="en-US" altLang="zh-CN" sz="2400" dirty="0">
                <a:solidFill>
                  <a:srgbClr val="00B050"/>
                </a:solidFill>
              </a:rPr>
              <a:t>$</a:t>
            </a:r>
            <a:r>
              <a:rPr kumimoji="1" lang="zh-CN" altLang="en-US" sz="2400" dirty="0">
                <a:solidFill>
                  <a:srgbClr val="00B050"/>
                </a:solidFill>
              </a:rPr>
              <a:t> </a:t>
            </a:r>
            <a:r>
              <a:rPr kumimoji="1" lang="en-US" altLang="zh-CN" sz="2400" dirty="0">
                <a:solidFill>
                  <a:srgbClr val="00B050"/>
                </a:solidFill>
              </a:rPr>
              <a:t>PYSPARK_DRIVER_PYTHON= </a:t>
            </a:r>
            <a:r>
              <a:rPr kumimoji="1" lang="en-US" altLang="zh-CN" sz="2400" dirty="0" err="1">
                <a:solidFill>
                  <a:srgbClr val="00B050"/>
                </a:solidFill>
              </a:rPr>
              <a:t>ipython</a:t>
            </a:r>
            <a:r>
              <a:rPr kumimoji="1" lang="en-US" altLang="zh-CN" sz="2400" dirty="0">
                <a:solidFill>
                  <a:srgbClr val="00B050"/>
                </a:solidFill>
              </a:rPr>
              <a:t> PYSPARK_DRIVER_PYTHON _OPTS="notebook" </a:t>
            </a:r>
            <a:r>
              <a:rPr kumimoji="1" lang="en-US" altLang="zh-CN" sz="2400" b="1" dirty="0">
                <a:solidFill>
                  <a:srgbClr val="00B050"/>
                </a:solidFill>
              </a:rPr>
              <a:t>HADOOP_CONF_DIR=/</a:t>
            </a:r>
            <a:r>
              <a:rPr kumimoji="1" lang="en-US" altLang="zh-CN" sz="2400" b="1" dirty="0" err="1">
                <a:solidFill>
                  <a:srgbClr val="00B050"/>
                </a:solidFill>
              </a:rPr>
              <a:t>hadoop</a:t>
            </a:r>
            <a:r>
              <a:rPr kumimoji="1" lang="en-US" altLang="zh-CN" sz="2400" b="1" dirty="0">
                <a:solidFill>
                  <a:srgbClr val="00B050"/>
                </a:solidFill>
              </a:rPr>
              <a:t> /</a:t>
            </a:r>
            <a:r>
              <a:rPr kumimoji="1" lang="en-US" altLang="zh-CN" sz="2400" b="1" dirty="0" err="1">
                <a:solidFill>
                  <a:srgbClr val="00B050"/>
                </a:solidFill>
              </a:rPr>
              <a:t>hadoop</a:t>
            </a:r>
            <a:r>
              <a:rPr kumimoji="1" lang="en-US" altLang="zh-CN" sz="2400" b="1" dirty="0">
                <a:solidFill>
                  <a:srgbClr val="00B050"/>
                </a:solidFill>
              </a:rPr>
              <a:t>/</a:t>
            </a:r>
            <a:r>
              <a:rPr kumimoji="1" lang="en-US" altLang="zh-CN" sz="2400" b="1" dirty="0" err="1">
                <a:solidFill>
                  <a:srgbClr val="00B050"/>
                </a:solidFill>
              </a:rPr>
              <a:t>etc</a:t>
            </a:r>
            <a:r>
              <a:rPr kumimoji="1" lang="en-US" altLang="zh-CN" sz="2400" b="1" dirty="0">
                <a:solidFill>
                  <a:srgbClr val="00B050"/>
                </a:solidFill>
              </a:rPr>
              <a:t>/</a:t>
            </a:r>
            <a:r>
              <a:rPr kumimoji="1" lang="en-US" altLang="zh-CN" sz="2400" b="1" dirty="0" err="1">
                <a:solidFill>
                  <a:srgbClr val="00B050"/>
                </a:solidFill>
              </a:rPr>
              <a:t>hadoop</a:t>
            </a:r>
            <a:r>
              <a:rPr kumimoji="1" lang="en-US" altLang="zh-CN" sz="2400" b="1" dirty="0">
                <a:solidFill>
                  <a:srgbClr val="00B050"/>
                </a:solidFill>
              </a:rPr>
              <a:t> pyspark --master yarn --deploy-mode </a:t>
            </a:r>
            <a:r>
              <a:rPr kumimoji="1" lang="en-US" altLang="zh-CN" sz="2400" b="1" dirty="0" smtClean="0">
                <a:solidFill>
                  <a:srgbClr val="00B050"/>
                </a:solidFill>
              </a:rPr>
              <a:t>client</a:t>
            </a:r>
          </a:p>
          <a:p>
            <a:pPr marL="0" indent="0">
              <a:lnSpc>
                <a:spcPct val="160000"/>
              </a:lnSpc>
              <a:buNone/>
            </a:pPr>
            <a:r>
              <a:rPr kumimoji="1" lang="zh-CN" altLang="en-US" sz="2400" dirty="0" smtClean="0"/>
              <a:t>或者直接使用</a:t>
            </a:r>
            <a:endParaRPr kumimoji="1" lang="en-US" altLang="zh-CN" sz="2400" dirty="0" smtClean="0"/>
          </a:p>
          <a:p>
            <a:pPr marL="0" indent="0">
              <a:lnSpc>
                <a:spcPct val="160000"/>
              </a:lnSpc>
              <a:buNone/>
            </a:pPr>
            <a:r>
              <a:rPr kumimoji="1" lang="en-US" altLang="zh-CN" sz="2400" dirty="0" smtClean="0">
                <a:solidFill>
                  <a:srgbClr val="00B050"/>
                </a:solidFill>
              </a:rPr>
              <a:t>$ pyspark </a:t>
            </a:r>
            <a:r>
              <a:rPr kumimoji="1" lang="en-US" altLang="zh-CN" sz="2400" dirty="0">
                <a:solidFill>
                  <a:srgbClr val="00B050"/>
                </a:solidFill>
              </a:rPr>
              <a:t>--master yarn --deploy-mode </a:t>
            </a:r>
            <a:r>
              <a:rPr kumimoji="1" lang="en-US" altLang="zh-CN" sz="2400" dirty="0" smtClean="0">
                <a:solidFill>
                  <a:srgbClr val="00B050"/>
                </a:solidFill>
              </a:rPr>
              <a:t>client</a:t>
            </a:r>
          </a:p>
          <a:p>
            <a:pPr marL="0" indent="0">
              <a:lnSpc>
                <a:spcPct val="160000"/>
              </a:lnSpc>
              <a:buNone/>
            </a:pPr>
            <a:endParaRPr kumimoji="1" lang="en-US" altLang="zh-CN" sz="2400" b="1" dirty="0">
              <a:solidFill>
                <a:srgbClr val="00B050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endParaRPr kumimoji="1" lang="en-US" altLang="zh-CN" sz="2400" dirty="0"/>
          </a:p>
          <a:p>
            <a:pPr marL="0" indent="0">
              <a:lnSpc>
                <a:spcPct val="160000"/>
              </a:lnSpc>
              <a:buNone/>
            </a:pPr>
            <a:endParaRPr kumimoji="1" lang="en-US" altLang="zh-CN" sz="2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DBBE0D-1A75-5341-A501-C6D27066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实验基本环境</a:t>
            </a:r>
          </a:p>
        </p:txBody>
      </p:sp>
    </p:spTree>
    <p:extLst>
      <p:ext uri="{BB962C8B-B14F-4D97-AF65-F5344CB8AC3E}">
        <p14:creationId xmlns:p14="http://schemas.microsoft.com/office/powerpoint/2010/main" val="1528375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3F975E9-80E2-084F-AA8B-F1E187FF3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43" y="1278971"/>
            <a:ext cx="11436088" cy="546179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err="1"/>
              <a:t>PySpark</a:t>
            </a:r>
            <a:r>
              <a:rPr lang="zh-CN" altLang="en-US" b="1" dirty="0"/>
              <a:t>不同模式的启动（</a:t>
            </a:r>
            <a:r>
              <a:rPr lang="en-US" altLang="zh-CN" b="1" dirty="0" err="1"/>
              <a:t>Jupyter</a:t>
            </a:r>
            <a:r>
              <a:rPr lang="zh-CN" altLang="en-US" b="1" dirty="0"/>
              <a:t> </a:t>
            </a:r>
            <a:r>
              <a:rPr lang="en-US" altLang="zh-CN" b="1" dirty="0"/>
              <a:t>notebook</a:t>
            </a:r>
            <a:r>
              <a:rPr lang="zh-CN" altLang="en-US" b="1" dirty="0"/>
              <a:t>启动）</a:t>
            </a:r>
            <a:r>
              <a:rPr lang="en-US" altLang="zh-CN" b="1" dirty="0"/>
              <a:t>—Spark Standalone</a:t>
            </a:r>
            <a:r>
              <a:rPr lang="zh-CN" altLang="en-US" b="1" dirty="0"/>
              <a:t>模式</a:t>
            </a:r>
            <a:endParaRPr lang="en-US" altLang="zh-CN" b="1" dirty="0"/>
          </a:p>
          <a:p>
            <a:pPr marL="0" indent="0">
              <a:lnSpc>
                <a:spcPct val="160000"/>
              </a:lnSpc>
              <a:buNone/>
            </a:pPr>
            <a:r>
              <a:rPr kumimoji="1" lang="zh-CN" altLang="en-US" sz="2400" dirty="0"/>
              <a:t>首先需要启动</a:t>
            </a:r>
            <a:r>
              <a:rPr kumimoji="1" lang="en-US" altLang="zh-CN" sz="2400" dirty="0"/>
              <a:t>Hadoop</a:t>
            </a:r>
            <a:r>
              <a:rPr kumimoji="1" lang="zh-CN" altLang="en-US" sz="2400" dirty="0"/>
              <a:t>的组件。</a:t>
            </a:r>
          </a:p>
          <a:p>
            <a:pPr marL="0" indent="0">
              <a:lnSpc>
                <a:spcPct val="160000"/>
              </a:lnSpc>
              <a:buNone/>
            </a:pPr>
            <a:r>
              <a:rPr kumimoji="1" lang="en-US" altLang="zh-CN" sz="2400" dirty="0">
                <a:solidFill>
                  <a:srgbClr val="00B050"/>
                </a:solidFill>
              </a:rPr>
              <a:t>$ start-</a:t>
            </a:r>
            <a:r>
              <a:rPr kumimoji="1" lang="en-US" altLang="zh-CN" sz="2400" dirty="0" err="1">
                <a:solidFill>
                  <a:srgbClr val="00B050"/>
                </a:solidFill>
              </a:rPr>
              <a:t>all.sh</a:t>
            </a:r>
            <a:endParaRPr kumimoji="1" lang="en-US" altLang="zh-CN" sz="2400" dirty="0">
              <a:solidFill>
                <a:srgbClr val="00B050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kumimoji="1" lang="zh-CN" altLang="en-US" sz="2400" dirty="0"/>
              <a:t>启动</a:t>
            </a:r>
            <a:r>
              <a:rPr kumimoji="1" lang="en-US" altLang="zh-CN" sz="2400" dirty="0"/>
              <a:t>Spark Stand Alone cluster</a:t>
            </a:r>
            <a:r>
              <a:rPr kumimoji="1" lang="zh-CN" altLang="en-US" sz="2400" dirty="0"/>
              <a:t>（</a:t>
            </a:r>
            <a:r>
              <a:rPr kumimoji="1" lang="en-US" altLang="zh-CN" sz="2400" dirty="0"/>
              <a:t>XXXX</a:t>
            </a:r>
            <a:r>
              <a:rPr kumimoji="1" lang="zh-CN" altLang="en-US" sz="2400" dirty="0"/>
              <a:t>是</a:t>
            </a:r>
            <a:r>
              <a:rPr kumimoji="1" lang="en-US" altLang="zh-CN" sz="2400" dirty="0"/>
              <a:t>SPARK</a:t>
            </a:r>
            <a:r>
              <a:rPr kumimoji="1" lang="zh-CN" altLang="en-US" sz="2400" dirty="0"/>
              <a:t>的安装路径）</a:t>
            </a:r>
            <a:endParaRPr kumimoji="1" lang="en-US" altLang="zh-CN" sz="2400" dirty="0"/>
          </a:p>
          <a:p>
            <a:pPr marL="0" indent="0">
              <a:lnSpc>
                <a:spcPct val="160000"/>
              </a:lnSpc>
              <a:buNone/>
            </a:pPr>
            <a:r>
              <a:rPr kumimoji="1" lang="en-US" altLang="zh-CN" sz="2400" dirty="0">
                <a:solidFill>
                  <a:srgbClr val="00B050"/>
                </a:solidFill>
              </a:rPr>
              <a:t>$</a:t>
            </a:r>
            <a:r>
              <a:rPr kumimoji="1" lang="zh-CN" altLang="en-US" sz="2400" dirty="0">
                <a:solidFill>
                  <a:srgbClr val="00B050"/>
                </a:solidFill>
              </a:rPr>
              <a:t> </a:t>
            </a:r>
            <a:r>
              <a:rPr kumimoji="1" lang="en-US" altLang="zh-CN" sz="2400" dirty="0">
                <a:solidFill>
                  <a:srgbClr val="00B050"/>
                </a:solidFill>
              </a:rPr>
              <a:t>XXXXX/ spark/</a:t>
            </a:r>
            <a:r>
              <a:rPr kumimoji="1" lang="en-US" altLang="zh-CN" sz="2400" dirty="0" err="1">
                <a:solidFill>
                  <a:srgbClr val="00B050"/>
                </a:solidFill>
              </a:rPr>
              <a:t>sbin</a:t>
            </a:r>
            <a:r>
              <a:rPr kumimoji="1" lang="en-US" altLang="zh-CN" sz="2400" dirty="0">
                <a:solidFill>
                  <a:srgbClr val="00B050"/>
                </a:solidFill>
              </a:rPr>
              <a:t>/start-</a:t>
            </a:r>
            <a:r>
              <a:rPr kumimoji="1" lang="en-US" altLang="zh-CN" sz="2400" dirty="0" err="1">
                <a:solidFill>
                  <a:srgbClr val="00B050"/>
                </a:solidFill>
              </a:rPr>
              <a:t>all.sh</a:t>
            </a:r>
            <a:endParaRPr kumimoji="1" lang="en-US" altLang="zh-CN" sz="2400" dirty="0">
              <a:solidFill>
                <a:srgbClr val="00B050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kumimoji="1" lang="zh-CN" altLang="en-US" sz="2400" dirty="0"/>
              <a:t>输入</a:t>
            </a:r>
            <a:r>
              <a:rPr kumimoji="1" lang="en-US" altLang="zh-CN" sz="2400" dirty="0" err="1"/>
              <a:t>ipython</a:t>
            </a:r>
            <a:r>
              <a:rPr kumimoji="1" lang="zh-CN" altLang="en-US" sz="2400" dirty="0"/>
              <a:t>的命令来使用</a:t>
            </a:r>
            <a:r>
              <a:rPr kumimoji="1" lang="en-US" altLang="zh-CN" sz="2400" dirty="0"/>
              <a:t>Spark</a:t>
            </a:r>
            <a:r>
              <a:rPr kumimoji="1" lang="zh-CN" altLang="en-US" sz="2400" dirty="0"/>
              <a:t>（下面是一整个命令，空格分隔开）</a:t>
            </a:r>
          </a:p>
          <a:p>
            <a:pPr marL="0" indent="0">
              <a:lnSpc>
                <a:spcPct val="160000"/>
              </a:lnSpc>
              <a:buNone/>
            </a:pPr>
            <a:r>
              <a:rPr kumimoji="1" lang="en-US" altLang="zh-CN" sz="2400" dirty="0">
                <a:solidFill>
                  <a:srgbClr val="00B050"/>
                </a:solidFill>
              </a:rPr>
              <a:t>$</a:t>
            </a:r>
            <a:r>
              <a:rPr kumimoji="1" lang="zh-CN" altLang="en-US" sz="2400" dirty="0">
                <a:solidFill>
                  <a:srgbClr val="00B050"/>
                </a:solidFill>
              </a:rPr>
              <a:t> </a:t>
            </a:r>
            <a:r>
              <a:rPr kumimoji="1" lang="en-US" altLang="zh-CN" sz="2400" dirty="0">
                <a:solidFill>
                  <a:srgbClr val="00B050"/>
                </a:solidFill>
              </a:rPr>
              <a:t>PYSPARK_DRIVER_PYTHON=</a:t>
            </a:r>
            <a:r>
              <a:rPr kumimoji="1" lang="en-US" altLang="zh-CN" sz="2400" dirty="0" err="1">
                <a:solidFill>
                  <a:srgbClr val="00B050"/>
                </a:solidFill>
              </a:rPr>
              <a:t>ipython</a:t>
            </a:r>
            <a:r>
              <a:rPr kumimoji="1" lang="en-US" altLang="zh-CN" sz="2400" dirty="0">
                <a:solidFill>
                  <a:srgbClr val="00B050"/>
                </a:solidFill>
              </a:rPr>
              <a:t> PYSPARK_DRIVER_PYTHON_OPTS=“notebook”</a:t>
            </a:r>
            <a:r>
              <a:rPr kumimoji="1" lang="zh-CN" altLang="en-US" sz="2400" dirty="0">
                <a:solidFill>
                  <a:srgbClr val="00B050"/>
                </a:solidFill>
              </a:rPr>
              <a:t> </a:t>
            </a:r>
            <a:r>
              <a:rPr kumimoji="1" lang="en-US" altLang="zh-CN" sz="2400" dirty="0">
                <a:solidFill>
                  <a:srgbClr val="00B050"/>
                </a:solidFill>
              </a:rPr>
              <a:t>MASTER=spark:/ /master:7077</a:t>
            </a:r>
            <a:r>
              <a:rPr kumimoji="1" lang="zh-CN" altLang="en-US" sz="2400" dirty="0">
                <a:solidFill>
                  <a:srgbClr val="00B050"/>
                </a:solidFill>
              </a:rPr>
              <a:t> </a:t>
            </a:r>
            <a:r>
              <a:rPr kumimoji="1" lang="en-US" altLang="zh-CN" sz="2400" dirty="0">
                <a:solidFill>
                  <a:srgbClr val="00B050"/>
                </a:solidFill>
              </a:rPr>
              <a:t>pyspark --num-executors</a:t>
            </a:r>
            <a:r>
              <a:rPr kumimoji="1" lang="zh-CN" altLang="en-US" sz="2400" dirty="0">
                <a:solidFill>
                  <a:srgbClr val="00B050"/>
                </a:solidFill>
              </a:rPr>
              <a:t> </a:t>
            </a:r>
            <a:r>
              <a:rPr kumimoji="1" lang="en-US" altLang="zh-CN" sz="2400" dirty="0">
                <a:solidFill>
                  <a:srgbClr val="00B050"/>
                </a:solidFill>
              </a:rPr>
              <a:t>1 --total-executor-cores</a:t>
            </a:r>
            <a:r>
              <a:rPr kumimoji="1" lang="zh-CN" altLang="en-US" sz="2400" dirty="0">
                <a:solidFill>
                  <a:srgbClr val="00B05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00B050"/>
                </a:solidFill>
              </a:rPr>
              <a:t>3</a:t>
            </a:r>
            <a:r>
              <a:rPr kumimoji="1" lang="zh-CN" altLang="en-US" sz="2400" dirty="0" smtClean="0">
                <a:solidFill>
                  <a:srgbClr val="00B050"/>
                </a:solidFill>
              </a:rPr>
              <a:t>  </a:t>
            </a:r>
            <a:r>
              <a:rPr kumimoji="1" lang="en-US" altLang="zh-CN" sz="2400" dirty="0">
                <a:solidFill>
                  <a:srgbClr val="00B050"/>
                </a:solidFill>
              </a:rPr>
              <a:t>--executor-memory </a:t>
            </a:r>
            <a:r>
              <a:rPr kumimoji="1" lang="en-US" altLang="zh-CN" sz="2400" dirty="0" smtClean="0">
                <a:solidFill>
                  <a:srgbClr val="00B050"/>
                </a:solidFill>
              </a:rPr>
              <a:t>512m</a:t>
            </a:r>
          </a:p>
          <a:p>
            <a:pPr marL="0" indent="0">
              <a:lnSpc>
                <a:spcPct val="160000"/>
              </a:lnSpc>
              <a:buNone/>
            </a:pPr>
            <a:r>
              <a:rPr kumimoji="1" lang="zh-CN" altLang="en-US" sz="2400" dirty="0" smtClean="0"/>
              <a:t>或者直接运行：</a:t>
            </a:r>
            <a:endParaRPr kumimoji="1" lang="en-US" altLang="zh-CN" sz="2400" dirty="0" smtClean="0"/>
          </a:p>
          <a:p>
            <a:pPr marL="0" indent="0">
              <a:lnSpc>
                <a:spcPct val="160000"/>
              </a:lnSpc>
              <a:buNone/>
            </a:pPr>
            <a:r>
              <a:rPr kumimoji="1" lang="en-US" altLang="zh-CN" sz="2400" dirty="0">
                <a:solidFill>
                  <a:srgbClr val="00B050"/>
                </a:solidFill>
              </a:rPr>
              <a:t>pyspark --master spark://127.0.0.1:7077 --</a:t>
            </a:r>
            <a:r>
              <a:rPr kumimoji="1" lang="en-US" altLang="zh-CN" sz="2400" dirty="0" err="1">
                <a:solidFill>
                  <a:srgbClr val="00B050"/>
                </a:solidFill>
              </a:rPr>
              <a:t>num</a:t>
            </a:r>
            <a:r>
              <a:rPr kumimoji="1" lang="en-US" altLang="zh-CN" sz="2400" dirty="0">
                <a:solidFill>
                  <a:srgbClr val="00B050"/>
                </a:solidFill>
              </a:rPr>
              <a:t>-executors 1 --total-executor-cores 3 --executor-memory 512m</a:t>
            </a:r>
          </a:p>
          <a:p>
            <a:pPr marL="0" indent="0">
              <a:lnSpc>
                <a:spcPct val="160000"/>
              </a:lnSpc>
              <a:buNone/>
            </a:pPr>
            <a:endParaRPr kumimoji="1" lang="en-US" altLang="zh-CN" sz="2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DBBE0D-1A75-5341-A501-C6D27066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实验基本环境</a:t>
            </a:r>
          </a:p>
        </p:txBody>
      </p:sp>
    </p:spTree>
    <p:extLst>
      <p:ext uri="{BB962C8B-B14F-4D97-AF65-F5344CB8AC3E}">
        <p14:creationId xmlns:p14="http://schemas.microsoft.com/office/powerpoint/2010/main" val="225739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CCA42-6330-424B-8564-14DA9EED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681"/>
          </a:xfrm>
        </p:spPr>
        <p:txBody>
          <a:bodyPr/>
          <a:lstStyle/>
          <a:p>
            <a:r>
              <a:rPr kumimoji="1" lang="zh-CN" altLang="en-US" dirty="0"/>
              <a:t>实验环境说明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56CCF8-1B01-8D42-B6D9-9EC0AB039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Python</a:t>
            </a:r>
            <a:r>
              <a:rPr lang="zh-CN" altLang="zh-CN" dirty="0"/>
              <a:t>是数据分析最常用的语言之一，而</a:t>
            </a:r>
            <a:r>
              <a:rPr lang="en-US" altLang="zh-CN" dirty="0"/>
              <a:t>Apache Spark</a:t>
            </a:r>
            <a:r>
              <a:rPr lang="zh-CN" altLang="zh-CN" dirty="0"/>
              <a:t>是一个开源的强大的分布式查询和处理引擎。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本实验</a:t>
            </a:r>
            <a:r>
              <a:rPr lang="zh-CN" altLang="en-US" dirty="0"/>
              <a:t>要求</a:t>
            </a:r>
            <a:r>
              <a:rPr lang="zh-CN" altLang="zh-CN" dirty="0"/>
              <a:t>基于</a:t>
            </a:r>
            <a:r>
              <a:rPr lang="en-US" altLang="zh-CN" dirty="0"/>
              <a:t>Python</a:t>
            </a:r>
            <a:r>
              <a:rPr lang="zh-CN" altLang="zh-CN" dirty="0"/>
              <a:t>语言进行</a:t>
            </a:r>
            <a:r>
              <a:rPr lang="en-US" altLang="zh-CN" dirty="0"/>
              <a:t>Spark Application</a:t>
            </a:r>
            <a:r>
              <a:rPr lang="zh-CN" altLang="zh-CN" dirty="0"/>
              <a:t>编程，完成数据获取、处理、数据分析及可视化方面常用的数据分析方法与技巧，让学生掌握使用</a:t>
            </a:r>
            <a:r>
              <a:rPr lang="en-US" altLang="zh-CN" dirty="0" err="1"/>
              <a:t>PySpark</a:t>
            </a:r>
            <a:r>
              <a:rPr lang="zh-CN" altLang="zh-CN" dirty="0"/>
              <a:t>来分析数据。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15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CCA42-6330-424B-8564-14DA9EED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681"/>
          </a:xfrm>
        </p:spPr>
        <p:txBody>
          <a:bodyPr/>
          <a:lstStyle/>
          <a:p>
            <a:r>
              <a:rPr kumimoji="1" lang="zh-CN" altLang="en-US" dirty="0"/>
              <a:t>开展方式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56CCF8-1B01-8D42-B6D9-9EC0AB039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3-6</a:t>
            </a:r>
            <a:r>
              <a:rPr kumimoji="1" lang="zh-CN" altLang="en-US" dirty="0"/>
              <a:t>人一组分工完成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项目时间：一个月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报告提交到实验系统，每人都要提交，每组一份报告。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51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10B1789-F30B-B248-B144-5C6CB48B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项目解析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65DA39C-F1C8-474D-9247-E2D89B270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41" y="1067965"/>
            <a:ext cx="10784216" cy="6201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针对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DataExpo2009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数据集，通过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PySpark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等工具，进行航空公司延误和取消分析。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该数据集包含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1987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2008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月美国境内所有商业航班的航班到达和离开详细信息。这是一个大型数据集：总共有近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1.2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亿条记录，占用了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1.6 GB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的压缩空间和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 GB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的未压缩时空间。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针对数据量太大的情况，可以选择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kaggle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上另一数据集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DelayedFlights.csv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进行分析，此数据集有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1936758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条数据，共有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家航空公司，截取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DataExpo2009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一部分数据组成，有相同的数据字典。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193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万条数据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不够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，也可选择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DataExpo2009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数据集中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2008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年的数据集，有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7009728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条数据。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094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10B1789-F30B-B248-B144-5C6CB48B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项目解析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7BF153-40D7-954E-BCCC-23AECFE502E5}"/>
              </a:ext>
            </a:extLst>
          </p:cNvPr>
          <p:cNvSpPr txBox="1"/>
          <p:nvPr/>
        </p:nvSpPr>
        <p:spPr>
          <a:xfrm>
            <a:off x="412517" y="1180183"/>
            <a:ext cx="10952168" cy="5545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项目</a:t>
            </a:r>
            <a:r>
              <a:rPr lang="zh-CN" altLang="zh-CN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需要读入并处理数据（可以存入</a:t>
            </a:r>
            <a:r>
              <a:rPr lang="en-US" altLang="zh-CN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zh-CN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HBase</a:t>
            </a:r>
            <a:r>
              <a:rPr lang="zh-CN" altLang="zh-CN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等），然后制作</a:t>
            </a:r>
            <a:r>
              <a:rPr lang="zh-CN" altLang="zh-CN" sz="2400" b="1" dirty="0">
                <a:solidFill>
                  <a:srgbClr val="2477C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图形和表格</a:t>
            </a:r>
            <a:r>
              <a:rPr lang="zh-CN" altLang="zh-CN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来进行数据分析，能更清楚地了解这个数据集中的内容。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至少</a:t>
            </a:r>
            <a:r>
              <a:rPr lang="zh-CN" altLang="zh-CN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进行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以下分析：</a:t>
            </a:r>
            <a:endParaRPr lang="en-US" altLang="zh-CN" sz="24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查看飞机延误时间最长的前</a:t>
            </a:r>
            <a:r>
              <a:rPr lang="en-US" altLang="zh-CN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zh-CN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名航班。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计算延误的和没有延误的航空公司的比例。</a:t>
            </a:r>
            <a:endParaRPr lang="en-US" altLang="zh-CN" sz="24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分析一天中、一周中延误最严重的飞行时间。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短途航班和长途航班，哪种航班取消更严重？</a:t>
            </a:r>
            <a:endParaRPr lang="en-US" altLang="zh-CN" sz="24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建立机器学习算法模型，预测未来航班取消情况。</a:t>
            </a:r>
            <a:r>
              <a:rPr lang="zh-CN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并对模型预测情况进行评估</a:t>
            </a:r>
            <a:endParaRPr lang="en-US" altLang="zh-CN" sz="24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注意：最终报告中，一定要写清楚是如何分析和选择的哪些特征进行的分析。</a:t>
            </a:r>
            <a:endParaRPr lang="en-US" altLang="zh-CN" sz="2400" b="1" dirty="0">
              <a:effectLst/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例如：分析延误时间最长，写明根据哪些特征怎么去计算延误时间。</a:t>
            </a:r>
            <a:endParaRPr lang="zh-CN" altLang="zh-CN" sz="2400" b="1" dirty="0">
              <a:effectLst/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5176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006906D-ED2B-A743-96AA-F6CD3A459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预测模型选择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zh-CN" dirty="0"/>
              <a:t>模型可选择：支持向量机（</a:t>
            </a:r>
            <a:r>
              <a:rPr lang="en-US" altLang="zh-CN" dirty="0"/>
              <a:t>SVM</a:t>
            </a:r>
            <a:r>
              <a:rPr lang="zh-CN" altLang="zh-CN" dirty="0"/>
              <a:t>）、随机森林（</a:t>
            </a:r>
            <a:r>
              <a:rPr lang="en-US" altLang="zh-CN" dirty="0"/>
              <a:t>Random Forest</a:t>
            </a:r>
            <a:r>
              <a:rPr lang="zh-CN" altLang="zh-CN" dirty="0"/>
              <a:t>）、梯度提升树</a:t>
            </a:r>
            <a:r>
              <a:rPr lang="en-US" altLang="zh-CN" dirty="0"/>
              <a:t>(GBDT)</a:t>
            </a:r>
            <a:r>
              <a:rPr lang="zh-CN" altLang="zh-CN" dirty="0"/>
              <a:t>、线性判别分析（</a:t>
            </a:r>
            <a:r>
              <a:rPr lang="en-US" altLang="zh-CN" dirty="0"/>
              <a:t>Linear Discriminant Analysis</a:t>
            </a:r>
            <a:r>
              <a:rPr lang="zh-CN" altLang="zh-CN" dirty="0"/>
              <a:t>）、伯努利贝叶斯分类（</a:t>
            </a:r>
            <a:r>
              <a:rPr lang="en-US" altLang="zh-CN" dirty="0" err="1"/>
              <a:t>BernoulliNB</a:t>
            </a:r>
            <a:r>
              <a:rPr lang="zh-CN" altLang="zh-CN" dirty="0"/>
              <a:t>）、</a:t>
            </a:r>
            <a:r>
              <a:rPr lang="en-US" altLang="zh-CN" dirty="0" err="1"/>
              <a:t>Adaboost</a:t>
            </a:r>
            <a:r>
              <a:rPr lang="zh-CN" altLang="zh-CN" dirty="0"/>
              <a:t>、</a:t>
            </a:r>
            <a:r>
              <a:rPr lang="en-US" altLang="zh-CN" dirty="0" err="1"/>
              <a:t>XGBoost</a:t>
            </a:r>
            <a:r>
              <a:rPr lang="zh-CN" altLang="zh-CN" dirty="0"/>
              <a:t>等。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模型评估方法可用：准确率和召回率、</a:t>
            </a:r>
            <a:r>
              <a:rPr lang="en-US" altLang="zh-CN" dirty="0"/>
              <a:t>ROC </a:t>
            </a:r>
            <a:r>
              <a:rPr lang="zh-CN" altLang="zh-CN" dirty="0"/>
              <a:t>曲线、</a:t>
            </a:r>
            <a:r>
              <a:rPr lang="en-US" altLang="zh-CN" dirty="0"/>
              <a:t>AUC</a:t>
            </a:r>
            <a:r>
              <a:rPr lang="zh-CN" altLang="zh-CN" dirty="0"/>
              <a:t>（</a:t>
            </a:r>
            <a:r>
              <a:rPr lang="en-US" altLang="zh-CN" dirty="0"/>
              <a:t>ROC </a:t>
            </a:r>
            <a:r>
              <a:rPr lang="zh-CN" altLang="zh-CN" dirty="0"/>
              <a:t>曲线下的面积）等，按照评分高低进行比较。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如果要用深度学习来训练算法模型，由于数据集涉及到时间序列相关，建议选择长短期记忆模型（</a:t>
            </a:r>
            <a:r>
              <a:rPr lang="en-US" altLang="zh-CN" dirty="0"/>
              <a:t>LSTM</a:t>
            </a:r>
            <a:r>
              <a:rPr lang="zh-CN" altLang="zh-CN" dirty="0"/>
              <a:t>）。</a:t>
            </a:r>
          </a:p>
          <a:p>
            <a:pPr>
              <a:lnSpc>
                <a:spcPct val="150000"/>
              </a:lnSpc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09BDD0-4CEA-4542-872E-7BF2BB61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项目解析</a:t>
            </a:r>
          </a:p>
        </p:txBody>
      </p:sp>
    </p:spTree>
    <p:extLst>
      <p:ext uri="{BB962C8B-B14F-4D97-AF65-F5344CB8AC3E}">
        <p14:creationId xmlns:p14="http://schemas.microsoft.com/office/powerpoint/2010/main" val="4226887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8336E53-CE20-2A46-9786-C8FB765C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DataExpo2009</a:t>
            </a:r>
            <a:r>
              <a:rPr lang="zh-CN" altLang="zh-CN" dirty="0"/>
              <a:t>数据字典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5F610A3-C85D-FF4F-B883-E0C9D8E3E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247" y="1191732"/>
            <a:ext cx="8871831" cy="566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13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1D5273A-5348-FC44-8584-61D75B31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DataExpo2009</a:t>
            </a:r>
            <a:r>
              <a:rPr lang="zh-CN" altLang="zh-CN" dirty="0"/>
              <a:t>数据字典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BCC4B35-37E8-9D4A-969A-BF651E387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779" y="1204333"/>
            <a:ext cx="9494127" cy="540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24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4779</TotalTime>
  <Words>2059</Words>
  <Application>Microsoft Office PowerPoint</Application>
  <PresentationFormat>宽屏</PresentationFormat>
  <Paragraphs>171</Paragraphs>
  <Slides>26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KaiTi</vt:lpstr>
      <vt:lpstr>等线</vt:lpstr>
      <vt:lpstr>等线 Light</vt:lpstr>
      <vt:lpstr>Microsoft YaHei</vt:lpstr>
      <vt:lpstr>Arial</vt:lpstr>
      <vt:lpstr>Times New Roman</vt:lpstr>
      <vt:lpstr>Office 主题​​</vt:lpstr>
      <vt:lpstr> 基于Hadoop和Spark的数据预测实践项目</vt:lpstr>
      <vt:lpstr>实验内容</vt:lpstr>
      <vt:lpstr>实验环境说明</vt:lpstr>
      <vt:lpstr>开展方式</vt:lpstr>
      <vt:lpstr>项目解析</vt:lpstr>
      <vt:lpstr>项目解析</vt:lpstr>
      <vt:lpstr>项目解析</vt:lpstr>
      <vt:lpstr>DataExpo2009数据字典</vt:lpstr>
      <vt:lpstr>DataExpo2009数据字典</vt:lpstr>
      <vt:lpstr>DataExpo2009数据字典</vt:lpstr>
      <vt:lpstr>实验基本环境</vt:lpstr>
      <vt:lpstr>实验基本环境</vt:lpstr>
      <vt:lpstr>实验基本环境</vt:lpstr>
      <vt:lpstr>实验基本环境</vt:lpstr>
      <vt:lpstr>实验基本环境</vt:lpstr>
      <vt:lpstr>实验基本环境</vt:lpstr>
      <vt:lpstr>实验基本环境</vt:lpstr>
      <vt:lpstr>实验基本环境</vt:lpstr>
      <vt:lpstr>实验基本环境</vt:lpstr>
      <vt:lpstr>实验基本环境</vt:lpstr>
      <vt:lpstr>实验基本环境</vt:lpstr>
      <vt:lpstr>实验基本环境</vt:lpstr>
      <vt:lpstr>实验基本环境</vt:lpstr>
      <vt:lpstr>实验基本环境</vt:lpstr>
      <vt:lpstr>实验基本环境</vt:lpstr>
      <vt:lpstr>实验基本环境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Tom</cp:lastModifiedBy>
  <cp:revision>13</cp:revision>
  <dcterms:created xsi:type="dcterms:W3CDTF">2021-10-18T04:21:05Z</dcterms:created>
  <dcterms:modified xsi:type="dcterms:W3CDTF">2021-11-30T05:43:31Z</dcterms:modified>
</cp:coreProperties>
</file>