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6" r:id="rId1"/>
  </p:sldMasterIdLst>
  <p:notesMasterIdLst>
    <p:notesMasterId r:id="rId11"/>
  </p:notesMasterIdLst>
  <p:handoutMasterIdLst>
    <p:handoutMasterId r:id="rId12"/>
  </p:handoutMasterIdLst>
  <p:sldIdLst>
    <p:sldId id="258" r:id="rId2"/>
    <p:sldId id="263" r:id="rId3"/>
    <p:sldId id="266" r:id="rId4"/>
    <p:sldId id="350" r:id="rId5"/>
    <p:sldId id="324" r:id="rId6"/>
    <p:sldId id="278" r:id="rId7"/>
    <p:sldId id="311" r:id="rId8"/>
    <p:sldId id="348" r:id="rId9"/>
    <p:sldId id="349" r:id="rId10"/>
  </p:sldIdLst>
  <p:sldSz cx="9144000" cy="6858000" type="screen4x3"/>
  <p:notesSz cx="10234613" cy="7102475"/>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237" userDrawn="1">
          <p15:clr>
            <a:srgbClr val="A4A3A4"/>
          </p15:clr>
        </p15:guide>
        <p15:guide id="2" pos="3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45" autoAdjust="0"/>
  </p:normalViewPr>
  <p:slideViewPr>
    <p:cSldViewPr showGuides="1">
      <p:cViewPr varScale="1">
        <p:scale>
          <a:sx n="69" d="100"/>
          <a:sy n="69" d="100"/>
        </p:scale>
        <p:origin x="1320" y="3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1758" y="24"/>
      </p:cViewPr>
      <p:guideLst>
        <p:guide orient="horz" pos="2237"/>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页脚占位符 3"/>
          <p:cNvSpPr>
            <a:spLocks noGrp="1"/>
          </p:cNvSpPr>
          <p:nvPr>
            <p:ph type="ftr" sz="quarter" idx="2"/>
          </p:nvPr>
        </p:nvSpPr>
        <p:spPr>
          <a:xfrm>
            <a:off x="2" y="6746119"/>
            <a:ext cx="4434999" cy="355123"/>
          </a:xfrm>
          <a:prstGeom prst="rect">
            <a:avLst/>
          </a:prstGeom>
        </p:spPr>
        <p:txBody>
          <a:bodyPr vert="horz" lIns="99057" tIns="49528" rIns="99057" bIns="49528" rtlCol="0" anchor="b"/>
          <a:lstStyle>
            <a:lvl1pPr algn="l" fontAlgn="auto">
              <a:spcBef>
                <a:spcPts val="0"/>
              </a:spcBef>
              <a:spcAft>
                <a:spcPts val="0"/>
              </a:spcAft>
              <a:defRPr sz="1300">
                <a:latin typeface="+mn-lt"/>
                <a:ea typeface="+mn-ea"/>
              </a:defRPr>
            </a:lvl1pPr>
          </a:lstStyle>
          <a:p>
            <a:pPr>
              <a:defRPr/>
            </a:pPr>
            <a:endParaRPr lang="zh-CN" altLang="en-US" dirty="0"/>
          </a:p>
        </p:txBody>
      </p:sp>
      <p:sp>
        <p:nvSpPr>
          <p:cNvPr id="5" name="灯片编号占位符 4"/>
          <p:cNvSpPr>
            <a:spLocks noGrp="1"/>
          </p:cNvSpPr>
          <p:nvPr>
            <p:ph type="sldNum" sz="quarter" idx="3"/>
          </p:nvPr>
        </p:nvSpPr>
        <p:spPr>
          <a:xfrm>
            <a:off x="5797247" y="6746119"/>
            <a:ext cx="4434999" cy="355123"/>
          </a:xfrm>
          <a:prstGeom prst="rect">
            <a:avLst/>
          </a:prstGeom>
        </p:spPr>
        <p:txBody>
          <a:bodyPr vert="horz" lIns="99057" tIns="49528" rIns="99057" bIns="49528" rtlCol="0" anchor="b"/>
          <a:lstStyle>
            <a:lvl1pPr algn="r" fontAlgn="auto">
              <a:spcBef>
                <a:spcPts val="0"/>
              </a:spcBef>
              <a:spcAft>
                <a:spcPts val="0"/>
              </a:spcAft>
              <a:defRPr sz="1300">
                <a:latin typeface="+mn-lt"/>
                <a:ea typeface="+mn-ea"/>
              </a:defRPr>
            </a:lvl1pPr>
          </a:lstStyle>
          <a:p>
            <a:pPr>
              <a:defRPr/>
            </a:pPr>
            <a:r>
              <a:rPr lang="en-US" altLang="zh-CN" dirty="0"/>
              <a:t>L1-</a:t>
            </a:r>
            <a:fld id="{A95BE26F-04B8-415D-B1CD-C9BB6047607F}" type="slidenum">
              <a:rPr lang="zh-CN" altLang="en-US" smtClean="0"/>
              <a:t>‹#›</a:t>
            </a:fld>
            <a:endParaRPr lang="zh-CN"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extLst>
    <p:ext uri="{56416CCD-93CA-4268-BC5B-53C4BB910035}">
      <p15:sldGuideLst xmlns:p15="http://schemas.microsoft.com/office/powerpoint/2012/main">
        <p15:guide id="1" orient="horz" pos="2237" userDrawn="1">
          <p15:clr>
            <a:srgbClr val="F26B43"/>
          </p15:clr>
        </p15:guide>
        <p15:guide id="2" pos="3224"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4434999" cy="355123"/>
          </a:xfrm>
          <a:prstGeom prst="rect">
            <a:avLst/>
          </a:prstGeom>
        </p:spPr>
        <p:txBody>
          <a:bodyPr vert="horz" lIns="99057" tIns="49528" rIns="99057" bIns="49528"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5797247" y="1"/>
            <a:ext cx="4434999" cy="355123"/>
          </a:xfrm>
          <a:prstGeom prst="rect">
            <a:avLst/>
          </a:prstGeom>
        </p:spPr>
        <p:txBody>
          <a:bodyPr vert="horz" lIns="99057" tIns="49528" rIns="99057" bIns="49528" rtlCol="0"/>
          <a:lstStyle>
            <a:lvl1pPr algn="r" fontAlgn="auto">
              <a:spcBef>
                <a:spcPts val="0"/>
              </a:spcBef>
              <a:spcAft>
                <a:spcPts val="0"/>
              </a:spcAft>
              <a:defRPr sz="1300">
                <a:latin typeface="+mn-lt"/>
                <a:ea typeface="+mn-ea"/>
              </a:defRPr>
            </a:lvl1pPr>
          </a:lstStyle>
          <a:p>
            <a:pPr>
              <a:defRPr/>
            </a:pPr>
            <a:fld id="{27AC1450-904E-4FA6-8761-E4FAC0837620}" type="datetimeFigureOut">
              <a:rPr lang="zh-CN" altLang="en-US"/>
              <a:t>2025-01-02</a:t>
            </a:fld>
            <a:endParaRPr lang="zh-CN" altLang="en-US"/>
          </a:p>
        </p:txBody>
      </p:sp>
      <p:sp>
        <p:nvSpPr>
          <p:cNvPr id="4" name="幻灯片图像占位符 3"/>
          <p:cNvSpPr>
            <a:spLocks noGrp="1" noRot="1" noChangeAspect="1"/>
          </p:cNvSpPr>
          <p:nvPr>
            <p:ph type="sldImg" idx="2"/>
          </p:nvPr>
        </p:nvSpPr>
        <p:spPr>
          <a:xfrm>
            <a:off x="3341688" y="531813"/>
            <a:ext cx="3551237" cy="2663825"/>
          </a:xfrm>
          <a:prstGeom prst="rect">
            <a:avLst/>
          </a:prstGeom>
          <a:noFill/>
          <a:ln w="12700">
            <a:solidFill>
              <a:prstClr val="black"/>
            </a:solidFill>
          </a:ln>
        </p:spPr>
        <p:txBody>
          <a:bodyPr vert="horz" lIns="99057" tIns="49528" rIns="99057" bIns="49528" rtlCol="0" anchor="ctr"/>
          <a:lstStyle/>
          <a:p>
            <a:pPr lvl="0"/>
            <a:endParaRPr lang="zh-CN" altLang="en-US" noProof="0"/>
          </a:p>
        </p:txBody>
      </p:sp>
      <p:sp>
        <p:nvSpPr>
          <p:cNvPr id="5" name="备注占位符 4"/>
          <p:cNvSpPr>
            <a:spLocks noGrp="1"/>
          </p:cNvSpPr>
          <p:nvPr>
            <p:ph type="body" sz="quarter" idx="3"/>
          </p:nvPr>
        </p:nvSpPr>
        <p:spPr>
          <a:xfrm>
            <a:off x="1023462" y="3373676"/>
            <a:ext cx="8187690" cy="3196114"/>
          </a:xfrm>
          <a:prstGeom prst="rect">
            <a:avLst/>
          </a:prstGeom>
        </p:spPr>
        <p:txBody>
          <a:bodyPr vert="horz" lIns="99057" tIns="49528" rIns="99057" bIns="49528"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2" y="6746119"/>
            <a:ext cx="4434999" cy="355123"/>
          </a:xfrm>
          <a:prstGeom prst="rect">
            <a:avLst/>
          </a:prstGeom>
        </p:spPr>
        <p:txBody>
          <a:bodyPr vert="horz" lIns="99057" tIns="49528" rIns="99057" bIns="49528"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797247" y="6746119"/>
            <a:ext cx="4434999" cy="355123"/>
          </a:xfrm>
          <a:prstGeom prst="rect">
            <a:avLst/>
          </a:prstGeom>
        </p:spPr>
        <p:txBody>
          <a:bodyPr vert="horz" lIns="99057" tIns="49528" rIns="99057" bIns="49528" rtlCol="0" anchor="b"/>
          <a:lstStyle>
            <a:lvl1pPr algn="r" fontAlgn="auto">
              <a:spcBef>
                <a:spcPts val="0"/>
              </a:spcBef>
              <a:spcAft>
                <a:spcPts val="0"/>
              </a:spcAft>
              <a:defRPr sz="1300">
                <a:latin typeface="+mn-lt"/>
                <a:ea typeface="+mn-ea"/>
              </a:defRPr>
            </a:lvl1pPr>
          </a:lstStyle>
          <a:p>
            <a:pPr>
              <a:defRPr/>
            </a:pPr>
            <a:fld id="{30564BA8-0B8C-47CD-BCA4-1448C8AFB812}"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41688" y="531813"/>
            <a:ext cx="3551237" cy="2663825"/>
          </a:xfrm>
        </p:spPr>
      </p:sp>
      <p:sp>
        <p:nvSpPr>
          <p:cNvPr id="3" name="备注占位符 2"/>
          <p:cNvSpPr>
            <a:spLocks noGrp="1"/>
          </p:cNvSpPr>
          <p:nvPr>
            <p:ph type="body" idx="1"/>
          </p:nvPr>
        </p:nvSpPr>
        <p:spPr/>
        <p:txBody>
          <a:bodyPr>
            <a:normAutofit fontScale="92500" lnSpcReduction="10000"/>
          </a:bodyPr>
          <a:lstStyle/>
          <a:p>
            <a:r>
              <a:rPr lang="zh-CN" altLang="en-US" dirty="0"/>
              <a:t>规模体现：</a:t>
            </a:r>
            <a:endParaRPr lang="en-US" altLang="zh-CN" dirty="0"/>
          </a:p>
          <a:p>
            <a:r>
              <a:rPr lang="zh-CN" altLang="zh-CN" sz="1300" dirty="0"/>
              <a:t>大数据的超大规模</a:t>
            </a:r>
            <a:r>
              <a:rPr lang="en-US" altLang="zh-CN" sz="1300" dirty="0"/>
              <a:t> (</a:t>
            </a:r>
            <a:r>
              <a:rPr lang="en-US" altLang="zh-CN" sz="1300" b="1" dirty="0"/>
              <a:t>Volume</a:t>
            </a:r>
            <a:r>
              <a:rPr lang="en-US" altLang="zh-CN" sz="1300" dirty="0"/>
              <a:t>)</a:t>
            </a:r>
            <a:r>
              <a:rPr lang="zh-CN" altLang="zh-CN" sz="1300" dirty="0"/>
              <a:t>特点使得它处理的数据量级超过了传统的</a:t>
            </a:r>
            <a:r>
              <a:rPr lang="en-US" altLang="zh-CN" sz="1300" dirty="0"/>
              <a:t>GB (1GB=1000MB)</a:t>
            </a:r>
            <a:r>
              <a:rPr lang="zh-CN" altLang="zh-CN" sz="1300" dirty="0"/>
              <a:t>或</a:t>
            </a:r>
            <a:r>
              <a:rPr lang="en-US" altLang="zh-CN" sz="1300" dirty="0"/>
              <a:t>TB (1TB=1000GB)</a:t>
            </a:r>
            <a:r>
              <a:rPr lang="zh-CN" altLang="zh-CN" sz="1300" dirty="0"/>
              <a:t>规模，达到了</a:t>
            </a:r>
            <a:r>
              <a:rPr lang="en-US" altLang="zh-CN" sz="1300" dirty="0"/>
              <a:t>PB (1PB=1000TB)</a:t>
            </a:r>
            <a:r>
              <a:rPr lang="zh-CN" altLang="zh-CN" sz="1300" dirty="0"/>
              <a:t>甚至更高量级。以全球社交网站</a:t>
            </a:r>
            <a:r>
              <a:rPr lang="en-US" altLang="zh-CN" sz="1300" dirty="0"/>
              <a:t>Facebook</a:t>
            </a:r>
            <a:r>
              <a:rPr lang="zh-CN" altLang="zh-CN" sz="1300" dirty="0"/>
              <a:t>为例，它后台服务器集群处理的数据量在</a:t>
            </a:r>
            <a:r>
              <a:rPr lang="en-US" altLang="zh-CN" sz="1300" dirty="0"/>
              <a:t>2012</a:t>
            </a:r>
            <a:r>
              <a:rPr lang="zh-CN" altLang="zh-CN" sz="1300" dirty="0"/>
              <a:t>年就达到了每天要处理</a:t>
            </a:r>
            <a:r>
              <a:rPr lang="en-US" altLang="zh-CN" sz="1300" dirty="0"/>
              <a:t>80</a:t>
            </a:r>
            <a:r>
              <a:rPr lang="zh-CN" altLang="zh-CN" sz="1300" dirty="0"/>
              <a:t>亿条信息，要执行</a:t>
            </a:r>
            <a:r>
              <a:rPr lang="en-US" altLang="zh-CN" sz="1300" dirty="0"/>
              <a:t>750</a:t>
            </a:r>
            <a:r>
              <a:rPr lang="zh-CN" altLang="zh-CN" sz="1300" dirty="0"/>
              <a:t>亿次读写操作</a:t>
            </a:r>
            <a:r>
              <a:rPr lang="en-US" altLang="zh-CN" sz="1300" dirty="0"/>
              <a:t>[12]</a:t>
            </a:r>
            <a:r>
              <a:rPr lang="zh-CN" altLang="zh-CN" sz="1300" dirty="0"/>
              <a:t>；全球搜索引擎</a:t>
            </a:r>
            <a:r>
              <a:rPr lang="en-US" altLang="zh-CN" sz="1300" dirty="0"/>
              <a:t>Google</a:t>
            </a:r>
            <a:r>
              <a:rPr lang="zh-CN" altLang="zh-CN" sz="1300" dirty="0"/>
              <a:t>每天需支持</a:t>
            </a:r>
            <a:r>
              <a:rPr lang="en-US" altLang="zh-CN" sz="1300" dirty="0"/>
              <a:t>10</a:t>
            </a:r>
            <a:r>
              <a:rPr lang="zh-CN" altLang="zh-CN" sz="1300" dirty="0"/>
              <a:t>亿次搜索请求；中国的百度在</a:t>
            </a:r>
            <a:r>
              <a:rPr lang="en-US" altLang="zh-CN" sz="1300" dirty="0"/>
              <a:t>2014</a:t>
            </a:r>
            <a:r>
              <a:rPr lang="zh-CN" altLang="zh-CN" sz="1300" dirty="0"/>
              <a:t>年的总数据量已超过</a:t>
            </a:r>
            <a:r>
              <a:rPr lang="en-US" altLang="zh-CN" sz="1300" dirty="0"/>
              <a:t>1000PB</a:t>
            </a:r>
            <a:r>
              <a:rPr lang="zh-CN" altLang="zh-CN" sz="1300" dirty="0"/>
              <a:t>；电商平台淘宝累计的交易数据量高达</a:t>
            </a:r>
            <a:r>
              <a:rPr lang="en-US" altLang="zh-CN" sz="1300" dirty="0"/>
              <a:t>100PB</a:t>
            </a:r>
            <a:r>
              <a:rPr lang="zh-CN" altLang="zh-CN" sz="1300" dirty="0"/>
              <a:t>；</a:t>
            </a:r>
            <a:r>
              <a:rPr lang="en-US" altLang="zh-CN" sz="1300" dirty="0"/>
              <a:t>Twitter</a:t>
            </a:r>
            <a:r>
              <a:rPr lang="zh-CN" altLang="zh-CN" sz="1300" dirty="0"/>
              <a:t>每天发布超过</a:t>
            </a:r>
            <a:r>
              <a:rPr lang="en-US" altLang="zh-CN" sz="1300" dirty="0"/>
              <a:t>2</a:t>
            </a:r>
            <a:r>
              <a:rPr lang="zh-CN" altLang="zh-CN" sz="1300" dirty="0"/>
              <a:t>亿条消息；新浪微博每天发帖量达到</a:t>
            </a:r>
            <a:r>
              <a:rPr lang="en-US" altLang="zh-CN" sz="1300" dirty="0"/>
              <a:t>8000</a:t>
            </a:r>
            <a:r>
              <a:rPr lang="zh-CN" altLang="zh-CN" sz="1300" dirty="0"/>
              <a:t>万条；据世界权威</a:t>
            </a:r>
            <a:r>
              <a:rPr lang="en-US" altLang="zh-CN" sz="1300" dirty="0"/>
              <a:t>IT</a:t>
            </a:r>
            <a:r>
              <a:rPr lang="zh-CN" altLang="zh-CN" sz="1300" dirty="0"/>
              <a:t>信息咨询分析公司</a:t>
            </a:r>
            <a:r>
              <a:rPr lang="en-US" altLang="zh-CN" sz="1300" dirty="0"/>
              <a:t>IDC</a:t>
            </a:r>
            <a:r>
              <a:rPr lang="zh-CN" altLang="zh-CN" sz="1300" dirty="0"/>
              <a:t>报告预测：全世界数据量从</a:t>
            </a:r>
            <a:r>
              <a:rPr lang="en-US" altLang="zh-CN" sz="1300" dirty="0"/>
              <a:t>2009</a:t>
            </a:r>
            <a:r>
              <a:rPr lang="zh-CN" altLang="zh-CN" sz="1300" dirty="0"/>
              <a:t>年的</a:t>
            </a:r>
            <a:r>
              <a:rPr lang="en-US" altLang="zh-CN" sz="1300" dirty="0"/>
              <a:t>0.8ZB</a:t>
            </a:r>
            <a:r>
              <a:rPr lang="zh-CN" altLang="zh-CN" sz="1300" dirty="0"/>
              <a:t>将增长到</a:t>
            </a:r>
            <a:r>
              <a:rPr lang="en-US" altLang="zh-CN" sz="1300" dirty="0"/>
              <a:t>2020</a:t>
            </a:r>
            <a:r>
              <a:rPr lang="zh-CN" altLang="zh-CN" sz="1300" dirty="0"/>
              <a:t>年的</a:t>
            </a:r>
            <a:r>
              <a:rPr lang="en-US" altLang="zh-CN" sz="1300" dirty="0"/>
              <a:t>35ZB (1ZB = 1000EB = 1000000 PB)</a:t>
            </a:r>
            <a:r>
              <a:rPr lang="zh-CN" altLang="zh-CN" sz="1300" dirty="0"/>
              <a:t>，</a:t>
            </a:r>
            <a:r>
              <a:rPr lang="en-US" altLang="zh-CN" sz="1300" dirty="0"/>
              <a:t>10</a:t>
            </a:r>
            <a:r>
              <a:rPr lang="zh-CN" altLang="zh-CN" sz="1300" dirty="0"/>
              <a:t>年将增长</a:t>
            </a:r>
            <a:r>
              <a:rPr lang="en-US" altLang="zh-CN" sz="1300" dirty="0"/>
              <a:t>44</a:t>
            </a:r>
            <a:r>
              <a:rPr lang="zh-CN" altLang="zh-CN" sz="1300" dirty="0"/>
              <a:t>倍，年均增长</a:t>
            </a:r>
            <a:r>
              <a:rPr lang="en-US" altLang="zh-CN" sz="1300" dirty="0"/>
              <a:t> 40%[13]</a:t>
            </a:r>
            <a:r>
              <a:rPr lang="zh-CN" altLang="zh-CN" sz="1300" dirty="0"/>
              <a:t>，这导致需要处理的数据量达到惊人的规模。</a:t>
            </a:r>
            <a:endParaRPr lang="en-US" altLang="zh-CN" sz="1300" dirty="0"/>
          </a:p>
          <a:p>
            <a:r>
              <a:rPr lang="zh-CN" altLang="en-US" sz="1300" dirty="0"/>
              <a:t>存储架构影响：</a:t>
            </a:r>
            <a:endParaRPr lang="en-US" altLang="zh-CN" sz="1300" dirty="0"/>
          </a:p>
          <a:p>
            <a:r>
              <a:rPr lang="zh-CN" altLang="zh-CN" sz="1300" dirty="0"/>
              <a:t>传统的基于行键</a:t>
            </a:r>
            <a:r>
              <a:rPr lang="en-US" altLang="zh-CN" sz="1300" dirty="0"/>
              <a:t>(row key)</a:t>
            </a:r>
            <a:r>
              <a:rPr lang="zh-CN" altLang="zh-CN" sz="1300" dirty="0"/>
              <a:t>表格存储格式的关系型数据库（</a:t>
            </a:r>
            <a:r>
              <a:rPr lang="en-US" altLang="zh-CN" sz="1300" dirty="0"/>
              <a:t>RDBS</a:t>
            </a:r>
            <a:r>
              <a:rPr lang="zh-CN" altLang="zh-CN" sz="1300" dirty="0"/>
              <a:t>）已很难适应大数据海量存储和快速检索查询的需要，基于分布式文件系统的分布式数据库设计越来越多地用于大数据存储与管理系统。</a:t>
            </a:r>
            <a:endParaRPr lang="en-US" altLang="zh-CN" sz="1300" dirty="0"/>
          </a:p>
          <a:p>
            <a:r>
              <a:rPr lang="zh-CN" altLang="en-US" sz="1300" dirty="0"/>
              <a:t>计算模型影响：</a:t>
            </a:r>
            <a:endParaRPr lang="en-US" altLang="zh-CN" sz="1300" dirty="0"/>
          </a:p>
          <a:p>
            <a:r>
              <a:rPr lang="zh-CN" altLang="zh-CN" sz="1300" dirty="0"/>
              <a:t>除了传统的离线批处理计算</a:t>
            </a:r>
            <a:r>
              <a:rPr lang="en-US" altLang="zh-CN" sz="1300" dirty="0"/>
              <a:t>MapReduce</a:t>
            </a:r>
            <a:r>
              <a:rPr lang="zh-CN" altLang="zh-CN" sz="1300" dirty="0"/>
              <a:t>模型</a:t>
            </a:r>
            <a:r>
              <a:rPr lang="en-US" altLang="zh-CN" sz="1300" dirty="0"/>
              <a:t>[14]</a:t>
            </a:r>
            <a:r>
              <a:rPr lang="zh-CN" altLang="zh-CN" sz="1300" dirty="0"/>
              <a:t>之外，</a:t>
            </a:r>
            <a:endParaRPr lang="en-US" altLang="zh-CN" sz="1300" dirty="0"/>
          </a:p>
          <a:p>
            <a:r>
              <a:rPr lang="zh-CN" altLang="zh-CN" sz="1300" dirty="0"/>
              <a:t>基于</a:t>
            </a:r>
            <a:r>
              <a:rPr lang="en-US" altLang="zh-CN" sz="1300" dirty="0"/>
              <a:t>BSP (Bulk-Synchronous Parallel)</a:t>
            </a:r>
            <a:r>
              <a:rPr lang="zh-CN" altLang="zh-CN" sz="1300" dirty="0"/>
              <a:t>模型</a:t>
            </a:r>
            <a:r>
              <a:rPr lang="en-US" altLang="zh-CN" sz="1300" dirty="0"/>
              <a:t>[15]</a:t>
            </a:r>
            <a:r>
              <a:rPr lang="zh-CN" altLang="zh-CN" sz="1300" dirty="0"/>
              <a:t>的图并行计算框架</a:t>
            </a:r>
            <a:r>
              <a:rPr lang="en-US" altLang="zh-CN" sz="1300" dirty="0"/>
              <a:t>Pregel[16]</a:t>
            </a:r>
            <a:r>
              <a:rPr lang="zh-CN" altLang="zh-CN" sz="1300" dirty="0"/>
              <a:t>，</a:t>
            </a:r>
            <a:r>
              <a:rPr lang="en-US" altLang="zh-CN" sz="1300" dirty="0"/>
              <a:t>Hama[17],</a:t>
            </a:r>
          </a:p>
          <a:p>
            <a:r>
              <a:rPr lang="zh-CN" altLang="zh-CN" sz="1300" dirty="0"/>
              <a:t>基于列存储结构</a:t>
            </a:r>
            <a:r>
              <a:rPr lang="en-US" altLang="zh-CN" sz="1300" dirty="0"/>
              <a:t> (columnar storage structure)</a:t>
            </a:r>
            <a:r>
              <a:rPr lang="zh-CN" altLang="zh-CN" sz="1300" dirty="0"/>
              <a:t>和内存驻存</a:t>
            </a:r>
            <a:r>
              <a:rPr lang="en-US" altLang="zh-CN" sz="1300" dirty="0"/>
              <a:t> (in-memory)</a:t>
            </a:r>
            <a:r>
              <a:rPr lang="zh-CN" altLang="zh-CN" sz="1300" dirty="0"/>
              <a:t>技术的交互式计算模型</a:t>
            </a:r>
            <a:r>
              <a:rPr lang="en-US" altLang="zh-CN" sz="1300" dirty="0"/>
              <a:t>[18],</a:t>
            </a:r>
          </a:p>
          <a:p>
            <a:r>
              <a:rPr lang="zh-CN" altLang="zh-CN" sz="1300" dirty="0"/>
              <a:t>以及基于集中共享式内存结构的大内存计算系统</a:t>
            </a:r>
            <a:r>
              <a:rPr lang="en-US" altLang="zh-CN" sz="1300" dirty="0" err="1"/>
              <a:t>MemCloud</a:t>
            </a:r>
            <a:r>
              <a:rPr lang="en-US" altLang="zh-CN" sz="1300" dirty="0"/>
              <a:t>[19], HANA[20]</a:t>
            </a:r>
            <a:r>
              <a:rPr lang="zh-CN" altLang="zh-CN" sz="1300" dirty="0"/>
              <a:t>都在研究探索之中。</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41688" y="531813"/>
            <a:ext cx="3551237" cy="2663825"/>
          </a:xfrm>
        </p:spPr>
      </p:sp>
      <p:sp>
        <p:nvSpPr>
          <p:cNvPr id="3" name="备注占位符 2"/>
          <p:cNvSpPr>
            <a:spLocks noGrp="1"/>
          </p:cNvSpPr>
          <p:nvPr>
            <p:ph type="body" idx="1"/>
          </p:nvPr>
        </p:nvSpPr>
        <p:spPr/>
        <p:txBody>
          <a:bodyPr/>
          <a:lstStyle/>
          <a:p>
            <a:r>
              <a:rPr lang="zh-CN" altLang="en-US" dirty="0"/>
              <a:t>引自：</a:t>
            </a:r>
            <a:r>
              <a:rPr lang="zh-CN" altLang="en-US" sz="1300" dirty="0"/>
              <a:t>大数据标准化白皮书，</a:t>
            </a:r>
            <a:r>
              <a:rPr lang="en-US" altLang="zh-CN" sz="1300" dirty="0"/>
              <a:t>2014</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41688" y="531813"/>
            <a:ext cx="3551237" cy="266382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41688" y="531813"/>
            <a:ext cx="3551237" cy="266382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41688" y="531813"/>
            <a:ext cx="3551237" cy="2663825"/>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BA6B41A2-8692-42CE-B374-F1881AFA507F}" type="datetime4">
              <a:rPr lang="en-US" altLang="zh-CN" smtClean="0"/>
              <a:t>January 2, 2025</a:t>
            </a:fld>
            <a:endParaRPr lang="zh-CN" altLang="en-US" dirty="0"/>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12"/>
          </p:nvPr>
        </p:nvSpPr>
        <p:spPr/>
        <p:txBody>
          <a:bodyPr/>
          <a:lstStyle/>
          <a:p>
            <a:pPr>
              <a:defRPr/>
            </a:pPr>
            <a:fld id="{740B1466-B9A4-434F-A814-9913A65E28AC}" type="slidenum">
              <a:rPr lang="zh-CN" altLang="en-US" smtClean="0"/>
              <a:t>‹#›</a:t>
            </a:fld>
            <a:endParaRPr lang="zh-CN" altLang="en-US"/>
          </a:p>
        </p:txBody>
      </p:sp>
    </p:spTree>
    <p:extLst>
      <p:ext uri="{BB962C8B-B14F-4D97-AF65-F5344CB8AC3E}">
        <p14:creationId xmlns:p14="http://schemas.microsoft.com/office/powerpoint/2010/main" val="47931311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AE944F60-C4C3-4911-AF20-CFA832E617EE}" type="datetime4">
              <a:rPr lang="en-US" altLang="zh-CN" smtClean="0"/>
              <a:t>January 2, 2025</a:t>
            </a:fld>
            <a:endParaRPr lang="zh-CN" altLang="en-US"/>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6" name="Slide Number Placeholder 5"/>
          <p:cNvSpPr>
            <a:spLocks noGrp="1"/>
          </p:cNvSpPr>
          <p:nvPr>
            <p:ph type="sldNum" sz="quarter" idx="12"/>
          </p:nvPr>
        </p:nvSpPr>
        <p:spPr/>
        <p:txBody>
          <a:bodyPr/>
          <a:lstStyle/>
          <a:p>
            <a:pPr>
              <a:defRPr/>
            </a:pPr>
            <a:fld id="{AA29E6B4-3356-4539-B2D7-DEC7EBC03C81}" type="slidenum">
              <a:rPr lang="zh-CN" altLang="en-US" smtClean="0"/>
              <a:t>‹#›</a:t>
            </a:fld>
            <a:endParaRPr lang="zh-CN" altLang="en-US"/>
          </a:p>
        </p:txBody>
      </p:sp>
    </p:spTree>
    <p:extLst>
      <p:ext uri="{BB962C8B-B14F-4D97-AF65-F5344CB8AC3E}">
        <p14:creationId xmlns:p14="http://schemas.microsoft.com/office/powerpoint/2010/main" val="397276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BA6B41A2-8692-42CE-B374-F1881AFA507F}" type="datetime4">
              <a:rPr lang="en-US" altLang="zh-CN" smtClean="0"/>
              <a:t>January 2, 2025</a:t>
            </a:fld>
            <a:endParaRPr lang="zh-CN" altLang="en-US" dirty="0"/>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12"/>
          </p:nvPr>
        </p:nvSpPr>
        <p:spPr/>
        <p:txBody>
          <a:bodyPr/>
          <a:lstStyle/>
          <a:p>
            <a:pPr>
              <a:defRPr/>
            </a:pPr>
            <a:fld id="{740B1466-B9A4-434F-A814-9913A65E28AC}" type="slidenum">
              <a:rPr lang="zh-CN" altLang="en-US" smtClean="0"/>
              <a:t>‹#›</a:t>
            </a:fld>
            <a:endParaRPr lang="zh-CN" altLang="en-US"/>
          </a:p>
        </p:txBody>
      </p:sp>
    </p:spTree>
    <p:extLst>
      <p:ext uri="{BB962C8B-B14F-4D97-AF65-F5344CB8AC3E}">
        <p14:creationId xmlns:p14="http://schemas.microsoft.com/office/powerpoint/2010/main" val="86679471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37B9F5F-59FD-46A0-AF45-A9D2D625777B}" type="datetime4">
              <a:rPr lang="en-US" altLang="zh-CN" smtClean="0"/>
              <a:t>January 2,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extLst>
      <p:ext uri="{BB962C8B-B14F-4D97-AF65-F5344CB8AC3E}">
        <p14:creationId xmlns:p14="http://schemas.microsoft.com/office/powerpoint/2010/main" val="243946067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0C1A282F-A273-4A98-98DE-EFE0B4C5428C}" type="datetime4">
              <a:rPr lang="en-US" altLang="zh-CN" smtClean="0"/>
              <a:t>January 2, 2025</a:t>
            </a:fld>
            <a:endParaRPr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BA6B41A2-8692-42CE-B374-F1881AFA507F}" type="datetime4">
              <a:rPr lang="en-US" altLang="zh-CN" smtClean="0"/>
              <a:t>January 2, 2025</a:t>
            </a:fld>
            <a:endParaRPr lang="zh-CN" altLang="en-US" dirty="0"/>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12"/>
          </p:nvPr>
        </p:nvSpPr>
        <p:spPr/>
        <p:txBody>
          <a:bodyPr/>
          <a:lstStyle/>
          <a:p>
            <a:pPr>
              <a:defRPr/>
            </a:pPr>
            <a:fld id="{740B1466-B9A4-434F-A814-9913A65E28AC}" type="slidenum">
              <a:rPr lang="zh-CN" altLang="en-US" smtClean="0"/>
              <a:t>‹#›</a:t>
            </a:fld>
            <a:endParaRPr lang="zh-CN" altLang="en-US"/>
          </a:p>
        </p:txBody>
      </p:sp>
    </p:spTree>
    <p:extLst>
      <p:ext uri="{BB962C8B-B14F-4D97-AF65-F5344CB8AC3E}">
        <p14:creationId xmlns:p14="http://schemas.microsoft.com/office/powerpoint/2010/main" val="341236456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2DC7366E-B80A-4607-903C-ABCD5FBCE839}" type="datetime4">
              <a:rPr lang="en-US" altLang="zh-CN" smtClean="0"/>
              <a:t>January 2, 2025</a:t>
            </a:fld>
            <a:endParaRPr lang="zh-CN" altLang="en-US"/>
          </a:p>
        </p:txBody>
      </p:sp>
      <p:sp>
        <p:nvSpPr>
          <p:cNvPr id="5" name="Footer Placeholder 4"/>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6" name="Slide Number Placeholder 5"/>
          <p:cNvSpPr>
            <a:spLocks noGrp="1"/>
          </p:cNvSpPr>
          <p:nvPr>
            <p:ph type="sldNum" sz="quarter" idx="12"/>
          </p:nvPr>
        </p:nvSpPr>
        <p:spPr/>
        <p:txBody>
          <a:bodyPr/>
          <a:lstStyle/>
          <a:p>
            <a:pPr>
              <a:defRPr/>
            </a:pPr>
            <a:fld id="{A03F6D99-58DA-4C6D-866B-384BA8B4FA85}" type="slidenum">
              <a:rPr lang="zh-CN" altLang="en-US" smtClean="0"/>
              <a:t>‹#›</a:t>
            </a:fld>
            <a:endParaRPr lang="zh-CN" altLang="en-US"/>
          </a:p>
        </p:txBody>
      </p:sp>
    </p:spTree>
    <p:extLst>
      <p:ext uri="{BB962C8B-B14F-4D97-AF65-F5344CB8AC3E}">
        <p14:creationId xmlns:p14="http://schemas.microsoft.com/office/powerpoint/2010/main" val="1879532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DB95A438-A729-4199-9169-D31915BA2D58}" type="datetime4">
              <a:rPr lang="en-US" altLang="zh-CN" smtClean="0"/>
              <a:t>January 2, 2025</a:t>
            </a:fld>
            <a:endParaRPr lang="zh-CN" altLang="en-US"/>
          </a:p>
        </p:txBody>
      </p:sp>
      <p:sp>
        <p:nvSpPr>
          <p:cNvPr id="6" name="Footer Placeholder 5"/>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7" name="Slide Number Placeholder 6"/>
          <p:cNvSpPr>
            <a:spLocks noGrp="1"/>
          </p:cNvSpPr>
          <p:nvPr>
            <p:ph type="sldNum" sz="quarter" idx="12"/>
          </p:nvPr>
        </p:nvSpPr>
        <p:spPr/>
        <p:txBody>
          <a:bodyPr/>
          <a:lstStyle/>
          <a:p>
            <a:pPr>
              <a:defRPr/>
            </a:pPr>
            <a:fld id="{2B07E696-B69E-41C6-BBEC-3D2FC3C1BFE2}" type="slidenum">
              <a:rPr lang="zh-CN" altLang="en-US" smtClean="0"/>
              <a:t>‹#›</a:t>
            </a:fld>
            <a:endParaRPr lang="zh-CN" altLang="en-US"/>
          </a:p>
        </p:txBody>
      </p:sp>
    </p:spTree>
    <p:extLst>
      <p:ext uri="{BB962C8B-B14F-4D97-AF65-F5344CB8AC3E}">
        <p14:creationId xmlns:p14="http://schemas.microsoft.com/office/powerpoint/2010/main" val="90829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AC64C56D-DFED-4C6F-B997-FB391267BF04}" type="datetime4">
              <a:rPr lang="en-US" altLang="zh-CN" smtClean="0"/>
              <a:t>January 2, 2025</a:t>
            </a:fld>
            <a:endParaRPr lang="zh-CN" altLang="en-US"/>
          </a:p>
        </p:txBody>
      </p:sp>
      <p:sp>
        <p:nvSpPr>
          <p:cNvPr id="8" name="Footer Placeholder 7"/>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9" name="Slide Number Placeholder 8"/>
          <p:cNvSpPr>
            <a:spLocks noGrp="1"/>
          </p:cNvSpPr>
          <p:nvPr>
            <p:ph type="sldNum" sz="quarter" idx="12"/>
          </p:nvPr>
        </p:nvSpPr>
        <p:spPr/>
        <p:txBody>
          <a:bodyPr/>
          <a:lstStyle/>
          <a:p>
            <a:pPr>
              <a:defRPr/>
            </a:pPr>
            <a:fld id="{F090CC04-7929-45ED-A5EA-D1085C2BAB42}" type="slidenum">
              <a:rPr lang="zh-CN" altLang="en-US" smtClean="0"/>
              <a:t>‹#›</a:t>
            </a:fld>
            <a:endParaRPr lang="zh-CN" altLang="en-US"/>
          </a:p>
        </p:txBody>
      </p:sp>
    </p:spTree>
    <p:extLst>
      <p:ext uri="{BB962C8B-B14F-4D97-AF65-F5344CB8AC3E}">
        <p14:creationId xmlns:p14="http://schemas.microsoft.com/office/powerpoint/2010/main" val="2207713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5849564-FFB8-445E-B964-B8447FA5D8EF}" type="datetime4">
              <a:rPr lang="en-US" altLang="zh-CN" smtClean="0"/>
              <a:t>January 2, 2025</a:t>
            </a:fld>
            <a:endParaRPr lang="zh-CN" altLang="en-US"/>
          </a:p>
        </p:txBody>
      </p:sp>
      <p:sp>
        <p:nvSpPr>
          <p:cNvPr id="4" name="Footer Placeholder 3"/>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Slide Number Placeholder 4"/>
          <p:cNvSpPr>
            <a:spLocks noGrp="1"/>
          </p:cNvSpPr>
          <p:nvPr>
            <p:ph type="sldNum" sz="quarter" idx="12"/>
          </p:nvPr>
        </p:nvSpPr>
        <p:spPr/>
        <p:txBody>
          <a:bodyPr/>
          <a:lstStyle/>
          <a:p>
            <a:pPr>
              <a:defRPr/>
            </a:pPr>
            <a:fld id="{D17ECD03-C8D5-4708-B29F-BDFE1BD72945}" type="slidenum">
              <a:rPr lang="zh-CN" altLang="en-US" smtClean="0"/>
              <a:t>‹#›</a:t>
            </a:fld>
            <a:endParaRPr lang="zh-CN" altLang="en-US"/>
          </a:p>
        </p:txBody>
      </p:sp>
    </p:spTree>
    <p:extLst>
      <p:ext uri="{BB962C8B-B14F-4D97-AF65-F5344CB8AC3E}">
        <p14:creationId xmlns:p14="http://schemas.microsoft.com/office/powerpoint/2010/main" val="1556047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A651C79-20E2-4793-88FC-B8353767C1DE}" type="datetime4">
              <a:rPr lang="en-US" altLang="zh-CN" smtClean="0"/>
              <a:t>January 2, 2025</a:t>
            </a:fld>
            <a:endParaRPr lang="zh-CN" altLang="en-US"/>
          </a:p>
        </p:txBody>
      </p:sp>
      <p:sp>
        <p:nvSpPr>
          <p:cNvPr id="3" name="Footer Placeholder 2"/>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4" name="Slide Number Placeholder 3"/>
          <p:cNvSpPr>
            <a:spLocks noGrp="1"/>
          </p:cNvSpPr>
          <p:nvPr>
            <p:ph type="sldNum" sz="quarter" idx="12"/>
          </p:nvPr>
        </p:nvSpPr>
        <p:spPr/>
        <p:txBody>
          <a:bodyPr/>
          <a:lstStyle/>
          <a:p>
            <a:pPr>
              <a:defRPr/>
            </a:pPr>
            <a:fld id="{3D0D3C4F-D2AC-402C-B720-14708FC93B95}" type="slidenum">
              <a:rPr lang="zh-CN" altLang="en-US" smtClean="0"/>
              <a:t>‹#›</a:t>
            </a:fld>
            <a:endParaRPr lang="zh-CN" altLang="en-US"/>
          </a:p>
        </p:txBody>
      </p:sp>
    </p:spTree>
    <p:extLst>
      <p:ext uri="{BB962C8B-B14F-4D97-AF65-F5344CB8AC3E}">
        <p14:creationId xmlns:p14="http://schemas.microsoft.com/office/powerpoint/2010/main" val="368877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481CA34C-C9A7-4AD4-A96C-78783EC87E95}" type="datetime4">
              <a:rPr lang="en-US" altLang="zh-CN" smtClean="0"/>
              <a:t>January 2, 2025</a:t>
            </a:fld>
            <a:endParaRPr lang="zh-CN" altLang="en-US"/>
          </a:p>
        </p:txBody>
      </p:sp>
      <p:sp>
        <p:nvSpPr>
          <p:cNvPr id="6" name="Footer Placeholder 5"/>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7" name="Slide Number Placeholder 6"/>
          <p:cNvSpPr>
            <a:spLocks noGrp="1"/>
          </p:cNvSpPr>
          <p:nvPr>
            <p:ph type="sldNum" sz="quarter" idx="12"/>
          </p:nvPr>
        </p:nvSpPr>
        <p:spPr/>
        <p:txBody>
          <a:bodyPr/>
          <a:lstStyle/>
          <a:p>
            <a:pPr>
              <a:defRPr/>
            </a:pPr>
            <a:fld id="{EED8A050-2F7F-4890-A49B-FEF7D667FF6B}" type="slidenum">
              <a:rPr lang="zh-CN" altLang="en-US" smtClean="0"/>
              <a:t>‹#›</a:t>
            </a:fld>
            <a:endParaRPr lang="zh-CN" altLang="en-US"/>
          </a:p>
        </p:txBody>
      </p:sp>
    </p:spTree>
    <p:extLst>
      <p:ext uri="{BB962C8B-B14F-4D97-AF65-F5344CB8AC3E}">
        <p14:creationId xmlns:p14="http://schemas.microsoft.com/office/powerpoint/2010/main" val="305022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269E425A-4C95-423E-A621-50FA6DB2542C}" type="datetime4">
              <a:rPr lang="en-US" altLang="zh-CN" smtClean="0"/>
              <a:t>January 2, 2025</a:t>
            </a:fld>
            <a:endParaRPr lang="zh-CN" altLang="en-US"/>
          </a:p>
        </p:txBody>
      </p:sp>
      <p:sp>
        <p:nvSpPr>
          <p:cNvPr id="6" name="Footer Placeholder 5"/>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7" name="Slide Number Placeholder 6"/>
          <p:cNvSpPr>
            <a:spLocks noGrp="1"/>
          </p:cNvSpPr>
          <p:nvPr>
            <p:ph type="sldNum" sz="quarter" idx="12"/>
          </p:nvPr>
        </p:nvSpPr>
        <p:spPr/>
        <p:txBody>
          <a:bodyPr/>
          <a:lstStyle/>
          <a:p>
            <a:pPr>
              <a:defRPr/>
            </a:pPr>
            <a:fld id="{86D5D659-05D9-490A-B3D0-FD33CD1664CD}" type="slidenum">
              <a:rPr lang="zh-CN" altLang="en-US" smtClean="0"/>
              <a:t>‹#›</a:t>
            </a:fld>
            <a:endParaRPr lang="zh-CN" altLang="en-US"/>
          </a:p>
        </p:txBody>
      </p:sp>
    </p:spTree>
    <p:extLst>
      <p:ext uri="{BB962C8B-B14F-4D97-AF65-F5344CB8AC3E}">
        <p14:creationId xmlns:p14="http://schemas.microsoft.com/office/powerpoint/2010/main" val="291074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A6B41A2-8692-42CE-B374-F1881AFA507F}" type="datetime4">
              <a:rPr lang="en-US" altLang="zh-CN" smtClean="0"/>
              <a:t>January 2, 2025</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a:t>Big Data Computing Technology, 2017 Fall</a:t>
            </a:r>
            <a:endParaRPr lang="zh-CN" alt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40B1466-B9A4-434F-A814-9913A65E28AC}" type="slidenum">
              <a:rPr lang="zh-CN" altLang="en-US" smtClean="0"/>
              <a:t>‹#›</a:t>
            </a:fld>
            <a:endParaRPr lang="zh-CN" altLang="en-US"/>
          </a:p>
        </p:txBody>
      </p:sp>
      <p:sp>
        <p:nvSpPr>
          <p:cNvPr id="7" name="文本框 6">
            <a:extLst>
              <a:ext uri="{FF2B5EF4-FFF2-40B4-BE49-F238E27FC236}">
                <a16:creationId xmlns:a16="http://schemas.microsoft.com/office/drawing/2014/main" id="{17B08C40-8369-F404-832C-CD88F6CA1320}"/>
              </a:ext>
            </a:extLst>
          </p:cNvPr>
          <p:cNvSpPr txBox="1"/>
          <p:nvPr userDrawn="1"/>
        </p:nvSpPr>
        <p:spPr>
          <a:xfrm>
            <a:off x="0" y="0"/>
            <a:ext cx="3276600" cy="369332"/>
          </a:xfrm>
          <a:prstGeom prst="rect">
            <a:avLst/>
          </a:prstGeom>
          <a:noFill/>
        </p:spPr>
        <p:txBody>
          <a:bodyPr wrap="square" rtlCol="0">
            <a:spAutoFit/>
          </a:bodyPr>
          <a:lstStyle/>
          <a:p>
            <a:r>
              <a:rPr lang="en-US" altLang="zh-CN" sz="1800" b="1" i="1" dirty="0">
                <a:solidFill>
                  <a:schemeClr val="tx1"/>
                </a:solidFill>
                <a:latin typeface="Calibri" panose="020F0502020204030204" pitchFamily="34" charset="0"/>
                <a:ea typeface="宋体" panose="02010600030101010101" pitchFamily="2" charset="-122"/>
                <a:cs typeface="+mn-cs"/>
              </a:rPr>
              <a:t>Lecture 1  </a:t>
            </a:r>
            <a:r>
              <a:rPr lang="zh-CN" altLang="en-US" sz="1800" b="1" i="1" dirty="0">
                <a:solidFill>
                  <a:schemeClr val="tx1"/>
                </a:solidFill>
                <a:latin typeface="Calibri" panose="020F0502020204030204" pitchFamily="34" charset="0"/>
                <a:ea typeface="宋体" panose="02010600030101010101" pitchFamily="2" charset="-122"/>
                <a:cs typeface="+mn-cs"/>
              </a:rPr>
              <a:t>大数据计算概论</a:t>
            </a:r>
            <a:endParaRPr lang="zh-CN" altLang="en-US" sz="1800" i="1" dirty="0">
              <a:solidFill>
                <a:schemeClr val="tx1"/>
              </a:solidFill>
            </a:endParaRPr>
          </a:p>
        </p:txBody>
      </p:sp>
    </p:spTree>
    <p:extLst>
      <p:ext uri="{BB962C8B-B14F-4D97-AF65-F5344CB8AC3E}">
        <p14:creationId xmlns:p14="http://schemas.microsoft.com/office/powerpoint/2010/main" val="212363151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49"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81000"/>
            <a:ext cx="8229600" cy="792163"/>
          </a:xfrm>
        </p:spPr>
        <p:txBody>
          <a:bodyPr/>
          <a:lstStyle/>
          <a:p>
            <a:r>
              <a:rPr lang="en-US" altLang="zh-CN" b="1" dirty="0">
                <a:solidFill>
                  <a:srgbClr val="002060"/>
                </a:solidFill>
                <a:latin typeface="Calibri" panose="020F0502020204030204" pitchFamily="34" charset="0"/>
                <a:ea typeface="宋体" panose="02010600030101010101" pitchFamily="2" charset="-122"/>
                <a:cs typeface="+mn-cs"/>
              </a:rPr>
              <a:t>Lecture 1  </a:t>
            </a:r>
            <a:r>
              <a:rPr lang="zh-CN" altLang="en-US" b="1" dirty="0">
                <a:solidFill>
                  <a:srgbClr val="002060"/>
                </a:solidFill>
                <a:latin typeface="Calibri" panose="020F0502020204030204" pitchFamily="34" charset="0"/>
                <a:ea typeface="宋体" panose="02010600030101010101" pitchFamily="2" charset="-122"/>
                <a:cs typeface="+mn-cs"/>
              </a:rPr>
              <a:t>大数据计算概论</a:t>
            </a:r>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t>1</a:t>
            </a:fld>
            <a:endParaRPr lang="zh-CN" altLang="en-US"/>
          </a:p>
        </p:txBody>
      </p:sp>
      <p:sp>
        <p:nvSpPr>
          <p:cNvPr id="7" name="文本框 6"/>
          <p:cNvSpPr txBox="1"/>
          <p:nvPr/>
        </p:nvSpPr>
        <p:spPr>
          <a:xfrm>
            <a:off x="4662714" y="-1440657"/>
            <a:ext cx="6248400" cy="4038600"/>
          </a:xfrm>
          <a:prstGeom prst="rect">
            <a:avLst/>
          </a:prstGeom>
          <a:noFill/>
          <a:ln>
            <a:noFill/>
          </a:ln>
        </p:spPr>
        <p:txBody>
          <a:bodyPr wrap="square" rtlCol="0" anchor="ctr" anchorCtr="0">
            <a:noAutofit/>
          </a:bodyPr>
          <a:lstStyle/>
          <a:p>
            <a:pPr algn="ctr"/>
            <a:r>
              <a:rPr lang="en-US" altLang="zh-CN" sz="2400" dirty="0">
                <a:latin typeface="+mj-ea"/>
                <a:ea typeface="+mj-ea"/>
              </a:rPr>
              <a:t>1.1 </a:t>
            </a:r>
            <a:r>
              <a:rPr lang="zh-CN" altLang="en-US" sz="2400" dirty="0">
                <a:latin typeface="+mj-ea"/>
                <a:ea typeface="+mj-ea"/>
              </a:rPr>
              <a:t>大数据概念</a:t>
            </a:r>
            <a:endParaRPr lang="en-US" altLang="zh-CN" sz="2400" dirty="0">
              <a:latin typeface="+mj-ea"/>
              <a:ea typeface="+mj-ea"/>
            </a:endParaRPr>
          </a:p>
          <a:p>
            <a:pPr algn="ctr"/>
            <a:r>
              <a:rPr lang="en-US" altLang="zh-CN" sz="2400" dirty="0">
                <a:latin typeface="+mj-ea"/>
                <a:ea typeface="+mj-ea"/>
              </a:rPr>
              <a:t>1.2 </a:t>
            </a:r>
            <a:r>
              <a:rPr lang="zh-CN" altLang="en-US" sz="2400" dirty="0">
                <a:latin typeface="+mj-ea"/>
                <a:ea typeface="+mj-ea"/>
              </a:rPr>
              <a:t>大数据技术特征</a:t>
            </a:r>
            <a:endParaRPr lang="en-US" altLang="zh-CN" sz="2400" dirty="0">
              <a:latin typeface="+mj-ea"/>
              <a:ea typeface="+mj-ea"/>
            </a:endParaRPr>
          </a:p>
          <a:p>
            <a:pPr algn="ctr"/>
            <a:r>
              <a:rPr lang="en-US" altLang="zh-CN" sz="2400" dirty="0">
                <a:latin typeface="+mj-ea"/>
                <a:ea typeface="+mj-ea"/>
              </a:rPr>
              <a:t>1.3 </a:t>
            </a:r>
            <a:r>
              <a:rPr lang="zh-CN" altLang="en-US" sz="2400" dirty="0">
                <a:latin typeface="+mj-ea"/>
                <a:ea typeface="+mj-ea"/>
              </a:rPr>
              <a:t>云计算概念</a:t>
            </a:r>
          </a:p>
        </p:txBody>
      </p:sp>
      <p:sp>
        <p:nvSpPr>
          <p:cNvPr id="6" name="文本框 5"/>
          <p:cNvSpPr txBox="1"/>
          <p:nvPr/>
        </p:nvSpPr>
        <p:spPr>
          <a:xfrm>
            <a:off x="-90713" y="1127125"/>
            <a:ext cx="9144000" cy="573087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a:lnSpc>
                <a:spcPct val="100000"/>
              </a:lnSpc>
              <a:spcBef>
                <a:spcPts val="0"/>
              </a:spcBef>
            </a:pPr>
            <a:r>
              <a:rPr lang="zh-CN" altLang="en-US" sz="2000" b="1" dirty="0"/>
              <a:t>数据的定义</a:t>
            </a:r>
            <a:endParaRPr lang="en-US" altLang="zh-CN" sz="2000" b="1" dirty="0"/>
          </a:p>
          <a:p>
            <a:pPr marL="0" lvl="1">
              <a:lnSpc>
                <a:spcPct val="100000"/>
              </a:lnSpc>
              <a:spcBef>
                <a:spcPts val="0"/>
              </a:spcBef>
            </a:pPr>
            <a:r>
              <a:rPr lang="zh-CN" altLang="en-US" sz="1800" dirty="0"/>
              <a:t>数据的基本定义：</a:t>
            </a:r>
            <a:r>
              <a:rPr lang="zh-CN" altLang="zh-CN" sz="1800" dirty="0"/>
              <a:t>现实世界中自然现象和人类活动所留下的轨迹</a:t>
            </a:r>
            <a:r>
              <a:rPr lang="zh-CN" altLang="en-US" sz="1800" dirty="0"/>
              <a:t>。</a:t>
            </a:r>
            <a:endParaRPr lang="en-US" altLang="zh-CN" sz="1800" dirty="0"/>
          </a:p>
          <a:p>
            <a:pPr marL="0" lvl="1">
              <a:lnSpc>
                <a:spcPct val="100000"/>
              </a:lnSpc>
              <a:spcBef>
                <a:spcPts val="0"/>
              </a:spcBef>
            </a:pPr>
            <a:r>
              <a:rPr lang="zh-CN" altLang="en-US" sz="1800" dirty="0"/>
              <a:t>计算机学科中数据的定义：</a:t>
            </a:r>
            <a:r>
              <a:rPr lang="zh-CN" altLang="zh-CN" sz="1800" dirty="0"/>
              <a:t>所有能输入到计算机并被计算机程序处理的符号的总称，是具有一定意义的数字、字母、符号和模拟量的通称</a:t>
            </a:r>
            <a:r>
              <a:rPr lang="zh-CN" altLang="en-US" sz="1800" dirty="0"/>
              <a:t>。</a:t>
            </a:r>
            <a:endParaRPr lang="en-US" altLang="zh-CN" sz="1800" dirty="0"/>
          </a:p>
          <a:p>
            <a:pPr marL="0">
              <a:lnSpc>
                <a:spcPct val="100000"/>
              </a:lnSpc>
              <a:spcBef>
                <a:spcPts val="0"/>
              </a:spcBef>
            </a:pPr>
            <a:r>
              <a:rPr lang="zh-CN" altLang="en-US" sz="2000" b="1" dirty="0"/>
              <a:t>数据的多样化</a:t>
            </a:r>
            <a:endParaRPr lang="en-US" altLang="zh-CN" sz="2000" b="1" dirty="0"/>
          </a:p>
          <a:p>
            <a:pPr marL="0" lvl="1">
              <a:lnSpc>
                <a:spcPct val="100000"/>
              </a:lnSpc>
              <a:spcBef>
                <a:spcPts val="0"/>
              </a:spcBef>
            </a:pPr>
            <a:r>
              <a:rPr lang="zh-CN" altLang="en-US" sz="1800" dirty="0"/>
              <a:t>数据的形式、来源、范围多样化</a:t>
            </a:r>
            <a:endParaRPr lang="en-US" altLang="zh-CN" sz="1800" dirty="0"/>
          </a:p>
        </p:txBody>
      </p:sp>
      <p:sp>
        <p:nvSpPr>
          <p:cNvPr id="3" name="标题 1"/>
          <p:cNvSpPr txBox="1">
            <a:spLocks/>
          </p:cNvSpPr>
          <p:nvPr/>
        </p:nvSpPr>
        <p:spPr>
          <a:xfrm>
            <a:off x="2340429" y="777081"/>
            <a:ext cx="68580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zh-CN" altLang="en-US" sz="2800" dirty="0"/>
              <a:t>大数据概念</a:t>
            </a:r>
            <a:r>
              <a:rPr lang="en-US" altLang="zh-CN" sz="2800" dirty="0"/>
              <a:t>——</a:t>
            </a:r>
            <a:r>
              <a:rPr lang="zh-CN" altLang="en-US" sz="2800" dirty="0"/>
              <a:t>数据的定义</a:t>
            </a:r>
          </a:p>
        </p:txBody>
      </p:sp>
      <p:cxnSp>
        <p:nvCxnSpPr>
          <p:cNvPr id="8" name="直接连接符 7">
            <a:extLst>
              <a:ext uri="{FF2B5EF4-FFF2-40B4-BE49-F238E27FC236}">
                <a16:creationId xmlns:a16="http://schemas.microsoft.com/office/drawing/2014/main" id="{9D92C5BC-DFF8-7138-64BF-8B09C85F1160}"/>
              </a:ext>
            </a:extLst>
          </p:cNvPr>
          <p:cNvCxnSpPr/>
          <p:nvPr/>
        </p:nvCxnSpPr>
        <p:spPr>
          <a:xfrm>
            <a:off x="0" y="1173163"/>
            <a:ext cx="929640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40D7C35-85E5-D9DC-E18D-92BB8CA62C2F}"/>
              </a:ext>
            </a:extLst>
          </p:cNvPr>
          <p:cNvSpPr txBox="1"/>
          <p:nvPr/>
        </p:nvSpPr>
        <p:spPr>
          <a:xfrm>
            <a:off x="4606636" y="2270879"/>
            <a:ext cx="4043137" cy="677108"/>
          </a:xfrm>
          <a:prstGeom prst="rect">
            <a:avLst/>
          </a:prstGeom>
          <a:noFill/>
        </p:spPr>
        <p:txBody>
          <a:bodyPr wrap="square">
            <a:spAutoFit/>
          </a:bodyPr>
          <a:lstStyle/>
          <a:p>
            <a:pPr marL="0">
              <a:lnSpc>
                <a:spcPct val="100000"/>
              </a:lnSpc>
              <a:spcBef>
                <a:spcPts val="0"/>
              </a:spcBef>
            </a:pPr>
            <a:r>
              <a:rPr lang="zh-CN" altLang="en-US" sz="2000" b="1" dirty="0"/>
              <a:t>数据转换过程</a:t>
            </a:r>
            <a:endParaRPr lang="en-US" altLang="zh-CN" sz="2000" b="1" dirty="0"/>
          </a:p>
          <a:p>
            <a:pPr marL="0" lvl="1">
              <a:lnSpc>
                <a:spcPct val="100000"/>
              </a:lnSpc>
              <a:spcBef>
                <a:spcPts val="0"/>
              </a:spcBef>
            </a:pPr>
            <a:r>
              <a:rPr lang="zh-CN" altLang="en-US" dirty="0"/>
              <a:t>数据</a:t>
            </a:r>
            <a:r>
              <a:rPr lang="en-US" altLang="zh-CN" dirty="0"/>
              <a:t>-</a:t>
            </a:r>
            <a:r>
              <a:rPr lang="zh-CN" altLang="en-US" dirty="0"/>
              <a:t>信息</a:t>
            </a:r>
            <a:r>
              <a:rPr lang="en-US" altLang="zh-CN" dirty="0"/>
              <a:t>-</a:t>
            </a:r>
            <a:r>
              <a:rPr lang="zh-CN" altLang="en-US" dirty="0"/>
              <a:t>知识</a:t>
            </a:r>
            <a:r>
              <a:rPr lang="en-US" altLang="zh-CN" dirty="0"/>
              <a:t>-</a:t>
            </a:r>
            <a:r>
              <a:rPr lang="zh-CN" altLang="en-US" dirty="0"/>
              <a:t>价值转换模型</a:t>
            </a:r>
            <a:endParaRPr lang="en-US" altLang="zh-CN" dirty="0"/>
          </a:p>
        </p:txBody>
      </p:sp>
      <p:sp>
        <p:nvSpPr>
          <p:cNvPr id="12" name="文本框 11"/>
          <p:cNvSpPr txBox="1"/>
          <p:nvPr/>
        </p:nvSpPr>
        <p:spPr>
          <a:xfrm>
            <a:off x="-14513" y="2916593"/>
            <a:ext cx="8991600" cy="518160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lnSpc>
                <a:spcPct val="100000"/>
              </a:lnSpc>
              <a:spcBef>
                <a:spcPts val="0"/>
              </a:spcBef>
            </a:pPr>
            <a:r>
              <a:rPr lang="zh-CN" altLang="en-US" sz="1800" dirty="0"/>
              <a:t>第一次提出数据科学应作为由统计学延伸出来的一个</a:t>
            </a:r>
            <a:r>
              <a:rPr lang="zh-CN" altLang="en-US" sz="1800" dirty="0">
                <a:solidFill>
                  <a:srgbClr val="FF0000"/>
                </a:solidFill>
              </a:rPr>
              <a:t>独立研究领域</a:t>
            </a:r>
            <a:r>
              <a:rPr lang="zh-CN" altLang="en-US" sz="1800" dirty="0"/>
              <a:t>，认为统计学中与数据分析有关的技术内容在六个方面扩展后形成独立学科“</a:t>
            </a:r>
            <a:r>
              <a:rPr lang="zh-CN" altLang="en-US" sz="1800" dirty="0">
                <a:solidFill>
                  <a:srgbClr val="FF0000"/>
                </a:solidFill>
              </a:rPr>
              <a:t>数据科学</a:t>
            </a:r>
            <a:r>
              <a:rPr lang="zh-CN" altLang="en-US" sz="1800" dirty="0"/>
              <a:t>”：</a:t>
            </a:r>
            <a:r>
              <a:rPr lang="zh-CN" altLang="en-US" sz="1600" dirty="0"/>
              <a:t>多学科研究  数据模型与分析方法    数据计算    数据学教程   工具评估     理论</a:t>
            </a:r>
            <a:endParaRPr lang="en-US" altLang="zh-CN" sz="1600" dirty="0"/>
          </a:p>
          <a:p>
            <a:pPr marL="0" indent="0">
              <a:lnSpc>
                <a:spcPct val="100000"/>
              </a:lnSpc>
              <a:spcBef>
                <a:spcPts val="0"/>
              </a:spcBef>
            </a:pPr>
            <a:r>
              <a:rPr lang="zh-CN" altLang="en-US" sz="1800" dirty="0"/>
              <a:t>数据科学实际上可以理解为基于</a:t>
            </a:r>
            <a:r>
              <a:rPr lang="zh-CN" altLang="en-US" sz="1800" dirty="0">
                <a:solidFill>
                  <a:srgbClr val="FF0000"/>
                </a:solidFill>
              </a:rPr>
              <a:t>传统的数学和统计学</a:t>
            </a:r>
            <a:r>
              <a:rPr lang="zh-CN" altLang="en-US" sz="1800" dirty="0"/>
              <a:t>理论和方法、运用</a:t>
            </a:r>
            <a:r>
              <a:rPr lang="zh-CN" altLang="en-US" sz="1800" dirty="0">
                <a:solidFill>
                  <a:srgbClr val="FF0000"/>
                </a:solidFill>
              </a:rPr>
              <a:t>计算机技术</a:t>
            </a:r>
            <a:r>
              <a:rPr lang="zh-CN" altLang="en-US" sz="1800" dirty="0"/>
              <a:t>进行大规模数据计算、分析和应用的一门学科。</a:t>
            </a:r>
            <a:endParaRPr lang="en-US" altLang="zh-CN" sz="1800" dirty="0"/>
          </a:p>
          <a:p>
            <a:pPr marL="0" indent="0">
              <a:lnSpc>
                <a:spcPct val="100000"/>
              </a:lnSpc>
              <a:spcBef>
                <a:spcPts val="0"/>
              </a:spcBef>
            </a:pPr>
            <a:r>
              <a:rPr lang="zh-CN" altLang="en-US" sz="1800" dirty="0"/>
              <a:t>数学统计学理论、计算机技术、行业知识三者结合构成了</a:t>
            </a:r>
            <a:r>
              <a:rPr lang="zh-CN" altLang="en-US" sz="1800" dirty="0">
                <a:solidFill>
                  <a:srgbClr val="FF0000"/>
                </a:solidFill>
              </a:rPr>
              <a:t>数据科学体系</a:t>
            </a:r>
            <a:r>
              <a:rPr lang="zh-CN" altLang="en-US" sz="1800" dirty="0"/>
              <a:t>。</a:t>
            </a:r>
            <a:endParaRPr lang="en-US" altLang="zh-CN" sz="1800" dirty="0"/>
          </a:p>
          <a:p>
            <a:pPr marL="0" indent="0">
              <a:lnSpc>
                <a:spcPct val="100000"/>
              </a:lnSpc>
              <a:spcBef>
                <a:spcPts val="0"/>
              </a:spcBef>
              <a:buNone/>
            </a:pPr>
            <a:endParaRPr lang="en-US" altLang="zh-CN" sz="1800" dirty="0"/>
          </a:p>
          <a:p>
            <a:pPr marL="0" indent="0">
              <a:lnSpc>
                <a:spcPct val="100000"/>
              </a:lnSpc>
              <a:spcBef>
                <a:spcPts val="0"/>
              </a:spcBef>
            </a:pPr>
            <a:endParaRPr lang="en-US" altLang="zh-CN" sz="1800" dirty="0"/>
          </a:p>
          <a:p>
            <a:pPr marL="0" indent="0">
              <a:lnSpc>
                <a:spcPct val="100000"/>
              </a:lnSpc>
              <a:spcBef>
                <a:spcPts val="0"/>
              </a:spcBef>
            </a:pPr>
            <a:endParaRPr lang="en-US" altLang="zh-CN" sz="1200" dirty="0"/>
          </a:p>
          <a:p>
            <a:pPr marL="0" indent="0">
              <a:lnSpc>
                <a:spcPct val="100000"/>
              </a:lnSpc>
              <a:spcBef>
                <a:spcPts val="0"/>
              </a:spcBef>
            </a:pPr>
            <a:endParaRPr lang="en-US" altLang="zh-CN" sz="1800" dirty="0">
              <a:latin typeface="Times New Roman" panose="02020603050405020304" pitchFamily="18" charset="0"/>
              <a:cs typeface="Times New Roman" panose="02020603050405020304" pitchFamily="18" charset="0"/>
            </a:endParaRPr>
          </a:p>
        </p:txBody>
      </p:sp>
      <p:sp>
        <p:nvSpPr>
          <p:cNvPr id="29699" name="Rectangle 2"/>
          <p:cNvSpPr>
            <a:spLocks noChangeArrowheads="1"/>
          </p:cNvSpPr>
          <p:nvPr/>
        </p:nvSpPr>
        <p:spPr bwMode="auto">
          <a:xfrm>
            <a:off x="-59539" y="4575544"/>
            <a:ext cx="8458200" cy="3048000"/>
          </a:xfrm>
          <a:prstGeom prst="rect">
            <a:avLst/>
          </a:prstGeom>
          <a:noFill/>
          <a:ln w="9525">
            <a:noFill/>
            <a:miter lim="800000"/>
          </a:ln>
        </p:spPr>
        <p:txBody>
          <a:bodyPr lIns="90000" tIns="45000" rIns="90000" bIns="45000"/>
          <a:lstStyle/>
          <a:p>
            <a:pPr marL="285744" indent="-285744">
              <a:buFont typeface="Wingdings" panose="05000000000000000000" pitchFamily="2" charset="2"/>
              <a:buChar char="n"/>
            </a:pPr>
            <a:r>
              <a:rPr lang="zh-CN" altLang="en-US" sz="3200" dirty="0">
                <a:ea typeface="黑体" panose="02010609060101010101" pitchFamily="49" charset="-122"/>
              </a:rPr>
              <a:t> 大数据的特性</a:t>
            </a:r>
            <a:endParaRPr lang="en-US" altLang="zh-CN" sz="3200" dirty="0">
              <a:ea typeface="黑体" panose="02010609060101010101" pitchFamily="49" charset="-122"/>
            </a:endParaRPr>
          </a:p>
          <a:p>
            <a:pPr marL="285744" indent="-285744">
              <a:buFont typeface="Arial" panose="020B0604020202020204" pitchFamily="34" charset="0"/>
              <a:buChar char="•"/>
            </a:pPr>
            <a:r>
              <a:rPr lang="en-US" altLang="zh-CN" sz="2000" b="1" dirty="0">
                <a:solidFill>
                  <a:srgbClr val="FF0000"/>
                </a:solidFill>
                <a:latin typeface="Times New Roman" panose="02020603050405020304" pitchFamily="18" charset="0"/>
                <a:cs typeface="Times New Roman" panose="02020603050405020304" pitchFamily="18" charset="0"/>
              </a:rPr>
              <a:t>Volume</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数据量异常庞大，一般达到</a:t>
            </a:r>
            <a:r>
              <a:rPr lang="en-US" altLang="zh-CN" sz="2000" dirty="0">
                <a:latin typeface="Times New Roman" panose="02020603050405020304" pitchFamily="18" charset="0"/>
                <a:cs typeface="Times New Roman" panose="02020603050405020304" pitchFamily="18" charset="0"/>
              </a:rPr>
              <a:t>PB</a:t>
            </a:r>
            <a:r>
              <a:rPr lang="zh-CN" altLang="zh-CN" sz="2000" dirty="0">
                <a:latin typeface="Times New Roman" panose="02020603050405020304" pitchFamily="18" charset="0"/>
                <a:cs typeface="Times New Roman" panose="02020603050405020304" pitchFamily="18" charset="0"/>
              </a:rPr>
              <a:t>量级</a:t>
            </a:r>
          </a:p>
          <a:p>
            <a:pPr marL="285744" indent="-285744">
              <a:buFont typeface="Arial" panose="020B0604020202020204" pitchFamily="34" charset="0"/>
              <a:buChar char="•"/>
            </a:pPr>
            <a:r>
              <a:rPr lang="en-US" altLang="zh-CN" sz="2000" b="1" dirty="0">
                <a:solidFill>
                  <a:srgbClr val="FF0000"/>
                </a:solidFill>
                <a:latin typeface="Times New Roman" panose="02020603050405020304" pitchFamily="18" charset="0"/>
                <a:cs typeface="Times New Roman" panose="02020603050405020304" pitchFamily="18" charset="0"/>
              </a:rPr>
              <a:t>Variety</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数据呈异构化，数据来源呈多样性</a:t>
            </a:r>
          </a:p>
          <a:p>
            <a:pPr marL="285744" indent="-285744">
              <a:buFont typeface="Arial" panose="020B0604020202020204" pitchFamily="34" charset="0"/>
              <a:buChar char="•"/>
            </a:pPr>
            <a:r>
              <a:rPr lang="en-US" altLang="zh-CN" sz="2000" b="1" dirty="0">
                <a:solidFill>
                  <a:srgbClr val="FF0000"/>
                </a:solidFill>
                <a:latin typeface="Times New Roman" panose="02020603050405020304" pitchFamily="18" charset="0"/>
                <a:cs typeface="Times New Roman" panose="02020603050405020304" pitchFamily="18" charset="0"/>
              </a:rPr>
              <a:t>Velocity</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数据处理要求时效性</a:t>
            </a:r>
          </a:p>
          <a:p>
            <a:pPr marL="285744" indent="-285744">
              <a:buFont typeface="Arial" panose="020B0604020202020204" pitchFamily="34" charset="0"/>
              <a:buChar char="•"/>
            </a:pPr>
            <a:r>
              <a:rPr lang="en-US" altLang="zh-CN" sz="2000" b="1" dirty="0">
                <a:solidFill>
                  <a:srgbClr val="FF0000"/>
                </a:solidFill>
                <a:latin typeface="Times New Roman" panose="02020603050405020304" pitchFamily="18" charset="0"/>
                <a:cs typeface="Times New Roman" panose="02020603050405020304" pitchFamily="18" charset="0"/>
              </a:rPr>
              <a:t>Value</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单个数据无价值，但大规模数据拥有巨大价值</a:t>
            </a:r>
          </a:p>
          <a:p>
            <a:pPr marL="285744" indent="-285744">
              <a:buFont typeface="Arial" panose="020B0604020202020204" pitchFamily="34" charset="0"/>
              <a:buChar char="•"/>
            </a:pPr>
            <a:endParaRPr lang="en-US" altLang="zh-CN" sz="2000" dirty="0">
              <a:ea typeface="黑体" panose="02010609060101010101" pitchFamily="49" charset="-122"/>
            </a:endParaRPr>
          </a:p>
        </p:txBody>
      </p:sp>
      <p:sp>
        <p:nvSpPr>
          <p:cNvPr id="29700" name="Rectangle 4"/>
          <p:cNvSpPr>
            <a:spLocks noChangeArrowheads="1"/>
          </p:cNvSpPr>
          <p:nvPr/>
        </p:nvSpPr>
        <p:spPr bwMode="auto">
          <a:xfrm>
            <a:off x="1268845" y="7451862"/>
            <a:ext cx="184731" cy="646331"/>
          </a:xfrm>
          <a:prstGeom prst="rect">
            <a:avLst/>
          </a:prstGeom>
          <a:noFill/>
          <a:ln w="9525">
            <a:noFill/>
            <a:miter lim="800000"/>
          </a:ln>
        </p:spPr>
        <p:txBody>
          <a:bodyPr wrap="none" anchor="ctr">
            <a:spAutoFit/>
          </a:bodyPr>
          <a:lstStyle/>
          <a:p>
            <a:pPr eaLnBrk="0"/>
            <a:br>
              <a:rPr lang="en-GB" altLang="zh-CN">
                <a:ea typeface="宋体" panose="02010600030101010101" pitchFamily="2" charset="-122"/>
              </a:rPr>
            </a:br>
            <a:endParaRPr lang="en-GB" altLang="zh-CN">
              <a:ea typeface="宋体" panose="02010600030101010101" pitchFamily="2" charset="-122"/>
            </a:endParaRPr>
          </a:p>
        </p:txBody>
      </p:sp>
      <p:sp>
        <p:nvSpPr>
          <p:cNvPr id="13" name="矩形 12"/>
          <p:cNvSpPr/>
          <p:nvPr/>
        </p:nvSpPr>
        <p:spPr>
          <a:xfrm>
            <a:off x="6172200" y="4513232"/>
            <a:ext cx="3574474" cy="2400657"/>
          </a:xfrm>
          <a:prstGeom prst="rect">
            <a:avLst/>
          </a:prstGeom>
        </p:spPr>
        <p:txBody>
          <a:bodyPr wrap="square">
            <a:spAutoFit/>
          </a:bodyPr>
          <a:lstStyle/>
          <a:p>
            <a:r>
              <a:rPr lang="zh-CN" altLang="en-US" dirty="0">
                <a:ea typeface="黑体" panose="02010609060101010101" pitchFamily="49" charset="-122"/>
              </a:rPr>
              <a:t>大数据存储单位</a:t>
            </a:r>
            <a:r>
              <a:rPr lang="en-US" altLang="zh-CN" dirty="0">
                <a:ea typeface="黑体" panose="02010609060101010101" pitchFamily="49" charset="-122"/>
              </a:rPr>
              <a:t>——</a:t>
            </a:r>
            <a:endParaRPr lang="en-US" dirty="0">
              <a:ea typeface="黑体" panose="02010609060101010101" pitchFamily="49" charset="-122"/>
            </a:endParaRPr>
          </a:p>
          <a:p>
            <a:r>
              <a:rPr lang="en-US" sz="1100" b="1" dirty="0">
                <a:latin typeface="Times New Roman" panose="02020603050405020304" pitchFamily="18" charset="0"/>
                <a:cs typeface="Times New Roman" panose="02020603050405020304" pitchFamily="18" charset="0"/>
              </a:rPr>
              <a:t>bit (</a:t>
            </a:r>
            <a:r>
              <a:rPr lang="en-US" sz="1100" b="1" dirty="0" err="1">
                <a:latin typeface="Times New Roman" panose="02020603050405020304" pitchFamily="18" charset="0"/>
                <a:cs typeface="Times New Roman" panose="02020603050405020304" pitchFamily="18" charset="0"/>
              </a:rPr>
              <a:t>比特</a:t>
            </a:r>
            <a:r>
              <a:rPr lang="en-US" sz="1100" b="1"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位，二进制最基本的存储单位</a:t>
            </a:r>
            <a:r>
              <a:rPr lang="en-US" sz="1100" b="1" dirty="0">
                <a:latin typeface="Times New Roman" panose="02020603050405020304" pitchFamily="18" charset="0"/>
                <a:cs typeface="Times New Roman" panose="02020603050405020304" pitchFamily="18" charset="0"/>
              </a:rPr>
              <a:t>。</a:t>
            </a:r>
          </a:p>
          <a:p>
            <a:r>
              <a:rPr lang="en-US" sz="1100" b="1" dirty="0">
                <a:latin typeface="Times New Roman" panose="02020603050405020304" pitchFamily="18" charset="0"/>
                <a:cs typeface="Times New Roman" panose="02020603050405020304" pitchFamily="18" charset="0"/>
              </a:rPr>
              <a:t>1 Byte (</a:t>
            </a:r>
            <a:r>
              <a:rPr lang="en-US" sz="1100" b="1" dirty="0" err="1">
                <a:latin typeface="Times New Roman" panose="02020603050405020304" pitchFamily="18" charset="0"/>
                <a:cs typeface="Times New Roman" panose="02020603050405020304" pitchFamily="18" charset="0"/>
              </a:rPr>
              <a:t>字节</a:t>
            </a:r>
            <a:r>
              <a:rPr lang="en-US" sz="1100" b="1" dirty="0">
                <a:latin typeface="Times New Roman" panose="02020603050405020304" pitchFamily="18" charset="0"/>
                <a:cs typeface="Times New Roman" panose="02020603050405020304" pitchFamily="18" charset="0"/>
              </a:rPr>
              <a:t>)         = 8 bits</a:t>
            </a:r>
          </a:p>
          <a:p>
            <a:r>
              <a:rPr lang="en-US" sz="1100" b="1" dirty="0">
                <a:latin typeface="Times New Roman" panose="02020603050405020304" pitchFamily="18" charset="0"/>
                <a:cs typeface="Times New Roman" panose="02020603050405020304" pitchFamily="18" charset="0"/>
              </a:rPr>
              <a:t>1 KB (Kilobyte)     = 1024 B    = 210  bytes</a:t>
            </a:r>
          </a:p>
          <a:p>
            <a:r>
              <a:rPr lang="en-US" sz="1100" b="1" dirty="0">
                <a:latin typeface="Times New Roman" panose="02020603050405020304" pitchFamily="18" charset="0"/>
                <a:cs typeface="Times New Roman" panose="02020603050405020304" pitchFamily="18" charset="0"/>
              </a:rPr>
              <a:t>1 MB (Megabyte)  = 1024 KB = 220  bytes</a:t>
            </a:r>
          </a:p>
          <a:p>
            <a:r>
              <a:rPr lang="en-US" sz="1100" b="1" dirty="0">
                <a:latin typeface="Times New Roman" panose="02020603050405020304" pitchFamily="18" charset="0"/>
                <a:cs typeface="Times New Roman" panose="02020603050405020304" pitchFamily="18" charset="0"/>
              </a:rPr>
              <a:t>1 GB (Gigabyte)    = 1024 MB = 230  bytes</a:t>
            </a:r>
          </a:p>
          <a:p>
            <a:r>
              <a:rPr lang="en-US" sz="1100" b="1" dirty="0">
                <a:latin typeface="Times New Roman" panose="02020603050405020304" pitchFamily="18" charset="0"/>
                <a:cs typeface="Times New Roman" panose="02020603050405020304" pitchFamily="18" charset="0"/>
              </a:rPr>
              <a:t>1 TB (Terabyte)     = 1024 GB = 240  bytes</a:t>
            </a:r>
          </a:p>
          <a:p>
            <a:r>
              <a:rPr lang="en-US" sz="1100" b="1" dirty="0">
                <a:latin typeface="Times New Roman" panose="02020603050405020304" pitchFamily="18" charset="0"/>
                <a:cs typeface="Times New Roman" panose="02020603050405020304" pitchFamily="18" charset="0"/>
              </a:rPr>
              <a:t>1 PB (Petabyte)     = 1024 TB  = 250  bytes</a:t>
            </a:r>
          </a:p>
          <a:p>
            <a:r>
              <a:rPr lang="en-US" sz="1100" b="1" dirty="0">
                <a:latin typeface="Times New Roman" panose="02020603050405020304" pitchFamily="18" charset="0"/>
                <a:cs typeface="Times New Roman" panose="02020603050405020304" pitchFamily="18" charset="0"/>
              </a:rPr>
              <a:t>1 EB (Exabyte)      = 1024 PB  = 260  bytes</a:t>
            </a:r>
          </a:p>
          <a:p>
            <a:r>
              <a:rPr lang="en-US" sz="1100" b="1" dirty="0">
                <a:latin typeface="Times New Roman" panose="02020603050405020304" pitchFamily="18" charset="0"/>
                <a:cs typeface="Times New Roman" panose="02020603050405020304" pitchFamily="18" charset="0"/>
              </a:rPr>
              <a:t>1 ZB (Zettabyte)    = 1024 EB = 270  bytes</a:t>
            </a:r>
          </a:p>
          <a:p>
            <a:r>
              <a:rPr lang="en-US" sz="1100" b="1" dirty="0">
                <a:latin typeface="Times New Roman" panose="02020603050405020304" pitchFamily="18" charset="0"/>
                <a:cs typeface="Times New Roman" panose="02020603050405020304" pitchFamily="18" charset="0"/>
              </a:rPr>
              <a:t>1 YB (Yottabyte)    = 1024 ZB = 280  bytes</a:t>
            </a:r>
          </a:p>
          <a:p>
            <a:r>
              <a:rPr lang="en-US" sz="1100" b="1" dirty="0">
                <a:latin typeface="Times New Roman" panose="02020603050405020304" pitchFamily="18" charset="0"/>
                <a:cs typeface="Times New Roman" panose="02020603050405020304" pitchFamily="18" charset="0"/>
              </a:rPr>
              <a:t>1 BB (Brontobyte) = 1024 YB = 290  bytes</a:t>
            </a:r>
          </a:p>
          <a:p>
            <a:r>
              <a:rPr lang="en-US" sz="1100" b="1" dirty="0">
                <a:latin typeface="Times New Roman" panose="02020603050405020304" pitchFamily="18" charset="0"/>
                <a:cs typeface="Times New Roman" panose="02020603050405020304" pitchFamily="18" charset="0"/>
              </a:rPr>
              <a:t>1 GPB (</a:t>
            </a:r>
            <a:r>
              <a:rPr lang="en-US" sz="1100" b="1" dirty="0" err="1">
                <a:latin typeface="Times New Roman" panose="02020603050405020304" pitchFamily="18" charset="0"/>
                <a:cs typeface="Times New Roman" panose="02020603050405020304" pitchFamily="18" charset="0"/>
              </a:rPr>
              <a:t>Geopbyte</a:t>
            </a:r>
            <a:r>
              <a:rPr lang="en-US" sz="1100" b="1" dirty="0">
                <a:latin typeface="Times New Roman" panose="02020603050405020304" pitchFamily="18" charset="0"/>
                <a:cs typeface="Times New Roman" panose="02020603050405020304" pitchFamily="18" charset="0"/>
              </a:rPr>
              <a:t>) = 1024 BB = 2100  bytes</a:t>
            </a:r>
          </a:p>
        </p:txBody>
      </p:sp>
      <p:sp>
        <p:nvSpPr>
          <p:cNvPr id="14" name="标题 1"/>
          <p:cNvSpPr txBox="1"/>
          <p:nvPr/>
        </p:nvSpPr>
        <p:spPr>
          <a:xfrm>
            <a:off x="-2994642" y="6286499"/>
            <a:ext cx="60198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r"/>
            <a:r>
              <a:rPr lang="zh-CN" altLang="en-US" sz="2800" dirty="0"/>
              <a:t>大数据特性和概念</a:t>
            </a:r>
          </a:p>
        </p:txBody>
      </p:sp>
      <p:cxnSp>
        <p:nvCxnSpPr>
          <p:cNvPr id="15" name="直接连接符 14">
            <a:extLst>
              <a:ext uri="{FF2B5EF4-FFF2-40B4-BE49-F238E27FC236}">
                <a16:creationId xmlns:a16="http://schemas.microsoft.com/office/drawing/2014/main" id="{11206BD2-D6DA-0672-D87A-15D7E943DB54}"/>
              </a:ext>
            </a:extLst>
          </p:cNvPr>
          <p:cNvCxnSpPr>
            <a:cxnSpLocks/>
          </p:cNvCxnSpPr>
          <p:nvPr/>
        </p:nvCxnSpPr>
        <p:spPr>
          <a:xfrm>
            <a:off x="-114300" y="4572000"/>
            <a:ext cx="9372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6F99B11E-938A-FBDF-B92E-E5809D898D7B}"/>
              </a:ext>
            </a:extLst>
          </p:cNvPr>
          <p:cNvCxnSpPr/>
          <p:nvPr/>
        </p:nvCxnSpPr>
        <p:spPr>
          <a:xfrm>
            <a:off x="-71663" y="2947987"/>
            <a:ext cx="929640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7" name="标题 1"/>
          <p:cNvSpPr txBox="1">
            <a:spLocks/>
          </p:cNvSpPr>
          <p:nvPr/>
        </p:nvSpPr>
        <p:spPr>
          <a:xfrm>
            <a:off x="6172200" y="3594455"/>
            <a:ext cx="109728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b="1" dirty="0"/>
              <a:t>大数据概念</a:t>
            </a:r>
            <a:r>
              <a:rPr lang="en-US" altLang="zh-CN" sz="2000" b="1" dirty="0"/>
              <a:t>——</a:t>
            </a:r>
            <a:r>
              <a:rPr lang="zh-CN" altLang="en-US" sz="2000" b="1" dirty="0"/>
              <a:t>数据科学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371602" y="132880"/>
            <a:ext cx="8229600" cy="1143000"/>
          </a:xfrm>
        </p:spPr>
        <p:txBody>
          <a:bodyPr/>
          <a:lstStyle/>
          <a:p>
            <a:r>
              <a:rPr lang="zh-CN" altLang="en-US" dirty="0"/>
              <a:t>大数据概念</a:t>
            </a:r>
            <a:r>
              <a:rPr lang="en-US" altLang="zh-CN" dirty="0"/>
              <a:t>——</a:t>
            </a:r>
            <a:r>
              <a:rPr lang="zh-CN" altLang="en-US" dirty="0"/>
              <a:t>基本属性</a:t>
            </a:r>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t>2</a:t>
            </a:fld>
            <a:endParaRPr lang="zh-CN" altLang="en-US"/>
          </a:p>
        </p:txBody>
      </p:sp>
      <p:sp>
        <p:nvSpPr>
          <p:cNvPr id="7" name="文本框 6"/>
          <p:cNvSpPr txBox="1"/>
          <p:nvPr/>
        </p:nvSpPr>
        <p:spPr>
          <a:xfrm>
            <a:off x="-29133" y="957823"/>
            <a:ext cx="5515535" cy="4938712"/>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00000"/>
              </a:lnSpc>
              <a:spcBef>
                <a:spcPts val="0"/>
              </a:spcBef>
            </a:pPr>
            <a:r>
              <a:rPr lang="en-US" altLang="zh-CN" b="1" dirty="0">
                <a:solidFill>
                  <a:srgbClr val="FF0000"/>
                </a:solidFill>
              </a:rPr>
              <a:t>Volume</a:t>
            </a:r>
            <a:r>
              <a:rPr lang="zh-CN" altLang="en-US" dirty="0"/>
              <a:t>：大数据的超大规模</a:t>
            </a:r>
            <a:endParaRPr lang="en-US" altLang="zh-CN" dirty="0"/>
          </a:p>
          <a:p>
            <a:pPr lvl="1">
              <a:lnSpc>
                <a:spcPct val="100000"/>
              </a:lnSpc>
              <a:spcBef>
                <a:spcPts val="0"/>
              </a:spcBef>
            </a:pPr>
            <a:r>
              <a:rPr lang="zh-CN" altLang="en-US" dirty="0"/>
              <a:t>规模体现</a:t>
            </a:r>
            <a:endParaRPr lang="en-US" altLang="zh-CN" dirty="0"/>
          </a:p>
          <a:p>
            <a:pPr lvl="1">
              <a:lnSpc>
                <a:spcPct val="100000"/>
              </a:lnSpc>
              <a:spcBef>
                <a:spcPts val="0"/>
              </a:spcBef>
            </a:pPr>
            <a:r>
              <a:rPr lang="zh-CN" altLang="en-US" dirty="0"/>
              <a:t>带来的影响：</a:t>
            </a:r>
            <a:endParaRPr lang="en-US" altLang="zh-CN" dirty="0"/>
          </a:p>
          <a:p>
            <a:pPr lvl="2">
              <a:lnSpc>
                <a:spcPct val="100000"/>
              </a:lnSpc>
              <a:spcBef>
                <a:spcPts val="0"/>
              </a:spcBef>
            </a:pPr>
            <a:r>
              <a:rPr lang="zh-CN" altLang="en-US" dirty="0"/>
              <a:t>数据存储架构：</a:t>
            </a:r>
            <a:endParaRPr lang="en-US" altLang="zh-CN" dirty="0"/>
          </a:p>
          <a:p>
            <a:pPr lvl="3">
              <a:lnSpc>
                <a:spcPct val="100000"/>
              </a:lnSpc>
              <a:spcBef>
                <a:spcPts val="0"/>
              </a:spcBef>
            </a:pPr>
            <a:r>
              <a:rPr lang="zh-CN" altLang="en-US" dirty="0"/>
              <a:t>基于行</a:t>
            </a:r>
            <a:r>
              <a:rPr lang="en-US" altLang="zh-CN" dirty="0"/>
              <a:t>-</a:t>
            </a:r>
            <a:r>
              <a:rPr lang="zh-CN" altLang="en-US" dirty="0"/>
              <a:t>键表格存储格式的关系型数据库？</a:t>
            </a:r>
            <a:endParaRPr lang="en-US" altLang="zh-CN" dirty="0"/>
          </a:p>
          <a:p>
            <a:pPr lvl="3">
              <a:lnSpc>
                <a:spcPct val="100000"/>
              </a:lnSpc>
              <a:spcBef>
                <a:spcPts val="0"/>
              </a:spcBef>
            </a:pPr>
            <a:r>
              <a:rPr lang="zh-CN" altLang="en-US" dirty="0"/>
              <a:t>基于</a:t>
            </a:r>
            <a:r>
              <a:rPr lang="zh-CN" altLang="zh-CN" dirty="0"/>
              <a:t>分布式文件系统的分布式数据库</a:t>
            </a:r>
            <a:r>
              <a:rPr lang="zh-CN" altLang="en-US" dirty="0"/>
              <a:t>！</a:t>
            </a:r>
            <a:endParaRPr lang="en-US" altLang="zh-CN" dirty="0"/>
          </a:p>
          <a:p>
            <a:pPr lvl="2">
              <a:lnSpc>
                <a:spcPct val="100000"/>
              </a:lnSpc>
              <a:spcBef>
                <a:spcPts val="0"/>
              </a:spcBef>
            </a:pPr>
            <a:r>
              <a:rPr lang="zh-CN" altLang="en-US" dirty="0"/>
              <a:t>计算模型：</a:t>
            </a:r>
            <a:endParaRPr lang="en-US" altLang="zh-CN" dirty="0"/>
          </a:p>
          <a:p>
            <a:pPr lvl="3">
              <a:lnSpc>
                <a:spcPct val="100000"/>
              </a:lnSpc>
              <a:spcBef>
                <a:spcPts val="0"/>
              </a:spcBef>
            </a:pPr>
            <a:r>
              <a:rPr lang="zh-CN" altLang="en-US" dirty="0"/>
              <a:t>离线批处理计算框架（</a:t>
            </a:r>
            <a:r>
              <a:rPr lang="en-US" altLang="zh-CN" dirty="0"/>
              <a:t> MapReduce</a:t>
            </a:r>
            <a:r>
              <a:rPr lang="zh-CN" altLang="en-US" dirty="0"/>
              <a:t>）</a:t>
            </a:r>
            <a:endParaRPr lang="en-US" altLang="zh-CN" dirty="0"/>
          </a:p>
          <a:p>
            <a:pPr lvl="3">
              <a:lnSpc>
                <a:spcPct val="100000"/>
              </a:lnSpc>
              <a:spcBef>
                <a:spcPts val="0"/>
              </a:spcBef>
            </a:pPr>
            <a:r>
              <a:rPr lang="en-US" altLang="zh-CN" dirty="0"/>
              <a:t>BSP</a:t>
            </a:r>
            <a:r>
              <a:rPr lang="zh-CN" altLang="en-US" dirty="0"/>
              <a:t>图并行计算框架（</a:t>
            </a:r>
            <a:r>
              <a:rPr lang="en-US" altLang="zh-CN" dirty="0"/>
              <a:t>Pregel</a:t>
            </a:r>
            <a:r>
              <a:rPr lang="zh-CN" altLang="en-US" dirty="0"/>
              <a:t>、</a:t>
            </a:r>
            <a:r>
              <a:rPr lang="en-US" altLang="zh-CN" dirty="0"/>
              <a:t>Hama</a:t>
            </a:r>
            <a:r>
              <a:rPr lang="zh-CN" altLang="en-US" dirty="0"/>
              <a:t>）</a:t>
            </a:r>
            <a:endParaRPr lang="en-US" altLang="zh-CN" dirty="0"/>
          </a:p>
          <a:p>
            <a:pPr lvl="3">
              <a:lnSpc>
                <a:spcPct val="100000"/>
              </a:lnSpc>
              <a:spcBef>
                <a:spcPts val="0"/>
              </a:spcBef>
            </a:pPr>
            <a:r>
              <a:rPr lang="zh-CN" altLang="en-US" dirty="0"/>
              <a:t>交互式计算模型（列存储结构，内存驻存）</a:t>
            </a:r>
            <a:endParaRPr lang="en-US" altLang="zh-CN" dirty="0"/>
          </a:p>
          <a:p>
            <a:pPr lvl="3">
              <a:lnSpc>
                <a:spcPct val="100000"/>
              </a:lnSpc>
              <a:spcBef>
                <a:spcPts val="0"/>
              </a:spcBef>
            </a:pPr>
            <a:r>
              <a:rPr lang="zh-CN" altLang="en-US" dirty="0"/>
              <a:t>大内存计算系统（</a:t>
            </a:r>
            <a:r>
              <a:rPr lang="en-US" altLang="zh-CN" dirty="0"/>
              <a:t> </a:t>
            </a:r>
            <a:r>
              <a:rPr lang="en-US" altLang="zh-CN" dirty="0" err="1"/>
              <a:t>MemCloud</a:t>
            </a:r>
            <a:r>
              <a:rPr lang="en-US" altLang="zh-CN" dirty="0"/>
              <a:t>, HANA </a:t>
            </a:r>
            <a:r>
              <a:rPr lang="zh-CN" altLang="en-US" dirty="0"/>
              <a:t>）</a:t>
            </a:r>
          </a:p>
          <a:p>
            <a:pPr lvl="3">
              <a:lnSpc>
                <a:spcPct val="100000"/>
              </a:lnSpc>
              <a:spcBef>
                <a:spcPts val="0"/>
              </a:spcBef>
            </a:pPr>
            <a:endParaRPr lang="en-US" altLang="zh-CN" dirty="0"/>
          </a:p>
        </p:txBody>
      </p:sp>
      <p:sp>
        <p:nvSpPr>
          <p:cNvPr id="2" name="文本框 1">
            <a:extLst>
              <a:ext uri="{FF2B5EF4-FFF2-40B4-BE49-F238E27FC236}">
                <a16:creationId xmlns:a16="http://schemas.microsoft.com/office/drawing/2014/main" id="{1B89180F-90C3-3FB3-33EE-C1489FCD13FF}"/>
              </a:ext>
            </a:extLst>
          </p:cNvPr>
          <p:cNvSpPr txBox="1"/>
          <p:nvPr/>
        </p:nvSpPr>
        <p:spPr>
          <a:xfrm>
            <a:off x="4876800" y="959644"/>
            <a:ext cx="4267200" cy="4938712"/>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00000"/>
              </a:lnSpc>
            </a:pPr>
            <a:r>
              <a:rPr lang="en-US" altLang="zh-CN" sz="2400" b="1" dirty="0">
                <a:solidFill>
                  <a:srgbClr val="FF0000"/>
                </a:solidFill>
              </a:rPr>
              <a:t>Velocity</a:t>
            </a:r>
            <a:r>
              <a:rPr lang="zh-CN" altLang="en-US" sz="2400" dirty="0"/>
              <a:t>：强调数据计算处理速度和系统响应特性</a:t>
            </a:r>
            <a:endParaRPr lang="en-US" altLang="zh-CN" sz="2400" dirty="0"/>
          </a:p>
          <a:p>
            <a:pPr lvl="1">
              <a:lnSpc>
                <a:spcPct val="100000"/>
              </a:lnSpc>
            </a:pPr>
            <a:r>
              <a:rPr lang="zh-CN" altLang="en-US" sz="2000" dirty="0"/>
              <a:t>互联网领域的大数据</a:t>
            </a:r>
            <a:endParaRPr lang="en-US" altLang="zh-CN" sz="2000" dirty="0"/>
          </a:p>
          <a:p>
            <a:pPr lvl="1">
              <a:lnSpc>
                <a:spcPct val="100000"/>
              </a:lnSpc>
            </a:pPr>
            <a:r>
              <a:rPr lang="zh-CN" altLang="en-US" sz="1800" dirty="0"/>
              <a:t>实时分析能力差、海量数据处理效率低、缺少高效分析软件，是目前中国企业数据分析处理面临的主要难题</a:t>
            </a:r>
            <a:endParaRPr lang="en-US" altLang="zh-CN" sz="1400" dirty="0"/>
          </a:p>
        </p:txBody>
      </p:sp>
      <p:sp>
        <p:nvSpPr>
          <p:cNvPr id="3" name="文本框 2"/>
          <p:cNvSpPr txBox="1"/>
          <p:nvPr/>
        </p:nvSpPr>
        <p:spPr>
          <a:xfrm>
            <a:off x="5334000" y="3200403"/>
            <a:ext cx="3657600" cy="3863269"/>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00000"/>
              </a:lnSpc>
            </a:pPr>
            <a:r>
              <a:rPr lang="en-US" altLang="zh-CN" sz="2400" b="1" dirty="0">
                <a:solidFill>
                  <a:srgbClr val="FF0000"/>
                </a:solidFill>
              </a:rPr>
              <a:t>Variety</a:t>
            </a:r>
            <a:r>
              <a:rPr lang="zh-CN" altLang="en-US" sz="2400" b="1" dirty="0"/>
              <a:t>：大数据来源多样性与异构性</a:t>
            </a:r>
            <a:endParaRPr lang="en-US" altLang="zh-CN" sz="2400" b="1" dirty="0"/>
          </a:p>
          <a:p>
            <a:pPr lvl="1">
              <a:lnSpc>
                <a:spcPct val="100000"/>
              </a:lnSpc>
            </a:pPr>
            <a:r>
              <a:rPr lang="zh-CN" altLang="en-US" sz="2000" dirty="0"/>
              <a:t>大数据类型划分：</a:t>
            </a:r>
            <a:endParaRPr lang="en-US" altLang="zh-CN" sz="2000" dirty="0"/>
          </a:p>
          <a:p>
            <a:pPr lvl="2">
              <a:lnSpc>
                <a:spcPct val="100000"/>
              </a:lnSpc>
            </a:pPr>
            <a:r>
              <a:rPr lang="zh-CN" altLang="en-US" sz="1800" dirty="0"/>
              <a:t>依结构特征划分</a:t>
            </a:r>
            <a:endParaRPr lang="en-US" altLang="zh-CN" sz="1800" dirty="0"/>
          </a:p>
          <a:p>
            <a:pPr lvl="2">
              <a:lnSpc>
                <a:spcPct val="100000"/>
              </a:lnSpc>
            </a:pPr>
            <a:r>
              <a:rPr lang="zh-CN" altLang="en-US" sz="1800" dirty="0"/>
              <a:t>依时效性划分</a:t>
            </a:r>
            <a:endParaRPr lang="en-US" altLang="zh-CN" sz="1800" dirty="0"/>
          </a:p>
          <a:p>
            <a:pPr lvl="2">
              <a:lnSpc>
                <a:spcPct val="100000"/>
              </a:lnSpc>
            </a:pPr>
            <a:r>
              <a:rPr lang="zh-CN" altLang="en-US" sz="1800" dirty="0"/>
              <a:t>依关联特性划分</a:t>
            </a:r>
            <a:endParaRPr lang="en-US" altLang="zh-CN" sz="1800" dirty="0"/>
          </a:p>
          <a:p>
            <a:pPr lvl="2">
              <a:lnSpc>
                <a:spcPct val="100000"/>
              </a:lnSpc>
            </a:pPr>
            <a:r>
              <a:rPr lang="zh-CN" altLang="en-US" sz="1800" dirty="0"/>
              <a:t>依数据类型划分</a:t>
            </a:r>
            <a:endParaRPr lang="en-US" altLang="zh-CN" sz="1800" dirty="0"/>
          </a:p>
          <a:p>
            <a:pPr lvl="2">
              <a:lnSpc>
                <a:spcPct val="100000"/>
              </a:lnSpc>
            </a:pPr>
            <a:r>
              <a:rPr lang="zh-CN" altLang="en-US" sz="1800" dirty="0"/>
              <a:t>依数据来源划分</a:t>
            </a:r>
            <a:endParaRPr lang="en-US" altLang="zh-CN" sz="1800" dirty="0"/>
          </a:p>
          <a:p>
            <a:pPr lvl="1">
              <a:lnSpc>
                <a:spcPct val="100000"/>
              </a:lnSpc>
            </a:pPr>
            <a:r>
              <a:rPr lang="zh-CN" altLang="en-US" sz="2000" dirty="0"/>
              <a:t>带来影响：</a:t>
            </a:r>
            <a:r>
              <a:rPr lang="zh-CN" altLang="zh-CN" sz="1800" dirty="0"/>
              <a:t>数据存储、管理和快速查询异常困难</a:t>
            </a:r>
            <a:endParaRPr lang="zh-CN" altLang="en-US" sz="1800" dirty="0"/>
          </a:p>
        </p:txBody>
      </p:sp>
      <p:sp>
        <p:nvSpPr>
          <p:cNvPr id="4" name="文本框 3"/>
          <p:cNvSpPr txBox="1"/>
          <p:nvPr/>
        </p:nvSpPr>
        <p:spPr>
          <a:xfrm>
            <a:off x="314888" y="5775327"/>
            <a:ext cx="5419165" cy="946151"/>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00000"/>
              </a:lnSpc>
            </a:pPr>
            <a:r>
              <a:rPr lang="en-US" altLang="zh-CN" sz="1800" b="1" dirty="0">
                <a:solidFill>
                  <a:srgbClr val="FF0000"/>
                </a:solidFill>
              </a:rPr>
              <a:t>Value</a:t>
            </a:r>
            <a:r>
              <a:rPr lang="zh-CN" altLang="en-US" sz="1800" dirty="0"/>
              <a:t>：价值低密度特性</a:t>
            </a:r>
            <a:endParaRPr lang="en-US" altLang="zh-CN" sz="1800" dirty="0"/>
          </a:p>
          <a:p>
            <a:pPr lvl="1">
              <a:lnSpc>
                <a:spcPct val="100000"/>
              </a:lnSpc>
              <a:spcAft>
                <a:spcPts val="1800"/>
              </a:spcAft>
            </a:pPr>
            <a:r>
              <a:rPr lang="zh-CN" altLang="en-US" sz="1800" dirty="0"/>
              <a:t>区别于传统数学统计学方法的关键之处</a:t>
            </a:r>
            <a:r>
              <a:rPr lang="en-US" altLang="zh-CN" sz="1800" dirty="0"/>
              <a:t>(</a:t>
            </a:r>
            <a:r>
              <a:rPr lang="zh-CN" altLang="en-US" sz="1800" dirty="0"/>
              <a:t>如小区监控视频）</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3200" y="-353514"/>
            <a:ext cx="8229600" cy="1143000"/>
          </a:xfrm>
        </p:spPr>
        <p:txBody>
          <a:bodyPr>
            <a:normAutofit/>
          </a:bodyPr>
          <a:lstStyle/>
          <a:p>
            <a:r>
              <a:rPr lang="en-US" altLang="zh-CN" sz="3600" dirty="0">
                <a:latin typeface="+mn-ea"/>
                <a:ea typeface="+mn-ea"/>
              </a:rPr>
              <a:t>1.2 </a:t>
            </a:r>
            <a:r>
              <a:rPr lang="zh-CN" altLang="en-US" sz="3600" dirty="0">
                <a:latin typeface="+mn-ea"/>
                <a:ea typeface="+mn-ea"/>
              </a:rPr>
              <a:t>大数据技术特征</a:t>
            </a:r>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t>3</a:t>
            </a:fld>
            <a:endParaRPr lang="zh-CN" altLang="en-US"/>
          </a:p>
        </p:txBody>
      </p:sp>
      <p:sp>
        <p:nvSpPr>
          <p:cNvPr id="6" name="文本框 5"/>
          <p:cNvSpPr txBox="1"/>
          <p:nvPr/>
        </p:nvSpPr>
        <p:spPr>
          <a:xfrm>
            <a:off x="6781800" y="-40719"/>
            <a:ext cx="2667000" cy="14935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a:lnSpc>
                <a:spcPct val="100000"/>
              </a:lnSpc>
              <a:spcBef>
                <a:spcPts val="0"/>
              </a:spcBef>
            </a:pPr>
            <a:r>
              <a:rPr lang="zh-CN" altLang="en-US" sz="1800" b="1" dirty="0"/>
              <a:t>大数据算法特性</a:t>
            </a:r>
            <a:endParaRPr lang="en-US" altLang="zh-CN" sz="1800" b="1" dirty="0"/>
          </a:p>
          <a:p>
            <a:pPr marL="0">
              <a:lnSpc>
                <a:spcPct val="100000"/>
              </a:lnSpc>
              <a:spcBef>
                <a:spcPts val="0"/>
              </a:spcBef>
            </a:pPr>
            <a:r>
              <a:rPr lang="zh-CN" altLang="en-US" sz="1800" b="1" dirty="0"/>
              <a:t>大数据计算系统特性</a:t>
            </a:r>
            <a:endParaRPr lang="en-US" altLang="zh-CN" sz="1800" b="1" dirty="0"/>
          </a:p>
          <a:p>
            <a:pPr marL="0">
              <a:lnSpc>
                <a:spcPct val="100000"/>
              </a:lnSpc>
              <a:spcBef>
                <a:spcPts val="0"/>
              </a:spcBef>
            </a:pPr>
            <a:r>
              <a:rPr lang="zh-CN" altLang="en-US" sz="1800" b="1" dirty="0"/>
              <a:t>大数据开发技术特性</a:t>
            </a:r>
            <a:endParaRPr lang="en-US" altLang="zh-CN" sz="1800" b="1" dirty="0"/>
          </a:p>
          <a:p>
            <a:pPr marL="0">
              <a:lnSpc>
                <a:spcPct val="100000"/>
              </a:lnSpc>
              <a:spcBef>
                <a:spcPts val="0"/>
              </a:spcBef>
            </a:pPr>
            <a:r>
              <a:rPr lang="zh-CN" altLang="en-US" sz="1800" b="1" dirty="0"/>
              <a:t>大数据计算技术标准</a:t>
            </a:r>
          </a:p>
        </p:txBody>
      </p:sp>
      <p:sp>
        <p:nvSpPr>
          <p:cNvPr id="3" name="标题 1"/>
          <p:cNvSpPr txBox="1">
            <a:spLocks/>
          </p:cNvSpPr>
          <p:nvPr/>
        </p:nvSpPr>
        <p:spPr>
          <a:xfrm>
            <a:off x="-88900" y="-84300"/>
            <a:ext cx="109728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latin typeface="微软雅黑" panose="020B0503020204020204" pitchFamily="34" charset="-122"/>
                <a:ea typeface="微软雅黑" panose="020B0503020204020204" pitchFamily="34" charset="-122"/>
              </a:rPr>
              <a:t>1.2.1 </a:t>
            </a:r>
            <a:r>
              <a:rPr lang="zh-CN" altLang="en-US" sz="2400" b="1" dirty="0">
                <a:latin typeface="微软雅黑" panose="020B0503020204020204" pitchFamily="34" charset="-122"/>
                <a:ea typeface="微软雅黑" panose="020B0503020204020204" pitchFamily="34" charset="-122"/>
              </a:rPr>
              <a:t>大数据算法特性</a:t>
            </a:r>
          </a:p>
        </p:txBody>
      </p:sp>
      <p:graphicFrame>
        <p:nvGraphicFramePr>
          <p:cNvPr id="7" name="表格 6"/>
          <p:cNvGraphicFramePr>
            <a:graphicFrameLocks noGrp="1"/>
          </p:cNvGraphicFramePr>
          <p:nvPr>
            <p:extLst>
              <p:ext uri="{D42A27DB-BD31-4B8C-83A1-F6EECF244321}">
                <p14:modId xmlns:p14="http://schemas.microsoft.com/office/powerpoint/2010/main" val="2720291326"/>
              </p:ext>
            </p:extLst>
          </p:nvPr>
        </p:nvGraphicFramePr>
        <p:xfrm>
          <a:off x="4482" y="591562"/>
          <a:ext cx="6629400" cy="1493520"/>
        </p:xfrm>
        <a:graphic>
          <a:graphicData uri="http://schemas.openxmlformats.org/drawingml/2006/table">
            <a:tbl>
              <a:tblPr firstRow="1" bandRow="1">
                <a:tableStyleId>{F2DE63D5-997A-4646-A377-4702673A728D}</a:tableStyleId>
              </a:tblPr>
              <a:tblGrid>
                <a:gridCol w="1276297">
                  <a:extLst>
                    <a:ext uri="{9D8B030D-6E8A-4147-A177-3AD203B41FA5}">
                      <a16:colId xmlns:a16="http://schemas.microsoft.com/office/drawing/2014/main" val="20000"/>
                    </a:ext>
                  </a:extLst>
                </a:gridCol>
                <a:gridCol w="1392519">
                  <a:extLst>
                    <a:ext uri="{9D8B030D-6E8A-4147-A177-3AD203B41FA5}">
                      <a16:colId xmlns:a16="http://schemas.microsoft.com/office/drawing/2014/main" val="20001"/>
                    </a:ext>
                  </a:extLst>
                </a:gridCol>
                <a:gridCol w="1750783">
                  <a:extLst>
                    <a:ext uri="{9D8B030D-6E8A-4147-A177-3AD203B41FA5}">
                      <a16:colId xmlns:a16="http://schemas.microsoft.com/office/drawing/2014/main" val="20002"/>
                    </a:ext>
                  </a:extLst>
                </a:gridCol>
                <a:gridCol w="2209801">
                  <a:extLst>
                    <a:ext uri="{9D8B030D-6E8A-4147-A177-3AD203B41FA5}">
                      <a16:colId xmlns:a16="http://schemas.microsoft.com/office/drawing/2014/main" val="20003"/>
                    </a:ext>
                  </a:extLst>
                </a:gridCol>
              </a:tblGrid>
              <a:tr h="331347">
                <a:tc>
                  <a:txBody>
                    <a:bodyPr/>
                    <a:lstStyle/>
                    <a:p>
                      <a:pPr algn="ctr"/>
                      <a:endParaRPr lang="zh-CN" altLang="en-US" sz="1600" dirty="0">
                        <a:latin typeface="微软雅黑" panose="020B0503020204020204" charset="-122"/>
                        <a:ea typeface="微软雅黑" panose="020B0503020204020204" charset="-122"/>
                      </a:endParaRPr>
                    </a:p>
                  </a:txBody>
                  <a:tcPr anchor="ctr"/>
                </a:tc>
                <a:tc>
                  <a:txBody>
                    <a:bodyPr/>
                    <a:lstStyle/>
                    <a:p>
                      <a:pPr algn="ctr"/>
                      <a:r>
                        <a:rPr lang="zh-CN" altLang="en-US" sz="1600" dirty="0">
                          <a:latin typeface="微软雅黑" panose="020B0503020204020204" charset="-122"/>
                          <a:ea typeface="微软雅黑" panose="020B0503020204020204" charset="-122"/>
                        </a:rPr>
                        <a:t>大数据计算</a:t>
                      </a:r>
                    </a:p>
                  </a:txBody>
                  <a:tcPr anchor="ctr"/>
                </a:tc>
                <a:tc>
                  <a:txBody>
                    <a:bodyPr/>
                    <a:lstStyle/>
                    <a:p>
                      <a:pPr algn="ctr"/>
                      <a:r>
                        <a:rPr lang="zh-CN" altLang="en-US" sz="1600" dirty="0">
                          <a:latin typeface="微软雅黑" panose="020B0503020204020204" charset="-122"/>
                          <a:ea typeface="微软雅黑" panose="020B0503020204020204" charset="-122"/>
                        </a:rPr>
                        <a:t>传统统计学</a:t>
                      </a:r>
                    </a:p>
                  </a:txBody>
                  <a:tcPr anchor="ctr"/>
                </a:tc>
                <a:tc>
                  <a:txBody>
                    <a:bodyPr/>
                    <a:lstStyle/>
                    <a:p>
                      <a:pPr algn="ctr"/>
                      <a:r>
                        <a:rPr lang="zh-CN" altLang="en-US" sz="1600" dirty="0">
                          <a:latin typeface="微软雅黑" panose="020B0503020204020204" charset="-122"/>
                          <a:ea typeface="微软雅黑" panose="020B0503020204020204" charset="-122"/>
                        </a:rPr>
                        <a:t>优势</a:t>
                      </a:r>
                    </a:p>
                  </a:txBody>
                  <a:tcPr anchor="ctr"/>
                </a:tc>
                <a:extLst>
                  <a:ext uri="{0D108BD9-81ED-4DB2-BD59-A6C34878D82A}">
                    <a16:rowId xmlns:a16="http://schemas.microsoft.com/office/drawing/2014/main" val="10000"/>
                  </a:ext>
                </a:extLst>
              </a:tr>
              <a:tr h="572327">
                <a:tc>
                  <a:txBody>
                    <a:bodyPr/>
                    <a:lstStyle/>
                    <a:p>
                      <a:pPr algn="ctr"/>
                      <a:r>
                        <a:rPr lang="zh-CN" altLang="en-US" sz="1600" dirty="0">
                          <a:latin typeface="微软雅黑" panose="020B0503020204020204" charset="-122"/>
                          <a:ea typeface="微软雅黑" panose="020B0503020204020204" charset="-122"/>
                        </a:rPr>
                        <a:t>样本空间</a:t>
                      </a:r>
                    </a:p>
                  </a:txBody>
                  <a:tcPr anchor="ctr">
                    <a:solidFill>
                      <a:schemeClr val="accent3">
                        <a:lumMod val="20000"/>
                        <a:lumOff val="80000"/>
                      </a:schemeClr>
                    </a:solidFill>
                  </a:tcPr>
                </a:tc>
                <a:tc>
                  <a:txBody>
                    <a:bodyPr/>
                    <a:lstStyle/>
                    <a:p>
                      <a:pPr algn="ctr"/>
                      <a:r>
                        <a:rPr lang="zh-CN" altLang="en-US" sz="1600" dirty="0">
                          <a:latin typeface="微软雅黑" panose="020B0503020204020204" charset="-122"/>
                          <a:ea typeface="微软雅黑" panose="020B0503020204020204" charset="-122"/>
                        </a:rPr>
                        <a:t>整个数据集</a:t>
                      </a:r>
                    </a:p>
                  </a:txBody>
                  <a:tcPr anchor="ctr"/>
                </a:tc>
                <a:tc>
                  <a:txBody>
                    <a:bodyPr/>
                    <a:lstStyle/>
                    <a:p>
                      <a:pPr algn="ctr"/>
                      <a:r>
                        <a:rPr lang="zh-CN" altLang="en-US" sz="1600" dirty="0">
                          <a:latin typeface="微软雅黑" panose="020B0503020204020204" charset="-122"/>
                          <a:ea typeface="微软雅黑" panose="020B0503020204020204" charset="-122"/>
                        </a:rPr>
                        <a:t>基于独立同分布原理抽取样本集</a:t>
                      </a:r>
                    </a:p>
                  </a:txBody>
                  <a:tcPr anchor="ctr"/>
                </a:tc>
                <a:tc>
                  <a:txBody>
                    <a:bodyPr/>
                    <a:lstStyle/>
                    <a:p>
                      <a:pPr algn="ctr"/>
                      <a:r>
                        <a:rPr lang="zh-CN" altLang="en-US" sz="1600" dirty="0">
                          <a:latin typeface="微软雅黑" panose="020B0503020204020204" charset="-122"/>
                          <a:ea typeface="微软雅黑" panose="020B0503020204020204" charset="-122"/>
                        </a:rPr>
                        <a:t>避免样本失真</a:t>
                      </a:r>
                    </a:p>
                  </a:txBody>
                  <a:tcPr anchor="ctr"/>
                </a:tc>
                <a:extLst>
                  <a:ext uri="{0D108BD9-81ED-4DB2-BD59-A6C34878D82A}">
                    <a16:rowId xmlns:a16="http://schemas.microsoft.com/office/drawing/2014/main" val="10001"/>
                  </a:ext>
                </a:extLst>
              </a:tr>
              <a:tr h="572327">
                <a:tc>
                  <a:txBody>
                    <a:bodyPr/>
                    <a:lstStyle/>
                    <a:p>
                      <a:pPr algn="ctr"/>
                      <a:r>
                        <a:rPr lang="zh-CN" altLang="en-US" sz="1600" dirty="0">
                          <a:latin typeface="微软雅黑" panose="020B0503020204020204" charset="-122"/>
                          <a:ea typeface="微软雅黑" panose="020B0503020204020204" charset="-122"/>
                        </a:rPr>
                        <a:t>计算方法</a:t>
                      </a:r>
                    </a:p>
                  </a:txBody>
                  <a:tcPr anchor="ctr">
                    <a:solidFill>
                      <a:schemeClr val="accent3">
                        <a:lumMod val="20000"/>
                        <a:lumOff val="80000"/>
                      </a:schemeClr>
                    </a:solidFill>
                  </a:tcPr>
                </a:tc>
                <a:tc>
                  <a:txBody>
                    <a:bodyPr/>
                    <a:lstStyle/>
                    <a:p>
                      <a:pPr algn="ctr"/>
                      <a:r>
                        <a:rPr lang="zh-CN" altLang="en-US" sz="1600" dirty="0">
                          <a:latin typeface="微软雅黑" panose="020B0503020204020204" charset="-122"/>
                          <a:ea typeface="微软雅黑" panose="020B0503020204020204" charset="-122"/>
                        </a:rPr>
                        <a:t>机器学习方法</a:t>
                      </a:r>
                    </a:p>
                  </a:txBody>
                  <a:tcPr anchor="ctr"/>
                </a:tc>
                <a:tc>
                  <a:txBody>
                    <a:bodyPr/>
                    <a:lstStyle/>
                    <a:p>
                      <a:pPr algn="ctr"/>
                      <a:r>
                        <a:rPr lang="zh-CN" altLang="en-US" sz="1600" dirty="0">
                          <a:latin typeface="微软雅黑" panose="020B0503020204020204" charset="-122"/>
                          <a:ea typeface="微软雅黑" panose="020B0503020204020204" charset="-122"/>
                        </a:rPr>
                        <a:t>按照固定数学模型进行预测</a:t>
                      </a:r>
                    </a:p>
                  </a:txBody>
                  <a:tcPr anchor="ctr"/>
                </a:tc>
                <a:tc>
                  <a:txBody>
                    <a:bodyPr/>
                    <a:lstStyle/>
                    <a:p>
                      <a:pPr algn="ctr"/>
                      <a:r>
                        <a:rPr lang="zh-CN" altLang="en-US" sz="1600" dirty="0">
                          <a:latin typeface="微软雅黑" panose="020B0503020204020204" charset="-122"/>
                          <a:ea typeface="微软雅黑" panose="020B0503020204020204" charset="-122"/>
                        </a:rPr>
                        <a:t>预测结果的精度改进是一个动态过程</a:t>
                      </a:r>
                    </a:p>
                  </a:txBody>
                  <a:tcPr anchor="ctr"/>
                </a:tc>
                <a:extLst>
                  <a:ext uri="{0D108BD9-81ED-4DB2-BD59-A6C34878D82A}">
                    <a16:rowId xmlns:a16="http://schemas.microsoft.com/office/drawing/2014/main" val="10002"/>
                  </a:ext>
                </a:extLst>
              </a:tr>
            </a:tbl>
          </a:graphicData>
        </a:graphic>
      </p:graphicFrame>
      <p:sp>
        <p:nvSpPr>
          <p:cNvPr id="4" name="标题 1"/>
          <p:cNvSpPr txBox="1">
            <a:spLocks/>
          </p:cNvSpPr>
          <p:nvPr/>
        </p:nvSpPr>
        <p:spPr>
          <a:xfrm>
            <a:off x="-112059" y="2014882"/>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lang="en-US" altLang="zh-CN" sz="2400" b="1" dirty="0">
                <a:latin typeface="微软雅黑" panose="020B0503020204020204" pitchFamily="34" charset="-122"/>
                <a:ea typeface="微软雅黑" panose="020B0503020204020204" pitchFamily="34" charset="-122"/>
              </a:rPr>
              <a:t>1.2.2 </a:t>
            </a:r>
            <a:r>
              <a:rPr lang="zh-CN" altLang="en-US" sz="2400" b="1" dirty="0">
                <a:latin typeface="微软雅黑" panose="020B0503020204020204" pitchFamily="34" charset="-122"/>
                <a:ea typeface="微软雅黑" panose="020B0503020204020204" pitchFamily="34" charset="-122"/>
              </a:rPr>
              <a:t>大数据计算系统特性</a:t>
            </a:r>
          </a:p>
        </p:txBody>
      </p:sp>
      <p:graphicFrame>
        <p:nvGraphicFramePr>
          <p:cNvPr id="8" name="表格 7"/>
          <p:cNvGraphicFramePr>
            <a:graphicFrameLocks noGrp="1"/>
          </p:cNvGraphicFramePr>
          <p:nvPr>
            <p:extLst>
              <p:ext uri="{D42A27DB-BD31-4B8C-83A1-F6EECF244321}">
                <p14:modId xmlns:p14="http://schemas.microsoft.com/office/powerpoint/2010/main" val="209004019"/>
              </p:ext>
            </p:extLst>
          </p:nvPr>
        </p:nvGraphicFramePr>
        <p:xfrm>
          <a:off x="-7257" y="2375248"/>
          <a:ext cx="6027056" cy="3230880"/>
        </p:xfrm>
        <a:graphic>
          <a:graphicData uri="http://schemas.openxmlformats.org/drawingml/2006/table">
            <a:tbl>
              <a:tblPr firstRow="1" bandRow="1">
                <a:tableStyleId>{F2DE63D5-997A-4646-A377-4702673A728D}</a:tableStyleId>
              </a:tblPr>
              <a:tblGrid>
                <a:gridCol w="456449">
                  <a:extLst>
                    <a:ext uri="{9D8B030D-6E8A-4147-A177-3AD203B41FA5}">
                      <a16:colId xmlns:a16="http://schemas.microsoft.com/office/drawing/2014/main" val="20000"/>
                    </a:ext>
                  </a:extLst>
                </a:gridCol>
                <a:gridCol w="2308540">
                  <a:extLst>
                    <a:ext uri="{9D8B030D-6E8A-4147-A177-3AD203B41FA5}">
                      <a16:colId xmlns:a16="http://schemas.microsoft.com/office/drawing/2014/main" val="20001"/>
                    </a:ext>
                  </a:extLst>
                </a:gridCol>
                <a:gridCol w="1059604">
                  <a:extLst>
                    <a:ext uri="{9D8B030D-6E8A-4147-A177-3AD203B41FA5}">
                      <a16:colId xmlns:a16="http://schemas.microsoft.com/office/drawing/2014/main" val="20002"/>
                    </a:ext>
                  </a:extLst>
                </a:gridCol>
                <a:gridCol w="2202463">
                  <a:extLst>
                    <a:ext uri="{9D8B030D-6E8A-4147-A177-3AD203B41FA5}">
                      <a16:colId xmlns:a16="http://schemas.microsoft.com/office/drawing/2014/main" val="20003"/>
                    </a:ext>
                  </a:extLst>
                </a:gridCol>
              </a:tblGrid>
              <a:tr h="326432">
                <a:tc>
                  <a:txBody>
                    <a:bodyPr/>
                    <a:lstStyle/>
                    <a:p>
                      <a:pPr algn="ctr"/>
                      <a:endParaRPr lang="zh-CN" altLang="en-US" sz="1600" dirty="0">
                        <a:latin typeface="微软雅黑" panose="020B0503020204020204" charset="-122"/>
                        <a:ea typeface="微软雅黑" panose="020B0503020204020204" charset="-122"/>
                      </a:endParaRPr>
                    </a:p>
                  </a:txBody>
                  <a:tcPr anchor="ctr"/>
                </a:tc>
                <a:tc>
                  <a:txBody>
                    <a:bodyPr/>
                    <a:lstStyle/>
                    <a:p>
                      <a:pPr algn="ctr"/>
                      <a:r>
                        <a:rPr lang="zh-CN" altLang="en-US" sz="1600" dirty="0">
                          <a:latin typeface="微软雅黑" panose="020B0503020204020204" charset="-122"/>
                          <a:ea typeface="微软雅黑" panose="020B0503020204020204" charset="-122"/>
                        </a:rPr>
                        <a:t>大数据计算系统</a:t>
                      </a:r>
                    </a:p>
                  </a:txBody>
                  <a:tcPr anchor="ctr"/>
                </a:tc>
                <a:tc>
                  <a:txBody>
                    <a:bodyPr/>
                    <a:lstStyle/>
                    <a:p>
                      <a:pPr algn="ctr"/>
                      <a:r>
                        <a:rPr lang="zh-CN" altLang="en-US" sz="1600" dirty="0">
                          <a:latin typeface="微软雅黑" panose="020B0503020204020204" charset="-122"/>
                          <a:ea typeface="微软雅黑" panose="020B0503020204020204" charset="-122"/>
                        </a:rPr>
                        <a:t>传统数据库系统</a:t>
                      </a:r>
                    </a:p>
                  </a:txBody>
                  <a:tcPr anchor="ctr"/>
                </a:tc>
                <a:tc>
                  <a:txBody>
                    <a:bodyPr/>
                    <a:lstStyle/>
                    <a:p>
                      <a:pPr algn="ctr"/>
                      <a:r>
                        <a:rPr lang="zh-CN" altLang="en-US" sz="1600" dirty="0">
                          <a:latin typeface="微软雅黑" panose="020B0503020204020204" charset="-122"/>
                          <a:ea typeface="微软雅黑" panose="020B0503020204020204" charset="-122"/>
                        </a:rPr>
                        <a:t>优势</a:t>
                      </a:r>
                    </a:p>
                  </a:txBody>
                  <a:tcPr anchor="ctr"/>
                </a:tc>
                <a:extLst>
                  <a:ext uri="{0D108BD9-81ED-4DB2-BD59-A6C34878D82A}">
                    <a16:rowId xmlns:a16="http://schemas.microsoft.com/office/drawing/2014/main" val="10000"/>
                  </a:ext>
                </a:extLst>
              </a:tr>
              <a:tr h="1305730">
                <a:tc>
                  <a:txBody>
                    <a:bodyPr/>
                    <a:lstStyle/>
                    <a:p>
                      <a:pPr algn="ctr"/>
                      <a:r>
                        <a:rPr lang="zh-CN" altLang="en-US" sz="1600" dirty="0">
                          <a:latin typeface="微软雅黑" panose="020B0503020204020204" charset="-122"/>
                          <a:ea typeface="微软雅黑" panose="020B0503020204020204" charset="-122"/>
                        </a:rPr>
                        <a:t>基础模型</a:t>
                      </a:r>
                    </a:p>
                  </a:txBody>
                  <a:tcPr anchor="ctr">
                    <a:solidFill>
                      <a:schemeClr val="accent3">
                        <a:lumMod val="20000"/>
                        <a:lumOff val="80000"/>
                      </a:schemeClr>
                    </a:solidFill>
                  </a:tcPr>
                </a:tc>
                <a:tc>
                  <a:txBody>
                    <a:bodyPr/>
                    <a:lstStyle/>
                    <a:p>
                      <a:pPr algn="ctr"/>
                      <a:r>
                        <a:rPr lang="zh-CN" altLang="en-US" sz="1600" dirty="0">
                          <a:latin typeface="微软雅黑" panose="020B0503020204020204" charset="-122"/>
                          <a:ea typeface="微软雅黑" panose="020B0503020204020204" charset="-122"/>
                        </a:rPr>
                        <a:t>分布式文件系统</a:t>
                      </a:r>
                      <a:endParaRPr lang="en-US" altLang="zh-CN" sz="1600" dirty="0">
                        <a:latin typeface="微软雅黑" panose="020B0503020204020204" charset="-122"/>
                        <a:ea typeface="微软雅黑" panose="020B0503020204020204" charset="-122"/>
                      </a:endParaRPr>
                    </a:p>
                    <a:p>
                      <a:pPr algn="ctr"/>
                      <a:r>
                        <a:rPr lang="en-US" altLang="zh-CN" sz="1800" dirty="0">
                          <a:latin typeface="微软雅黑" panose="020B0503020204020204" charset="-122"/>
                          <a:ea typeface="微软雅黑" panose="020B0503020204020204" charset="-122"/>
                        </a:rPr>
                        <a:t>NoSQL</a:t>
                      </a:r>
                      <a:r>
                        <a:rPr lang="zh-CN" altLang="en-US" sz="1600" dirty="0">
                          <a:latin typeface="微软雅黑" panose="020B0503020204020204" charset="-122"/>
                          <a:ea typeface="微软雅黑" panose="020B0503020204020204" charset="-122"/>
                        </a:rPr>
                        <a:t>非关系型数据库（键值数据库、列存储数据库、文档数据库、图形数据库，教材</a:t>
                      </a:r>
                      <a:r>
                        <a:rPr lang="en-US" altLang="zh-CN" sz="1600" dirty="0">
                          <a:latin typeface="微软雅黑" panose="020B0503020204020204" charset="-122"/>
                          <a:ea typeface="微软雅黑" panose="020B0503020204020204" charset="-122"/>
                        </a:rPr>
                        <a:t>pp. 25-27</a:t>
                      </a:r>
                      <a:r>
                        <a:rPr lang="zh-CN" altLang="en-US" sz="1600" dirty="0">
                          <a:latin typeface="微软雅黑" panose="020B0503020204020204" charset="-122"/>
                          <a:ea typeface="微软雅黑" panose="020B0503020204020204" charset="-122"/>
                        </a:rPr>
                        <a:t>）</a:t>
                      </a:r>
                    </a:p>
                  </a:txBody>
                  <a:tcPr anchor="ctr"/>
                </a:tc>
                <a:tc>
                  <a:txBody>
                    <a:bodyPr/>
                    <a:lstStyle/>
                    <a:p>
                      <a:pPr algn="ctr"/>
                      <a:r>
                        <a:rPr lang="zh-CN" altLang="en-US" sz="1600" dirty="0">
                          <a:latin typeface="微软雅黑" panose="020B0503020204020204" charset="-122"/>
                          <a:ea typeface="微软雅黑" panose="020B0503020204020204" charset="-122"/>
                        </a:rPr>
                        <a:t>关系型模型</a:t>
                      </a:r>
                    </a:p>
                  </a:txBody>
                  <a:tcPr anchor="ctr"/>
                </a:tc>
                <a:tc>
                  <a:txBody>
                    <a:bodyPr/>
                    <a:lstStyle/>
                    <a:p>
                      <a:pPr algn="ctr"/>
                      <a:r>
                        <a:rPr lang="zh-CN" altLang="zh-CN" sz="1600" kern="1200" dirty="0">
                          <a:solidFill>
                            <a:schemeClr val="tx1"/>
                          </a:solidFill>
                          <a:effectLst/>
                          <a:latin typeface="微软雅黑" panose="020B0503020204020204" charset="-122"/>
                          <a:ea typeface="微软雅黑" panose="020B0503020204020204" charset="-122"/>
                          <a:cs typeface="+mn-cs"/>
                        </a:rPr>
                        <a:t>支持非结构化或异构数据的存储和处理</a:t>
                      </a:r>
                      <a:endParaRPr lang="en-US" altLang="zh-CN" sz="1600" kern="1200" dirty="0">
                        <a:solidFill>
                          <a:schemeClr val="tx1"/>
                        </a:solidFill>
                        <a:effectLst/>
                        <a:latin typeface="微软雅黑" panose="020B0503020204020204" charset="-122"/>
                        <a:ea typeface="微软雅黑" panose="020B0503020204020204" charset="-122"/>
                        <a:cs typeface="+mn-cs"/>
                      </a:endParaRPr>
                    </a:p>
                    <a:p>
                      <a:pPr algn="ctr"/>
                      <a:r>
                        <a:rPr lang="zh-CN" altLang="zh-CN" sz="1600" kern="1200" dirty="0">
                          <a:solidFill>
                            <a:schemeClr val="tx1"/>
                          </a:solidFill>
                          <a:effectLst/>
                          <a:latin typeface="微软雅黑" panose="020B0503020204020204" charset="-122"/>
                          <a:ea typeface="微软雅黑" panose="020B0503020204020204" charset="-122"/>
                          <a:cs typeface="+mn-cs"/>
                        </a:rPr>
                        <a:t>支持分布式系统部署</a:t>
                      </a:r>
                      <a:endParaRPr lang="en-US" altLang="zh-CN" sz="1600" kern="1200" dirty="0">
                        <a:solidFill>
                          <a:schemeClr val="tx1"/>
                        </a:solidFill>
                        <a:effectLst/>
                        <a:latin typeface="微软雅黑" panose="020B0503020204020204" charset="-122"/>
                        <a:ea typeface="微软雅黑" panose="020B0503020204020204" charset="-122"/>
                        <a:cs typeface="+mn-cs"/>
                      </a:endParaRPr>
                    </a:p>
                    <a:p>
                      <a:pPr algn="ctr"/>
                      <a:r>
                        <a:rPr lang="zh-CN" altLang="en-US" sz="1600" kern="1200" dirty="0">
                          <a:solidFill>
                            <a:schemeClr val="tx1"/>
                          </a:solidFill>
                          <a:effectLst/>
                          <a:latin typeface="微软雅黑" panose="020B0503020204020204" charset="-122"/>
                          <a:ea typeface="微软雅黑" panose="020B0503020204020204" charset="-122"/>
                          <a:cs typeface="+mn-cs"/>
                        </a:rPr>
                        <a:t>支持</a:t>
                      </a:r>
                      <a:r>
                        <a:rPr lang="zh-CN" altLang="zh-CN" sz="1600" kern="1200" dirty="0">
                          <a:solidFill>
                            <a:schemeClr val="tx1"/>
                          </a:solidFill>
                          <a:effectLst/>
                          <a:latin typeface="微软雅黑" panose="020B0503020204020204" charset="-122"/>
                          <a:ea typeface="微软雅黑" panose="020B0503020204020204" charset="-122"/>
                          <a:cs typeface="+mn-cs"/>
                        </a:rPr>
                        <a:t>超大规模数据集完成快速查询操作</a:t>
                      </a:r>
                      <a:endParaRPr lang="zh-CN" altLang="en-US" sz="16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563838">
                <a:tc>
                  <a:txBody>
                    <a:bodyPr/>
                    <a:lstStyle/>
                    <a:p>
                      <a:pPr algn="ctr"/>
                      <a:r>
                        <a:rPr lang="zh-CN" altLang="en-US" sz="1600" dirty="0">
                          <a:latin typeface="微软雅黑" panose="020B0503020204020204" charset="-122"/>
                          <a:ea typeface="微软雅黑" panose="020B0503020204020204" charset="-122"/>
                        </a:rPr>
                        <a:t>存储格式</a:t>
                      </a:r>
                    </a:p>
                  </a:txBody>
                  <a:tcPr anchor="ctr">
                    <a:solidFill>
                      <a:schemeClr val="accent3">
                        <a:lumMod val="20000"/>
                        <a:lumOff val="80000"/>
                      </a:schemeClr>
                    </a:solidFill>
                  </a:tcPr>
                </a:tc>
                <a:tc>
                  <a:txBody>
                    <a:bodyPr/>
                    <a:lstStyle/>
                    <a:p>
                      <a:pPr algn="ctr"/>
                      <a:r>
                        <a:rPr lang="zh-CN" altLang="en-US" sz="1600" dirty="0">
                          <a:latin typeface="微软雅黑" panose="020B0503020204020204" charset="-122"/>
                          <a:ea typeface="微软雅黑" panose="020B0503020204020204" charset="-122"/>
                        </a:rPr>
                        <a:t>基于键值对的列存储格式</a:t>
                      </a:r>
                    </a:p>
                  </a:txBody>
                  <a:tcPr anchor="ctr"/>
                </a:tc>
                <a:tc>
                  <a:txBody>
                    <a:bodyPr/>
                    <a:lstStyle/>
                    <a:p>
                      <a:pPr algn="ctr"/>
                      <a:r>
                        <a:rPr lang="zh-CN" altLang="en-US" sz="1600" dirty="0">
                          <a:latin typeface="微软雅黑" panose="020B0503020204020204" charset="-122"/>
                          <a:ea typeface="微软雅黑" panose="020B0503020204020204" charset="-122"/>
                        </a:rPr>
                        <a:t>基于主键的行存储格式</a:t>
                      </a:r>
                    </a:p>
                  </a:txBody>
                  <a:tcPr anchor="ctr"/>
                </a:tc>
                <a:tc>
                  <a:txBody>
                    <a:bodyPr/>
                    <a:lstStyle/>
                    <a:p>
                      <a:pPr algn="ctr"/>
                      <a:r>
                        <a:rPr lang="zh-CN" altLang="en-US" sz="1600" dirty="0">
                          <a:latin typeface="微软雅黑" panose="020B0503020204020204" charset="-122"/>
                          <a:ea typeface="微软雅黑" panose="020B0503020204020204" charset="-122"/>
                        </a:rPr>
                        <a:t>更优的查询效率</a:t>
                      </a:r>
                      <a:endParaRPr lang="en-US" altLang="zh-CN" sz="1600" dirty="0">
                        <a:latin typeface="微软雅黑" panose="020B0503020204020204" charset="-122"/>
                        <a:ea typeface="微软雅黑" panose="020B0503020204020204" charset="-122"/>
                      </a:endParaRPr>
                    </a:p>
                    <a:p>
                      <a:pPr algn="ctr"/>
                      <a:r>
                        <a:rPr lang="zh-CN" altLang="en-US" sz="1600" dirty="0">
                          <a:latin typeface="微软雅黑" panose="020B0503020204020204" charset="-122"/>
                          <a:ea typeface="微软雅黑" panose="020B0503020204020204" charset="-122"/>
                        </a:rPr>
                        <a:t>更好的对计算模型的支持</a:t>
                      </a:r>
                    </a:p>
                  </a:txBody>
                  <a:tcPr anchor="ctr"/>
                </a:tc>
                <a:extLst>
                  <a:ext uri="{0D108BD9-81ED-4DB2-BD59-A6C34878D82A}">
                    <a16:rowId xmlns:a16="http://schemas.microsoft.com/office/drawing/2014/main"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778249035"/>
              </p:ext>
            </p:extLst>
          </p:nvPr>
        </p:nvGraphicFramePr>
        <p:xfrm>
          <a:off x="-7257" y="5972504"/>
          <a:ext cx="8458201" cy="914400"/>
        </p:xfrm>
        <a:graphic>
          <a:graphicData uri="http://schemas.openxmlformats.org/drawingml/2006/table">
            <a:tbl>
              <a:tblPr firstRow="1" bandRow="1">
                <a:tableStyleId>{F2DE63D5-997A-4646-A377-4702673A728D}</a:tableStyleId>
              </a:tblPr>
              <a:tblGrid>
                <a:gridCol w="2985247">
                  <a:extLst>
                    <a:ext uri="{9D8B030D-6E8A-4147-A177-3AD203B41FA5}">
                      <a16:colId xmlns:a16="http://schemas.microsoft.com/office/drawing/2014/main" val="20000"/>
                    </a:ext>
                  </a:extLst>
                </a:gridCol>
                <a:gridCol w="2238935">
                  <a:extLst>
                    <a:ext uri="{9D8B030D-6E8A-4147-A177-3AD203B41FA5}">
                      <a16:colId xmlns:a16="http://schemas.microsoft.com/office/drawing/2014/main" val="20001"/>
                    </a:ext>
                  </a:extLst>
                </a:gridCol>
                <a:gridCol w="3234019">
                  <a:extLst>
                    <a:ext uri="{9D8B030D-6E8A-4147-A177-3AD203B41FA5}">
                      <a16:colId xmlns:a16="http://schemas.microsoft.com/office/drawing/2014/main" val="20002"/>
                    </a:ext>
                  </a:extLst>
                </a:gridCol>
              </a:tblGrid>
              <a:tr h="259200">
                <a:tc>
                  <a:txBody>
                    <a:bodyPr/>
                    <a:lstStyle/>
                    <a:p>
                      <a:pPr algn="ctr"/>
                      <a:r>
                        <a:rPr lang="zh-CN" altLang="en-US" sz="1200" b="0" dirty="0"/>
                        <a:t>大数据计算系统</a:t>
                      </a:r>
                    </a:p>
                  </a:txBody>
                  <a:tcPr anchor="ctr"/>
                </a:tc>
                <a:tc>
                  <a:txBody>
                    <a:bodyPr/>
                    <a:lstStyle/>
                    <a:p>
                      <a:pPr algn="ctr"/>
                      <a:r>
                        <a:rPr lang="zh-CN" altLang="en-US" sz="1200" b="0" dirty="0"/>
                        <a:t>传统开发系统</a:t>
                      </a:r>
                    </a:p>
                  </a:txBody>
                  <a:tcPr anchor="ctr"/>
                </a:tc>
                <a:tc>
                  <a:txBody>
                    <a:bodyPr/>
                    <a:lstStyle/>
                    <a:p>
                      <a:pPr algn="ctr"/>
                      <a:r>
                        <a:rPr lang="zh-CN" altLang="en-US" sz="1200" b="0" dirty="0"/>
                        <a:t>优势</a:t>
                      </a:r>
                    </a:p>
                  </a:txBody>
                  <a:tcPr anchor="ctr"/>
                </a:tc>
                <a:extLst>
                  <a:ext uri="{0D108BD9-81ED-4DB2-BD59-A6C34878D82A}">
                    <a16:rowId xmlns:a16="http://schemas.microsoft.com/office/drawing/2014/main" val="10000"/>
                  </a:ext>
                </a:extLst>
              </a:tr>
              <a:tr h="604800">
                <a:tc>
                  <a:txBody>
                    <a:bodyPr/>
                    <a:lstStyle/>
                    <a:p>
                      <a:pPr algn="ctr"/>
                      <a:r>
                        <a:rPr lang="zh-CN" altLang="zh-CN" sz="1800" b="0" kern="1200" dirty="0">
                          <a:solidFill>
                            <a:schemeClr val="tx1"/>
                          </a:solidFill>
                          <a:effectLst/>
                          <a:latin typeface="+mn-lt"/>
                          <a:ea typeface="+mn-ea"/>
                          <a:cs typeface="+mn-cs"/>
                        </a:rPr>
                        <a:t>多层次的分层结构</a:t>
                      </a:r>
                      <a:endParaRPr lang="zh-CN" altLang="en-US" sz="1200" b="0" dirty="0"/>
                    </a:p>
                  </a:txBody>
                  <a:tcPr anchor="ctr"/>
                </a:tc>
                <a:tc>
                  <a:txBody>
                    <a:bodyPr/>
                    <a:lstStyle/>
                    <a:p>
                      <a:pPr algn="ctr"/>
                      <a:r>
                        <a:rPr lang="zh-CN" altLang="zh-CN" sz="1800" b="0" kern="1200" dirty="0">
                          <a:solidFill>
                            <a:schemeClr val="tx1"/>
                          </a:solidFill>
                          <a:effectLst/>
                          <a:latin typeface="+mn-lt"/>
                          <a:ea typeface="+mn-ea"/>
                          <a:cs typeface="+mn-cs"/>
                        </a:rPr>
                        <a:t>基于某一平台和某一标准的线性结构</a:t>
                      </a:r>
                      <a:endParaRPr lang="zh-CN" altLang="en-US" sz="1200" b="0" dirty="0"/>
                    </a:p>
                  </a:txBody>
                  <a:tcPr anchor="ctr"/>
                </a:tc>
                <a:tc>
                  <a:txBody>
                    <a:bodyPr/>
                    <a:lstStyle/>
                    <a:p>
                      <a:pPr algn="ctr"/>
                      <a:r>
                        <a:rPr lang="zh-CN" altLang="zh-CN" sz="1800" b="0" kern="1200" dirty="0">
                          <a:solidFill>
                            <a:schemeClr val="tx1"/>
                          </a:solidFill>
                          <a:effectLst/>
                          <a:latin typeface="+mn-lt"/>
                          <a:ea typeface="+mn-ea"/>
                          <a:cs typeface="+mn-cs"/>
                        </a:rPr>
                        <a:t>在同一平台上尽可能多的兼容或集成不同的软件开发工具</a:t>
                      </a:r>
                      <a:endParaRPr lang="zh-CN" altLang="en-US" sz="1200" b="0" dirty="0"/>
                    </a:p>
                  </a:txBody>
                  <a:tcPr anchor="ctr"/>
                </a:tc>
                <a:extLst>
                  <a:ext uri="{0D108BD9-81ED-4DB2-BD59-A6C34878D82A}">
                    <a16:rowId xmlns:a16="http://schemas.microsoft.com/office/drawing/2014/main" val="10001"/>
                  </a:ext>
                </a:extLst>
              </a:tr>
            </a:tbl>
          </a:graphicData>
        </a:graphic>
      </p:graphicFrame>
      <p:sp>
        <p:nvSpPr>
          <p:cNvPr id="10" name="标题 1"/>
          <p:cNvSpPr txBox="1">
            <a:spLocks/>
          </p:cNvSpPr>
          <p:nvPr/>
        </p:nvSpPr>
        <p:spPr>
          <a:xfrm>
            <a:off x="-88900" y="5213351"/>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eaLnBrk="0" fontAlgn="base" hangingPunct="0">
              <a:spcAft>
                <a:spcPct val="0"/>
              </a:spcAft>
            </a:pPr>
            <a:r>
              <a:rPr lang="en-US" altLang="zh-CN" sz="2400" b="1" dirty="0">
                <a:latin typeface="微软雅黑" panose="020B0503020204020204" pitchFamily="34" charset="-122"/>
                <a:ea typeface="微软雅黑" panose="020B0503020204020204" pitchFamily="34" charset="-122"/>
              </a:rPr>
              <a:t>1.2.3 </a:t>
            </a:r>
            <a:r>
              <a:rPr lang="zh-CN" altLang="en-US" sz="2400" b="1" dirty="0">
                <a:latin typeface="微软雅黑" panose="020B0503020204020204" pitchFamily="34" charset="-122"/>
                <a:ea typeface="微软雅黑" panose="020B0503020204020204" pitchFamily="34" charset="-122"/>
              </a:rPr>
              <a:t>大数据开发技术特性</a:t>
            </a:r>
          </a:p>
        </p:txBody>
      </p:sp>
      <p:sp>
        <p:nvSpPr>
          <p:cNvPr id="11" name="文本框 10"/>
          <p:cNvSpPr txBox="1"/>
          <p:nvPr/>
        </p:nvSpPr>
        <p:spPr>
          <a:xfrm>
            <a:off x="6124601" y="4952010"/>
            <a:ext cx="2921195" cy="954107"/>
          </a:xfrm>
          <a:prstGeom prst="rect">
            <a:avLst/>
          </a:prstGeom>
          <a:noFill/>
        </p:spPr>
        <p:txBody>
          <a:bodyPr wrap="square" rtlCol="0">
            <a:spAutoFit/>
          </a:bodyPr>
          <a:lstStyle/>
          <a:p>
            <a:r>
              <a:rPr lang="zh-CN" altLang="en-US" sz="1400" dirty="0"/>
              <a:t>大数据计算需要处理数据类型和数据源的复杂性和大数据应用的多样性，决定了大数据技术更多倾向于采用开放式标准和开放式架构</a:t>
            </a:r>
          </a:p>
        </p:txBody>
      </p:sp>
      <p:pic>
        <p:nvPicPr>
          <p:cNvPr id="12" name="图片 11"/>
          <p:cNvPicPr>
            <a:picLocks noChangeAspect="1"/>
          </p:cNvPicPr>
          <p:nvPr/>
        </p:nvPicPr>
        <p:blipFill>
          <a:blip r:embed="rId2" cstate="print"/>
          <a:stretch>
            <a:fillRect/>
          </a:stretch>
        </p:blipFill>
        <p:spPr>
          <a:xfrm>
            <a:off x="6019799" y="2033205"/>
            <a:ext cx="3149796" cy="28524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6795F-30F5-7BDC-A7A3-6159C7154EB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0668DFF-1DF0-E547-F114-8C3260D0C8B3}"/>
              </a:ext>
            </a:extLst>
          </p:cNvPr>
          <p:cNvSpPr>
            <a:spLocks noGrp="1"/>
          </p:cNvSpPr>
          <p:nvPr>
            <p:ph type="title"/>
          </p:nvPr>
        </p:nvSpPr>
        <p:spPr>
          <a:xfrm>
            <a:off x="1828800" y="-50429"/>
            <a:ext cx="10972800" cy="1143000"/>
          </a:xfrm>
        </p:spPr>
        <p:txBody>
          <a:bodyPr/>
          <a:lstStyle/>
          <a:p>
            <a:r>
              <a:rPr lang="zh-CN" altLang="en-US" sz="4000" dirty="0"/>
              <a:t>大数据计算系统特性</a:t>
            </a:r>
          </a:p>
        </p:txBody>
      </p:sp>
      <p:sp>
        <p:nvSpPr>
          <p:cNvPr id="5" name="灯片编号占位符 4">
            <a:extLst>
              <a:ext uri="{FF2B5EF4-FFF2-40B4-BE49-F238E27FC236}">
                <a16:creationId xmlns:a16="http://schemas.microsoft.com/office/drawing/2014/main" id="{316DDDD4-59B1-8C59-F4DE-274BAC8B535D}"/>
              </a:ext>
            </a:extLst>
          </p:cNvPr>
          <p:cNvSpPr>
            <a:spLocks noGrp="1"/>
          </p:cNvSpPr>
          <p:nvPr>
            <p:ph type="sldNum" sz="quarter" idx="12"/>
          </p:nvPr>
        </p:nvSpPr>
        <p:spPr>
          <a:xfrm>
            <a:off x="6984167" y="6400801"/>
            <a:ext cx="2133600" cy="365125"/>
          </a:xfrm>
        </p:spPr>
        <p:txBody>
          <a:bodyPr/>
          <a:lstStyle/>
          <a:p>
            <a:pPr>
              <a:defRPr/>
            </a:pPr>
            <a:fld id="{F6A1FFB0-C415-44D1-9D5D-2AB1F317462C}" type="slidenum">
              <a:rPr lang="zh-CN" altLang="en-US">
                <a:solidFill>
                  <a:prstClr val="black">
                    <a:tint val="75000"/>
                  </a:prstClr>
                </a:solidFill>
                <a:latin typeface="Calibri"/>
                <a:ea typeface="宋体" panose="02010600030101010101" pitchFamily="2" charset="-122"/>
              </a:rPr>
              <a:pPr>
                <a:defRPr/>
              </a:pPr>
              <a:t>4</a:t>
            </a:fld>
            <a:endParaRPr lang="zh-CN" altLang="en-US" dirty="0">
              <a:solidFill>
                <a:prstClr val="black">
                  <a:tint val="75000"/>
                </a:prstClr>
              </a:solidFill>
              <a:latin typeface="Calibri"/>
              <a:ea typeface="宋体" panose="02010600030101010101" pitchFamily="2" charset="-122"/>
            </a:endParaRPr>
          </a:p>
        </p:txBody>
      </p:sp>
      <p:sp>
        <p:nvSpPr>
          <p:cNvPr id="12" name="矩形 11">
            <a:extLst>
              <a:ext uri="{FF2B5EF4-FFF2-40B4-BE49-F238E27FC236}">
                <a16:creationId xmlns:a16="http://schemas.microsoft.com/office/drawing/2014/main" id="{2D522328-061D-69AB-6D59-B1F46CC903AA}"/>
              </a:ext>
            </a:extLst>
          </p:cNvPr>
          <p:cNvSpPr/>
          <p:nvPr/>
        </p:nvSpPr>
        <p:spPr>
          <a:xfrm>
            <a:off x="86554" y="1462736"/>
            <a:ext cx="2120900" cy="42672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Calibri"/>
                <a:ea typeface="宋体" panose="02010600030101010101" pitchFamily="2" charset="-122"/>
              </a:rPr>
              <a:t>关系型数据库：</a:t>
            </a:r>
          </a:p>
        </p:txBody>
      </p:sp>
      <p:sp>
        <p:nvSpPr>
          <p:cNvPr id="13" name="文本框 12">
            <a:extLst>
              <a:ext uri="{FF2B5EF4-FFF2-40B4-BE49-F238E27FC236}">
                <a16:creationId xmlns:a16="http://schemas.microsoft.com/office/drawing/2014/main" id="{D3EE750A-3D9F-AB2B-11D5-4FD84A04DEFE}"/>
              </a:ext>
            </a:extLst>
          </p:cNvPr>
          <p:cNvSpPr txBox="1"/>
          <p:nvPr/>
        </p:nvSpPr>
        <p:spPr>
          <a:xfrm>
            <a:off x="177053" y="2420560"/>
            <a:ext cx="8534400" cy="646331"/>
          </a:xfrm>
          <a:prstGeom prst="rect">
            <a:avLst/>
          </a:prstGeom>
          <a:noFill/>
        </p:spPr>
        <p:txBody>
          <a:bodyPr wrap="square">
            <a:spAutoFit/>
          </a:bodyPr>
          <a:lstStyle/>
          <a:p>
            <a:r>
              <a:rPr lang="zh-CN" altLang="en-US" dirty="0">
                <a:solidFill>
                  <a:srgbClr val="FF0000"/>
                </a:solidFill>
                <a:latin typeface="微软雅黑" panose="020B0503020204020204" charset="-122"/>
                <a:ea typeface="微软雅黑" panose="020B0503020204020204" charset="-122"/>
              </a:rPr>
              <a:t>行存储</a:t>
            </a:r>
            <a:r>
              <a:rPr lang="zh-CN" altLang="en-US" dirty="0">
                <a:solidFill>
                  <a:prstClr val="black"/>
                </a:solidFill>
                <a:latin typeface="微软雅黑" panose="020B0503020204020204" charset="-122"/>
                <a:ea typeface="微软雅黑" panose="020B0503020204020204" charset="-122"/>
              </a:rPr>
              <a:t>：以数据表的行键（</a:t>
            </a:r>
            <a:r>
              <a:rPr lang="en-US" altLang="zh-CN" dirty="0" err="1">
                <a:solidFill>
                  <a:prstClr val="black"/>
                </a:solidFill>
                <a:latin typeface="微软雅黑" panose="020B0503020204020204" charset="-122"/>
                <a:ea typeface="微软雅黑" panose="020B0503020204020204" charset="-122"/>
              </a:rPr>
              <a:t>RowKey</a:t>
            </a:r>
            <a:r>
              <a:rPr lang="zh-CN" altLang="en-US" dirty="0">
                <a:solidFill>
                  <a:prstClr val="black"/>
                </a:solidFill>
                <a:latin typeface="微软雅黑" panose="020B0503020204020204" charset="-122"/>
                <a:ea typeface="微软雅黑" panose="020B0503020204020204" charset="-122"/>
              </a:rPr>
              <a:t>）为基准、以数据记录（</a:t>
            </a:r>
            <a:r>
              <a:rPr lang="en-US" altLang="zh-CN" dirty="0">
                <a:solidFill>
                  <a:prstClr val="black"/>
                </a:solidFill>
                <a:latin typeface="微软雅黑" panose="020B0503020204020204" charset="-122"/>
                <a:ea typeface="微软雅黑" panose="020B0503020204020204" charset="-122"/>
              </a:rPr>
              <a:t>record</a:t>
            </a:r>
            <a:r>
              <a:rPr lang="zh-CN" altLang="en-US" dirty="0">
                <a:solidFill>
                  <a:prstClr val="black"/>
                </a:solidFill>
                <a:latin typeface="微软雅黑" panose="020B0503020204020204" charset="-122"/>
                <a:ea typeface="微软雅黑" panose="020B0503020204020204" charset="-122"/>
              </a:rPr>
              <a:t>）为单位进行存储，每一行数据包含一个对象或事务的完整记录，每一行记录包含多个值域。</a:t>
            </a:r>
            <a:endParaRPr lang="en-US" altLang="zh-CN" dirty="0">
              <a:solidFill>
                <a:prstClr val="black"/>
              </a:solidFill>
              <a:latin typeface="微软雅黑" panose="020B0503020204020204" charset="-122"/>
              <a:ea typeface="微软雅黑" panose="020B0503020204020204" charset="-122"/>
            </a:endParaRPr>
          </a:p>
        </p:txBody>
      </p:sp>
      <p:sp>
        <p:nvSpPr>
          <p:cNvPr id="14" name="矩形: 圆角 13">
            <a:extLst>
              <a:ext uri="{FF2B5EF4-FFF2-40B4-BE49-F238E27FC236}">
                <a16:creationId xmlns:a16="http://schemas.microsoft.com/office/drawing/2014/main" id="{7330C967-80B5-EEDA-ECF6-73FD2708D2C3}"/>
              </a:ext>
            </a:extLst>
          </p:cNvPr>
          <p:cNvSpPr/>
          <p:nvPr/>
        </p:nvSpPr>
        <p:spPr>
          <a:xfrm>
            <a:off x="6724" y="7891857"/>
            <a:ext cx="3048000" cy="728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prstClr val="white"/>
                </a:solidFill>
                <a:latin typeface="Calibri"/>
                <a:ea typeface="宋体" panose="02010600030101010101" pitchFamily="2" charset="-122"/>
              </a:rPr>
              <a:t>完成符合条件的学生成绩的读取（最多读取</a:t>
            </a:r>
            <a:r>
              <a:rPr lang="en-US" altLang="zh-CN" dirty="0">
                <a:solidFill>
                  <a:prstClr val="white"/>
                </a:solidFill>
                <a:latin typeface="Calibri"/>
                <a:ea typeface="宋体" panose="02010600030101010101" pitchFamily="2" charset="-122"/>
              </a:rPr>
              <a:t>1000</a:t>
            </a:r>
            <a:r>
              <a:rPr lang="zh-CN" altLang="zh-CN" dirty="0">
                <a:solidFill>
                  <a:prstClr val="white"/>
                </a:solidFill>
                <a:latin typeface="Calibri"/>
                <a:ea typeface="宋体" panose="02010600030101010101" pitchFamily="2" charset="-122"/>
              </a:rPr>
              <a:t>次）</a:t>
            </a:r>
            <a:endParaRPr lang="zh-CN" altLang="en-US" dirty="0">
              <a:solidFill>
                <a:prstClr val="white"/>
              </a:solidFill>
              <a:latin typeface="Calibri"/>
              <a:ea typeface="宋体" panose="02010600030101010101" pitchFamily="2" charset="-122"/>
            </a:endParaRPr>
          </a:p>
        </p:txBody>
      </p:sp>
      <p:sp>
        <p:nvSpPr>
          <p:cNvPr id="22" name="文本框 21">
            <a:extLst>
              <a:ext uri="{FF2B5EF4-FFF2-40B4-BE49-F238E27FC236}">
                <a16:creationId xmlns:a16="http://schemas.microsoft.com/office/drawing/2014/main" id="{4C4F0C1B-C520-13D7-54E2-3D103917BC93}"/>
              </a:ext>
            </a:extLst>
          </p:cNvPr>
          <p:cNvSpPr txBox="1"/>
          <p:nvPr/>
        </p:nvSpPr>
        <p:spPr>
          <a:xfrm>
            <a:off x="86556" y="769529"/>
            <a:ext cx="8686799" cy="646331"/>
          </a:xfrm>
          <a:prstGeom prst="rect">
            <a:avLst/>
          </a:prstGeom>
          <a:noFill/>
        </p:spPr>
        <p:txBody>
          <a:bodyPr wrap="square">
            <a:spAutoFit/>
          </a:bodyPr>
          <a:lstStyle/>
          <a:p>
            <a:r>
              <a:rPr lang="zh-CN" altLang="en-US" dirty="0">
                <a:latin typeface="楷体" panose="02010609060101010101" pitchFamily="49" charset="-122"/>
                <a:ea typeface="楷体" panose="02010609060101010101" pitchFamily="49" charset="-122"/>
              </a:rPr>
              <a:t>某大学学生总数</a:t>
            </a:r>
            <a:r>
              <a:rPr lang="en-US" altLang="zh-CN" dirty="0">
                <a:latin typeface="楷体" panose="02010609060101010101" pitchFamily="49" charset="-122"/>
                <a:ea typeface="楷体" panose="02010609060101010101" pitchFamily="49" charset="-122"/>
              </a:rPr>
              <a:t>N=30000;</a:t>
            </a:r>
            <a:r>
              <a:rPr lang="zh-CN" altLang="en-US" dirty="0">
                <a:latin typeface="楷体" panose="02010609060101010101" pitchFamily="49" charset="-122"/>
                <a:ea typeface="楷体" panose="02010609060101010101" pitchFamily="49" charset="-122"/>
              </a:rPr>
              <a:t>数据库中每个学生相关值域数量</a:t>
            </a:r>
            <a:r>
              <a:rPr lang="en-US" altLang="zh-CN" dirty="0">
                <a:latin typeface="楷体" panose="02010609060101010101" pitchFamily="49" charset="-122"/>
                <a:ea typeface="楷体" panose="02010609060101010101" pitchFamily="49" charset="-122"/>
              </a:rPr>
              <a:t>m=50</a:t>
            </a:r>
          </a:p>
          <a:p>
            <a:r>
              <a:rPr lang="zh-CN" altLang="en-US" dirty="0">
                <a:latin typeface="楷体" panose="02010609060101010101" pitchFamily="49" charset="-122"/>
                <a:ea typeface="楷体" panose="02010609060101010101" pitchFamily="49" charset="-122"/>
              </a:rPr>
              <a:t>从数据库中搜出并计算某一专业学生（含不同年级）某一门课的平均成绩？</a:t>
            </a:r>
          </a:p>
        </p:txBody>
      </p:sp>
      <p:sp>
        <p:nvSpPr>
          <p:cNvPr id="26" name="文本框 25">
            <a:extLst>
              <a:ext uri="{FF2B5EF4-FFF2-40B4-BE49-F238E27FC236}">
                <a16:creationId xmlns:a16="http://schemas.microsoft.com/office/drawing/2014/main" id="{14F56B5E-AD3A-2CF6-EEF6-D2283BC5E87D}"/>
              </a:ext>
            </a:extLst>
          </p:cNvPr>
          <p:cNvSpPr txBox="1"/>
          <p:nvPr/>
        </p:nvSpPr>
        <p:spPr>
          <a:xfrm>
            <a:off x="2286001" y="1319288"/>
            <a:ext cx="6629400" cy="1754326"/>
          </a:xfrm>
          <a:prstGeom prst="rect">
            <a:avLst/>
          </a:prstGeom>
          <a:noFill/>
        </p:spPr>
        <p:txBody>
          <a:bodyPr wrap="square">
            <a:spAutoFit/>
          </a:bodyPr>
          <a:lstStyle/>
          <a:p>
            <a:r>
              <a:rPr lang="zh-CN" altLang="en-US" dirty="0"/>
              <a:t>从数据库总表中搜出满足上述条件的学生记录，操作次数是</a:t>
            </a:r>
            <a:r>
              <a:rPr lang="en-US" altLang="zh-CN" dirty="0"/>
              <a:t>O(N)</a:t>
            </a:r>
            <a:r>
              <a:rPr lang="zh-CN" altLang="en-US" dirty="0"/>
              <a:t>量级；对搜出的每一条学生记录完成该门课程成绩的读取，操作次数是</a:t>
            </a:r>
            <a:r>
              <a:rPr lang="en-US" altLang="zh-CN" dirty="0"/>
              <a:t>O(m)</a:t>
            </a:r>
            <a:r>
              <a:rPr lang="zh-CN" altLang="en-US" dirty="0"/>
              <a:t>；总操作次数为</a:t>
            </a:r>
            <a:r>
              <a:rPr lang="en-US" altLang="zh-CN" dirty="0"/>
              <a:t>O(N ) * O(m) </a:t>
            </a:r>
            <a:r>
              <a:rPr lang="zh-CN" altLang="en-US" dirty="0"/>
              <a:t>量级，最坏情况下需要操作 </a:t>
            </a:r>
            <a:r>
              <a:rPr lang="en-US" altLang="zh-CN" dirty="0"/>
              <a:t>30000 x 50 = 1500000</a:t>
            </a:r>
            <a:r>
              <a:rPr lang="zh-CN" altLang="en-US" dirty="0"/>
              <a:t>次！ </a:t>
            </a:r>
            <a:r>
              <a:rPr lang="en-US" altLang="zh-CN" dirty="0"/>
              <a:t>150</a:t>
            </a:r>
            <a:r>
              <a:rPr lang="zh-CN" altLang="en-US" dirty="0"/>
              <a:t>万次</a:t>
            </a:r>
          </a:p>
          <a:p>
            <a:endParaRPr lang="en-US" altLang="zh-CN" dirty="0"/>
          </a:p>
          <a:p>
            <a:endParaRPr lang="zh-CN" altLang="en-US" dirty="0"/>
          </a:p>
        </p:txBody>
      </p:sp>
      <p:sp>
        <p:nvSpPr>
          <p:cNvPr id="27" name="文本框 26">
            <a:extLst>
              <a:ext uri="{FF2B5EF4-FFF2-40B4-BE49-F238E27FC236}">
                <a16:creationId xmlns:a16="http://schemas.microsoft.com/office/drawing/2014/main" id="{7E7598D1-CA0A-27E7-E0FA-66BF158303DB}"/>
              </a:ext>
            </a:extLst>
          </p:cNvPr>
          <p:cNvSpPr txBox="1"/>
          <p:nvPr/>
        </p:nvSpPr>
        <p:spPr>
          <a:xfrm>
            <a:off x="26236" y="5303646"/>
            <a:ext cx="8678423" cy="1569660"/>
          </a:xfrm>
          <a:prstGeom prst="rect">
            <a:avLst/>
          </a:prstGeom>
          <a:noFill/>
        </p:spPr>
        <p:txBody>
          <a:bodyPr wrap="square" rtlCol="0">
            <a:spAutoFit/>
          </a:bodyPr>
          <a:lstStyle/>
          <a:p>
            <a:r>
              <a:rPr lang="zh-CN" altLang="en-US" sz="1600" dirty="0">
                <a:solidFill>
                  <a:srgbClr val="FF0000"/>
                </a:solidFill>
                <a:latin typeface="微软雅黑" panose="020B0503020204020204" charset="-122"/>
                <a:ea typeface="微软雅黑" panose="020B0503020204020204" charset="-122"/>
              </a:rPr>
              <a:t>列存储</a:t>
            </a:r>
            <a:r>
              <a:rPr lang="zh-CN" altLang="en-US" sz="1600" dirty="0">
                <a:latin typeface="微软雅黑" panose="020B0503020204020204" charset="-122"/>
                <a:ea typeface="微软雅黑" panose="020B0503020204020204" charset="-122"/>
              </a:rPr>
              <a:t>：将不同记录的相同值域放入一个列中存储，采用的是树状存储结构。</a:t>
            </a:r>
            <a:endParaRPr lang="en-US" altLang="zh-CN" sz="1600" dirty="0">
              <a:latin typeface="微软雅黑" panose="020B0503020204020204" charset="-122"/>
              <a:ea typeface="微软雅黑" panose="020B0503020204020204" charset="-122"/>
            </a:endParaRPr>
          </a:p>
          <a:p>
            <a:pPr marL="742932" lvl="1" indent="-285744">
              <a:buFont typeface="Wingdings" panose="05000000000000000000" pitchFamily="2" charset="2"/>
              <a:buChar char="Ø"/>
            </a:pPr>
            <a:r>
              <a:rPr lang="zh-CN" altLang="en-US" sz="1600" dirty="0">
                <a:latin typeface="微软雅黑" panose="020B0503020204020204" charset="-122"/>
                <a:ea typeface="微软雅黑" panose="020B0503020204020204" charset="-122"/>
              </a:rPr>
              <a:t>按列存储，只需按树状结构找到需要查询列第一个值域的首地址，然后顺序读取数据（每个</a:t>
            </a:r>
            <a:r>
              <a:rPr lang="en-US" altLang="zh-CN" sz="1600" dirty="0">
                <a:latin typeface="微软雅黑" panose="020B0503020204020204" charset="-122"/>
                <a:ea typeface="微软雅黑" panose="020B0503020204020204" charset="-122"/>
              </a:rPr>
              <a:t>record</a:t>
            </a:r>
            <a:r>
              <a:rPr lang="zh-CN" altLang="en-US" sz="1600" dirty="0">
                <a:latin typeface="微软雅黑" panose="020B0503020204020204" charset="-122"/>
                <a:ea typeface="微软雅黑" panose="020B0503020204020204" charset="-122"/>
              </a:rPr>
              <a:t>对应值域的地址偏移值（</a:t>
            </a:r>
            <a:r>
              <a:rPr lang="en-US" altLang="zh-CN" sz="1600" dirty="0">
                <a:latin typeface="微软雅黑" panose="020B0503020204020204" charset="-122"/>
                <a:ea typeface="微软雅黑" panose="020B0503020204020204" charset="-122"/>
              </a:rPr>
              <a:t>offset</a:t>
            </a:r>
            <a:r>
              <a:rPr lang="zh-CN" altLang="en-US" sz="1600" dirty="0">
                <a:latin typeface="微软雅黑" panose="020B0503020204020204" charset="-122"/>
                <a:ea typeface="微软雅黑" panose="020B0503020204020204" charset="-122"/>
              </a:rPr>
              <a:t>）都记录在元数据表中），而不需要扫描其他不相干的列，不仅实现简单，而且磁盘顺序读取比随机读取要快的多，另外更容易进行优化，比如把临近地址的数据预读到内存，对连续同类型数据进行压缩存放，因此</a:t>
            </a:r>
            <a:r>
              <a:rPr lang="zh-CN" altLang="en-US" sz="1600" dirty="0">
                <a:solidFill>
                  <a:srgbClr val="FF0000"/>
                </a:solidFill>
                <a:latin typeface="微软雅黑" panose="020B0503020204020204" charset="-122"/>
                <a:ea typeface="微软雅黑" panose="020B0503020204020204" charset="-122"/>
              </a:rPr>
              <a:t>查询的效率大大提高</a:t>
            </a:r>
            <a:r>
              <a:rPr lang="zh-CN" altLang="en-US" sz="1600" dirty="0">
                <a:latin typeface="微软雅黑" panose="020B0503020204020204" charset="-122"/>
                <a:ea typeface="微软雅黑" panose="020B0503020204020204" charset="-122"/>
              </a:rPr>
              <a:t>。</a:t>
            </a:r>
          </a:p>
        </p:txBody>
      </p:sp>
      <p:pic>
        <p:nvPicPr>
          <p:cNvPr id="28" name="图片 27">
            <a:extLst>
              <a:ext uri="{FF2B5EF4-FFF2-40B4-BE49-F238E27FC236}">
                <a16:creationId xmlns:a16="http://schemas.microsoft.com/office/drawing/2014/main" id="{740AD3A6-1892-F90F-3060-A4ED8972AA59}"/>
              </a:ext>
            </a:extLst>
          </p:cNvPr>
          <p:cNvPicPr>
            <a:picLocks noChangeAspect="1"/>
          </p:cNvPicPr>
          <p:nvPr/>
        </p:nvPicPr>
        <p:blipFill>
          <a:blip r:embed="rId2"/>
          <a:stretch>
            <a:fillRect/>
          </a:stretch>
        </p:blipFill>
        <p:spPr>
          <a:xfrm>
            <a:off x="6467662" y="3493838"/>
            <a:ext cx="2743833" cy="1877155"/>
          </a:xfrm>
          <a:prstGeom prst="rect">
            <a:avLst/>
          </a:prstGeom>
        </p:spPr>
      </p:pic>
      <p:sp>
        <p:nvSpPr>
          <p:cNvPr id="30" name="文本框 29">
            <a:extLst>
              <a:ext uri="{FF2B5EF4-FFF2-40B4-BE49-F238E27FC236}">
                <a16:creationId xmlns:a16="http://schemas.microsoft.com/office/drawing/2014/main" id="{72CD2090-2508-5C7C-CAEA-322403492946}"/>
              </a:ext>
            </a:extLst>
          </p:cNvPr>
          <p:cNvSpPr txBox="1"/>
          <p:nvPr/>
        </p:nvSpPr>
        <p:spPr>
          <a:xfrm>
            <a:off x="100853" y="3172546"/>
            <a:ext cx="8610600" cy="338554"/>
          </a:xfrm>
          <a:prstGeom prst="rect">
            <a:avLst/>
          </a:prstGeom>
          <a:noFill/>
        </p:spPr>
        <p:txBody>
          <a:bodyPr wrap="square">
            <a:spAutoFit/>
          </a:bodyPr>
          <a:lstStyle/>
          <a:p>
            <a:r>
              <a:rPr lang="en-US" altLang="zh-CN" sz="1600" dirty="0"/>
              <a:t>NoSQL</a:t>
            </a:r>
            <a:r>
              <a:rPr lang="zh-CN" altLang="en-US" sz="1600" dirty="0"/>
              <a:t>数据库：假设学校一共有</a:t>
            </a:r>
            <a:r>
              <a:rPr lang="en-US" altLang="zh-CN" sz="1600" dirty="0"/>
              <a:t>2000</a:t>
            </a:r>
            <a:r>
              <a:rPr lang="zh-CN" altLang="en-US" sz="1600" dirty="0"/>
              <a:t>门课，有</a:t>
            </a:r>
            <a:r>
              <a:rPr lang="en-US" altLang="zh-CN" sz="1600" dirty="0"/>
              <a:t>100</a:t>
            </a:r>
            <a:r>
              <a:rPr lang="zh-CN" altLang="en-US" sz="1600" dirty="0"/>
              <a:t>个专业，每个专业学生人数最多为</a:t>
            </a:r>
            <a:r>
              <a:rPr lang="en-US" altLang="zh-CN" sz="1600" dirty="0"/>
              <a:t>1000.</a:t>
            </a:r>
            <a:endParaRPr lang="zh-CN" altLang="en-US" sz="1600" dirty="0"/>
          </a:p>
        </p:txBody>
      </p:sp>
      <p:sp>
        <p:nvSpPr>
          <p:cNvPr id="32" name="文本框 31">
            <a:extLst>
              <a:ext uri="{FF2B5EF4-FFF2-40B4-BE49-F238E27FC236}">
                <a16:creationId xmlns:a16="http://schemas.microsoft.com/office/drawing/2014/main" id="{CC62713A-B872-B6C3-F2BB-39FB43CC8BD3}"/>
              </a:ext>
            </a:extLst>
          </p:cNvPr>
          <p:cNvSpPr txBox="1"/>
          <p:nvPr/>
        </p:nvSpPr>
        <p:spPr>
          <a:xfrm>
            <a:off x="35199" y="3587622"/>
            <a:ext cx="4719919" cy="369332"/>
          </a:xfrm>
          <a:prstGeom prst="rect">
            <a:avLst/>
          </a:prstGeom>
          <a:noFill/>
        </p:spPr>
        <p:txBody>
          <a:bodyPr wrap="square">
            <a:spAutoFit/>
          </a:bodyPr>
          <a:lstStyle/>
          <a:p>
            <a:pPr algn="ctr"/>
            <a:r>
              <a:rPr lang="zh-CN" altLang="zh-CN" dirty="0"/>
              <a:t>所有学生的成绩都存入树状结构的某一分枝</a:t>
            </a:r>
            <a:endParaRPr lang="zh-CN" altLang="en-US" dirty="0"/>
          </a:p>
        </p:txBody>
      </p:sp>
      <p:sp>
        <p:nvSpPr>
          <p:cNvPr id="34" name="文本框 33">
            <a:extLst>
              <a:ext uri="{FF2B5EF4-FFF2-40B4-BE49-F238E27FC236}">
                <a16:creationId xmlns:a16="http://schemas.microsoft.com/office/drawing/2014/main" id="{15F56DD4-EE16-CBEC-7ECA-62BEC5E316E8}"/>
              </a:ext>
            </a:extLst>
          </p:cNvPr>
          <p:cNvSpPr txBox="1"/>
          <p:nvPr/>
        </p:nvSpPr>
        <p:spPr>
          <a:xfrm>
            <a:off x="-22411" y="3885142"/>
            <a:ext cx="5791200" cy="369332"/>
          </a:xfrm>
          <a:prstGeom prst="rect">
            <a:avLst/>
          </a:prstGeom>
          <a:noFill/>
        </p:spPr>
        <p:txBody>
          <a:bodyPr wrap="square">
            <a:spAutoFit/>
          </a:bodyPr>
          <a:lstStyle/>
          <a:p>
            <a:pPr algn="ctr"/>
            <a:r>
              <a:rPr lang="zh-CN" altLang="zh-CN" dirty="0"/>
              <a:t>搜索进入该门课的分枝（最坏情况下查询次数</a:t>
            </a:r>
            <a:r>
              <a:rPr lang="en-US" altLang="zh-CN" dirty="0"/>
              <a:t>2000</a:t>
            </a:r>
            <a:r>
              <a:rPr lang="zh-CN" altLang="zh-CN" dirty="0"/>
              <a:t>）</a:t>
            </a:r>
            <a:endParaRPr lang="zh-CN" altLang="en-US" dirty="0"/>
          </a:p>
        </p:txBody>
      </p:sp>
      <p:sp>
        <p:nvSpPr>
          <p:cNvPr id="36" name="文本框 35">
            <a:extLst>
              <a:ext uri="{FF2B5EF4-FFF2-40B4-BE49-F238E27FC236}">
                <a16:creationId xmlns:a16="http://schemas.microsoft.com/office/drawing/2014/main" id="{D47EC292-BF64-F377-10B3-7E8D8A1687E6}"/>
              </a:ext>
            </a:extLst>
          </p:cNvPr>
          <p:cNvSpPr txBox="1"/>
          <p:nvPr/>
        </p:nvSpPr>
        <p:spPr>
          <a:xfrm>
            <a:off x="-22410" y="4182662"/>
            <a:ext cx="5039284" cy="369332"/>
          </a:xfrm>
          <a:prstGeom prst="rect">
            <a:avLst/>
          </a:prstGeom>
          <a:noFill/>
        </p:spPr>
        <p:txBody>
          <a:bodyPr wrap="square">
            <a:spAutoFit/>
          </a:bodyPr>
          <a:lstStyle/>
          <a:p>
            <a:pPr algn="ctr"/>
            <a:r>
              <a:rPr lang="zh-CN" altLang="zh-CN" dirty="0"/>
              <a:t>在该分枝内搜索该专业（最多查询次数</a:t>
            </a:r>
            <a:r>
              <a:rPr lang="en-US" altLang="zh-CN" dirty="0"/>
              <a:t>100</a:t>
            </a:r>
            <a:r>
              <a:rPr lang="zh-CN" altLang="zh-CN" dirty="0"/>
              <a:t>）</a:t>
            </a:r>
            <a:endParaRPr lang="zh-CN" altLang="en-US" dirty="0"/>
          </a:p>
        </p:txBody>
      </p:sp>
      <p:sp>
        <p:nvSpPr>
          <p:cNvPr id="38" name="文本框 37">
            <a:extLst>
              <a:ext uri="{FF2B5EF4-FFF2-40B4-BE49-F238E27FC236}">
                <a16:creationId xmlns:a16="http://schemas.microsoft.com/office/drawing/2014/main" id="{ED9B248B-13B1-CCF9-8040-5B01F8E36F37}"/>
              </a:ext>
            </a:extLst>
          </p:cNvPr>
          <p:cNvSpPr txBox="1"/>
          <p:nvPr/>
        </p:nvSpPr>
        <p:spPr>
          <a:xfrm>
            <a:off x="-198815" y="4514090"/>
            <a:ext cx="6144011" cy="369332"/>
          </a:xfrm>
          <a:prstGeom prst="rect">
            <a:avLst/>
          </a:prstGeom>
          <a:noFill/>
        </p:spPr>
        <p:txBody>
          <a:bodyPr wrap="square">
            <a:spAutoFit/>
          </a:bodyPr>
          <a:lstStyle/>
          <a:p>
            <a:pPr algn="ctr"/>
            <a:r>
              <a:rPr lang="zh-CN" altLang="zh-CN" dirty="0"/>
              <a:t>完成符合条件的学生成绩的读取（最多读取</a:t>
            </a:r>
            <a:r>
              <a:rPr lang="en-US" altLang="zh-CN" dirty="0"/>
              <a:t>1000</a:t>
            </a:r>
            <a:r>
              <a:rPr lang="zh-CN" altLang="zh-CN" dirty="0"/>
              <a:t>次）</a:t>
            </a:r>
            <a:endParaRPr lang="zh-CN" altLang="en-US" dirty="0"/>
          </a:p>
        </p:txBody>
      </p:sp>
      <p:sp>
        <p:nvSpPr>
          <p:cNvPr id="40" name="文本框 39">
            <a:extLst>
              <a:ext uri="{FF2B5EF4-FFF2-40B4-BE49-F238E27FC236}">
                <a16:creationId xmlns:a16="http://schemas.microsoft.com/office/drawing/2014/main" id="{19643DAF-7C0E-7717-C586-39EE1C7FEC77}"/>
              </a:ext>
            </a:extLst>
          </p:cNvPr>
          <p:cNvSpPr txBox="1"/>
          <p:nvPr/>
        </p:nvSpPr>
        <p:spPr>
          <a:xfrm>
            <a:off x="-684205" y="4792817"/>
            <a:ext cx="6629400" cy="369332"/>
          </a:xfrm>
          <a:prstGeom prst="rect">
            <a:avLst/>
          </a:prstGeom>
          <a:noFill/>
        </p:spPr>
        <p:txBody>
          <a:bodyPr wrap="square">
            <a:spAutoFit/>
          </a:bodyPr>
          <a:lstStyle/>
          <a:p>
            <a:pPr algn="ctr"/>
            <a:r>
              <a:rPr lang="zh-CN" altLang="zh-CN" dirty="0"/>
              <a:t>总的操作次数为</a:t>
            </a:r>
            <a:r>
              <a:rPr lang="en-US" altLang="zh-CN" dirty="0"/>
              <a:t> </a:t>
            </a:r>
            <a:r>
              <a:rPr lang="zh-CN" altLang="en-US" dirty="0"/>
              <a:t>：</a:t>
            </a:r>
            <a:r>
              <a:rPr lang="en-US" altLang="zh-CN" dirty="0"/>
              <a:t>2000 + 100 + 1000 = 3100</a:t>
            </a:r>
            <a:r>
              <a:rPr lang="zh-CN" altLang="zh-CN" dirty="0"/>
              <a:t>次</a:t>
            </a:r>
            <a:endParaRPr lang="zh-CN" altLang="en-US" dirty="0"/>
          </a:p>
        </p:txBody>
      </p:sp>
    </p:spTree>
    <p:extLst>
      <p:ext uri="{BB962C8B-B14F-4D97-AF65-F5344CB8AC3E}">
        <p14:creationId xmlns:p14="http://schemas.microsoft.com/office/powerpoint/2010/main" val="82717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6457950" y="7709077"/>
            <a:ext cx="2057400" cy="365125"/>
          </a:xfrm>
        </p:spPr>
        <p:txBody>
          <a:bodyPr/>
          <a:lstStyle/>
          <a:p>
            <a:pPr>
              <a:defRPr/>
            </a:pPr>
            <a:fld id="{F6A1FFB0-C415-44D1-9D5D-2AB1F317462C}" type="slidenum">
              <a:rPr lang="zh-CN" altLang="en-US" smtClean="0"/>
              <a:t>5</a:t>
            </a:fld>
            <a:endParaRPr lang="zh-CN" altLang="en-US"/>
          </a:p>
        </p:txBody>
      </p:sp>
      <p:pic>
        <p:nvPicPr>
          <p:cNvPr id="6" name="图片 5" descr="p1"/>
          <p:cNvPicPr/>
          <p:nvPr/>
        </p:nvPicPr>
        <p:blipFill>
          <a:blip r:embed="rId2" cstate="print"/>
          <a:srcRect/>
          <a:stretch>
            <a:fillRect/>
          </a:stretch>
        </p:blipFill>
        <p:spPr>
          <a:xfrm>
            <a:off x="190787" y="320261"/>
            <a:ext cx="6095998" cy="4267198"/>
          </a:xfrm>
          <a:prstGeom prst="rect">
            <a:avLst/>
          </a:prstGeom>
          <a:noFill/>
          <a:ln w="9525">
            <a:noFill/>
            <a:miter lim="800000"/>
            <a:headEnd/>
            <a:tailEnd/>
          </a:ln>
        </p:spPr>
      </p:pic>
      <p:sp>
        <p:nvSpPr>
          <p:cNvPr id="3" name="矩形 2"/>
          <p:cNvSpPr/>
          <p:nvPr/>
        </p:nvSpPr>
        <p:spPr>
          <a:xfrm>
            <a:off x="2838450" y="-49071"/>
            <a:ext cx="7239000" cy="369332"/>
          </a:xfrm>
          <a:prstGeom prst="rect">
            <a:avLst/>
          </a:prstGeom>
        </p:spPr>
        <p:txBody>
          <a:bodyPr wrap="square">
            <a:spAutoFit/>
          </a:bodyPr>
          <a:lstStyle/>
          <a:p>
            <a:r>
              <a:rPr lang="zh-CN" altLang="en-US" dirty="0">
                <a:solidFill>
                  <a:schemeClr val="bg1"/>
                </a:solidFill>
                <a:highlight>
                  <a:srgbClr val="000000"/>
                </a:highlight>
                <a:latin typeface="微软雅黑" panose="020B0503020204020204" charset="-122"/>
                <a:ea typeface="微软雅黑" panose="020B0503020204020204" charset="-122"/>
                <a:cs typeface="Times New Roman" panose="02020603050405020304" pitchFamily="18" charset="0"/>
              </a:rPr>
              <a:t>一个概念体系，二个价值链维度</a:t>
            </a:r>
            <a:endParaRPr lang="en-US" dirty="0">
              <a:solidFill>
                <a:schemeClr val="bg1"/>
              </a:solidFill>
              <a:highlight>
                <a:srgbClr val="000000"/>
              </a:highlight>
              <a:latin typeface="微软雅黑" panose="020B0503020204020204" charset="-122"/>
              <a:ea typeface="微软雅黑" panose="020B0503020204020204" charset="-122"/>
            </a:endParaRPr>
          </a:p>
        </p:txBody>
      </p:sp>
      <p:sp>
        <p:nvSpPr>
          <p:cNvPr id="7" name="矩形 6"/>
          <p:cNvSpPr/>
          <p:nvPr/>
        </p:nvSpPr>
        <p:spPr>
          <a:xfrm>
            <a:off x="5832844" y="0"/>
            <a:ext cx="3426850" cy="1477328"/>
          </a:xfrm>
          <a:prstGeom prst="rect">
            <a:avLst/>
          </a:prstGeom>
        </p:spPr>
        <p:txBody>
          <a:bodyPr wrap="square">
            <a:spAutoFit/>
          </a:bodyPr>
          <a:lstStyle/>
          <a:p>
            <a:r>
              <a:rPr lang="zh-CN" altLang="en-US" dirty="0">
                <a:latin typeface="微软雅黑" panose="020B0503020204020204" charset="-122"/>
                <a:ea typeface="微软雅黑" panose="020B0503020204020204" charset="-122"/>
                <a:cs typeface="Times New Roman" panose="02020603050405020304" pitchFamily="18" charset="0"/>
              </a:rPr>
              <a:t>“</a:t>
            </a:r>
            <a:r>
              <a:rPr lang="zh-CN" altLang="en-US" b="1" dirty="0">
                <a:latin typeface="微软雅黑" panose="020B0503020204020204" charset="-122"/>
                <a:ea typeface="微软雅黑" panose="020B0503020204020204" charset="-122"/>
                <a:cs typeface="Times New Roman" panose="02020603050405020304" pitchFamily="18" charset="0"/>
              </a:rPr>
              <a:t>一个概念体系</a:t>
            </a:r>
            <a:r>
              <a:rPr lang="zh-CN" altLang="en-US" dirty="0">
                <a:latin typeface="微软雅黑" panose="020B0503020204020204" charset="-122"/>
                <a:ea typeface="微软雅黑" panose="020B0503020204020204" charset="-122"/>
                <a:cs typeface="Times New Roman" panose="02020603050405020304" pitchFamily="18" charset="0"/>
              </a:rPr>
              <a:t>”是指它为大数据参考架构中使用的概念提供了一个构件层级分类体系即“</a:t>
            </a:r>
            <a:r>
              <a:rPr lang="zh-CN" altLang="en-US" b="1" dirty="0">
                <a:latin typeface="微软雅黑" panose="020B0503020204020204" charset="-122"/>
                <a:ea typeface="微软雅黑" panose="020B0503020204020204" charset="-122"/>
                <a:cs typeface="Times New Roman" panose="02020603050405020304" pitchFamily="18" charset="0"/>
              </a:rPr>
              <a:t>角色活动功能组件</a:t>
            </a:r>
            <a:r>
              <a:rPr lang="zh-CN" altLang="en-US" dirty="0">
                <a:latin typeface="微软雅黑" panose="020B0503020204020204" charset="-122"/>
                <a:ea typeface="微软雅黑" panose="020B0503020204020204" charset="-122"/>
                <a:cs typeface="Times New Roman" panose="02020603050405020304" pitchFamily="18" charset="0"/>
              </a:rPr>
              <a:t>”，用于描述参考架构中的逻辑构件及其关系。</a:t>
            </a:r>
            <a:endParaRPr lang="en-US" dirty="0">
              <a:latin typeface="微软雅黑" panose="020B0503020204020204" charset="-122"/>
              <a:ea typeface="微软雅黑" panose="020B0503020204020204" charset="-122"/>
            </a:endParaRPr>
          </a:p>
        </p:txBody>
      </p:sp>
      <p:sp>
        <p:nvSpPr>
          <p:cNvPr id="8" name="矩形 7"/>
          <p:cNvSpPr/>
          <p:nvPr/>
        </p:nvSpPr>
        <p:spPr>
          <a:xfrm>
            <a:off x="19050" y="4538388"/>
            <a:ext cx="8312888" cy="369332"/>
          </a:xfrm>
          <a:prstGeom prst="rect">
            <a:avLst/>
          </a:prstGeom>
        </p:spPr>
        <p:txBody>
          <a:bodyPr wrap="square">
            <a:spAutoFit/>
          </a:bodyPr>
          <a:lstStyle/>
          <a:p>
            <a:r>
              <a:rPr lang="zh-CN" altLang="en-US" dirty="0">
                <a:latin typeface="微软雅黑" panose="020B0503020204020204" charset="-122"/>
                <a:ea typeface="微软雅黑" panose="020B0503020204020204" charset="-122"/>
                <a:cs typeface="Times New Roman" panose="02020603050405020304" pitchFamily="18" charset="0"/>
              </a:rPr>
              <a:t>“二个价值链维度”分别为“</a:t>
            </a:r>
            <a:r>
              <a:rPr lang="en-US" altLang="zh-CN" dirty="0">
                <a:latin typeface="微软雅黑" panose="020B0503020204020204" charset="-122"/>
                <a:ea typeface="微软雅黑" panose="020B0503020204020204" charset="-122"/>
                <a:cs typeface="Times New Roman" panose="02020603050405020304" pitchFamily="18" charset="0"/>
              </a:rPr>
              <a:t>IT</a:t>
            </a:r>
            <a:r>
              <a:rPr lang="zh-CN" altLang="en-US" dirty="0">
                <a:latin typeface="微软雅黑" panose="020B0503020204020204" charset="-122"/>
                <a:ea typeface="微软雅黑" panose="020B0503020204020204" charset="-122"/>
                <a:cs typeface="Times New Roman" panose="02020603050405020304" pitchFamily="18" charset="0"/>
              </a:rPr>
              <a:t>价值链”和“信息价值链”</a:t>
            </a:r>
            <a:endParaRPr lang="en-US" dirty="0">
              <a:latin typeface="微软雅黑" panose="020B0503020204020204" charset="-122"/>
              <a:ea typeface="微软雅黑" panose="020B0503020204020204" charset="-122"/>
            </a:endParaRPr>
          </a:p>
        </p:txBody>
      </p:sp>
      <p:sp>
        <p:nvSpPr>
          <p:cNvPr id="10" name="矩形 9"/>
          <p:cNvSpPr/>
          <p:nvPr/>
        </p:nvSpPr>
        <p:spPr>
          <a:xfrm>
            <a:off x="306936" y="5917768"/>
            <a:ext cx="8456064" cy="1015663"/>
          </a:xfrm>
          <a:prstGeom prst="rect">
            <a:avLst/>
          </a:prstGeom>
        </p:spPr>
        <p:txBody>
          <a:bodyPr wrap="square">
            <a:spAutoFit/>
          </a:bodyPr>
          <a:lstStyle/>
          <a:p>
            <a:r>
              <a:rPr lang="zh-CN" altLang="en-US" sz="2000" b="1" dirty="0"/>
              <a:t>“</a:t>
            </a:r>
            <a:r>
              <a:rPr lang="en-US" sz="2000" dirty="0"/>
              <a:t>IT</a:t>
            </a:r>
            <a:r>
              <a:rPr lang="zh-CN" altLang="en-US" sz="2000" dirty="0"/>
              <a:t>价值链”反映的是大数据作为一种新兴的数据应用范式</a:t>
            </a:r>
            <a:r>
              <a:rPr lang="zh-CN" altLang="en-US" sz="2000" u="sng" dirty="0"/>
              <a:t>对</a:t>
            </a:r>
            <a:r>
              <a:rPr lang="en-US" sz="2000" u="sng" dirty="0"/>
              <a:t>IT</a:t>
            </a:r>
            <a:r>
              <a:rPr lang="zh-CN" altLang="en-US" sz="2000" u="sng" dirty="0"/>
              <a:t>技术产生的新需求所带来的价值</a:t>
            </a:r>
            <a:r>
              <a:rPr lang="zh-CN" altLang="en-US" sz="2000" dirty="0"/>
              <a:t>，大数据价值通过为大数据应用提供存放和运行大数据的网络、基础设施、平台、应用工具以及其他</a:t>
            </a:r>
            <a:r>
              <a:rPr lang="en-US" sz="2000" dirty="0"/>
              <a:t>IT</a:t>
            </a:r>
            <a:r>
              <a:rPr lang="zh-CN" altLang="en-US" sz="2000" dirty="0"/>
              <a:t>服务来实现</a:t>
            </a:r>
            <a:r>
              <a:rPr lang="zh-CN" altLang="en-US" sz="2000" b="1" dirty="0"/>
              <a:t>。</a:t>
            </a:r>
            <a:endParaRPr lang="en-US" sz="2800" dirty="0">
              <a:latin typeface="微软雅黑" panose="020B0503020204020204" charset="-122"/>
              <a:ea typeface="微软雅黑" panose="020B0503020204020204" charset="-122"/>
            </a:endParaRPr>
          </a:p>
        </p:txBody>
      </p:sp>
      <p:sp>
        <p:nvSpPr>
          <p:cNvPr id="12" name="矩形 11"/>
          <p:cNvSpPr/>
          <p:nvPr/>
        </p:nvSpPr>
        <p:spPr>
          <a:xfrm>
            <a:off x="219968" y="4798567"/>
            <a:ext cx="5893839" cy="1200329"/>
          </a:xfrm>
          <a:prstGeom prst="rect">
            <a:avLst/>
          </a:prstGeom>
        </p:spPr>
        <p:txBody>
          <a:bodyPr wrap="square">
            <a:spAutoFit/>
          </a:bodyPr>
          <a:lstStyle/>
          <a:p>
            <a:r>
              <a:rPr lang="zh-CN" altLang="en-US" b="1" dirty="0"/>
              <a:t>“</a:t>
            </a:r>
            <a:r>
              <a:rPr lang="zh-CN" altLang="en-US" b="1" u="sng" dirty="0"/>
              <a:t>信息价值链</a:t>
            </a:r>
            <a:r>
              <a:rPr lang="zh-CN" altLang="en-US" b="1" dirty="0"/>
              <a:t>”</a:t>
            </a:r>
            <a:r>
              <a:rPr lang="zh-CN" altLang="en-US" dirty="0"/>
              <a:t>反映的是大数据作为一种数据科学方法论</a:t>
            </a:r>
            <a:r>
              <a:rPr lang="zh-CN" altLang="en-US" u="sng" dirty="0"/>
              <a:t>对数据到知识的处理过程中所实现的信息流价值</a:t>
            </a:r>
            <a:r>
              <a:rPr lang="zh-CN" altLang="en-US" dirty="0"/>
              <a:t>，大数据的价值通过数据的收集、预处理、分析、可视化和访问等活动来实现。</a:t>
            </a:r>
            <a:endParaRPr lang="en-US" sz="2400" dirty="0">
              <a:latin typeface="微软雅黑" panose="020B0503020204020204" charset="-122"/>
              <a:ea typeface="微软雅黑" panose="020B0503020204020204" charset="-122"/>
            </a:endParaRPr>
          </a:p>
        </p:txBody>
      </p:sp>
      <p:sp>
        <p:nvSpPr>
          <p:cNvPr id="14" name="文本框 13"/>
          <p:cNvSpPr txBox="1"/>
          <p:nvPr/>
        </p:nvSpPr>
        <p:spPr>
          <a:xfrm>
            <a:off x="5919266" y="1459268"/>
            <a:ext cx="3426850" cy="1477328"/>
          </a:xfrm>
          <a:prstGeom prst="rect">
            <a:avLst/>
          </a:prstGeom>
          <a:noFill/>
        </p:spPr>
        <p:txBody>
          <a:bodyPr wrap="square">
            <a:spAutoFit/>
          </a:bodyPr>
          <a:lstStyle/>
          <a:p>
            <a:r>
              <a:rPr lang="zh-CN" altLang="zh-CN" b="1" dirty="0">
                <a:latin typeface="微软雅黑" panose="020B0503020204020204" charset="-122"/>
                <a:ea typeface="微软雅黑" panose="020B0503020204020204" charset="-122"/>
                <a:cs typeface="Times New Roman" panose="02020603050405020304" pitchFamily="18" charset="0"/>
              </a:rPr>
              <a:t>从构成上看</a:t>
            </a:r>
            <a:r>
              <a:rPr lang="zh-CN" altLang="zh-CN" dirty="0">
                <a:latin typeface="微软雅黑" panose="020B0503020204020204" charset="-122"/>
                <a:ea typeface="微软雅黑" panose="020B0503020204020204" charset="-122"/>
                <a:cs typeface="Times New Roman" panose="02020603050405020304" pitchFamily="18" charset="0"/>
              </a:rPr>
              <a:t>，大数据参考架构是由一系列在</a:t>
            </a:r>
            <a:r>
              <a:rPr lang="zh-CN" altLang="zh-CN" b="1" dirty="0">
                <a:latin typeface="微软雅黑" panose="020B0503020204020204" charset="-122"/>
                <a:ea typeface="微软雅黑" panose="020B0503020204020204" charset="-122"/>
                <a:cs typeface="Times New Roman" panose="02020603050405020304" pitchFamily="18" charset="0"/>
              </a:rPr>
              <a:t>不同概念层级上的逻辑构件</a:t>
            </a:r>
            <a:r>
              <a:rPr lang="zh-CN" altLang="zh-CN" dirty="0">
                <a:latin typeface="微软雅黑" panose="020B0503020204020204" charset="-122"/>
                <a:ea typeface="微软雅黑" panose="020B0503020204020204" charset="-122"/>
                <a:cs typeface="Times New Roman" panose="02020603050405020304" pitchFamily="18" charset="0"/>
              </a:rPr>
              <a:t>组成的。这些逻辑构件被划分为</a:t>
            </a:r>
            <a:r>
              <a:rPr lang="zh-CN" altLang="zh-CN" b="1" dirty="0">
                <a:latin typeface="微软雅黑" panose="020B0503020204020204" charset="-122"/>
                <a:ea typeface="微软雅黑" panose="020B0503020204020204" charset="-122"/>
                <a:cs typeface="Times New Roman" panose="02020603050405020304" pitchFamily="18" charset="0"/>
              </a:rPr>
              <a:t>三个层级，从高到低依次为角色、活动和功能组件</a:t>
            </a:r>
            <a:r>
              <a:rPr lang="zh-CN" altLang="zh-CN" dirty="0">
                <a:latin typeface="微软雅黑" panose="020B0503020204020204" charset="-122"/>
                <a:ea typeface="微软雅黑" panose="020B0503020204020204" charset="-122"/>
                <a:cs typeface="Times New Roman" panose="02020603050405020304" pitchFamily="18" charset="0"/>
              </a:rPr>
              <a:t>。</a:t>
            </a:r>
            <a:endParaRPr lang="zh-CN" altLang="en-US" dirty="0">
              <a:latin typeface="微软雅黑" panose="020B0503020204020204" charset="-122"/>
              <a:ea typeface="微软雅黑" panose="020B0503020204020204" charset="-122"/>
            </a:endParaRPr>
          </a:p>
        </p:txBody>
      </p:sp>
      <p:sp>
        <p:nvSpPr>
          <p:cNvPr id="16" name="文本框 15"/>
          <p:cNvSpPr txBox="1"/>
          <p:nvPr/>
        </p:nvSpPr>
        <p:spPr>
          <a:xfrm>
            <a:off x="5977113" y="3137574"/>
            <a:ext cx="3311156" cy="2585323"/>
          </a:xfrm>
          <a:prstGeom prst="rect">
            <a:avLst/>
          </a:prstGeom>
          <a:noFill/>
        </p:spPr>
        <p:txBody>
          <a:bodyPr wrap="square">
            <a:spAutoFit/>
          </a:bodyPr>
          <a:lstStyle/>
          <a:p>
            <a:r>
              <a:rPr lang="zh-CN" altLang="zh-CN" b="1" dirty="0">
                <a:latin typeface="微软雅黑" panose="020B0503020204020204" charset="-122"/>
                <a:ea typeface="微软雅黑" panose="020B0503020204020204" charset="-122"/>
                <a:cs typeface="Times New Roman" panose="02020603050405020304" pitchFamily="18" charset="0"/>
              </a:rPr>
              <a:t>最顶层级的逻辑构件是角色</a:t>
            </a:r>
            <a:r>
              <a:rPr lang="zh-CN" altLang="zh-CN" dirty="0">
                <a:latin typeface="微软雅黑" panose="020B0503020204020204" charset="-122"/>
                <a:ea typeface="微软雅黑" panose="020B0503020204020204" charset="-122"/>
                <a:cs typeface="Times New Roman" panose="02020603050405020304" pitchFamily="18" charset="0"/>
              </a:rPr>
              <a:t>，包括系统协调者、数据提供者、大数据应用提供者、数据消费者、大数据框架提供者、安全和隐私、管理。第二层级的逻辑构件是每个</a:t>
            </a:r>
            <a:r>
              <a:rPr lang="zh-CN" altLang="zh-CN" b="1" dirty="0">
                <a:latin typeface="微软雅黑" panose="020B0503020204020204" charset="-122"/>
                <a:ea typeface="微软雅黑" panose="020B0503020204020204" charset="-122"/>
                <a:cs typeface="Times New Roman" panose="02020603050405020304" pitchFamily="18" charset="0"/>
              </a:rPr>
              <a:t>角色执行的活动</a:t>
            </a:r>
            <a:r>
              <a:rPr lang="zh-CN" altLang="zh-CN" dirty="0">
                <a:latin typeface="微软雅黑" panose="020B0503020204020204" charset="-122"/>
                <a:ea typeface="微软雅黑" panose="020B0503020204020204" charset="-122"/>
                <a:cs typeface="Times New Roman" panose="02020603050405020304" pitchFamily="18" charset="0"/>
              </a:rPr>
              <a:t>。第三层级的逻辑构件是执行每个</a:t>
            </a:r>
            <a:r>
              <a:rPr lang="zh-CN" altLang="zh-CN" b="1" dirty="0">
                <a:latin typeface="微软雅黑" panose="020B0503020204020204" charset="-122"/>
                <a:ea typeface="微软雅黑" panose="020B0503020204020204" charset="-122"/>
                <a:cs typeface="Times New Roman" panose="02020603050405020304" pitchFamily="18" charset="0"/>
              </a:rPr>
              <a:t>活动需要的功能组件</a:t>
            </a:r>
            <a:r>
              <a:rPr lang="zh-CN" altLang="zh-CN" dirty="0">
                <a:latin typeface="微软雅黑" panose="020B0503020204020204" charset="-122"/>
                <a:ea typeface="微软雅黑" panose="020B0503020204020204" charset="-122"/>
                <a:cs typeface="Times New Roman" panose="02020603050405020304" pitchFamily="18" charset="0"/>
              </a:rPr>
              <a:t>。</a:t>
            </a:r>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7" grpId="1"/>
      <p:bldP spid="8" grpId="0"/>
      <p:bldP spid="8" grpId="1"/>
      <p:bldP spid="10" grpId="0"/>
      <p:bldP spid="10" grpId="1"/>
      <p:bldP spid="12" grpId="0"/>
      <p:bldP spid="12" grpId="1"/>
      <p:bldP spid="14" grpId="0"/>
      <p:bldP spid="14" grpId="1"/>
      <p:bldP spid="16" grpId="0"/>
      <p:bldP spid="1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73661" y="7239000"/>
            <a:ext cx="2133600" cy="365125"/>
          </a:xfrm>
        </p:spPr>
        <p:txBody>
          <a:bodyPr/>
          <a:lstStyle/>
          <a:p>
            <a:pPr>
              <a:defRPr/>
            </a:pPr>
            <a:fld id="{F6A1FFB0-C415-44D1-9D5D-2AB1F317462C}" type="slidenum">
              <a:rPr lang="zh-CN" altLang="en-US" smtClean="0"/>
              <a:t>6</a:t>
            </a:fld>
            <a:endParaRPr lang="zh-CN" altLang="en-US" dirty="0"/>
          </a:p>
        </p:txBody>
      </p:sp>
      <p:pic>
        <p:nvPicPr>
          <p:cNvPr id="6" name="图片 5"/>
          <p:cNvPicPr/>
          <p:nvPr/>
        </p:nvPicPr>
        <p:blipFill>
          <a:blip r:embed="rId3" cstate="print"/>
          <a:srcRect/>
          <a:stretch>
            <a:fillRect/>
          </a:stretch>
        </p:blipFill>
        <p:spPr>
          <a:xfrm>
            <a:off x="70597" y="14906"/>
            <a:ext cx="8917615" cy="2903071"/>
          </a:xfrm>
          <a:prstGeom prst="rect">
            <a:avLst/>
          </a:prstGeom>
          <a:noFill/>
          <a:ln w="9525">
            <a:noFill/>
            <a:miter lim="800000"/>
            <a:headEnd/>
            <a:tailEnd/>
          </a:ln>
        </p:spPr>
      </p:pic>
      <p:sp>
        <p:nvSpPr>
          <p:cNvPr id="7" name="矩形 6"/>
          <p:cNvSpPr/>
          <p:nvPr/>
        </p:nvSpPr>
        <p:spPr>
          <a:xfrm>
            <a:off x="6866810" y="-55456"/>
            <a:ext cx="2339102" cy="461665"/>
          </a:xfrm>
          <a:prstGeom prst="rect">
            <a:avLst/>
          </a:prstGeom>
        </p:spPr>
        <p:txBody>
          <a:bodyPr wrap="none">
            <a:spAutoFit/>
          </a:bodyPr>
          <a:lstStyle/>
          <a:p>
            <a:r>
              <a:rPr lang="zh-CN" altLang="zh-CN" sz="2400" kern="100" dirty="0">
                <a:latin typeface="微软雅黑" panose="020B0503020204020204" charset="-122"/>
                <a:ea typeface="微软雅黑" panose="020B0503020204020204" charset="-122"/>
                <a:cs typeface="Times New Roman" panose="02020603050405020304" pitchFamily="18" charset="0"/>
              </a:rPr>
              <a:t>大数据标准体系</a:t>
            </a:r>
            <a:endParaRPr lang="zh-CN" altLang="en-US" sz="2400" dirty="0">
              <a:latin typeface="微软雅黑" panose="020B0503020204020204" charset="-122"/>
              <a:ea typeface="微软雅黑" panose="020B0503020204020204" charset="-122"/>
            </a:endParaRPr>
          </a:p>
        </p:txBody>
      </p:sp>
      <p:sp>
        <p:nvSpPr>
          <p:cNvPr id="2" name="矩形 1"/>
          <p:cNvSpPr/>
          <p:nvPr/>
        </p:nvSpPr>
        <p:spPr>
          <a:xfrm>
            <a:off x="-50707" y="2737989"/>
            <a:ext cx="9267825" cy="338554"/>
          </a:xfrm>
          <a:prstGeom prst="rect">
            <a:avLst/>
          </a:prstGeom>
        </p:spPr>
        <p:txBody>
          <a:bodyPr wrap="square">
            <a:spAutoFit/>
          </a:bodyPr>
          <a:lstStyle/>
          <a:p>
            <a:r>
              <a:rPr lang="zh-CN" altLang="en-US" sz="1600" dirty="0">
                <a:latin typeface="微软雅黑" panose="020B0503020204020204" charset="-122"/>
                <a:ea typeface="微软雅黑" panose="020B0503020204020204" charset="-122"/>
                <a:cs typeface="Times New Roman" panose="02020603050405020304" pitchFamily="18" charset="0"/>
              </a:rPr>
              <a:t>在大数据技术框架的基础上，结合数据全周期管理和数据自身标准化特点，可以形成大数据标准体系。</a:t>
            </a:r>
            <a:endParaRPr lang="en-US" sz="1600" dirty="0">
              <a:latin typeface="微软雅黑" panose="020B0503020204020204" charset="-122"/>
              <a:ea typeface="微软雅黑" panose="020B0503020204020204" charset="-122"/>
            </a:endParaRPr>
          </a:p>
        </p:txBody>
      </p:sp>
      <p:sp>
        <p:nvSpPr>
          <p:cNvPr id="8" name="矩形 7"/>
          <p:cNvSpPr/>
          <p:nvPr/>
        </p:nvSpPr>
        <p:spPr>
          <a:xfrm>
            <a:off x="87404" y="2900762"/>
            <a:ext cx="8741735" cy="458908"/>
          </a:xfrm>
          <a:prstGeom prst="rect">
            <a:avLst/>
          </a:prstGeom>
        </p:spPr>
        <p:txBody>
          <a:bodyPr wrap="square">
            <a:spAutoFit/>
          </a:bodyPr>
          <a:lstStyle/>
          <a:p>
            <a:pPr>
              <a:lnSpc>
                <a:spcPct val="150000"/>
              </a:lnSpc>
            </a:pPr>
            <a:r>
              <a:rPr lang="zh-CN" altLang="en-US" b="1" dirty="0">
                <a:latin typeface="微软雅黑" panose="020B0503020204020204" charset="-122"/>
                <a:ea typeface="微软雅黑" panose="020B0503020204020204" charset="-122"/>
                <a:cs typeface="Times New Roman" panose="02020603050405020304" pitchFamily="18" charset="0"/>
              </a:rPr>
              <a:t>基础标准</a:t>
            </a:r>
            <a:r>
              <a:rPr lang="zh-CN" altLang="en-US" dirty="0">
                <a:latin typeface="微软雅黑" panose="020B0503020204020204" charset="-122"/>
                <a:ea typeface="微软雅黑" panose="020B0503020204020204" charset="-122"/>
                <a:cs typeface="Times New Roman" panose="02020603050405020304" pitchFamily="18" charset="0"/>
              </a:rPr>
              <a:t>：为整个标准体系提供包括总则、术语和参考模型等基础性标准。</a:t>
            </a:r>
            <a:endParaRPr lang="en-US" dirty="0">
              <a:latin typeface="微软雅黑" panose="020B0503020204020204" charset="-122"/>
              <a:ea typeface="微软雅黑" panose="020B0503020204020204" charset="-122"/>
            </a:endParaRPr>
          </a:p>
        </p:txBody>
      </p:sp>
      <p:sp>
        <p:nvSpPr>
          <p:cNvPr id="9" name="矩形 8"/>
          <p:cNvSpPr/>
          <p:nvPr/>
        </p:nvSpPr>
        <p:spPr>
          <a:xfrm>
            <a:off x="87405" y="3119779"/>
            <a:ext cx="8741735" cy="458908"/>
          </a:xfrm>
          <a:prstGeom prst="rect">
            <a:avLst/>
          </a:prstGeom>
        </p:spPr>
        <p:txBody>
          <a:bodyPr wrap="square">
            <a:spAutoFit/>
          </a:bodyPr>
          <a:lstStyle/>
          <a:p>
            <a:pPr>
              <a:lnSpc>
                <a:spcPct val="150000"/>
              </a:lnSpc>
            </a:pPr>
            <a:r>
              <a:rPr lang="zh-CN" altLang="en-US" b="1" dirty="0">
                <a:latin typeface="微软雅黑" panose="020B0503020204020204" charset="-122"/>
                <a:ea typeface="微软雅黑" panose="020B0503020204020204" charset="-122"/>
                <a:cs typeface="Times New Roman" panose="02020603050405020304" pitchFamily="18" charset="0"/>
              </a:rPr>
              <a:t>数据处理标准</a:t>
            </a:r>
            <a:r>
              <a:rPr lang="zh-CN" altLang="en-US" dirty="0">
                <a:latin typeface="微软雅黑" panose="020B0503020204020204" charset="-122"/>
                <a:ea typeface="微软雅黑" panose="020B0503020204020204" charset="-122"/>
                <a:cs typeface="Times New Roman" panose="02020603050405020304" pitchFamily="18" charset="0"/>
              </a:rPr>
              <a:t>：数据处理类标准包含数据整理、数据分析和数据访问三种类型的标准。</a:t>
            </a:r>
            <a:endParaRPr lang="en-US" dirty="0">
              <a:latin typeface="微软雅黑" panose="020B0503020204020204" charset="-122"/>
              <a:ea typeface="微软雅黑" panose="020B0503020204020204" charset="-122"/>
            </a:endParaRPr>
          </a:p>
        </p:txBody>
      </p:sp>
      <p:sp>
        <p:nvSpPr>
          <p:cNvPr id="10" name="矩形 9"/>
          <p:cNvSpPr/>
          <p:nvPr/>
        </p:nvSpPr>
        <p:spPr>
          <a:xfrm>
            <a:off x="87406" y="3394131"/>
            <a:ext cx="8741735" cy="458908"/>
          </a:xfrm>
          <a:prstGeom prst="rect">
            <a:avLst/>
          </a:prstGeom>
        </p:spPr>
        <p:txBody>
          <a:bodyPr wrap="square">
            <a:spAutoFit/>
          </a:bodyPr>
          <a:lstStyle/>
          <a:p>
            <a:pPr>
              <a:lnSpc>
                <a:spcPct val="150000"/>
              </a:lnSpc>
            </a:pPr>
            <a:r>
              <a:rPr lang="zh-CN" altLang="en-US" b="1" dirty="0">
                <a:latin typeface="微软雅黑" panose="020B0503020204020204" charset="-122"/>
                <a:ea typeface="微软雅黑" panose="020B0503020204020204" charset="-122"/>
              </a:rPr>
              <a:t>数据安全标准</a:t>
            </a:r>
            <a:r>
              <a:rPr lang="zh-CN" altLang="en-US" dirty="0">
                <a:latin typeface="微软雅黑" panose="020B0503020204020204" charset="-122"/>
                <a:ea typeface="微软雅黑" panose="020B0503020204020204" charset="-122"/>
              </a:rPr>
              <a:t>：主要包括通用要求、隐私保护两类标准。</a:t>
            </a:r>
            <a:endParaRPr lang="en-US" dirty="0">
              <a:latin typeface="微软雅黑" panose="020B0503020204020204" charset="-122"/>
              <a:ea typeface="微软雅黑" panose="020B0503020204020204" charset="-122"/>
            </a:endParaRPr>
          </a:p>
        </p:txBody>
      </p:sp>
      <p:sp>
        <p:nvSpPr>
          <p:cNvPr id="11" name="矩形 10"/>
          <p:cNvSpPr/>
          <p:nvPr/>
        </p:nvSpPr>
        <p:spPr>
          <a:xfrm>
            <a:off x="87406" y="3729845"/>
            <a:ext cx="8741735" cy="646331"/>
          </a:xfrm>
          <a:prstGeom prst="rect">
            <a:avLst/>
          </a:prstGeom>
        </p:spPr>
        <p:txBody>
          <a:bodyPr wrap="square">
            <a:spAutoFit/>
          </a:bodyPr>
          <a:lstStyle/>
          <a:p>
            <a:r>
              <a:rPr lang="zh-CN" altLang="en-US" b="1" dirty="0">
                <a:latin typeface="微软雅黑" panose="020B0503020204020204" charset="-122"/>
                <a:ea typeface="微软雅黑" panose="020B0503020204020204" charset="-122"/>
              </a:rPr>
              <a:t>数据质量标准：</a:t>
            </a:r>
            <a:r>
              <a:rPr lang="zh-CN" altLang="en-US" dirty="0">
                <a:latin typeface="微软雅黑" panose="020B0503020204020204" charset="-122"/>
                <a:ea typeface="微软雅黑" panose="020B0503020204020204" charset="-122"/>
              </a:rPr>
              <a:t>针对数据质量提出具体的管理要求和相应的指标要求，确保数据在产生、存储、交换和使用等各个环节中的质量，并对数据全生命周期进行规范化管理。</a:t>
            </a:r>
            <a:endParaRPr lang="en-US" dirty="0">
              <a:latin typeface="微软雅黑" panose="020B0503020204020204" charset="-122"/>
              <a:ea typeface="微软雅黑" panose="020B0503020204020204" charset="-122"/>
            </a:endParaRPr>
          </a:p>
        </p:txBody>
      </p:sp>
      <p:sp>
        <p:nvSpPr>
          <p:cNvPr id="12" name="矩形 11"/>
          <p:cNvSpPr/>
          <p:nvPr/>
        </p:nvSpPr>
        <p:spPr>
          <a:xfrm>
            <a:off x="30256" y="4201762"/>
            <a:ext cx="8741735" cy="458908"/>
          </a:xfrm>
          <a:prstGeom prst="rect">
            <a:avLst/>
          </a:prstGeom>
        </p:spPr>
        <p:txBody>
          <a:bodyPr wrap="square">
            <a:spAutoFit/>
          </a:bodyPr>
          <a:lstStyle/>
          <a:p>
            <a:pPr>
              <a:lnSpc>
                <a:spcPct val="150000"/>
              </a:lnSpc>
            </a:pPr>
            <a:r>
              <a:rPr lang="zh-CN" altLang="en-US" b="1" dirty="0">
                <a:latin typeface="微软雅黑" panose="020B0503020204020204" charset="-122"/>
                <a:ea typeface="微软雅黑" panose="020B0503020204020204" charset="-122"/>
              </a:rPr>
              <a:t>产品和平台标准</a:t>
            </a:r>
            <a:r>
              <a:rPr lang="zh-CN" altLang="en-US" dirty="0">
                <a:latin typeface="微软雅黑" panose="020B0503020204020204" charset="-122"/>
                <a:ea typeface="微软雅黑" panose="020B0503020204020204" charset="-122"/>
              </a:rPr>
              <a:t>：该类标准主要针对大数据相关技术产品和应用平台进行规范。</a:t>
            </a:r>
            <a:endParaRPr lang="en-US" dirty="0">
              <a:latin typeface="微软雅黑" panose="020B0503020204020204" charset="-122"/>
              <a:ea typeface="微软雅黑" panose="020B0503020204020204" charset="-122"/>
            </a:endParaRPr>
          </a:p>
        </p:txBody>
      </p:sp>
      <p:sp>
        <p:nvSpPr>
          <p:cNvPr id="13" name="矩形 12"/>
          <p:cNvSpPr/>
          <p:nvPr/>
        </p:nvSpPr>
        <p:spPr>
          <a:xfrm>
            <a:off x="20731" y="4550590"/>
            <a:ext cx="8741735" cy="646331"/>
          </a:xfrm>
          <a:prstGeom prst="rect">
            <a:avLst/>
          </a:prstGeom>
        </p:spPr>
        <p:txBody>
          <a:bodyPr wrap="square">
            <a:spAutoFit/>
          </a:bodyPr>
          <a:lstStyle/>
          <a:p>
            <a:r>
              <a:rPr lang="zh-CN" altLang="en-US" b="1" dirty="0">
                <a:latin typeface="微软雅黑" panose="020B0503020204020204" charset="-122"/>
                <a:ea typeface="微软雅黑" panose="020B0503020204020204" charset="-122"/>
              </a:rPr>
              <a:t>应用和服务标准</a:t>
            </a:r>
            <a:r>
              <a:rPr lang="zh-CN" altLang="en-US" dirty="0">
                <a:latin typeface="微软雅黑" panose="020B0503020204020204" charset="-122"/>
                <a:ea typeface="微软雅黑" panose="020B0503020204020204" charset="-122"/>
              </a:rPr>
              <a:t>：主要是针对大数据所能提供的应用和服务从技术、功能、开发、维护和管理等方面进行规范。</a:t>
            </a:r>
            <a:endParaRPr lang="en-US" dirty="0">
              <a:latin typeface="微软雅黑" panose="020B0503020204020204" charset="-122"/>
              <a:ea typeface="微软雅黑" panose="020B0503020204020204" charset="-122"/>
            </a:endParaRPr>
          </a:p>
        </p:txBody>
      </p:sp>
      <p:sp>
        <p:nvSpPr>
          <p:cNvPr id="4" name="文本框 3">
            <a:extLst>
              <a:ext uri="{FF2B5EF4-FFF2-40B4-BE49-F238E27FC236}">
                <a16:creationId xmlns:a16="http://schemas.microsoft.com/office/drawing/2014/main" id="{D0086C13-F0F3-B185-DC4E-F49120B4763F}"/>
              </a:ext>
            </a:extLst>
          </p:cNvPr>
          <p:cNvSpPr txBox="1"/>
          <p:nvPr/>
        </p:nvSpPr>
        <p:spPr>
          <a:xfrm>
            <a:off x="2587412" y="4978258"/>
            <a:ext cx="6400800" cy="923330"/>
          </a:xfrm>
          <a:prstGeom prst="rect">
            <a:avLst/>
          </a:prstGeom>
          <a:noFill/>
        </p:spPr>
        <p:txBody>
          <a:bodyPr wrap="square">
            <a:spAutoFit/>
          </a:bodyPr>
          <a:lstStyle/>
          <a:p>
            <a:r>
              <a:rPr lang="zh-CN" altLang="en-US" dirty="0">
                <a:ea typeface="宋体" panose="02010600030101010101" pitchFamily="2" charset="-122"/>
              </a:rPr>
              <a:t> 云计算是一种商业计算模型。它将计算任务分布在大量计算机构成的</a:t>
            </a:r>
            <a:r>
              <a:rPr lang="zh-CN" altLang="en-US" b="1" u="sng" dirty="0">
                <a:solidFill>
                  <a:srgbClr val="FF0000"/>
                </a:solidFill>
                <a:ea typeface="宋体" panose="02010600030101010101" pitchFamily="2" charset="-122"/>
              </a:rPr>
              <a:t>资源池</a:t>
            </a:r>
            <a:r>
              <a:rPr lang="zh-CN" altLang="en-US" dirty="0">
                <a:ea typeface="宋体" panose="02010600030101010101" pitchFamily="2" charset="-122"/>
              </a:rPr>
              <a:t>上，使各种应用系统能够根据需要获取计算力、存储空间和各种软件服务 </a:t>
            </a:r>
            <a:r>
              <a:rPr lang="en-US" altLang="zh-CN" dirty="0">
                <a:ea typeface="宋体" panose="02010600030101010101" pitchFamily="2" charset="-122"/>
              </a:rPr>
              <a:t>--- </a:t>
            </a:r>
            <a:r>
              <a:rPr lang="zh-CN" altLang="en-US" i="1" dirty="0">
                <a:ea typeface="宋体" panose="02010600030101010101" pitchFamily="2" charset="-122"/>
              </a:rPr>
              <a:t>刘鹏</a:t>
            </a:r>
            <a:endParaRPr lang="zh-CN" altLang="en-US" dirty="0"/>
          </a:p>
        </p:txBody>
      </p:sp>
      <p:sp>
        <p:nvSpPr>
          <p:cNvPr id="14" name="标题 1">
            <a:extLst>
              <a:ext uri="{FF2B5EF4-FFF2-40B4-BE49-F238E27FC236}">
                <a16:creationId xmlns:a16="http://schemas.microsoft.com/office/drawing/2014/main" id="{1C4BB6B8-1BED-5F9A-1193-06AD86140FEA}"/>
              </a:ext>
            </a:extLst>
          </p:cNvPr>
          <p:cNvSpPr>
            <a:spLocks noGrp="1"/>
          </p:cNvSpPr>
          <p:nvPr>
            <p:ph type="title"/>
          </p:nvPr>
        </p:nvSpPr>
        <p:spPr>
          <a:xfrm>
            <a:off x="0" y="4815190"/>
            <a:ext cx="8229600" cy="1143000"/>
          </a:xfrm>
        </p:spPr>
        <p:txBody>
          <a:bodyPr>
            <a:normAutofit/>
          </a:bodyPr>
          <a:lstStyle/>
          <a:p>
            <a:r>
              <a:rPr lang="en-US" altLang="zh-CN" sz="2800" b="1" dirty="0">
                <a:latin typeface="微软雅黑" panose="020B0503020204020204" pitchFamily="34" charset="-122"/>
                <a:ea typeface="微软雅黑" panose="020B0503020204020204" pitchFamily="34" charset="-122"/>
              </a:rPr>
              <a:t>1.3 </a:t>
            </a:r>
            <a:r>
              <a:rPr lang="zh-CN" altLang="en-US" sz="2800" b="1" dirty="0">
                <a:latin typeface="微软雅黑" panose="020B0503020204020204" pitchFamily="34" charset="-122"/>
                <a:ea typeface="微软雅黑" panose="020B0503020204020204" pitchFamily="34" charset="-122"/>
              </a:rPr>
              <a:t>云计算概念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0" grpId="1"/>
      <p:bldP spid="11" grpId="0"/>
      <p:bldP spid="11" grpId="1"/>
      <p:bldP spid="12" grpId="0"/>
      <p:bldP spid="12" grpId="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solidFill>
                  <a:schemeClr val="tx1"/>
                </a:solidFill>
              </a:rPr>
              <a:t>7</a:t>
            </a:fld>
            <a:endParaRPr lang="zh-CN" altLang="en-US">
              <a:solidFill>
                <a:schemeClr val="tx1"/>
              </a:solidFill>
            </a:endParaRPr>
          </a:p>
        </p:txBody>
      </p:sp>
      <p:sp>
        <p:nvSpPr>
          <p:cNvPr id="4" name="内容占位符 2"/>
          <p:cNvSpPr txBox="1"/>
          <p:nvPr/>
        </p:nvSpPr>
        <p:spPr>
          <a:xfrm>
            <a:off x="-76200" y="0"/>
            <a:ext cx="9067800" cy="5334000"/>
          </a:xfrm>
        </p:spPr>
        <p:txBody>
          <a:bodyPr vert="horz" lIns="0" tIns="45720" rIns="0" bIns="45720" anchor="t"/>
          <a:lstStyle/>
          <a:p>
            <a:pPr marL="35999" eaLnBrk="0" hangingPunct="0">
              <a:defRPr/>
            </a:pPr>
            <a:endParaRPr lang="en-US" altLang="zh-CN" sz="2000" dirty="0">
              <a:latin typeface="Times New Roman" panose="02020603050405020304" pitchFamily="18" charset="0"/>
            </a:endParaRPr>
          </a:p>
          <a:p>
            <a:pPr marL="35999" eaLnBrk="0" hangingPunct="0">
              <a:defRPr/>
            </a:pPr>
            <a:r>
              <a:rPr lang="en-US" altLang="zh-CN" sz="2000" dirty="0">
                <a:latin typeface="微软雅黑" panose="020B0503020204020204" charset="-122"/>
                <a:ea typeface="微软雅黑" panose="020B0503020204020204" charset="-122"/>
              </a:rPr>
              <a:t>    </a:t>
            </a:r>
            <a:r>
              <a:rPr lang="zh-CN" altLang="zh-CN" sz="2000" dirty="0">
                <a:latin typeface="微软雅黑" panose="020B0503020204020204" charset="-122"/>
                <a:ea typeface="微软雅黑" panose="020B0503020204020204" charset="-122"/>
              </a:rPr>
              <a:t>云计算的组成可以分为六个部分，它们由下至上分别是：</a:t>
            </a:r>
            <a:endParaRPr lang="en-US" altLang="zh-CN" sz="2000" dirty="0">
              <a:latin typeface="微软雅黑" panose="020B0503020204020204" charset="-122"/>
              <a:ea typeface="微软雅黑" panose="020B0503020204020204" charset="-122"/>
            </a:endParaRPr>
          </a:p>
          <a:p>
            <a:pPr marL="35999" eaLnBrk="0" hangingPunct="0">
              <a:defRPr/>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基础设施</a:t>
            </a:r>
            <a:r>
              <a:rPr lang="zh-CN" altLang="en-US" sz="2000"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即</a:t>
            </a:r>
            <a:r>
              <a:rPr lang="en-US" altLang="zh-CN" b="1" dirty="0">
                <a:latin typeface="微软雅黑" panose="020B0503020204020204" charset="-122"/>
                <a:ea typeface="微软雅黑" panose="020B0503020204020204" charset="-122"/>
              </a:rPr>
              <a:t>IaaS</a:t>
            </a:r>
            <a:r>
              <a:rPr lang="zh-CN" altLang="en-US" dirty="0">
                <a:latin typeface="微软雅黑" panose="020B0503020204020204" charset="-122"/>
                <a:ea typeface="微软雅黑" panose="020B0503020204020204" charset="-122"/>
              </a:rPr>
              <a:t>，通常是虚拟化的平台环境。</a:t>
            </a:r>
          </a:p>
          <a:p>
            <a:pPr marL="35999" eaLnBrk="0" hangingPunct="0">
              <a:defRPr/>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存储</a:t>
            </a:r>
            <a:r>
              <a:rPr lang="zh-CN" altLang="en-US" sz="2000"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提供数据存储作为一项服务。</a:t>
            </a:r>
          </a:p>
          <a:p>
            <a:pPr marL="35999" eaLnBrk="0" hangingPunct="0">
              <a:defRPr/>
            </a:pP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平台</a:t>
            </a:r>
            <a:r>
              <a:rPr lang="zh-CN" altLang="en-US" sz="2000"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即</a:t>
            </a:r>
            <a:r>
              <a:rPr lang="en-US" altLang="zh-CN" b="1" dirty="0">
                <a:latin typeface="微软雅黑" panose="020B0503020204020204" charset="-122"/>
                <a:ea typeface="微软雅黑" panose="020B0503020204020204" charset="-122"/>
              </a:rPr>
              <a:t>PaaS</a:t>
            </a:r>
            <a:r>
              <a:rPr lang="zh-CN" altLang="en-US" dirty="0">
                <a:latin typeface="微软雅黑" panose="020B0503020204020204" charset="-122"/>
                <a:ea typeface="微软雅黑" panose="020B0503020204020204" charset="-122"/>
              </a:rPr>
              <a:t>，直接提供计算平台和解决方案作为服务，以方便应用程序部署。</a:t>
            </a:r>
          </a:p>
          <a:p>
            <a:pPr marL="35999" eaLnBrk="0" hangingPunct="0">
              <a:defRPr/>
            </a:pP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应用</a:t>
            </a:r>
            <a:r>
              <a:rPr lang="zh-CN" altLang="en-US" sz="2000"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即</a:t>
            </a:r>
            <a:r>
              <a:rPr lang="en-US" altLang="zh-CN" b="1" dirty="0">
                <a:latin typeface="微软雅黑" panose="020B0503020204020204" charset="-122"/>
                <a:ea typeface="微软雅黑" panose="020B0503020204020204" charset="-122"/>
              </a:rPr>
              <a:t>SaaS</a:t>
            </a:r>
            <a:r>
              <a:rPr lang="zh-CN" altLang="en-US" dirty="0">
                <a:latin typeface="微软雅黑" panose="020B0503020204020204" charset="-122"/>
                <a:ea typeface="微软雅黑" panose="020B0503020204020204" charset="-122"/>
              </a:rPr>
              <a:t> ，云应用利用云软件架构，往往不再需要客户在自己的电脑上安装和运行该应用程序。</a:t>
            </a:r>
          </a:p>
          <a:p>
            <a:pPr marL="35999" eaLnBrk="0" hangingPunct="0">
              <a:defRPr/>
            </a:pPr>
            <a:r>
              <a:rPr lang="en-US" altLang="zh-CN" sz="2000" dirty="0">
                <a:latin typeface="微软雅黑" panose="020B0503020204020204" charset="-122"/>
                <a:ea typeface="微软雅黑" panose="020B0503020204020204" charset="-122"/>
              </a:rPr>
              <a:t>5</a:t>
            </a:r>
            <a:r>
              <a:rPr lang="zh-CN" altLang="en-US" sz="2000"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服务</a:t>
            </a:r>
            <a:r>
              <a:rPr lang="zh-CN" altLang="en-US" sz="2000"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包括产品、服务和解决方案都实时地在互联网上的交付和使用。</a:t>
            </a:r>
          </a:p>
          <a:p>
            <a:pPr marL="35999" eaLnBrk="0" hangingPunct="0">
              <a:defRPr/>
            </a:pPr>
            <a:r>
              <a:rPr lang="en-US" altLang="zh-CN" sz="2000" dirty="0">
                <a:latin typeface="微软雅黑" panose="020B0503020204020204" charset="-122"/>
                <a:ea typeface="微软雅黑" panose="020B0503020204020204" charset="-122"/>
              </a:rPr>
              <a:t>6</a:t>
            </a:r>
            <a:r>
              <a:rPr lang="zh-CN" altLang="en-US" sz="2000" dirty="0">
                <a:latin typeface="微软雅黑" panose="020B0503020204020204" charset="-122"/>
                <a:ea typeface="微软雅黑" panose="020B0503020204020204" charset="-122"/>
              </a:rPr>
              <a:t>、</a:t>
            </a:r>
            <a:r>
              <a:rPr lang="zh-CN" altLang="en-US" sz="2000" b="1" dirty="0">
                <a:latin typeface="微软雅黑" panose="020B0503020204020204" charset="-122"/>
                <a:ea typeface="微软雅黑" panose="020B0503020204020204" charset="-122"/>
              </a:rPr>
              <a:t>客户端</a:t>
            </a:r>
            <a:r>
              <a:rPr lang="zh-CN" altLang="en-US" sz="2000"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包括专为提供云服务的计算机硬件和电脑软件终端。</a:t>
            </a:r>
          </a:p>
        </p:txBody>
      </p:sp>
      <p:sp>
        <p:nvSpPr>
          <p:cNvPr id="6" name="矩形 5"/>
          <p:cNvSpPr/>
          <p:nvPr/>
        </p:nvSpPr>
        <p:spPr>
          <a:xfrm>
            <a:off x="6001107" y="-43543"/>
            <a:ext cx="3488055" cy="646331"/>
          </a:xfrm>
          <a:prstGeom prst="rect">
            <a:avLst/>
          </a:prstGeom>
        </p:spPr>
        <p:txBody>
          <a:bodyPr wrap="square">
            <a:spAutoFit/>
          </a:bodyPr>
          <a:lstStyle/>
          <a:p>
            <a:pPr algn="ctr"/>
            <a:r>
              <a:rPr lang="zh-CN" altLang="en-US" sz="3600" b="1" dirty="0">
                <a:solidFill>
                  <a:prstClr val="black"/>
                </a:solidFill>
                <a:latin typeface="Times New Roman" panose="02020603050405020304" pitchFamily="18" charset="0"/>
                <a:cs typeface="+mj-cs"/>
              </a:rPr>
              <a:t>云计算的组成</a:t>
            </a:r>
            <a:endParaRPr lang="zh-CN" altLang="en-US" b="1" dirty="0"/>
          </a:p>
        </p:txBody>
      </p:sp>
      <p:pic>
        <p:nvPicPr>
          <p:cNvPr id="2" name="Picture 3"/>
          <p:cNvPicPr>
            <a:picLocks noChangeAspect="1" noChangeArrowheads="1"/>
          </p:cNvPicPr>
          <p:nvPr/>
        </p:nvPicPr>
        <p:blipFill>
          <a:blip r:embed="rId3" cstate="print"/>
          <a:srcRect/>
          <a:stretch>
            <a:fillRect/>
          </a:stretch>
        </p:blipFill>
        <p:spPr bwMode="auto">
          <a:xfrm>
            <a:off x="145676" y="2819400"/>
            <a:ext cx="5294072" cy="3810000"/>
          </a:xfrm>
          <a:prstGeom prst="rect">
            <a:avLst/>
          </a:prstGeom>
          <a:noFill/>
          <a:ln w="9525">
            <a:noFill/>
            <a:miter lim="800000"/>
            <a:headEnd/>
            <a:tailEnd/>
          </a:ln>
        </p:spPr>
      </p:pic>
      <p:sp>
        <p:nvSpPr>
          <p:cNvPr id="9" name="文本框 8"/>
          <p:cNvSpPr txBox="1"/>
          <p:nvPr/>
        </p:nvSpPr>
        <p:spPr>
          <a:xfrm>
            <a:off x="5661624" y="5520034"/>
            <a:ext cx="2989492" cy="1200329"/>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这四层中，大家觉得哪些层很关键？</a:t>
            </a:r>
            <a:endParaRPr lang="en-US" altLang="zh-CN" sz="2400" dirty="0">
              <a:latin typeface="微软雅黑" panose="020B0503020204020204" charset="-122"/>
              <a:ea typeface="微软雅黑" panose="020B0503020204020204" charset="-122"/>
            </a:endParaRPr>
          </a:p>
          <a:p>
            <a:r>
              <a:rPr lang="zh-CN" altLang="en-US" sz="2400" dirty="0">
                <a:latin typeface="微软雅黑" panose="020B0503020204020204" charset="-122"/>
                <a:ea typeface="微软雅黑" panose="020B0503020204020204" charset="-122"/>
              </a:rPr>
              <a:t>管理中间件</a:t>
            </a:r>
          </a:p>
        </p:txBody>
      </p:sp>
      <p:sp>
        <p:nvSpPr>
          <p:cNvPr id="15" name="TextBox 9"/>
          <p:cNvSpPr txBox="1">
            <a:spLocks noChangeArrowheads="1"/>
          </p:cNvSpPr>
          <p:nvPr/>
        </p:nvSpPr>
        <p:spPr bwMode="auto">
          <a:xfrm>
            <a:off x="5439748" y="2667000"/>
            <a:ext cx="3733800" cy="2646878"/>
          </a:xfrm>
          <a:prstGeom prst="rect">
            <a:avLst/>
          </a:prstGeom>
          <a:noFill/>
          <a:ln w="9525">
            <a:noFill/>
            <a:miter lim="800000"/>
          </a:ln>
        </p:spPr>
        <p:txBody>
          <a:bodyPr wrap="square">
            <a:spAutoFit/>
          </a:bodyPr>
          <a:lstStyle/>
          <a:p>
            <a:r>
              <a:rPr lang="zh-CN" altLang="en-US" sz="2800" dirty="0"/>
              <a:t>云计算优势</a:t>
            </a:r>
            <a:endParaRPr lang="en-US" altLang="zh-CN" sz="2800" dirty="0"/>
          </a:p>
          <a:p>
            <a:pPr marL="0" lvl="3">
              <a:buFont typeface="Arial" panose="020B0604020202020204" pitchFamily="34" charset="0"/>
              <a:buChar char="•"/>
            </a:pPr>
            <a:r>
              <a:rPr lang="en-US" altLang="zh-CN" dirty="0"/>
              <a:t>  high availability</a:t>
            </a:r>
            <a:r>
              <a:rPr lang="zh-CN" altLang="en-US" dirty="0"/>
              <a:t>高可用</a:t>
            </a:r>
            <a:endParaRPr lang="en-US" altLang="zh-CN" dirty="0"/>
          </a:p>
          <a:p>
            <a:pPr marL="0" lvl="3">
              <a:buFont typeface="Arial" panose="020B0604020202020204" pitchFamily="34" charset="0"/>
              <a:buChar char="•"/>
            </a:pPr>
            <a:r>
              <a:rPr lang="en-US" altLang="zh-CN" dirty="0"/>
              <a:t>  high scalability – extra large-scale</a:t>
            </a:r>
            <a:r>
              <a:rPr lang="zh-CN" altLang="en-US" dirty="0"/>
              <a:t>高扩展</a:t>
            </a:r>
            <a:endParaRPr lang="en-US" altLang="zh-CN" dirty="0"/>
          </a:p>
          <a:p>
            <a:pPr marL="0" lvl="3">
              <a:buFont typeface="Arial" panose="020B0604020202020204" pitchFamily="34" charset="0"/>
              <a:buChar char="•"/>
            </a:pPr>
            <a:r>
              <a:rPr lang="en-US" altLang="zh-CN" dirty="0"/>
              <a:t>  on-demand service</a:t>
            </a:r>
            <a:r>
              <a:rPr lang="zh-CN" altLang="en-US" dirty="0"/>
              <a:t>需求导向、</a:t>
            </a:r>
            <a:r>
              <a:rPr lang="zh-CN" altLang="en-US" dirty="0">
                <a:latin typeface="-apple-system"/>
              </a:rPr>
              <a:t>按需服务</a:t>
            </a:r>
            <a:endParaRPr lang="en-US" altLang="zh-CN" dirty="0"/>
          </a:p>
          <a:p>
            <a:pPr marL="0" lvl="3">
              <a:buFont typeface="Arial" panose="020B0604020202020204" pitchFamily="34" charset="0"/>
              <a:buChar char="•"/>
            </a:pPr>
            <a:r>
              <a:rPr lang="en-US" altLang="zh-CN" dirty="0"/>
              <a:t>  economic</a:t>
            </a:r>
            <a:r>
              <a:rPr lang="zh-CN" altLang="en-US" dirty="0"/>
              <a:t>经济效应</a:t>
            </a:r>
            <a:endParaRPr lang="en-US" altLang="zh-CN" dirty="0"/>
          </a:p>
          <a:p>
            <a:pPr marL="0" lvl="3">
              <a:buFont typeface="Arial" panose="020B0604020202020204" pitchFamily="34" charset="0"/>
              <a:buChar char="•"/>
            </a:pPr>
            <a:r>
              <a:rPr lang="en-US" altLang="zh-CN" dirty="0"/>
              <a:t>  high usability</a:t>
            </a:r>
            <a:r>
              <a:rPr lang="zh-CN" altLang="en-US" dirty="0"/>
              <a:t> </a:t>
            </a:r>
            <a:r>
              <a:rPr lang="en-US" altLang="zh-CN" dirty="0"/>
              <a:t>via visualization</a:t>
            </a:r>
            <a:r>
              <a:rPr lang="zh-CN" altLang="en-US" sz="1200" dirty="0">
                <a:latin typeface="PingFang SC"/>
              </a:rPr>
              <a:t>通过可视化实现高可用性</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24200" y="-160438"/>
            <a:ext cx="8229600" cy="1143000"/>
          </a:xfrm>
        </p:spPr>
        <p:txBody>
          <a:bodyPr/>
          <a:lstStyle/>
          <a:p>
            <a:r>
              <a:rPr lang="zh-CN" altLang="en-US" sz="3600" b="1" dirty="0">
                <a:latin typeface="+mj-ea"/>
              </a:rPr>
              <a:t>云计算部署架构</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z="1400">
                <a:solidFill>
                  <a:schemeClr val="tx1"/>
                </a:solidFill>
              </a:rPr>
              <a:t>8</a:t>
            </a:fld>
            <a:endParaRPr lang="zh-CN" altLang="en-US" sz="1400">
              <a:solidFill>
                <a:schemeClr val="tx1"/>
              </a:solidFill>
            </a:endParaRPr>
          </a:p>
        </p:txBody>
      </p:sp>
      <p:pic>
        <p:nvPicPr>
          <p:cNvPr id="6" name="Picture 2"/>
          <p:cNvPicPr>
            <a:picLocks noChangeAspect="1" noChangeArrowheads="1"/>
          </p:cNvPicPr>
          <p:nvPr/>
        </p:nvPicPr>
        <p:blipFill>
          <a:blip r:embed="rId3" cstate="print"/>
          <a:srcRect/>
          <a:stretch>
            <a:fillRect/>
          </a:stretch>
        </p:blipFill>
        <p:spPr bwMode="auto">
          <a:xfrm>
            <a:off x="152403" y="914400"/>
            <a:ext cx="6208345" cy="4114800"/>
          </a:xfrm>
          <a:prstGeom prst="rect">
            <a:avLst/>
          </a:prstGeom>
          <a:noFill/>
          <a:ln w="9525">
            <a:noFill/>
            <a:miter lim="800000"/>
            <a:headEnd/>
            <a:tailEnd/>
          </a:ln>
        </p:spPr>
      </p:pic>
      <p:sp>
        <p:nvSpPr>
          <p:cNvPr id="3" name="矩形 2"/>
          <p:cNvSpPr/>
          <p:nvPr/>
        </p:nvSpPr>
        <p:spPr>
          <a:xfrm>
            <a:off x="-40481" y="5188824"/>
            <a:ext cx="10229851" cy="461665"/>
          </a:xfrm>
          <a:prstGeom prst="rect">
            <a:avLst/>
          </a:prstGeom>
        </p:spPr>
        <p:txBody>
          <a:bodyPr wrap="square">
            <a:spAutoFit/>
          </a:bodyPr>
          <a:lstStyle/>
          <a:p>
            <a:r>
              <a:rPr lang="zh-CN" altLang="en-US" sz="2400" b="1" dirty="0">
                <a:latin typeface="微软雅黑" panose="020B0503020204020204" charset="-122"/>
                <a:ea typeface="微软雅黑" panose="020B0503020204020204" charset="-122"/>
                <a:cs typeface="Times New Roman" panose="02020603050405020304" pitchFamily="18" charset="0"/>
              </a:rPr>
              <a:t>用户交互接口</a:t>
            </a:r>
            <a:r>
              <a:rPr lang="zh-CN" altLang="en-US" sz="2400" dirty="0">
                <a:latin typeface="微软雅黑" panose="020B0503020204020204" charset="-122"/>
                <a:ea typeface="微软雅黑" panose="020B0503020204020204" charset="-122"/>
                <a:cs typeface="Times New Roman" panose="02020603050405020304" pitchFamily="18" charset="0"/>
              </a:rPr>
              <a:t>向应用以</a:t>
            </a:r>
            <a:r>
              <a:rPr lang="en-US" sz="2400" dirty="0">
                <a:latin typeface="微软雅黑" panose="020B0503020204020204" charset="-122"/>
                <a:ea typeface="微软雅黑" panose="020B0503020204020204" charset="-122"/>
              </a:rPr>
              <a:t>Web Services</a:t>
            </a:r>
            <a:r>
              <a:rPr lang="zh-CN" altLang="en-US" sz="2400" dirty="0">
                <a:latin typeface="微软雅黑" panose="020B0503020204020204" charset="-122"/>
                <a:ea typeface="微软雅黑" panose="020B0503020204020204" charset="-122"/>
                <a:cs typeface="Times New Roman" panose="02020603050405020304" pitchFamily="18" charset="0"/>
              </a:rPr>
              <a:t>方式提供访问接口，获取用户需求。</a:t>
            </a:r>
            <a:endParaRPr lang="en-US" sz="2400" dirty="0">
              <a:latin typeface="微软雅黑" panose="020B0503020204020204" charset="-122"/>
              <a:ea typeface="微软雅黑" panose="020B0503020204020204" charset="-122"/>
            </a:endParaRPr>
          </a:p>
        </p:txBody>
      </p:sp>
      <p:sp>
        <p:nvSpPr>
          <p:cNvPr id="7" name="文本框 6"/>
          <p:cNvSpPr txBox="1"/>
          <p:nvPr/>
        </p:nvSpPr>
        <p:spPr>
          <a:xfrm>
            <a:off x="304800" y="505897"/>
            <a:ext cx="2133600" cy="369332"/>
          </a:xfrm>
          <a:prstGeom prst="rect">
            <a:avLst/>
          </a:prstGeom>
          <a:noFill/>
        </p:spPr>
        <p:txBody>
          <a:bodyPr wrap="square">
            <a:spAutoFit/>
          </a:bodyPr>
          <a:lstStyle/>
          <a:p>
            <a:r>
              <a:rPr lang="zh-CN" altLang="zh-CN" dirty="0">
                <a:solidFill>
                  <a:srgbClr val="FF0000"/>
                </a:solidFill>
                <a:latin typeface="微软雅黑" panose="020B0503020204020204" charset="-122"/>
                <a:ea typeface="微软雅黑" panose="020B0503020204020204" charset="-122"/>
                <a:cs typeface="Times New Roman" panose="02020603050405020304" pitchFamily="18" charset="0"/>
              </a:rPr>
              <a:t>以</a:t>
            </a:r>
            <a:r>
              <a:rPr lang="en-US" altLang="zh-CN" dirty="0">
                <a:solidFill>
                  <a:srgbClr val="FF0000"/>
                </a:solidFill>
                <a:latin typeface="微软雅黑" panose="020B0503020204020204" charset="-122"/>
                <a:ea typeface="微软雅黑" panose="020B0503020204020204" charset="-122"/>
              </a:rPr>
              <a:t>IaaS</a:t>
            </a:r>
            <a:r>
              <a:rPr lang="zh-CN" altLang="zh-CN" dirty="0">
                <a:solidFill>
                  <a:srgbClr val="FF0000"/>
                </a:solidFill>
                <a:latin typeface="微软雅黑" panose="020B0503020204020204" charset="-122"/>
                <a:ea typeface="微软雅黑" panose="020B0503020204020204" charset="-122"/>
                <a:cs typeface="Times New Roman" panose="02020603050405020304" pitchFamily="18" charset="0"/>
              </a:rPr>
              <a:t>云计算为例</a:t>
            </a:r>
            <a:endParaRPr lang="zh-CN" altLang="en-US" dirty="0">
              <a:solidFill>
                <a:srgbClr val="FF0000"/>
              </a:solidFill>
              <a:latin typeface="微软雅黑" panose="020B0503020204020204" charset="-122"/>
              <a:ea typeface="微软雅黑" panose="020B0503020204020204" charset="-122"/>
            </a:endParaRPr>
          </a:p>
        </p:txBody>
      </p:sp>
      <p:sp>
        <p:nvSpPr>
          <p:cNvPr id="4" name="矩形 3"/>
          <p:cNvSpPr/>
          <p:nvPr/>
        </p:nvSpPr>
        <p:spPr>
          <a:xfrm>
            <a:off x="0" y="5498187"/>
            <a:ext cx="7924800" cy="499624"/>
          </a:xfrm>
          <a:prstGeom prst="rect">
            <a:avLst/>
          </a:prstGeom>
        </p:spPr>
        <p:txBody>
          <a:bodyPr wrap="square">
            <a:spAutoFit/>
          </a:bodyPr>
          <a:lstStyle/>
          <a:p>
            <a:pPr>
              <a:lnSpc>
                <a:spcPct val="150000"/>
              </a:lnSpc>
            </a:pPr>
            <a:r>
              <a:rPr lang="zh-CN" altLang="en-US" sz="2000" b="1" dirty="0">
                <a:latin typeface="微软雅黑" panose="020B0503020204020204" charset="-122"/>
                <a:ea typeface="微软雅黑" panose="020B0503020204020204" charset="-122"/>
                <a:cs typeface="Times New Roman" panose="02020603050405020304" pitchFamily="18" charset="0"/>
              </a:rPr>
              <a:t>服务目录</a:t>
            </a:r>
            <a:r>
              <a:rPr lang="zh-CN" altLang="en-US" sz="2000" dirty="0">
                <a:latin typeface="微软雅黑" panose="020B0503020204020204" charset="-122"/>
                <a:ea typeface="微软雅黑" panose="020B0503020204020204" charset="-122"/>
                <a:cs typeface="Times New Roman" panose="02020603050405020304" pitchFamily="18" charset="0"/>
              </a:rPr>
              <a:t>是用户可以访问的服务清单。</a:t>
            </a:r>
            <a:endParaRPr lang="en-US" sz="2000" dirty="0">
              <a:latin typeface="微软雅黑" panose="020B0503020204020204" charset="-122"/>
              <a:ea typeface="微软雅黑" panose="020B0503020204020204" charset="-122"/>
            </a:endParaRPr>
          </a:p>
        </p:txBody>
      </p:sp>
      <p:sp>
        <p:nvSpPr>
          <p:cNvPr id="9" name="文本框 8">
            <a:extLst>
              <a:ext uri="{FF2B5EF4-FFF2-40B4-BE49-F238E27FC236}">
                <a16:creationId xmlns:a16="http://schemas.microsoft.com/office/drawing/2014/main" id="{1CAEFEBF-1597-6219-3D92-E720027A173B}"/>
              </a:ext>
            </a:extLst>
          </p:cNvPr>
          <p:cNvSpPr txBox="1"/>
          <p:nvPr/>
        </p:nvSpPr>
        <p:spPr>
          <a:xfrm>
            <a:off x="9528" y="5886511"/>
            <a:ext cx="7617619" cy="400110"/>
          </a:xfrm>
          <a:prstGeom prst="rect">
            <a:avLst/>
          </a:prstGeom>
          <a:noFill/>
        </p:spPr>
        <p:txBody>
          <a:bodyPr wrap="square">
            <a:spAutoFit/>
          </a:bodyPr>
          <a:lstStyle/>
          <a:p>
            <a:r>
              <a:rPr lang="zh-CN" altLang="en-US" sz="2000" b="1" dirty="0">
                <a:latin typeface="微软雅黑" panose="020B0503020204020204" charset="-122"/>
                <a:ea typeface="微软雅黑" panose="020B0503020204020204" charset="-122"/>
                <a:cs typeface="Times New Roman" panose="02020603050405020304" pitchFamily="18" charset="0"/>
              </a:rPr>
              <a:t>系统管理</a:t>
            </a:r>
            <a:r>
              <a:rPr lang="zh-CN" altLang="en-US" sz="2000" dirty="0">
                <a:latin typeface="微软雅黑" panose="020B0503020204020204" charset="-122"/>
                <a:ea typeface="微软雅黑" panose="020B0503020204020204" charset="-122"/>
                <a:cs typeface="Times New Roman" panose="02020603050405020304" pitchFamily="18" charset="0"/>
              </a:rPr>
              <a:t>模块负责管理和分配所有可用的资源，其核心是负载均衡。</a:t>
            </a:r>
            <a:endParaRPr lang="en-US" altLang="zh-CN" sz="2000" dirty="0">
              <a:latin typeface="微软雅黑" panose="020B0503020204020204" charset="-122"/>
              <a:ea typeface="微软雅黑" panose="020B0503020204020204" charset="-122"/>
            </a:endParaRPr>
          </a:p>
        </p:txBody>
      </p:sp>
      <p:sp>
        <p:nvSpPr>
          <p:cNvPr id="10" name="矩形 9"/>
          <p:cNvSpPr/>
          <p:nvPr/>
        </p:nvSpPr>
        <p:spPr>
          <a:xfrm>
            <a:off x="-19049" y="6153827"/>
            <a:ext cx="7924800" cy="461665"/>
          </a:xfrm>
          <a:prstGeom prst="rect">
            <a:avLst/>
          </a:prstGeom>
        </p:spPr>
        <p:txBody>
          <a:bodyPr wrap="square">
            <a:spAutoFit/>
          </a:bodyPr>
          <a:lstStyle/>
          <a:p>
            <a:r>
              <a:rPr lang="zh-CN" altLang="en-US" sz="2400" b="1" dirty="0">
                <a:latin typeface="微软雅黑" panose="020B0503020204020204" charset="-122"/>
                <a:ea typeface="微软雅黑" panose="020B0503020204020204" charset="-122"/>
                <a:cs typeface="Times New Roman" panose="02020603050405020304" pitchFamily="18" charset="0"/>
              </a:rPr>
              <a:t>配置工具</a:t>
            </a:r>
            <a:r>
              <a:rPr lang="zh-CN" altLang="en-US" sz="2400" dirty="0">
                <a:latin typeface="微软雅黑" panose="020B0503020204020204" charset="-122"/>
                <a:ea typeface="微软雅黑" panose="020B0503020204020204" charset="-122"/>
                <a:cs typeface="Times New Roman" panose="02020603050405020304" pitchFamily="18" charset="0"/>
              </a:rPr>
              <a:t>负责在分配的节点上准备任务运行环境。</a:t>
            </a:r>
            <a:endParaRPr lang="en-US" sz="2400" dirty="0">
              <a:latin typeface="微软雅黑" panose="020B0503020204020204" charset="-122"/>
              <a:ea typeface="微软雅黑" panose="020B0503020204020204" charset="-122"/>
            </a:endParaRPr>
          </a:p>
        </p:txBody>
      </p:sp>
      <p:sp>
        <p:nvSpPr>
          <p:cNvPr id="12" name="文本框 11">
            <a:extLst>
              <a:ext uri="{FF2B5EF4-FFF2-40B4-BE49-F238E27FC236}">
                <a16:creationId xmlns:a16="http://schemas.microsoft.com/office/drawing/2014/main" id="{D80E5913-BCF2-C732-E58B-52C48127118B}"/>
              </a:ext>
            </a:extLst>
          </p:cNvPr>
          <p:cNvSpPr txBox="1"/>
          <p:nvPr/>
        </p:nvSpPr>
        <p:spPr>
          <a:xfrm>
            <a:off x="9526" y="6488668"/>
            <a:ext cx="9439275" cy="400110"/>
          </a:xfrm>
          <a:prstGeom prst="rect">
            <a:avLst/>
          </a:prstGeom>
          <a:noFill/>
        </p:spPr>
        <p:txBody>
          <a:bodyPr wrap="square">
            <a:spAutoFit/>
          </a:bodyPr>
          <a:lstStyle/>
          <a:p>
            <a:r>
              <a:rPr lang="zh-CN" altLang="en-US" sz="2000" b="1" dirty="0">
                <a:latin typeface="微软雅黑" panose="020B0503020204020204" charset="-122"/>
                <a:ea typeface="微软雅黑" panose="020B0503020204020204" charset="-122"/>
                <a:cs typeface="Times New Roman" panose="02020603050405020304" pitchFamily="18" charset="0"/>
              </a:rPr>
              <a:t>监视统计</a:t>
            </a:r>
            <a:r>
              <a:rPr lang="zh-CN" altLang="en-US" sz="2000" dirty="0">
                <a:latin typeface="微软雅黑" panose="020B0503020204020204" charset="-122"/>
                <a:ea typeface="微软雅黑" panose="020B0503020204020204" charset="-122"/>
                <a:cs typeface="Times New Roman" panose="02020603050405020304" pitchFamily="18" charset="0"/>
              </a:rPr>
              <a:t>模块负责监视节点的运行状态，并完成用户使用节点情况的统计。</a:t>
            </a:r>
            <a:endParaRPr lang="en-US" altLang="zh-CN" sz="2000" dirty="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83634" y="-236031"/>
            <a:ext cx="8229600" cy="1143000"/>
          </a:xfrm>
        </p:spPr>
        <p:txBody>
          <a:bodyPr/>
          <a:lstStyle/>
          <a:p>
            <a:r>
              <a:rPr lang="zh-CN" altLang="en-US" sz="3600" b="1" dirty="0">
                <a:latin typeface="+mj-ea"/>
              </a:rPr>
              <a:t>云计算应用案例</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t>9</a:t>
            </a:fld>
            <a:endParaRPr lang="zh-CN" altLang="en-US"/>
          </a:p>
        </p:txBody>
      </p:sp>
      <p:sp>
        <p:nvSpPr>
          <p:cNvPr id="4" name="TextBox 5"/>
          <p:cNvSpPr txBox="1">
            <a:spLocks noChangeArrowheads="1"/>
          </p:cNvSpPr>
          <p:nvPr/>
        </p:nvSpPr>
        <p:spPr bwMode="auto">
          <a:xfrm>
            <a:off x="291432" y="453484"/>
            <a:ext cx="8408988" cy="3108543"/>
          </a:xfrm>
          <a:prstGeom prst="rect">
            <a:avLst/>
          </a:prstGeom>
          <a:noFill/>
          <a:ln w="9525">
            <a:noFill/>
            <a:miter lim="800000"/>
          </a:ln>
        </p:spPr>
        <p:txBody>
          <a:bodyPr>
            <a:spAutoFit/>
          </a:bodyPr>
          <a:lstStyle/>
          <a:p>
            <a:r>
              <a:rPr lang="zh-CN" altLang="en-US" sz="2800" dirty="0">
                <a:latin typeface="黑体" panose="02010609060101010101" pitchFamily="49" charset="-122"/>
                <a:ea typeface="黑体" panose="02010609060101010101" pitchFamily="49" charset="-122"/>
              </a:rPr>
              <a:t>现有系统的分散式、条块分割体系 </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“电线杆式”</a:t>
            </a:r>
            <a:endParaRPr lang="en-US" altLang="zh-CN" sz="2800" dirty="0">
              <a:latin typeface="黑体" panose="02010609060101010101" pitchFamily="49" charset="-122"/>
              <a:ea typeface="黑体" panose="02010609060101010101" pitchFamily="49" charset="-122"/>
            </a:endParaRPr>
          </a:p>
          <a:p>
            <a:pPr>
              <a:buFont typeface="Arial" panose="020B0604020202020204" pitchFamily="34" charset="0"/>
              <a:buChar cha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互不联通、数据孤岛</a:t>
            </a:r>
            <a:endParaRPr lang="en-US" altLang="zh-CN" sz="2400" dirty="0">
              <a:latin typeface="楷体" panose="02010609060101010101" pitchFamily="49" charset="-122"/>
              <a:ea typeface="楷体" panose="02010609060101010101" pitchFamily="49" charset="-122"/>
            </a:endParaRPr>
          </a:p>
          <a:p>
            <a:pPr>
              <a:buFont typeface="Arial" panose="020B0604020202020204" pitchFamily="34" charset="0"/>
              <a:buChar cha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条块分割，难于实现</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资源动态调配</a:t>
            </a:r>
            <a:endParaRPr lang="en-US" altLang="zh-CN" sz="2400" dirty="0">
              <a:latin typeface="楷体" panose="02010609060101010101" pitchFamily="49" charset="-122"/>
              <a:ea typeface="楷体" panose="02010609060101010101" pitchFamily="49" charset="-122"/>
            </a:endParaRPr>
          </a:p>
          <a:p>
            <a:pPr>
              <a:buFont typeface="Arial" panose="020B0604020202020204" pitchFamily="34" charset="0"/>
              <a:buChar cha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应用软件与下层硬件</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平台绑定，硬件更新</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影响上层系统，维护</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困难</a:t>
            </a:r>
          </a:p>
        </p:txBody>
      </p:sp>
      <p:grpSp>
        <p:nvGrpSpPr>
          <p:cNvPr id="6" name="组合 5"/>
          <p:cNvGrpSpPr/>
          <p:nvPr/>
        </p:nvGrpSpPr>
        <p:grpSpPr>
          <a:xfrm>
            <a:off x="3797033" y="891996"/>
            <a:ext cx="4876799" cy="2783622"/>
            <a:chOff x="3675063" y="2545270"/>
            <a:chExt cx="4872037" cy="3782685"/>
          </a:xfrm>
        </p:grpSpPr>
        <p:sp>
          <p:nvSpPr>
            <p:cNvPr id="7" name="Rectangle 3"/>
            <p:cNvSpPr>
              <a:spLocks noChangeArrowheads="1"/>
            </p:cNvSpPr>
            <p:nvPr/>
          </p:nvSpPr>
          <p:spPr bwMode="auto">
            <a:xfrm>
              <a:off x="3689350" y="4872038"/>
              <a:ext cx="4692650" cy="1393825"/>
            </a:xfrm>
            <a:prstGeom prst="rect">
              <a:avLst/>
            </a:prstGeom>
            <a:solidFill>
              <a:srgbClr val="A5A5A5"/>
            </a:solidFill>
            <a:ln w="9525">
              <a:solidFill>
                <a:srgbClr val="000000"/>
              </a:solidFill>
              <a:miter lim="800000"/>
            </a:ln>
          </p:spPr>
          <p:txBody>
            <a:bodyPr/>
            <a:lstStyle/>
            <a:p>
              <a:endParaRPr lang="zh-CN" altLang="en-US">
                <a:ea typeface="宋体" panose="02010600030101010101" pitchFamily="2" charset="-122"/>
              </a:endParaRPr>
            </a:p>
          </p:txBody>
        </p:sp>
        <p:sp>
          <p:nvSpPr>
            <p:cNvPr id="8" name="AutoShape 4"/>
            <p:cNvSpPr>
              <a:spLocks noChangeArrowheads="1"/>
            </p:cNvSpPr>
            <p:nvPr/>
          </p:nvSpPr>
          <p:spPr bwMode="auto">
            <a:xfrm>
              <a:off x="7466013" y="2944813"/>
              <a:ext cx="517525" cy="2306637"/>
            </a:xfrm>
            <a:prstGeom prst="downArrow">
              <a:avLst>
                <a:gd name="adj1" fmla="val 63435"/>
                <a:gd name="adj2" fmla="val 40423"/>
              </a:avLst>
            </a:prstGeom>
            <a:solidFill>
              <a:srgbClr val="92D050"/>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9" name="AutoShape 5"/>
            <p:cNvSpPr>
              <a:spLocks noChangeArrowheads="1"/>
            </p:cNvSpPr>
            <p:nvPr/>
          </p:nvSpPr>
          <p:spPr bwMode="auto">
            <a:xfrm>
              <a:off x="5872163" y="2944813"/>
              <a:ext cx="517525" cy="2306637"/>
            </a:xfrm>
            <a:prstGeom prst="downArrow">
              <a:avLst>
                <a:gd name="adj1" fmla="val 63435"/>
                <a:gd name="adj2" fmla="val 38896"/>
              </a:avLst>
            </a:prstGeom>
            <a:solidFill>
              <a:srgbClr val="F2DBDB"/>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10" name="AutoShape 6"/>
            <p:cNvSpPr>
              <a:spLocks noChangeArrowheads="1"/>
            </p:cNvSpPr>
            <p:nvPr/>
          </p:nvSpPr>
          <p:spPr bwMode="auto">
            <a:xfrm>
              <a:off x="4071938" y="2944813"/>
              <a:ext cx="517525" cy="2306637"/>
            </a:xfrm>
            <a:prstGeom prst="downArrow">
              <a:avLst>
                <a:gd name="adj1" fmla="val 63435"/>
                <a:gd name="adj2" fmla="val 38896"/>
              </a:avLst>
            </a:prstGeom>
            <a:solidFill>
              <a:srgbClr val="CCC0D9"/>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11" name="Oval 7"/>
            <p:cNvSpPr>
              <a:spLocks noChangeArrowheads="1"/>
            </p:cNvSpPr>
            <p:nvPr/>
          </p:nvSpPr>
          <p:spPr bwMode="auto">
            <a:xfrm>
              <a:off x="3675063" y="2616200"/>
              <a:ext cx="1414462" cy="455613"/>
            </a:xfrm>
            <a:prstGeom prst="ellipse">
              <a:avLst/>
            </a:prstGeom>
            <a:solidFill>
              <a:srgbClr val="CCC0D9"/>
            </a:solidFill>
            <a:ln w="9525">
              <a:solidFill>
                <a:srgbClr val="000000"/>
              </a:solidFill>
              <a:round/>
            </a:ln>
          </p:spPr>
          <p:txBody>
            <a:bodyPr/>
            <a:lstStyle/>
            <a:p>
              <a:endParaRPr lang="zh-CN" altLang="en-US">
                <a:ea typeface="宋体" panose="02010600030101010101" pitchFamily="2" charset="-122"/>
              </a:endParaRPr>
            </a:p>
          </p:txBody>
        </p:sp>
        <p:sp>
          <p:nvSpPr>
            <p:cNvPr id="12" name="Text Box 8"/>
            <p:cNvSpPr txBox="1">
              <a:spLocks noChangeArrowheads="1"/>
            </p:cNvSpPr>
            <p:nvPr/>
          </p:nvSpPr>
          <p:spPr bwMode="auto">
            <a:xfrm>
              <a:off x="3751263" y="2703513"/>
              <a:ext cx="1285875" cy="325437"/>
            </a:xfrm>
            <a:prstGeom prst="rect">
              <a:avLst/>
            </a:prstGeom>
            <a:noFill/>
            <a:ln w="9525">
              <a:noFill/>
              <a:miter lim="800000"/>
            </a:ln>
          </p:spPr>
          <p:txBody>
            <a:bodyPr/>
            <a:lstStyle/>
            <a:p>
              <a:pPr algn="just"/>
              <a:r>
                <a:rPr lang="zh-CN" altLang="en-US" dirty="0">
                  <a:solidFill>
                    <a:srgbClr val="000000"/>
                  </a:solidFill>
                </a:rPr>
                <a:t>医院系统</a:t>
              </a:r>
            </a:p>
          </p:txBody>
        </p:sp>
        <p:sp>
          <p:nvSpPr>
            <p:cNvPr id="13" name="Oval 9"/>
            <p:cNvSpPr>
              <a:spLocks noChangeArrowheads="1"/>
            </p:cNvSpPr>
            <p:nvPr/>
          </p:nvSpPr>
          <p:spPr bwMode="auto">
            <a:xfrm>
              <a:off x="5440363" y="2616200"/>
              <a:ext cx="1414462" cy="455613"/>
            </a:xfrm>
            <a:prstGeom prst="ellipse">
              <a:avLst/>
            </a:prstGeom>
            <a:solidFill>
              <a:srgbClr val="F2DBDB"/>
            </a:solidFill>
            <a:ln w="9525">
              <a:solidFill>
                <a:srgbClr val="000000"/>
              </a:solidFill>
              <a:round/>
            </a:ln>
          </p:spPr>
          <p:txBody>
            <a:bodyPr/>
            <a:lstStyle/>
            <a:p>
              <a:endParaRPr lang="zh-CN" altLang="en-US">
                <a:ea typeface="宋体" panose="02010600030101010101" pitchFamily="2" charset="-122"/>
              </a:endParaRPr>
            </a:p>
          </p:txBody>
        </p:sp>
        <p:sp>
          <p:nvSpPr>
            <p:cNvPr id="14" name="Text Box 10"/>
            <p:cNvSpPr txBox="1">
              <a:spLocks noChangeArrowheads="1"/>
            </p:cNvSpPr>
            <p:nvPr/>
          </p:nvSpPr>
          <p:spPr bwMode="auto">
            <a:xfrm>
              <a:off x="5510212" y="2545270"/>
              <a:ext cx="1285875" cy="325437"/>
            </a:xfrm>
            <a:prstGeom prst="rect">
              <a:avLst/>
            </a:prstGeom>
            <a:noFill/>
            <a:ln w="9525">
              <a:noFill/>
              <a:miter lim="800000"/>
            </a:ln>
          </p:spPr>
          <p:txBody>
            <a:bodyPr/>
            <a:lstStyle/>
            <a:p>
              <a:pPr algn="just"/>
              <a:r>
                <a:rPr lang="zh-CN" altLang="en-US" sz="1600" dirty="0">
                  <a:solidFill>
                    <a:srgbClr val="000000"/>
                  </a:solidFill>
                </a:rPr>
                <a:t>新型农村合作医疗系统</a:t>
              </a:r>
            </a:p>
          </p:txBody>
        </p:sp>
        <p:sp>
          <p:nvSpPr>
            <p:cNvPr id="15" name="Oval 11"/>
            <p:cNvSpPr>
              <a:spLocks noChangeArrowheads="1"/>
            </p:cNvSpPr>
            <p:nvPr/>
          </p:nvSpPr>
          <p:spPr bwMode="auto">
            <a:xfrm>
              <a:off x="7113588" y="2616200"/>
              <a:ext cx="1254125" cy="455613"/>
            </a:xfrm>
            <a:prstGeom prst="ellipse">
              <a:avLst/>
            </a:prstGeom>
            <a:solidFill>
              <a:srgbClr val="92D050"/>
            </a:solidFill>
            <a:ln w="9525">
              <a:solidFill>
                <a:srgbClr val="000000"/>
              </a:solidFill>
              <a:round/>
            </a:ln>
          </p:spPr>
          <p:txBody>
            <a:bodyPr/>
            <a:lstStyle/>
            <a:p>
              <a:endParaRPr lang="zh-CN" altLang="en-US">
                <a:ea typeface="宋体" panose="02010600030101010101" pitchFamily="2" charset="-122"/>
              </a:endParaRPr>
            </a:p>
          </p:txBody>
        </p:sp>
        <p:sp>
          <p:nvSpPr>
            <p:cNvPr id="16" name="Text Box 12"/>
            <p:cNvSpPr txBox="1">
              <a:spLocks noChangeArrowheads="1"/>
            </p:cNvSpPr>
            <p:nvPr/>
          </p:nvSpPr>
          <p:spPr bwMode="auto">
            <a:xfrm>
              <a:off x="7070725" y="2701925"/>
              <a:ext cx="1476375" cy="336550"/>
            </a:xfrm>
            <a:prstGeom prst="rect">
              <a:avLst/>
            </a:prstGeom>
            <a:noFill/>
            <a:ln w="9525">
              <a:noFill/>
              <a:miter lim="800000"/>
            </a:ln>
          </p:spPr>
          <p:txBody>
            <a:bodyPr/>
            <a:lstStyle/>
            <a:p>
              <a:pPr algn="just"/>
              <a:r>
                <a:rPr lang="zh-CN" altLang="en-US" sz="1600">
                  <a:solidFill>
                    <a:srgbClr val="000000"/>
                  </a:solidFill>
                </a:rPr>
                <a:t>社区健保系统</a:t>
              </a:r>
            </a:p>
          </p:txBody>
        </p:sp>
        <p:sp>
          <p:nvSpPr>
            <p:cNvPr id="17" name="Text Box 13"/>
            <p:cNvSpPr txBox="1">
              <a:spLocks noChangeArrowheads="1"/>
            </p:cNvSpPr>
            <p:nvPr/>
          </p:nvSpPr>
          <p:spPr bwMode="auto">
            <a:xfrm>
              <a:off x="3679825" y="3500437"/>
              <a:ext cx="4692650" cy="376416"/>
            </a:xfrm>
            <a:prstGeom prst="rect">
              <a:avLst/>
            </a:prstGeom>
            <a:solidFill>
              <a:srgbClr val="C6D9F1"/>
            </a:solidFill>
            <a:ln w="9525">
              <a:solidFill>
                <a:srgbClr val="000000"/>
              </a:solidFill>
              <a:miter lim="800000"/>
            </a:ln>
          </p:spPr>
          <p:txBody>
            <a:bodyPr>
              <a:spAutoFit/>
            </a:bodyPr>
            <a:lstStyle/>
            <a:p>
              <a:pPr algn="ctr"/>
              <a:r>
                <a:rPr lang="zh-CN" altLang="en-US" sz="1200" b="1" i="1">
                  <a:solidFill>
                    <a:srgbClr val="000000"/>
                  </a:solidFill>
                  <a:latin typeface="Calibri" panose="020F0502020204030204" pitchFamily="34" charset="0"/>
                </a:rPr>
                <a:t>应用软件运行平台</a:t>
              </a:r>
              <a:endParaRPr lang="zh-CN" altLang="en-US">
                <a:solidFill>
                  <a:srgbClr val="000000"/>
                </a:solidFill>
              </a:endParaRPr>
            </a:p>
          </p:txBody>
        </p:sp>
        <p:sp>
          <p:nvSpPr>
            <p:cNvPr id="18" name="Text Box 14"/>
            <p:cNvSpPr txBox="1">
              <a:spLocks noChangeArrowheads="1"/>
            </p:cNvSpPr>
            <p:nvPr/>
          </p:nvSpPr>
          <p:spPr bwMode="auto">
            <a:xfrm>
              <a:off x="3689350" y="3946525"/>
              <a:ext cx="4692650" cy="376416"/>
            </a:xfrm>
            <a:prstGeom prst="rect">
              <a:avLst/>
            </a:prstGeom>
            <a:solidFill>
              <a:srgbClr val="8DB3E2"/>
            </a:solidFill>
            <a:ln w="9525">
              <a:solidFill>
                <a:srgbClr val="000000"/>
              </a:solidFill>
              <a:miter lim="800000"/>
            </a:ln>
          </p:spPr>
          <p:txBody>
            <a:bodyPr>
              <a:spAutoFit/>
            </a:bodyPr>
            <a:lstStyle/>
            <a:p>
              <a:pPr algn="ctr"/>
              <a:r>
                <a:rPr lang="zh-CN" altLang="en-US" sz="1200" b="1" i="1">
                  <a:solidFill>
                    <a:srgbClr val="000000"/>
                  </a:solidFill>
                  <a:latin typeface="Calibri" panose="020F0502020204030204" pitchFamily="34" charset="0"/>
                </a:rPr>
                <a:t>中间件支撑环境</a:t>
              </a:r>
              <a:endParaRPr lang="zh-CN" altLang="en-US">
                <a:solidFill>
                  <a:srgbClr val="000000"/>
                </a:solidFill>
              </a:endParaRPr>
            </a:p>
          </p:txBody>
        </p:sp>
        <p:sp>
          <p:nvSpPr>
            <p:cNvPr id="19" name="Text Box 15"/>
            <p:cNvSpPr txBox="1">
              <a:spLocks noChangeArrowheads="1"/>
            </p:cNvSpPr>
            <p:nvPr/>
          </p:nvSpPr>
          <p:spPr bwMode="auto">
            <a:xfrm>
              <a:off x="3684588" y="4398963"/>
              <a:ext cx="4692650" cy="376416"/>
            </a:xfrm>
            <a:prstGeom prst="rect">
              <a:avLst/>
            </a:prstGeom>
            <a:solidFill>
              <a:srgbClr val="548DD4"/>
            </a:solidFill>
            <a:ln w="9525">
              <a:solidFill>
                <a:srgbClr val="000000"/>
              </a:solidFill>
              <a:miter lim="800000"/>
            </a:ln>
          </p:spPr>
          <p:txBody>
            <a:bodyPr>
              <a:spAutoFit/>
            </a:bodyPr>
            <a:lstStyle/>
            <a:p>
              <a:pPr algn="ctr"/>
              <a:r>
                <a:rPr lang="en-US" altLang="zh-CN" sz="1200" b="1" i="1" dirty="0">
                  <a:solidFill>
                    <a:srgbClr val="000000"/>
                  </a:solidFill>
                  <a:latin typeface="Calibri" panose="020F0502020204030204" pitchFamily="34" charset="0"/>
                </a:rPr>
                <a:t>O/S</a:t>
              </a:r>
              <a:r>
                <a:rPr lang="zh-CN" altLang="en-US" sz="1200" b="1" i="1" dirty="0">
                  <a:solidFill>
                    <a:srgbClr val="000000"/>
                  </a:solidFill>
                  <a:latin typeface="Calibri" panose="020F0502020204030204" pitchFamily="34" charset="0"/>
                </a:rPr>
                <a:t>平台（</a:t>
              </a:r>
              <a:r>
                <a:rPr lang="en-US" altLang="zh-CN" sz="1200" b="1" i="1" dirty="0">
                  <a:solidFill>
                    <a:srgbClr val="000000"/>
                  </a:solidFill>
                  <a:latin typeface="Calibri" panose="020F0502020204030204" pitchFamily="34" charset="0"/>
                </a:rPr>
                <a:t>UNIX, Linux, Windows</a:t>
              </a:r>
              <a:r>
                <a:rPr lang="zh-CN" altLang="en-US" sz="1200" b="1" i="1" dirty="0">
                  <a:solidFill>
                    <a:srgbClr val="000000"/>
                  </a:solidFill>
                  <a:latin typeface="Calibri" panose="020F0502020204030204" pitchFamily="34" charset="0"/>
                </a:rPr>
                <a:t>）</a:t>
              </a:r>
              <a:endParaRPr lang="zh-CN" altLang="en-US" dirty="0">
                <a:solidFill>
                  <a:srgbClr val="000000"/>
                </a:solidFill>
              </a:endParaRPr>
            </a:p>
          </p:txBody>
        </p:sp>
        <p:sp>
          <p:nvSpPr>
            <p:cNvPr id="20" name="Text Box 16"/>
            <p:cNvSpPr txBox="1">
              <a:spLocks noChangeArrowheads="1"/>
            </p:cNvSpPr>
            <p:nvPr/>
          </p:nvSpPr>
          <p:spPr bwMode="auto">
            <a:xfrm>
              <a:off x="5321299" y="5951539"/>
              <a:ext cx="1358900" cy="376416"/>
            </a:xfrm>
            <a:prstGeom prst="rect">
              <a:avLst/>
            </a:prstGeom>
            <a:solidFill>
              <a:srgbClr val="FFFFFF"/>
            </a:solidFill>
            <a:ln w="9525">
              <a:solidFill>
                <a:srgbClr val="000000"/>
              </a:solidFill>
              <a:miter lim="800000"/>
            </a:ln>
          </p:spPr>
          <p:txBody>
            <a:bodyPr>
              <a:spAutoFit/>
            </a:bodyPr>
            <a:lstStyle/>
            <a:p>
              <a:pPr algn="just"/>
              <a:r>
                <a:rPr lang="en-US" altLang="zh-CN" sz="1200" b="1">
                  <a:solidFill>
                    <a:srgbClr val="000000"/>
                  </a:solidFill>
                  <a:latin typeface="宋体" panose="02010600030101010101" pitchFamily="2" charset="-122"/>
                </a:rPr>
                <a:t>IT</a:t>
              </a:r>
              <a:r>
                <a:rPr lang="zh-CN" altLang="en-US" sz="1200" b="1">
                  <a:solidFill>
                    <a:srgbClr val="000000"/>
                  </a:solidFill>
                  <a:latin typeface="宋体" panose="02010600030101010101" pitchFamily="2" charset="-122"/>
                </a:rPr>
                <a:t>基础设施环境</a:t>
              </a:r>
              <a:endParaRPr lang="zh-CN" altLang="en-US">
                <a:solidFill>
                  <a:srgbClr val="000000"/>
                </a:solidFill>
              </a:endParaRPr>
            </a:p>
          </p:txBody>
        </p:sp>
        <p:sp>
          <p:nvSpPr>
            <p:cNvPr id="21" name="server"/>
            <p:cNvSpPr>
              <a:spLocks noEditPoints="1" noChangeArrowheads="1"/>
            </p:cNvSpPr>
            <p:nvPr/>
          </p:nvSpPr>
          <p:spPr bwMode="auto">
            <a:xfrm>
              <a:off x="4059238" y="5267325"/>
              <a:ext cx="530225" cy="700088"/>
            </a:xfrm>
            <a:custGeom>
              <a:avLst/>
              <a:gdLst>
                <a:gd name="T0" fmla="*/ 0 w 21600"/>
                <a:gd name="T1" fmla="*/ 0 h 21600"/>
                <a:gd name="T2" fmla="*/ 6507850 w 21600"/>
                <a:gd name="T3" fmla="*/ 0 h 21600"/>
                <a:gd name="T4" fmla="*/ 13015675 w 21600"/>
                <a:gd name="T5" fmla="*/ 0 h 21600"/>
                <a:gd name="T6" fmla="*/ 13015675 w 21600"/>
                <a:gd name="T7" fmla="*/ 11344829 h 21600"/>
                <a:gd name="T8" fmla="*/ 13015675 w 21600"/>
                <a:gd name="T9" fmla="*/ 22689658 h 21600"/>
                <a:gd name="T10" fmla="*/ 6507850 w 21600"/>
                <a:gd name="T11" fmla="*/ 22689658 h 21600"/>
                <a:gd name="T12" fmla="*/ 0 w 21600"/>
                <a:gd name="T13" fmla="*/ 22689658 h 21600"/>
                <a:gd name="T14" fmla="*/ 0 w 21600"/>
                <a:gd name="T15" fmla="*/ 11344829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lstStyle/>
            <a:p>
              <a:endParaRPr lang="zh-CN" altLang="en-US"/>
            </a:p>
          </p:txBody>
        </p:sp>
        <p:sp>
          <p:nvSpPr>
            <p:cNvPr id="22" name="tower"/>
            <p:cNvSpPr>
              <a:spLocks noEditPoints="1" noChangeArrowheads="1"/>
            </p:cNvSpPr>
            <p:nvPr/>
          </p:nvSpPr>
          <p:spPr bwMode="auto">
            <a:xfrm>
              <a:off x="7340600" y="5302250"/>
              <a:ext cx="382588" cy="665163"/>
            </a:xfrm>
            <a:custGeom>
              <a:avLst/>
              <a:gdLst>
                <a:gd name="T0" fmla="*/ 0 w 21600"/>
                <a:gd name="T1" fmla="*/ 2074939 h 21600"/>
                <a:gd name="T2" fmla="*/ 2090684 w 21600"/>
                <a:gd name="T3" fmla="*/ 0 h 21600"/>
                <a:gd name="T4" fmla="*/ 3388277 w 21600"/>
                <a:gd name="T5" fmla="*/ 0 h 21600"/>
                <a:gd name="T6" fmla="*/ 6776554 w 21600"/>
                <a:gd name="T7" fmla="*/ 0 h 21600"/>
                <a:gd name="T8" fmla="*/ 6776554 w 21600"/>
                <a:gd name="T9" fmla="*/ 11067265 h 21600"/>
                <a:gd name="T10" fmla="*/ 6776554 w 21600"/>
                <a:gd name="T11" fmla="*/ 18446388 h 21600"/>
                <a:gd name="T12" fmla="*/ 4758014 w 21600"/>
                <a:gd name="T13" fmla="*/ 20521326 h 21600"/>
                <a:gd name="T14" fmla="*/ 3316117 w 21600"/>
                <a:gd name="T15" fmla="*/ 20521326 h 21600"/>
                <a:gd name="T16" fmla="*/ 0 w 21600"/>
                <a:gd name="T17" fmla="*/ 20521326 h 21600"/>
                <a:gd name="T18" fmla="*/ 0 w 21600"/>
                <a:gd name="T19" fmla="*/ 1095230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sp>
          <p:nvSpPr>
            <p:cNvPr id="23" name="tower"/>
            <p:cNvSpPr>
              <a:spLocks noEditPoints="1" noChangeArrowheads="1"/>
            </p:cNvSpPr>
            <p:nvPr/>
          </p:nvSpPr>
          <p:spPr bwMode="auto">
            <a:xfrm>
              <a:off x="7723188" y="5270500"/>
              <a:ext cx="382587" cy="665163"/>
            </a:xfrm>
            <a:custGeom>
              <a:avLst/>
              <a:gdLst>
                <a:gd name="T0" fmla="*/ 0 w 21600"/>
                <a:gd name="T1" fmla="*/ 2074939 h 21600"/>
                <a:gd name="T2" fmla="*/ 2090678 w 21600"/>
                <a:gd name="T3" fmla="*/ 0 h 21600"/>
                <a:gd name="T4" fmla="*/ 3388268 w 21600"/>
                <a:gd name="T5" fmla="*/ 0 h 21600"/>
                <a:gd name="T6" fmla="*/ 6776519 w 21600"/>
                <a:gd name="T7" fmla="*/ 0 h 21600"/>
                <a:gd name="T8" fmla="*/ 6776519 w 21600"/>
                <a:gd name="T9" fmla="*/ 11067265 h 21600"/>
                <a:gd name="T10" fmla="*/ 6776519 w 21600"/>
                <a:gd name="T11" fmla="*/ 18446388 h 21600"/>
                <a:gd name="T12" fmla="*/ 4758001 w 21600"/>
                <a:gd name="T13" fmla="*/ 20521326 h 21600"/>
                <a:gd name="T14" fmla="*/ 3316108 w 21600"/>
                <a:gd name="T15" fmla="*/ 20521326 h 21600"/>
                <a:gd name="T16" fmla="*/ 0 w 21600"/>
                <a:gd name="T17" fmla="*/ 20521326 h 21600"/>
                <a:gd name="T18" fmla="*/ 0 w 21600"/>
                <a:gd name="T19" fmla="*/ 1095230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cxnSp>
          <p:nvCxnSpPr>
            <p:cNvPr id="24" name="AutoShape 20"/>
            <p:cNvCxnSpPr>
              <a:cxnSpLocks noChangeShapeType="1"/>
            </p:cNvCxnSpPr>
            <p:nvPr/>
          </p:nvCxnSpPr>
          <p:spPr bwMode="auto">
            <a:xfrm>
              <a:off x="5610225" y="5556250"/>
              <a:ext cx="1069975" cy="1588"/>
            </a:xfrm>
            <a:prstGeom prst="straightConnector1">
              <a:avLst/>
            </a:prstGeom>
            <a:noFill/>
            <a:ln w="19050">
              <a:solidFill>
                <a:srgbClr val="000000"/>
              </a:solidFill>
              <a:round/>
            </a:ln>
          </p:spPr>
        </p:cxnSp>
        <p:sp>
          <p:nvSpPr>
            <p:cNvPr id="25" name="computr3"/>
            <p:cNvSpPr>
              <a:spLocks noEditPoints="1" noChangeArrowheads="1"/>
            </p:cNvSpPr>
            <p:nvPr/>
          </p:nvSpPr>
          <p:spPr bwMode="auto">
            <a:xfrm>
              <a:off x="6021388" y="5297488"/>
              <a:ext cx="263525" cy="177800"/>
            </a:xfrm>
            <a:custGeom>
              <a:avLst/>
              <a:gdLst>
                <a:gd name="T0" fmla="*/ 0 w 21600"/>
                <a:gd name="T1" fmla="*/ 734158 h 21600"/>
                <a:gd name="T2" fmla="*/ 1607539 w 21600"/>
                <a:gd name="T3" fmla="*/ 0 h 21600"/>
                <a:gd name="T4" fmla="*/ 1607539 w 21600"/>
                <a:gd name="T5" fmla="*/ 1468315 h 21600"/>
                <a:gd name="T6" fmla="*/ 2699313 w 21600"/>
                <a:gd name="T7" fmla="*/ 734158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ln>
          </p:spPr>
          <p:txBody>
            <a:bodyPr/>
            <a:lstStyle/>
            <a:p>
              <a:endParaRPr lang="zh-CN" altLang="en-US"/>
            </a:p>
          </p:txBody>
        </p:sp>
        <p:cxnSp>
          <p:nvCxnSpPr>
            <p:cNvPr id="26" name="AutoShape 22"/>
            <p:cNvCxnSpPr>
              <a:cxnSpLocks noChangeShapeType="1"/>
            </p:cNvCxnSpPr>
            <p:nvPr/>
          </p:nvCxnSpPr>
          <p:spPr bwMode="auto">
            <a:xfrm rot="5400000">
              <a:off x="6111876" y="5514975"/>
              <a:ext cx="87312" cy="1587"/>
            </a:xfrm>
            <a:prstGeom prst="straightConnector1">
              <a:avLst/>
            </a:prstGeom>
            <a:noFill/>
            <a:ln w="9525">
              <a:solidFill>
                <a:srgbClr val="000000"/>
              </a:solidFill>
              <a:round/>
            </a:ln>
          </p:spPr>
        </p:cxnSp>
        <p:sp>
          <p:nvSpPr>
            <p:cNvPr id="27" name="printer2"/>
            <p:cNvSpPr>
              <a:spLocks noEditPoints="1" noChangeArrowheads="1"/>
            </p:cNvSpPr>
            <p:nvPr/>
          </p:nvSpPr>
          <p:spPr bwMode="auto">
            <a:xfrm>
              <a:off x="5664200" y="5670550"/>
              <a:ext cx="271463" cy="212725"/>
            </a:xfrm>
            <a:custGeom>
              <a:avLst/>
              <a:gdLst>
                <a:gd name="T0" fmla="*/ 1685773 w 21600"/>
                <a:gd name="T1" fmla="*/ 0 h 21600"/>
                <a:gd name="T2" fmla="*/ 3030394 w 21600"/>
                <a:gd name="T3" fmla="*/ 0 h 21600"/>
                <a:gd name="T4" fmla="*/ 3411674 w 21600"/>
                <a:gd name="T5" fmla="*/ 458275 h 21600"/>
                <a:gd name="T6" fmla="*/ 3411674 w 21600"/>
                <a:gd name="T7" fmla="*/ 1052388 h 21600"/>
                <a:gd name="T8" fmla="*/ 3411674 w 21600"/>
                <a:gd name="T9" fmla="*/ 1612495 h 21600"/>
                <a:gd name="T10" fmla="*/ 2849695 w 21600"/>
                <a:gd name="T11" fmla="*/ 2104776 h 21600"/>
                <a:gd name="T12" fmla="*/ 1685773 w 21600"/>
                <a:gd name="T13" fmla="*/ 2104776 h 21600"/>
                <a:gd name="T14" fmla="*/ 501641 w 21600"/>
                <a:gd name="T15" fmla="*/ 2104776 h 21600"/>
                <a:gd name="T16" fmla="*/ 0 w 21600"/>
                <a:gd name="T17" fmla="*/ 1612495 h 21600"/>
                <a:gd name="T18" fmla="*/ 0 w 21600"/>
                <a:gd name="T19" fmla="*/ 1052388 h 21600"/>
                <a:gd name="T20" fmla="*/ 0 w 21600"/>
                <a:gd name="T21" fmla="*/ 458275 h 21600"/>
                <a:gd name="T22" fmla="*/ 381292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ln>
          </p:spPr>
          <p:txBody>
            <a:bodyPr/>
            <a:lstStyle/>
            <a:p>
              <a:endParaRPr lang="zh-CN" altLang="en-US"/>
            </a:p>
          </p:txBody>
        </p:sp>
        <p:cxnSp>
          <p:nvCxnSpPr>
            <p:cNvPr id="28" name="AutoShape 24"/>
            <p:cNvCxnSpPr>
              <a:cxnSpLocks noChangeShapeType="1"/>
            </p:cNvCxnSpPr>
            <p:nvPr/>
          </p:nvCxnSpPr>
          <p:spPr bwMode="auto">
            <a:xfrm rot="16200000" flipH="1">
              <a:off x="5727700" y="5624513"/>
              <a:ext cx="111125" cy="3175"/>
            </a:xfrm>
            <a:prstGeom prst="straightConnector1">
              <a:avLst/>
            </a:prstGeom>
            <a:noFill/>
            <a:ln w="9525">
              <a:solidFill>
                <a:srgbClr val="000000"/>
              </a:solidFill>
              <a:round/>
            </a:ln>
          </p:spPr>
        </p:cxnSp>
        <p:sp>
          <p:nvSpPr>
            <p:cNvPr id="29" name="laptop"/>
            <p:cNvSpPr>
              <a:spLocks noEditPoints="1" noChangeArrowheads="1"/>
            </p:cNvSpPr>
            <p:nvPr/>
          </p:nvSpPr>
          <p:spPr bwMode="auto">
            <a:xfrm>
              <a:off x="6338888" y="5672138"/>
              <a:ext cx="277812" cy="168275"/>
            </a:xfrm>
            <a:custGeom>
              <a:avLst/>
              <a:gdLst>
                <a:gd name="T0" fmla="*/ 556151 w 21600"/>
                <a:gd name="T1" fmla="*/ 0 h 21600"/>
                <a:gd name="T2" fmla="*/ 556151 w 21600"/>
                <a:gd name="T3" fmla="*/ 435357 h 21600"/>
                <a:gd name="T4" fmla="*/ 3031700 w 21600"/>
                <a:gd name="T5" fmla="*/ 0 h 21600"/>
                <a:gd name="T6" fmla="*/ 3031700 w 21600"/>
                <a:gd name="T7" fmla="*/ 435357 h 21600"/>
                <a:gd name="T8" fmla="*/ 1786563 w 21600"/>
                <a:gd name="T9" fmla="*/ 0 h 21600"/>
                <a:gd name="T10" fmla="*/ 1786563 w 21600"/>
                <a:gd name="T11" fmla="*/ 1310995 h 21600"/>
                <a:gd name="T12" fmla="*/ 0 w 21600"/>
                <a:gd name="T13" fmla="*/ 1310995 h 21600"/>
                <a:gd name="T14" fmla="*/ 3573126 w 21600"/>
                <a:gd name="T15" fmla="*/ 1310995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ln>
          </p:spPr>
          <p:txBody>
            <a:bodyPr/>
            <a:lstStyle/>
            <a:p>
              <a:endParaRPr lang="zh-CN" altLang="en-US"/>
            </a:p>
          </p:txBody>
        </p:sp>
        <p:cxnSp>
          <p:nvCxnSpPr>
            <p:cNvPr id="30" name="AutoShape 26"/>
            <p:cNvCxnSpPr>
              <a:cxnSpLocks noChangeShapeType="1"/>
            </p:cNvCxnSpPr>
            <p:nvPr/>
          </p:nvCxnSpPr>
          <p:spPr bwMode="auto">
            <a:xfrm rot="5400000">
              <a:off x="6466681" y="5531644"/>
              <a:ext cx="9525" cy="1588"/>
            </a:xfrm>
            <a:prstGeom prst="straightConnector1">
              <a:avLst/>
            </a:prstGeom>
            <a:noFill/>
            <a:ln w="9525">
              <a:solidFill>
                <a:srgbClr val="000000"/>
              </a:solidFill>
              <a:round/>
            </a:ln>
          </p:spPr>
        </p:cxnSp>
      </p:grpSp>
      <p:sp>
        <p:nvSpPr>
          <p:cNvPr id="3" name="TextBox 5"/>
          <p:cNvSpPr txBox="1">
            <a:spLocks noChangeArrowheads="1"/>
          </p:cNvSpPr>
          <p:nvPr/>
        </p:nvSpPr>
        <p:spPr bwMode="auto">
          <a:xfrm>
            <a:off x="283921" y="3571354"/>
            <a:ext cx="8408988" cy="3108543"/>
          </a:xfrm>
          <a:prstGeom prst="rect">
            <a:avLst/>
          </a:prstGeom>
          <a:noFill/>
          <a:ln w="9525">
            <a:noFill/>
            <a:miter lim="800000"/>
          </a:ln>
        </p:spPr>
        <p:txBody>
          <a:bodyPr>
            <a:spAutoFit/>
          </a:bodyPr>
          <a:lstStyle/>
          <a:p>
            <a:r>
              <a:rPr lang="zh-CN" altLang="en-US" sz="2800" dirty="0">
                <a:latin typeface="黑体" panose="02010609060101010101" pitchFamily="49" charset="-122"/>
                <a:ea typeface="黑体" panose="02010609060101010101" pitchFamily="49" charset="-122"/>
              </a:rPr>
              <a:t>基于云架构的区域卫生信息框架库</a:t>
            </a:r>
            <a:endParaRPr lang="en-US" altLang="zh-CN" sz="2800" dirty="0">
              <a:latin typeface="黑体" panose="02010609060101010101" pitchFamily="49" charset="-122"/>
              <a:ea typeface="黑体" panose="02010609060101010101" pitchFamily="49" charset="-122"/>
            </a:endParaRPr>
          </a:p>
          <a:p>
            <a:pPr>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 </a:t>
            </a:r>
            <a:r>
              <a:rPr lang="zh-CN" altLang="en-US" sz="2400" dirty="0">
                <a:latin typeface="楷体" panose="02010609060101010101" pitchFamily="49" charset="-122"/>
                <a:ea typeface="楷体" panose="02010609060101010101" pitchFamily="49" charset="-122"/>
              </a:rPr>
              <a:t>上层业务系统不依赖于下层硬件平台，便于维护、升级</a:t>
            </a:r>
            <a:endParaRPr lang="en-US" altLang="zh-CN" sz="2400" dirty="0">
              <a:latin typeface="楷体" panose="02010609060101010101" pitchFamily="49" charset="-122"/>
              <a:ea typeface="楷体" panose="02010609060101010101" pitchFamily="49" charset="-122"/>
            </a:endParaRPr>
          </a:p>
          <a:p>
            <a:pPr>
              <a:buFont typeface="Arial" panose="020B0604020202020204" pitchFamily="34" charset="0"/>
              <a:buChar cha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计算资源的管理调配</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由平台统一管理、可</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实现优化调配</a:t>
            </a:r>
            <a:endParaRPr lang="en-US" altLang="zh-CN" sz="2400" dirty="0">
              <a:latin typeface="楷体" panose="02010609060101010101" pitchFamily="49" charset="-122"/>
              <a:ea typeface="楷体" panose="02010609060101010101" pitchFamily="49" charset="-122"/>
            </a:endParaRPr>
          </a:p>
          <a:p>
            <a:pPr>
              <a:buFont typeface="Arial" panose="020B0604020202020204" pitchFamily="34" charset="0"/>
              <a:buChar char="•"/>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软件采用组件式框架</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库设计，可组装使用，</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降低开发维护成本</a:t>
            </a:r>
          </a:p>
        </p:txBody>
      </p:sp>
      <p:grpSp>
        <p:nvGrpSpPr>
          <p:cNvPr id="31" name="组合 30"/>
          <p:cNvGrpSpPr/>
          <p:nvPr/>
        </p:nvGrpSpPr>
        <p:grpSpPr>
          <a:xfrm>
            <a:off x="3758734" y="4593497"/>
            <a:ext cx="4934175" cy="2264503"/>
            <a:chOff x="3854450" y="2589213"/>
            <a:chExt cx="4908550" cy="3822700"/>
          </a:xfrm>
        </p:grpSpPr>
        <p:sp>
          <p:nvSpPr>
            <p:cNvPr id="32" name="Rectangle 3"/>
            <p:cNvSpPr>
              <a:spLocks noChangeArrowheads="1"/>
            </p:cNvSpPr>
            <p:nvPr/>
          </p:nvSpPr>
          <p:spPr bwMode="auto">
            <a:xfrm>
              <a:off x="3894138" y="5057775"/>
              <a:ext cx="4692650" cy="1354138"/>
            </a:xfrm>
            <a:prstGeom prst="rect">
              <a:avLst/>
            </a:prstGeom>
            <a:solidFill>
              <a:srgbClr val="A5A5A5"/>
            </a:solidFill>
            <a:ln w="9525">
              <a:solidFill>
                <a:srgbClr val="000000"/>
              </a:solidFill>
              <a:miter lim="800000"/>
            </a:ln>
          </p:spPr>
          <p:txBody>
            <a:bodyPr/>
            <a:lstStyle/>
            <a:p>
              <a:endParaRPr lang="zh-CN" altLang="en-US">
                <a:ea typeface="宋体" panose="02010600030101010101" pitchFamily="2" charset="-122"/>
              </a:endParaRPr>
            </a:p>
          </p:txBody>
        </p:sp>
        <p:sp>
          <p:nvSpPr>
            <p:cNvPr id="33" name="AutoShape 4"/>
            <p:cNvSpPr>
              <a:spLocks noChangeArrowheads="1"/>
            </p:cNvSpPr>
            <p:nvPr/>
          </p:nvSpPr>
          <p:spPr bwMode="auto">
            <a:xfrm>
              <a:off x="7683500" y="3014663"/>
              <a:ext cx="517525" cy="735012"/>
            </a:xfrm>
            <a:prstGeom prst="downArrow">
              <a:avLst>
                <a:gd name="adj1" fmla="val 63435"/>
                <a:gd name="adj2" fmla="val 40411"/>
              </a:avLst>
            </a:prstGeom>
            <a:solidFill>
              <a:srgbClr val="92D050"/>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34" name="AutoShape 5"/>
            <p:cNvSpPr>
              <a:spLocks noChangeArrowheads="1"/>
            </p:cNvSpPr>
            <p:nvPr/>
          </p:nvSpPr>
          <p:spPr bwMode="auto">
            <a:xfrm>
              <a:off x="6089650" y="3014663"/>
              <a:ext cx="517525" cy="749300"/>
            </a:xfrm>
            <a:prstGeom prst="downArrow">
              <a:avLst>
                <a:gd name="adj1" fmla="val 63435"/>
                <a:gd name="adj2" fmla="val 38911"/>
              </a:avLst>
            </a:prstGeom>
            <a:solidFill>
              <a:srgbClr val="F2DBDB"/>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35" name="AutoShape 6"/>
            <p:cNvSpPr>
              <a:spLocks noChangeArrowheads="1"/>
            </p:cNvSpPr>
            <p:nvPr/>
          </p:nvSpPr>
          <p:spPr bwMode="auto">
            <a:xfrm>
              <a:off x="4289425" y="3014663"/>
              <a:ext cx="517525" cy="749300"/>
            </a:xfrm>
            <a:prstGeom prst="downArrow">
              <a:avLst>
                <a:gd name="adj1" fmla="val 63435"/>
                <a:gd name="adj2" fmla="val 38911"/>
              </a:avLst>
            </a:prstGeom>
            <a:solidFill>
              <a:srgbClr val="CCC0D9"/>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36" name="Oval 7"/>
            <p:cNvSpPr>
              <a:spLocks noChangeArrowheads="1"/>
            </p:cNvSpPr>
            <p:nvPr/>
          </p:nvSpPr>
          <p:spPr bwMode="auto">
            <a:xfrm>
              <a:off x="3892550" y="2589213"/>
              <a:ext cx="1414463" cy="442912"/>
            </a:xfrm>
            <a:prstGeom prst="ellipse">
              <a:avLst/>
            </a:prstGeom>
            <a:solidFill>
              <a:srgbClr val="CCC0D9"/>
            </a:solidFill>
            <a:ln w="9525">
              <a:solidFill>
                <a:srgbClr val="000000"/>
              </a:solidFill>
              <a:round/>
            </a:ln>
          </p:spPr>
          <p:txBody>
            <a:bodyPr/>
            <a:lstStyle/>
            <a:p>
              <a:endParaRPr lang="zh-CN" altLang="en-US">
                <a:ea typeface="宋体" panose="02010600030101010101" pitchFamily="2" charset="-122"/>
              </a:endParaRPr>
            </a:p>
          </p:txBody>
        </p:sp>
        <p:sp>
          <p:nvSpPr>
            <p:cNvPr id="37" name="Text Box 8"/>
            <p:cNvSpPr txBox="1">
              <a:spLocks noChangeArrowheads="1"/>
            </p:cNvSpPr>
            <p:nvPr/>
          </p:nvSpPr>
          <p:spPr bwMode="auto">
            <a:xfrm>
              <a:off x="3968750" y="2671763"/>
              <a:ext cx="1285875" cy="317500"/>
            </a:xfrm>
            <a:prstGeom prst="rect">
              <a:avLst/>
            </a:prstGeom>
            <a:noFill/>
            <a:ln w="9525">
              <a:noFill/>
              <a:miter lim="800000"/>
            </a:ln>
          </p:spPr>
          <p:txBody>
            <a:bodyPr/>
            <a:lstStyle/>
            <a:p>
              <a:pPr algn="just"/>
              <a:r>
                <a:rPr lang="zh-CN" altLang="en-US">
                  <a:solidFill>
                    <a:srgbClr val="000000"/>
                  </a:solidFill>
                  <a:latin typeface="Arial" panose="020B0604020202020204" pitchFamily="34" charset="0"/>
                  <a:ea typeface="宋体" panose="02010600030101010101" pitchFamily="2" charset="-122"/>
                </a:rPr>
                <a:t>医院系统</a:t>
              </a:r>
            </a:p>
          </p:txBody>
        </p:sp>
        <p:sp>
          <p:nvSpPr>
            <p:cNvPr id="38" name="Oval 9"/>
            <p:cNvSpPr>
              <a:spLocks noChangeArrowheads="1"/>
            </p:cNvSpPr>
            <p:nvPr/>
          </p:nvSpPr>
          <p:spPr bwMode="auto">
            <a:xfrm>
              <a:off x="5657850" y="2589213"/>
              <a:ext cx="1414463" cy="442912"/>
            </a:xfrm>
            <a:prstGeom prst="ellipse">
              <a:avLst/>
            </a:prstGeom>
            <a:solidFill>
              <a:srgbClr val="F2DBDB"/>
            </a:solidFill>
            <a:ln w="9525">
              <a:solidFill>
                <a:srgbClr val="000000"/>
              </a:solidFill>
              <a:round/>
            </a:ln>
          </p:spPr>
          <p:txBody>
            <a:bodyPr/>
            <a:lstStyle/>
            <a:p>
              <a:endParaRPr lang="zh-CN" altLang="en-US">
                <a:ea typeface="宋体" panose="02010600030101010101" pitchFamily="2" charset="-122"/>
              </a:endParaRPr>
            </a:p>
          </p:txBody>
        </p:sp>
        <p:sp>
          <p:nvSpPr>
            <p:cNvPr id="39" name="Text Box 10"/>
            <p:cNvSpPr txBox="1">
              <a:spLocks noChangeArrowheads="1"/>
            </p:cNvSpPr>
            <p:nvPr/>
          </p:nvSpPr>
          <p:spPr bwMode="auto">
            <a:xfrm>
              <a:off x="5734050" y="2671763"/>
              <a:ext cx="1285875" cy="317500"/>
            </a:xfrm>
            <a:prstGeom prst="rect">
              <a:avLst/>
            </a:prstGeom>
            <a:noFill/>
            <a:ln w="9525">
              <a:noFill/>
              <a:miter lim="800000"/>
            </a:ln>
          </p:spPr>
          <p:txBody>
            <a:bodyPr/>
            <a:lstStyle/>
            <a:p>
              <a:pPr algn="just"/>
              <a:r>
                <a:rPr lang="zh-CN" altLang="en-US" sz="1600">
                  <a:solidFill>
                    <a:srgbClr val="000000"/>
                  </a:solidFill>
                </a:rPr>
                <a:t>新农合系统</a:t>
              </a:r>
            </a:p>
          </p:txBody>
        </p:sp>
        <p:sp>
          <p:nvSpPr>
            <p:cNvPr id="40" name="Oval 11"/>
            <p:cNvSpPr>
              <a:spLocks noChangeArrowheads="1"/>
            </p:cNvSpPr>
            <p:nvPr/>
          </p:nvSpPr>
          <p:spPr bwMode="auto">
            <a:xfrm>
              <a:off x="7331075" y="2589213"/>
              <a:ext cx="1254125" cy="442912"/>
            </a:xfrm>
            <a:prstGeom prst="ellipse">
              <a:avLst/>
            </a:prstGeom>
            <a:solidFill>
              <a:srgbClr val="92D050"/>
            </a:solidFill>
            <a:ln w="9525">
              <a:solidFill>
                <a:srgbClr val="000000"/>
              </a:solidFill>
              <a:round/>
            </a:ln>
          </p:spPr>
          <p:txBody>
            <a:bodyPr/>
            <a:lstStyle/>
            <a:p>
              <a:endParaRPr lang="zh-CN" altLang="en-US">
                <a:ea typeface="宋体" panose="02010600030101010101" pitchFamily="2" charset="-122"/>
              </a:endParaRPr>
            </a:p>
          </p:txBody>
        </p:sp>
        <p:sp>
          <p:nvSpPr>
            <p:cNvPr id="41" name="Text Box 12"/>
            <p:cNvSpPr txBox="1">
              <a:spLocks noChangeArrowheads="1"/>
            </p:cNvSpPr>
            <p:nvPr/>
          </p:nvSpPr>
          <p:spPr bwMode="auto">
            <a:xfrm>
              <a:off x="7288213" y="2671763"/>
              <a:ext cx="1474787" cy="327025"/>
            </a:xfrm>
            <a:prstGeom prst="rect">
              <a:avLst/>
            </a:prstGeom>
            <a:noFill/>
            <a:ln w="9525">
              <a:noFill/>
              <a:miter lim="800000"/>
            </a:ln>
          </p:spPr>
          <p:txBody>
            <a:bodyPr/>
            <a:lstStyle/>
            <a:p>
              <a:pPr algn="just"/>
              <a:r>
                <a:rPr lang="zh-CN" altLang="en-US" sz="1600">
                  <a:solidFill>
                    <a:srgbClr val="000000"/>
                  </a:solidFill>
                </a:rPr>
                <a:t>社区卫生系统</a:t>
              </a:r>
            </a:p>
          </p:txBody>
        </p:sp>
        <p:sp>
          <p:nvSpPr>
            <p:cNvPr id="42" name="Text Box 14"/>
            <p:cNvSpPr txBox="1">
              <a:spLocks noChangeArrowheads="1"/>
            </p:cNvSpPr>
            <p:nvPr/>
          </p:nvSpPr>
          <p:spPr bwMode="auto">
            <a:xfrm>
              <a:off x="3854450" y="3741740"/>
              <a:ext cx="4692650" cy="468169"/>
            </a:xfrm>
            <a:prstGeom prst="rect">
              <a:avLst/>
            </a:prstGeom>
            <a:solidFill>
              <a:srgbClr val="8DB3E2"/>
            </a:solidFill>
            <a:ln w="9525">
              <a:solidFill>
                <a:srgbClr val="000000"/>
              </a:solidFill>
              <a:miter lim="800000"/>
            </a:ln>
          </p:spPr>
          <p:txBody>
            <a:bodyPr>
              <a:spAutoFit/>
            </a:bodyPr>
            <a:lstStyle/>
            <a:p>
              <a:pPr algn="ctr"/>
              <a:r>
                <a:rPr lang="zh-CN" altLang="en-US" sz="1600" b="1">
                  <a:solidFill>
                    <a:srgbClr val="000000"/>
                  </a:solidFill>
                </a:rPr>
                <a:t>平台接入界面</a:t>
              </a:r>
            </a:p>
          </p:txBody>
        </p:sp>
        <p:sp>
          <p:nvSpPr>
            <p:cNvPr id="43" name="Text Box 15"/>
            <p:cNvSpPr txBox="1">
              <a:spLocks noChangeArrowheads="1"/>
            </p:cNvSpPr>
            <p:nvPr/>
          </p:nvSpPr>
          <p:spPr bwMode="auto">
            <a:xfrm>
              <a:off x="3865645" y="4229640"/>
              <a:ext cx="4692650" cy="623468"/>
            </a:xfrm>
            <a:prstGeom prst="rect">
              <a:avLst/>
            </a:prstGeom>
            <a:solidFill>
              <a:srgbClr val="548DD4"/>
            </a:solidFill>
            <a:ln w="9525">
              <a:solidFill>
                <a:srgbClr val="000000"/>
              </a:solidFill>
              <a:miter lim="800000"/>
            </a:ln>
          </p:spPr>
          <p:txBody>
            <a:bodyPr>
              <a:spAutoFit/>
            </a:bodyPr>
            <a:lstStyle/>
            <a:p>
              <a:pPr algn="ctr"/>
              <a:r>
                <a:rPr lang="zh-CN" altLang="en-US" b="1" i="1" dirty="0">
                  <a:solidFill>
                    <a:srgbClr val="000000"/>
                  </a:solidFill>
                  <a:latin typeface="Calibri" panose="020F0502020204030204" pitchFamily="34" charset="0"/>
                </a:rPr>
                <a:t>基于云架构的核心框架库</a:t>
              </a:r>
              <a:endParaRPr lang="zh-CN" altLang="en-US" dirty="0">
                <a:solidFill>
                  <a:srgbClr val="000000"/>
                </a:solidFill>
              </a:endParaRPr>
            </a:p>
          </p:txBody>
        </p:sp>
        <p:sp>
          <p:nvSpPr>
            <p:cNvPr id="44" name="Text Box 16"/>
            <p:cNvSpPr txBox="1">
              <a:spLocks noChangeArrowheads="1"/>
            </p:cNvSpPr>
            <p:nvPr/>
          </p:nvSpPr>
          <p:spPr bwMode="auto">
            <a:xfrm>
              <a:off x="5538788" y="5919790"/>
              <a:ext cx="1358901" cy="383048"/>
            </a:xfrm>
            <a:prstGeom prst="rect">
              <a:avLst/>
            </a:prstGeom>
            <a:solidFill>
              <a:srgbClr val="FFFFFF"/>
            </a:solidFill>
            <a:ln w="9525">
              <a:solidFill>
                <a:srgbClr val="000000"/>
              </a:solidFill>
              <a:miter lim="800000"/>
            </a:ln>
          </p:spPr>
          <p:txBody>
            <a:bodyPr>
              <a:spAutoFit/>
            </a:bodyPr>
            <a:lstStyle/>
            <a:p>
              <a:pPr algn="just"/>
              <a:r>
                <a:rPr lang="en-US" altLang="zh-CN" sz="1200" b="1">
                  <a:solidFill>
                    <a:srgbClr val="000000"/>
                  </a:solidFill>
                  <a:latin typeface="宋体" panose="02010600030101010101" pitchFamily="2" charset="-122"/>
                </a:rPr>
                <a:t>IT</a:t>
              </a:r>
              <a:r>
                <a:rPr lang="zh-CN" altLang="en-US" sz="1200" b="1">
                  <a:solidFill>
                    <a:srgbClr val="000000"/>
                  </a:solidFill>
                  <a:latin typeface="宋体" panose="02010600030101010101" pitchFamily="2" charset="-122"/>
                </a:rPr>
                <a:t>基础设施环境</a:t>
              </a:r>
              <a:endParaRPr lang="zh-CN" altLang="en-US">
                <a:solidFill>
                  <a:srgbClr val="000000"/>
                </a:solidFill>
                <a:latin typeface="Arial" panose="020B0604020202020204" pitchFamily="34" charset="0"/>
                <a:ea typeface="宋体" panose="02010600030101010101" pitchFamily="2" charset="-122"/>
              </a:endParaRPr>
            </a:p>
          </p:txBody>
        </p:sp>
        <p:sp>
          <p:nvSpPr>
            <p:cNvPr id="45" name="server"/>
            <p:cNvSpPr>
              <a:spLocks noEditPoints="1" noChangeArrowheads="1"/>
            </p:cNvSpPr>
            <p:nvPr/>
          </p:nvSpPr>
          <p:spPr bwMode="auto">
            <a:xfrm>
              <a:off x="4276725" y="5248275"/>
              <a:ext cx="530225" cy="6794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lstStyle/>
            <a:p>
              <a:endParaRPr lang="zh-CN" altLang="en-US"/>
            </a:p>
          </p:txBody>
        </p:sp>
        <p:sp>
          <p:nvSpPr>
            <p:cNvPr id="46" name="tower"/>
            <p:cNvSpPr>
              <a:spLocks noEditPoints="1" noChangeArrowheads="1"/>
            </p:cNvSpPr>
            <p:nvPr/>
          </p:nvSpPr>
          <p:spPr bwMode="auto">
            <a:xfrm>
              <a:off x="7558088" y="5280025"/>
              <a:ext cx="382587" cy="6477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sp>
          <p:nvSpPr>
            <p:cNvPr id="47" name="tower"/>
            <p:cNvSpPr>
              <a:spLocks noEditPoints="1" noChangeArrowheads="1"/>
            </p:cNvSpPr>
            <p:nvPr/>
          </p:nvSpPr>
          <p:spPr bwMode="auto">
            <a:xfrm>
              <a:off x="7940675" y="5248275"/>
              <a:ext cx="382588" cy="6477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cxnSp>
          <p:nvCxnSpPr>
            <p:cNvPr id="48" name="AutoShape 20"/>
            <p:cNvCxnSpPr>
              <a:cxnSpLocks noChangeShapeType="1"/>
            </p:cNvCxnSpPr>
            <p:nvPr/>
          </p:nvCxnSpPr>
          <p:spPr bwMode="auto">
            <a:xfrm>
              <a:off x="5827713" y="5516563"/>
              <a:ext cx="1069975" cy="1587"/>
            </a:xfrm>
            <a:prstGeom prst="straightConnector1">
              <a:avLst/>
            </a:prstGeom>
            <a:noFill/>
            <a:ln w="19050">
              <a:solidFill>
                <a:srgbClr val="000000"/>
              </a:solidFill>
              <a:round/>
            </a:ln>
          </p:spPr>
        </p:cxnSp>
        <p:sp>
          <p:nvSpPr>
            <p:cNvPr id="49" name="computr3"/>
            <p:cNvSpPr>
              <a:spLocks noEditPoints="1" noChangeArrowheads="1"/>
            </p:cNvSpPr>
            <p:nvPr/>
          </p:nvSpPr>
          <p:spPr bwMode="auto">
            <a:xfrm>
              <a:off x="6238875" y="5262563"/>
              <a:ext cx="263525" cy="173037"/>
            </a:xfrm>
            <a:custGeom>
              <a:avLst/>
              <a:gdLst>
                <a:gd name="T0" fmla="*/ 0 w 21600"/>
                <a:gd name="T1" fmla="*/ 327974852 h 21600"/>
                <a:gd name="T2" fmla="*/ 2147483647 w 21600"/>
                <a:gd name="T3" fmla="*/ 0 h 21600"/>
                <a:gd name="T4" fmla="*/ 2147483647 w 21600"/>
                <a:gd name="T5" fmla="*/ 655945602 h 21600"/>
                <a:gd name="T6" fmla="*/ 2147483647 w 21600"/>
                <a:gd name="T7" fmla="*/ 327974852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ln>
          </p:spPr>
          <p:txBody>
            <a:bodyPr/>
            <a:lstStyle/>
            <a:p>
              <a:endParaRPr lang="zh-CN" altLang="en-US"/>
            </a:p>
          </p:txBody>
        </p:sp>
        <p:cxnSp>
          <p:nvCxnSpPr>
            <p:cNvPr id="50" name="AutoShape 22"/>
            <p:cNvCxnSpPr>
              <a:cxnSpLocks noChangeShapeType="1"/>
            </p:cNvCxnSpPr>
            <p:nvPr/>
          </p:nvCxnSpPr>
          <p:spPr bwMode="auto">
            <a:xfrm rot="5400000">
              <a:off x="6329363" y="5475288"/>
              <a:ext cx="85725" cy="3175"/>
            </a:xfrm>
            <a:prstGeom prst="straightConnector1">
              <a:avLst/>
            </a:prstGeom>
            <a:noFill/>
            <a:ln w="9525">
              <a:solidFill>
                <a:srgbClr val="000000"/>
              </a:solidFill>
              <a:round/>
            </a:ln>
          </p:spPr>
        </p:cxnSp>
        <p:sp>
          <p:nvSpPr>
            <p:cNvPr id="51" name="printer2"/>
            <p:cNvSpPr>
              <a:spLocks noEditPoints="1" noChangeArrowheads="1"/>
            </p:cNvSpPr>
            <p:nvPr/>
          </p:nvSpPr>
          <p:spPr bwMode="auto">
            <a:xfrm>
              <a:off x="5881688" y="5635625"/>
              <a:ext cx="271462" cy="207963"/>
            </a:xfrm>
            <a:custGeom>
              <a:avLst/>
              <a:gdLst>
                <a:gd name="T0" fmla="*/ 2147483647 w 21600"/>
                <a:gd name="T1" fmla="*/ 0 h 21600"/>
                <a:gd name="T2" fmla="*/ 2147483647 w 21600"/>
                <a:gd name="T3" fmla="*/ 0 h 21600"/>
                <a:gd name="T4" fmla="*/ 2147483647 w 21600"/>
                <a:gd name="T5" fmla="*/ 353692405 h 21600"/>
                <a:gd name="T6" fmla="*/ 2147483647 w 21600"/>
                <a:gd name="T7" fmla="*/ 812233247 h 21600"/>
                <a:gd name="T8" fmla="*/ 2147483647 w 21600"/>
                <a:gd name="T9" fmla="*/ 1244516382 h 21600"/>
                <a:gd name="T10" fmla="*/ 2147483647 w 21600"/>
                <a:gd name="T11" fmla="*/ 1624459100 h 21600"/>
                <a:gd name="T12" fmla="*/ 2147483647 w 21600"/>
                <a:gd name="T13" fmla="*/ 1624459100 h 21600"/>
                <a:gd name="T14" fmla="*/ 995765288 w 21600"/>
                <a:gd name="T15" fmla="*/ 1624459100 h 21600"/>
                <a:gd name="T16" fmla="*/ 0 w 21600"/>
                <a:gd name="T17" fmla="*/ 1244516382 h 21600"/>
                <a:gd name="T18" fmla="*/ 0 w 21600"/>
                <a:gd name="T19" fmla="*/ 812233247 h 21600"/>
                <a:gd name="T20" fmla="*/ 0 w 21600"/>
                <a:gd name="T21" fmla="*/ 353692405 h 21600"/>
                <a:gd name="T22" fmla="*/ 756871374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ln>
          </p:spPr>
          <p:txBody>
            <a:bodyPr/>
            <a:lstStyle/>
            <a:p>
              <a:endParaRPr lang="zh-CN" altLang="en-US"/>
            </a:p>
          </p:txBody>
        </p:sp>
        <p:cxnSp>
          <p:nvCxnSpPr>
            <p:cNvPr id="52" name="AutoShape 24"/>
            <p:cNvCxnSpPr>
              <a:cxnSpLocks noChangeShapeType="1"/>
            </p:cNvCxnSpPr>
            <p:nvPr/>
          </p:nvCxnSpPr>
          <p:spPr bwMode="auto">
            <a:xfrm rot="16200000" flipH="1">
              <a:off x="5945982" y="5585618"/>
              <a:ext cx="107950" cy="4763"/>
            </a:xfrm>
            <a:prstGeom prst="straightConnector1">
              <a:avLst/>
            </a:prstGeom>
            <a:noFill/>
            <a:ln w="9525">
              <a:solidFill>
                <a:srgbClr val="000000"/>
              </a:solidFill>
              <a:round/>
            </a:ln>
          </p:spPr>
        </p:cxnSp>
        <p:sp>
          <p:nvSpPr>
            <p:cNvPr id="53" name="laptop"/>
            <p:cNvSpPr>
              <a:spLocks noEditPoints="1" noChangeArrowheads="1"/>
            </p:cNvSpPr>
            <p:nvPr/>
          </p:nvSpPr>
          <p:spPr bwMode="auto">
            <a:xfrm>
              <a:off x="6556375" y="5637213"/>
              <a:ext cx="277813" cy="163512"/>
            </a:xfrm>
            <a:custGeom>
              <a:avLst/>
              <a:gdLst>
                <a:gd name="T0" fmla="*/ 1183288277 w 21600"/>
                <a:gd name="T1" fmla="*/ 0 h 21600"/>
                <a:gd name="T2" fmla="*/ 1183288277 w 21600"/>
                <a:gd name="T3" fmla="*/ 163041693 h 21600"/>
                <a:gd name="T4" fmla="*/ 2147483647 w 21600"/>
                <a:gd name="T5" fmla="*/ 0 h 21600"/>
                <a:gd name="T6" fmla="*/ 2147483647 w 21600"/>
                <a:gd name="T7" fmla="*/ 163041693 h 21600"/>
                <a:gd name="T8" fmla="*/ 2147483647 w 21600"/>
                <a:gd name="T9" fmla="*/ 0 h 21600"/>
                <a:gd name="T10" fmla="*/ 2147483647 w 21600"/>
                <a:gd name="T11" fmla="*/ 490968100 h 21600"/>
                <a:gd name="T12" fmla="*/ 0 w 21600"/>
                <a:gd name="T13" fmla="*/ 490968100 h 21600"/>
                <a:gd name="T14" fmla="*/ 2147483647 w 21600"/>
                <a:gd name="T15" fmla="*/ 4909681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ln>
          </p:spPr>
          <p:txBody>
            <a:bodyPr/>
            <a:lstStyle/>
            <a:p>
              <a:endParaRPr lang="zh-CN" altLang="en-US"/>
            </a:p>
          </p:txBody>
        </p:sp>
        <p:cxnSp>
          <p:nvCxnSpPr>
            <p:cNvPr id="54" name="AutoShape 26"/>
            <p:cNvCxnSpPr>
              <a:cxnSpLocks noChangeShapeType="1"/>
            </p:cNvCxnSpPr>
            <p:nvPr/>
          </p:nvCxnSpPr>
          <p:spPr bwMode="auto">
            <a:xfrm rot="5400000">
              <a:off x="6687344" y="5493544"/>
              <a:ext cx="3175" cy="1587"/>
            </a:xfrm>
            <a:prstGeom prst="straightConnector1">
              <a:avLst/>
            </a:prstGeom>
            <a:noFill/>
            <a:ln w="9525">
              <a:solidFill>
                <a:srgbClr val="000000"/>
              </a:solidFill>
              <a:round/>
            </a:ln>
          </p:spPr>
        </p:cxnSp>
        <p:sp>
          <p:nvSpPr>
            <p:cNvPr id="55" name="上下箭头 30"/>
            <p:cNvSpPr/>
            <p:nvPr/>
          </p:nvSpPr>
          <p:spPr>
            <a:xfrm>
              <a:off x="6280105" y="4669947"/>
              <a:ext cx="222296" cy="666118"/>
            </a:xfrm>
            <a:prstGeom prst="upDownArrow">
              <a:avLst>
                <a:gd name="adj1" fmla="val 37067"/>
                <a:gd name="adj2" fmla="val 50000"/>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k5NDI3YTg4NzBlYTE0ZmViOTUyOWI2YjNjMzUzYTk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117</TotalTime>
  <Words>2540</Words>
  <Application>Microsoft Office PowerPoint</Application>
  <PresentationFormat>全屏显示(4:3)</PresentationFormat>
  <Paragraphs>209</Paragraphs>
  <Slides>9</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-apple-system</vt:lpstr>
      <vt:lpstr>PingFang SC</vt:lpstr>
      <vt:lpstr>黑体</vt:lpstr>
      <vt:lpstr>楷体</vt:lpstr>
      <vt:lpstr>宋体</vt:lpstr>
      <vt:lpstr>微软雅黑</vt:lpstr>
      <vt:lpstr>Arial</vt:lpstr>
      <vt:lpstr>Calibri</vt:lpstr>
      <vt:lpstr>Calibri Light</vt:lpstr>
      <vt:lpstr>Times New Roman</vt:lpstr>
      <vt:lpstr>Wingdings</vt:lpstr>
      <vt:lpstr>Office 主题​​</vt:lpstr>
      <vt:lpstr>Lecture 1  大数据计算概论</vt:lpstr>
      <vt:lpstr>大数据概念——基本属性</vt:lpstr>
      <vt:lpstr>1.2 大数据技术特征</vt:lpstr>
      <vt:lpstr>大数据计算系统特性</vt:lpstr>
      <vt:lpstr>PowerPoint 演示文稿</vt:lpstr>
      <vt:lpstr>1.3 云计算概念</vt:lpstr>
      <vt:lpstr>PowerPoint 演示文稿</vt:lpstr>
      <vt:lpstr>云计算部署架构</vt:lpstr>
      <vt:lpstr>云计算应用案例</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谨谦 蒋</cp:lastModifiedBy>
  <cp:revision>392</cp:revision>
  <cp:lastPrinted>2025-01-02T04:30:53Z</cp:lastPrinted>
  <dcterms:created xsi:type="dcterms:W3CDTF">2010-07-16T22:48:00Z</dcterms:created>
  <dcterms:modified xsi:type="dcterms:W3CDTF">2025-01-02T04:32:41Z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15A29691CC974B449D8C1D0E584CEAFD_12</vt:lpwstr>
  </property>
  <property fmtid="{D5CDD505-2E9C-101B-9397-08002B2CF9AE}" pid="3" name="KSOProductBuildVer">
    <vt:lpwstr>2052-12.1.0.16929</vt:lpwstr>
  </property>
</Properties>
</file>