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36" r:id="rId2"/>
    <p:sldId id="289" r:id="rId3"/>
    <p:sldId id="325" r:id="rId4"/>
    <p:sldId id="335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79493" autoAdjust="0"/>
  </p:normalViewPr>
  <p:slideViewPr>
    <p:cSldViewPr>
      <p:cViewPr varScale="1">
        <p:scale>
          <a:sx n="70" d="100"/>
          <a:sy n="70" d="100"/>
        </p:scale>
        <p:origin x="921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0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pPr>
                <a:defRPr/>
              </a:pPr>
              <a:t>2025-01-02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pPr>
                <a:defRPr/>
              </a:pPr>
              <a:t>2025-01-02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0A2E-9D21-B71A-9E6D-5169C267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642BE26-5FFA-9C83-781F-0BE2343731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EA559B58-DFEC-060C-7D24-6BCAA0463C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841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9EECF-07E5-E993-F56B-2380AE725109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1BCA95-62F9-3D65-8785-9471EA2C546C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5DE6B5-2511-2B1E-9625-30794ACC1C42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F83030-8CBE-0F39-601B-7C058E23190D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74C015-D756-82D8-F5AB-8620A47B7856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67A067-F554-648A-9B7A-602204162143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470798-51C4-7301-B821-46A33BDB410E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183B2C-F7FB-85B0-585C-B9249CF8F250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pPr>
                <a:defRPr/>
              </a:pPr>
              <a:t>January 2,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965F91-2BD6-92A2-A7C9-9DC5C1BED18A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pPr>
                <a:defRPr/>
              </a:pPr>
              <a:t>January 2,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EEADC1-6CE9-81E5-28F7-35C4D23F442D}"/>
              </a:ext>
            </a:extLst>
          </p:cNvPr>
          <p:cNvSpPr txBox="1"/>
          <p:nvPr userDrawn="1"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C6D4FD9-D3CF-B49C-2437-A8418FCB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灯片编号占位符 9">
            <a:extLst>
              <a:ext uri="{FF2B5EF4-FFF2-40B4-BE49-F238E27FC236}">
                <a16:creationId xmlns:a16="http://schemas.microsoft.com/office/drawing/2014/main" id="{0E761072-A1CC-2D20-9033-67C813D2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DE585B-7DBF-4E9A-8DFC-40CAE5833393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46D2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46D2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TextBox 12">
            <a:extLst>
              <a:ext uri="{FF2B5EF4-FFF2-40B4-BE49-F238E27FC236}">
                <a16:creationId xmlns:a16="http://schemas.microsoft.com/office/drawing/2014/main" id="{54AF426A-95F6-0CBC-DEC3-EC9430486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-609600"/>
            <a:ext cx="7924800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计算总体架构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计算模式与平台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	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0BFC7B-0293-88E1-0CC8-C686FB347318}"/>
              </a:ext>
            </a:extLst>
          </p:cNvPr>
          <p:cNvSpPr txBox="1"/>
          <p:nvPr/>
        </p:nvSpPr>
        <p:spPr>
          <a:xfrm>
            <a:off x="1964895" y="-80591"/>
            <a:ext cx="533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Lecture 2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大数据计算体系</a:t>
            </a: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28BB7B3-4E9E-0AF9-9413-70CD7ACB1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953" y="201867"/>
            <a:ext cx="9982200" cy="1261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823A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23A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计算总体架构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大数据计算体系可归纳为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三基本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层次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数据存储系统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zh-CN" altLang="zh-CN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数据处理系统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|</a:t>
            </a:r>
            <a:r>
              <a:rPr kumimoji="0" lang="zh-CN" altLang="zh-CN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数据应用系统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823A8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9"/>
          <p:cNvSpPr txBox="1">
            <a:spLocks/>
          </p:cNvSpPr>
          <p:nvPr/>
        </p:nvSpPr>
        <p:spPr>
          <a:xfrm>
            <a:off x="6477000" y="721899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600" b="1" kern="1200">
                <a:solidFill>
                  <a:srgbClr val="0046D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FEDE585B-7DBF-4E9A-8DFC-40CAE5833393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-29953" y="1198363"/>
            <a:ext cx="9144000" cy="25853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lvl="2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/>
              <a:t>数据采集（系统日志、网络爬虫、无线传感器网络、物联网，以及各种数据源）</a:t>
            </a:r>
            <a:endParaRPr lang="en-US" altLang="zh-CN" dirty="0"/>
          </a:p>
          <a:p>
            <a:pPr marL="0" lvl="2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zh-CN" dirty="0"/>
              <a:t>数据清洗、抽取与建模（将各种类型的结构化、非结构化、异构数据转化为标准存储格式，并定义数据属性及值域）</a:t>
            </a:r>
            <a:endParaRPr lang="en-US" altLang="zh-CN" dirty="0"/>
          </a:p>
          <a:p>
            <a:pPr marL="0" lvl="2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dirty="0"/>
              <a:t> </a:t>
            </a:r>
            <a:r>
              <a:rPr lang="zh-CN" altLang="zh-CN" dirty="0"/>
              <a:t>数据存储（集中式</a:t>
            </a:r>
            <a:r>
              <a:rPr lang="en-US" altLang="zh-CN" dirty="0"/>
              <a:t>/</a:t>
            </a:r>
            <a:r>
              <a:rPr lang="zh-CN" altLang="zh-CN" dirty="0"/>
              <a:t>分布式文件系统、关系型数据库</a:t>
            </a:r>
            <a:r>
              <a:rPr lang="en-US" altLang="zh-CN" dirty="0"/>
              <a:t>/</a:t>
            </a:r>
            <a:r>
              <a:rPr lang="zh-CN" altLang="zh-CN" dirty="0"/>
              <a:t>分布式数据库、行存储数据结构</a:t>
            </a:r>
            <a:r>
              <a:rPr lang="en-US" altLang="zh-CN" dirty="0"/>
              <a:t>/</a:t>
            </a:r>
            <a:r>
              <a:rPr lang="zh-CN" altLang="zh-CN" dirty="0"/>
              <a:t>列存储数据结构</a:t>
            </a:r>
            <a:r>
              <a:rPr lang="zh-CN" altLang="en-US" dirty="0"/>
              <a:t>、</a:t>
            </a:r>
            <a:r>
              <a:rPr lang="zh-CN" altLang="zh-CN" dirty="0"/>
              <a:t>键值对结构</a:t>
            </a:r>
            <a:r>
              <a:rPr lang="zh-CN" altLang="en-US" dirty="0"/>
              <a:t>、</a:t>
            </a:r>
            <a:r>
              <a:rPr lang="zh-CN" altLang="zh-CN" dirty="0"/>
              <a:t>哈希表</a:t>
            </a:r>
            <a:r>
              <a:rPr lang="zh-CN" altLang="en-US" dirty="0"/>
              <a:t>等</a:t>
            </a:r>
            <a:r>
              <a:rPr lang="zh-CN" altLang="zh-CN" dirty="0"/>
              <a:t>）数据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lvl="2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/>
              <a:t>数据操作（添加、删减、查询、更新、数据同步）。</a:t>
            </a:r>
            <a:endParaRPr lang="en-US" altLang="zh-CN" dirty="0"/>
          </a:p>
          <a:p>
            <a:pPr marL="0" lvl="2">
              <a:spcBef>
                <a:spcPts val="0"/>
              </a:spcBef>
            </a:pPr>
            <a:r>
              <a:rPr lang="zh-CN" altLang="en-US" dirty="0"/>
              <a:t>目前的</a:t>
            </a:r>
            <a:r>
              <a:rPr lang="zh-CN" altLang="en-US" b="1" u="sng" dirty="0">
                <a:solidFill>
                  <a:srgbClr val="FF0000"/>
                </a:solidFill>
              </a:rPr>
              <a:t>大数据存储架构</a:t>
            </a:r>
            <a:r>
              <a:rPr lang="zh-CN" altLang="en-US" dirty="0"/>
              <a:t>主要由数据层、分布式文件系统、非关系型数据库（</a:t>
            </a:r>
            <a:r>
              <a:rPr lang="en-US" altLang="zh-CN" dirty="0"/>
              <a:t>NoSQL</a:t>
            </a:r>
            <a:r>
              <a:rPr lang="zh-CN" altLang="en-US" dirty="0"/>
              <a:t>）、以及一个统一数据接口（</a:t>
            </a:r>
            <a:r>
              <a:rPr lang="en-US" altLang="zh-CN" dirty="0"/>
              <a:t>Unified Data Access Interface</a:t>
            </a:r>
            <a:r>
              <a:rPr lang="zh-CN" altLang="en-US" dirty="0"/>
              <a:t>）组成。</a:t>
            </a:r>
            <a:endParaRPr lang="en-US" altLang="zh-CN" dirty="0"/>
          </a:p>
          <a:p>
            <a:pPr marL="0" lvl="3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/>
              <a:t> 数据仓库与数据服务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B52E27-B258-4135-8042-3CF9104178F1}"/>
              </a:ext>
            </a:extLst>
          </p:cNvPr>
          <p:cNvGrpSpPr/>
          <p:nvPr/>
        </p:nvGrpSpPr>
        <p:grpSpPr>
          <a:xfrm>
            <a:off x="3124199" y="3469820"/>
            <a:ext cx="6019801" cy="1600197"/>
            <a:chOff x="405696" y="2090153"/>
            <a:chExt cx="8153401" cy="4615449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405696" y="2090153"/>
              <a:ext cx="8153401" cy="46154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000"/>
            </a:p>
          </p:txBody>
        </p:sp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762390" y="2429469"/>
              <a:ext cx="7480738" cy="4038049"/>
              <a:chOff x="3336" y="6049"/>
              <a:chExt cx="5327" cy="2154"/>
            </a:xfrm>
          </p:grpSpPr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5311" y="7696"/>
                <a:ext cx="3352" cy="507"/>
              </a:xfrm>
              <a:prstGeom prst="rect">
                <a:avLst/>
              </a:prstGeom>
              <a:solidFill>
                <a:srgbClr val="C6D9F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000" dirty="0">
                    <a:latin typeface="Calibri" pitchFamily="34" charset="0"/>
                  </a:rPr>
                  <a:t>数据采集</a:t>
                </a:r>
              </a:p>
            </p:txBody>
          </p:sp>
          <p:grpSp>
            <p:nvGrpSpPr>
              <p:cNvPr id="23" name="Group 7"/>
              <p:cNvGrpSpPr>
                <a:grpSpLocks/>
              </p:cNvGrpSpPr>
              <p:nvPr/>
            </p:nvGrpSpPr>
            <p:grpSpPr bwMode="auto">
              <a:xfrm>
                <a:off x="3336" y="6049"/>
                <a:ext cx="5259" cy="1118"/>
                <a:chOff x="3336" y="6049"/>
                <a:chExt cx="5259" cy="1118"/>
              </a:xfrm>
            </p:grpSpPr>
            <p:sp>
              <p:nvSpPr>
                <p:cNvPr id="2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6266" y="6561"/>
                  <a:ext cx="2329" cy="507"/>
                </a:xfrm>
                <a:prstGeom prst="rect">
                  <a:avLst/>
                </a:prstGeom>
                <a:solidFill>
                  <a:srgbClr val="B8CCE4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000" dirty="0">
                      <a:latin typeface="Calibri" pitchFamily="34" charset="0"/>
                    </a:rPr>
                    <a:t>分布式文件系统</a:t>
                  </a:r>
                </a:p>
              </p:txBody>
            </p:sp>
            <p:grpSp>
              <p:nvGrpSpPr>
                <p:cNvPr id="25" name="Group 9"/>
                <p:cNvGrpSpPr>
                  <a:grpSpLocks/>
                </p:cNvGrpSpPr>
                <p:nvPr/>
              </p:nvGrpSpPr>
              <p:grpSpPr bwMode="auto">
                <a:xfrm>
                  <a:off x="3336" y="6049"/>
                  <a:ext cx="5259" cy="1118"/>
                  <a:chOff x="3336" y="6049"/>
                  <a:chExt cx="5259" cy="1118"/>
                </a:xfrm>
              </p:grpSpPr>
              <p:sp>
                <p:nvSpPr>
                  <p:cNvPr id="2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6" y="6407"/>
                    <a:ext cx="1469" cy="760"/>
                  </a:xfrm>
                  <a:prstGeom prst="rect">
                    <a:avLst/>
                  </a:prstGeom>
                  <a:solidFill>
                    <a:srgbClr val="E5DFEC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altLang="en-US" sz="2000" dirty="0">
                        <a:latin typeface="Calibri" pitchFamily="34" charset="0"/>
                        <a:ea typeface="宋体" pitchFamily="2" charset="-122"/>
                      </a:rPr>
                      <a:t>数据存储</a:t>
                    </a:r>
                  </a:p>
                  <a:p>
                    <a:pPr algn="ctr"/>
                    <a:r>
                      <a:rPr lang="zh-CN" altLang="en-US" sz="2000" dirty="0">
                        <a:latin typeface="Calibri" pitchFamily="34" charset="0"/>
                        <a:ea typeface="宋体" pitchFamily="2" charset="-122"/>
                      </a:rPr>
                      <a:t>系统</a:t>
                    </a:r>
                  </a:p>
                </p:txBody>
              </p:sp>
              <p:sp>
                <p:nvSpPr>
                  <p:cNvPr id="27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66" y="6049"/>
                    <a:ext cx="2329" cy="507"/>
                  </a:xfrm>
                  <a:prstGeom prst="rect">
                    <a:avLst/>
                  </a:prstGeom>
                  <a:solidFill>
                    <a:srgbClr val="95B3D7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lang="zh-CN" altLang="en-US" sz="1600" dirty="0">
                        <a:latin typeface="Calibri" pitchFamily="34" charset="0"/>
                        <a:ea typeface="宋体" pitchFamily="2" charset="-122"/>
                      </a:rPr>
                      <a:t>分布式数据库</a:t>
                    </a:r>
                    <a:r>
                      <a:rPr lang="en-US" altLang="zh-CN" sz="1600" dirty="0">
                        <a:latin typeface="Calibri" pitchFamily="34" charset="0"/>
                        <a:ea typeface="宋体" pitchFamily="2" charset="-122"/>
                      </a:rPr>
                      <a:t>/</a:t>
                    </a:r>
                    <a:r>
                      <a:rPr lang="zh-CN" altLang="en-US" sz="1600" dirty="0">
                        <a:latin typeface="Calibri" pitchFamily="34" charset="0"/>
                        <a:ea typeface="宋体" pitchFamily="2" charset="-122"/>
                      </a:rPr>
                      <a:t>数据仓库</a:t>
                    </a:r>
                  </a:p>
                </p:txBody>
              </p:sp>
            </p:grpSp>
          </p:grpSp>
        </p:grp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BE0D14D8-779F-4D10-9362-9EA0549B4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531" y="4423294"/>
              <a:ext cx="4665104" cy="950460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dirty="0">
                  <a:latin typeface="Calibri" pitchFamily="34" charset="0"/>
                </a:rPr>
                <a:t>数据清洗、抽取与建模</a:t>
              </a: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FE588769-91F7-4FEE-BEF9-8E9543DE1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341" y="2413596"/>
              <a:ext cx="1508666" cy="1926166"/>
            </a:xfrm>
            <a:prstGeom prst="rect">
              <a:avLst/>
            </a:prstGeom>
            <a:solidFill>
              <a:srgbClr val="B8CCE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dirty="0">
                  <a:latin typeface="Calibri" pitchFamily="34" charset="0"/>
                </a:rPr>
                <a:t>数据</a:t>
              </a:r>
              <a:endParaRPr lang="en-US" altLang="zh-CN" sz="2000" dirty="0">
                <a:latin typeface="Calibri" pitchFamily="34" charset="0"/>
              </a:endParaRPr>
            </a:p>
            <a:p>
              <a:pPr algn="ctr"/>
              <a:r>
                <a:rPr lang="zh-CN" altLang="en-US" sz="2000" dirty="0">
                  <a:latin typeface="Calibri" pitchFamily="34" charset="0"/>
                </a:rPr>
                <a:t>存储</a:t>
              </a:r>
            </a:p>
          </p:txBody>
        </p:sp>
      </p:grpSp>
      <p:sp>
        <p:nvSpPr>
          <p:cNvPr id="7" name="TextBox 12"/>
          <p:cNvSpPr txBox="1">
            <a:spLocks noChangeArrowheads="1"/>
          </p:cNvSpPr>
          <p:nvPr/>
        </p:nvSpPr>
        <p:spPr bwMode="auto">
          <a:xfrm>
            <a:off x="-29953" y="871179"/>
            <a:ext cx="7924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</a:t>
            </a:r>
            <a:r>
              <a:rPr lang="zh-CN" altLang="zh-CN" sz="24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数据存储系统</a:t>
            </a:r>
            <a:endParaRPr lang="zh-CN" altLang="en-US" sz="2400" b="1" dirty="0">
              <a:solidFill>
                <a:srgbClr val="0823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19334" y="4747291"/>
            <a:ext cx="7924800" cy="21236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dirty="0">
                <a:solidFill>
                  <a:srgbClr val="0823A8"/>
                </a:solidFill>
                <a:latin typeface="Calibri" panose="020F0502020204030204" pitchFamily="34" charset="0"/>
              </a:rPr>
              <a:t>1)</a:t>
            </a:r>
            <a:r>
              <a:rPr lang="zh-CN" altLang="en-US" sz="24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数据建模</a:t>
            </a:r>
            <a:endParaRPr lang="en-US" altLang="zh-CN" sz="2400" b="1" dirty="0">
              <a:solidFill>
                <a:srgbClr val="0823A8"/>
              </a:solidFill>
              <a:latin typeface="Calibri" panose="020F0502020204030204" pitchFamily="34" charset="0"/>
            </a:endParaRPr>
          </a:p>
          <a:p>
            <a:pPr hangingPunct="0">
              <a:spcBef>
                <a:spcPts val="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数据建模是数据层工作的一个重要内容。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spcBef>
                <a:spcPts val="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数据建模是对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（或用户对数据功能的描述）建立一个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抽象模型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，包括元数据（描述数据的数据，对数据做出说明）、数据结构、属性、值域、关联关系、一致性、时效性等元素。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spcBef>
                <a:spcPts val="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数据模型为进一步的数据存储结构设计、数据库设计和计算模型提供了参考依据。</a:t>
            </a:r>
          </a:p>
        </p:txBody>
      </p:sp>
    </p:spTree>
    <p:extLst>
      <p:ext uri="{BB962C8B-B14F-4D97-AF65-F5344CB8AC3E}">
        <p14:creationId xmlns:p14="http://schemas.microsoft.com/office/powerpoint/2010/main" val="2142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533400" y="384687"/>
            <a:ext cx="79248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823A8"/>
                </a:solidFill>
                <a:latin typeface="Calibri" panose="020F0502020204030204" pitchFamily="34" charset="0"/>
              </a:rPr>
              <a:t>2)</a:t>
            </a:r>
            <a:r>
              <a:rPr lang="zh-CN" altLang="zh-CN" sz="2000" b="1" dirty="0">
                <a:solidFill>
                  <a:srgbClr val="0823A8"/>
                </a:solidFill>
                <a:latin typeface="Calibri" panose="020F0502020204030204" pitchFamily="34" charset="0"/>
              </a:rPr>
              <a:t>数据存储架构</a:t>
            </a:r>
            <a:endParaRPr lang="en-US" altLang="zh-CN" sz="2000" b="1" dirty="0">
              <a:solidFill>
                <a:srgbClr val="0823A8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4677" y="270795"/>
            <a:ext cx="663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在存储结构中，数据库提供了数据的逻辑存储结构；分布式文件系统提供了数据的物理存储结构。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7214" y="987458"/>
            <a:ext cx="5459186" cy="2060542"/>
            <a:chOff x="2831638" y="2756925"/>
            <a:chExt cx="7055716" cy="3800888"/>
          </a:xfrm>
        </p:grpSpPr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2927648" y="2756925"/>
              <a:ext cx="6677157" cy="2573867"/>
              <a:chOff x="1700" y="4119"/>
              <a:chExt cx="8339" cy="3040"/>
            </a:xfrm>
          </p:grpSpPr>
          <p:sp>
            <p:nvSpPr>
              <p:cNvPr id="12" name="Text Box 3"/>
              <p:cNvSpPr txBox="1">
                <a:spLocks noChangeArrowheads="1"/>
              </p:cNvSpPr>
              <p:nvPr/>
            </p:nvSpPr>
            <p:spPr bwMode="auto">
              <a:xfrm>
                <a:off x="1700" y="6687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Data Acquisition / Extraction / Transforming / Modeling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3" name="Text Box 4"/>
              <p:cNvSpPr txBox="1">
                <a:spLocks noChangeArrowheads="1"/>
              </p:cNvSpPr>
              <p:nvPr/>
            </p:nvSpPr>
            <p:spPr bwMode="auto">
              <a:xfrm>
                <a:off x="1700" y="582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Distributed File Systems (HDFS / GFS / Colossus)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4" name="AutoShape 5"/>
              <p:cNvSpPr>
                <a:spLocks noChangeArrowheads="1"/>
              </p:cNvSpPr>
              <p:nvPr/>
            </p:nvSpPr>
            <p:spPr bwMode="auto">
              <a:xfrm>
                <a:off x="5818" y="630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AutoShape 6"/>
              <p:cNvSpPr>
                <a:spLocks noChangeArrowheads="1"/>
              </p:cNvSpPr>
              <p:nvPr/>
            </p:nvSpPr>
            <p:spPr bwMode="auto">
              <a:xfrm>
                <a:off x="5818" y="5446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1700" y="4974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NoSQL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Database (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HBase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BigTable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</a:t>
                </a:r>
                <a:r>
                  <a:rPr lang="en-US" altLang="zh-CN" sz="1600" dirty="0" err="1">
                    <a:latin typeface="Calibri" pitchFamily="34" charset="0"/>
                    <a:ea typeface="宋体" pitchFamily="2" charset="-122"/>
                    <a:cs typeface="WenQuanYi Zen Hei"/>
                  </a:rPr>
                  <a:t>MongoDB</a:t>
                </a: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 / Neo4j)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7" name="Text Box 8"/>
              <p:cNvSpPr txBox="1">
                <a:spLocks noChangeArrowheads="1"/>
              </p:cNvSpPr>
              <p:nvPr/>
            </p:nvSpPr>
            <p:spPr bwMode="auto">
              <a:xfrm>
                <a:off x="1700" y="4119"/>
                <a:ext cx="8339" cy="472"/>
              </a:xfrm>
              <a:prstGeom prst="rect">
                <a:avLst/>
              </a:prstGeom>
              <a:solidFill>
                <a:srgbClr val="DAEEF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0958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600" dirty="0">
                    <a:latin typeface="Calibri" pitchFamily="34" charset="0"/>
                    <a:ea typeface="宋体" pitchFamily="2" charset="-122"/>
                    <a:cs typeface="WenQuanYi Zen Hei"/>
                  </a:rPr>
                  <a:t>Unified Data Access Interface</a:t>
                </a:r>
                <a:endParaRPr lang="zh-CN" altLang="zh-CN" sz="2400" dirty="0">
                  <a:latin typeface="Arial" pitchFamily="34" charset="0"/>
                  <a:ea typeface="WenQuanYi Zen Hei"/>
                  <a:cs typeface="WenQuanYi Zen Hei"/>
                </a:endParaRPr>
              </a:p>
            </p:txBody>
          </p:sp>
          <p:sp>
            <p:nvSpPr>
              <p:cNvPr id="18" name="AutoShape 9"/>
              <p:cNvSpPr>
                <a:spLocks noChangeArrowheads="1"/>
              </p:cNvSpPr>
              <p:nvPr/>
            </p:nvSpPr>
            <p:spPr bwMode="auto">
              <a:xfrm>
                <a:off x="5770" y="4591"/>
                <a:ext cx="288" cy="383"/>
              </a:xfrm>
              <a:prstGeom prst="upArrow">
                <a:avLst>
                  <a:gd name="adj1" fmla="val 50000"/>
                  <a:gd name="adj2" fmla="val 33247"/>
                </a:avLst>
              </a:prstGeom>
              <a:solidFill>
                <a:srgbClr val="548DD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pic>
          <p:nvPicPr>
            <p:cNvPr id="11" name="对象 2"/>
            <p:cNvPicPr/>
            <p:nvPr/>
          </p:nvPicPr>
          <p:blipFill>
            <a:blip r:embed="rId3" cstate="print"/>
            <a:srcRect t="-714" b="-1285"/>
            <a:stretch>
              <a:fillRect/>
            </a:stretch>
          </p:blipFill>
          <p:spPr>
            <a:xfrm>
              <a:off x="2831638" y="5349214"/>
              <a:ext cx="7055716" cy="1208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7315B60-BF58-1719-7073-1D0D9B47AFEE}"/>
              </a:ext>
            </a:extLst>
          </p:cNvPr>
          <p:cNvSpPr txBox="1"/>
          <p:nvPr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5250724" y="918234"/>
            <a:ext cx="32542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823A8"/>
                </a:solidFill>
                <a:latin typeface="Calibri" panose="020F0502020204030204" pitchFamily="34" charset="0"/>
              </a:rPr>
              <a:t>3)</a:t>
            </a:r>
            <a:r>
              <a:rPr lang="zh-CN" altLang="en-US" sz="2400" b="1" dirty="0">
                <a:solidFill>
                  <a:srgbClr val="0823A8"/>
                </a:solidFill>
                <a:latin typeface="Calibri" panose="020F0502020204030204" pitchFamily="34" charset="0"/>
              </a:rPr>
              <a:t>统一</a:t>
            </a:r>
            <a:r>
              <a:rPr lang="zh-CN" altLang="zh-CN" sz="2400" b="1" dirty="0">
                <a:solidFill>
                  <a:srgbClr val="0823A8"/>
                </a:solidFill>
                <a:latin typeface="Calibri" panose="020F0502020204030204" pitchFamily="34" charset="0"/>
              </a:rPr>
              <a:t>数据</a:t>
            </a:r>
            <a:r>
              <a:rPr lang="zh-CN" altLang="en-US" sz="2400" b="1" dirty="0">
                <a:solidFill>
                  <a:srgbClr val="0823A8"/>
                </a:solidFill>
                <a:latin typeface="Calibri" panose="020F0502020204030204" pitchFamily="34" charset="0"/>
              </a:rPr>
              <a:t>访问接口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82398" y="1359728"/>
            <a:ext cx="37616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6350">
              <a:spcBef>
                <a:spcPts val="0"/>
              </a:spcBef>
            </a:pPr>
            <a:r>
              <a:rPr lang="zh-CN" altLang="en-US" sz="1600" u="sng" dirty="0">
                <a:solidFill>
                  <a:srgbClr val="FF0000"/>
                </a:solidFill>
              </a:rPr>
              <a:t>联系：不同关系型数据库的访问接口：</a:t>
            </a:r>
            <a:r>
              <a:rPr lang="en-US" altLang="zh-CN" sz="1600" u="sng" dirty="0">
                <a:solidFill>
                  <a:srgbClr val="FF0000"/>
                </a:solidFill>
              </a:rPr>
              <a:t>ODBC/DAO</a:t>
            </a:r>
            <a:r>
              <a:rPr lang="zh-CN" altLang="en-US" sz="1600" u="sng" dirty="0">
                <a:solidFill>
                  <a:srgbClr val="FF0000"/>
                </a:solidFill>
              </a:rPr>
              <a:t>。</a:t>
            </a:r>
            <a:endParaRPr lang="en-US" altLang="zh-CN" sz="1600" u="sng" dirty="0">
              <a:solidFill>
                <a:srgbClr val="FF0000"/>
              </a:solidFill>
            </a:endParaRPr>
          </a:p>
          <a:p>
            <a:pPr indent="-6350">
              <a:spcBef>
                <a:spcPts val="0"/>
              </a:spcBef>
            </a:pPr>
            <a:r>
              <a:rPr lang="zh-CN" altLang="en-US" sz="1600" dirty="0"/>
              <a:t>定义：基于统一数据接口，用于支持分布式环境中对跨平台异构数据库访问的数据访问层（</a:t>
            </a:r>
            <a:r>
              <a:rPr lang="en-US" altLang="zh-CN" sz="1600" dirty="0"/>
              <a:t>DAL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>
              <a:spcBef>
                <a:spcPts val="0"/>
              </a:spcBef>
            </a:pPr>
            <a:r>
              <a:rPr lang="zh-CN" altLang="en-US" sz="1600" dirty="0"/>
              <a:t>功能：</a:t>
            </a:r>
            <a:endParaRPr lang="en-US" altLang="zh-CN" sz="1600" dirty="0"/>
          </a:p>
          <a:p>
            <a:pPr marL="0" lvl="2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/>
              <a:t>  统一的数据展示、存储和管理</a:t>
            </a:r>
            <a:endParaRPr lang="en-US" altLang="zh-CN" sz="1600" dirty="0"/>
          </a:p>
          <a:p>
            <a:pPr marL="0" lvl="2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/>
              <a:t>  访问接口与实现代码分离的原则，底层数据库连接的更改不影响统一数据访问接口</a:t>
            </a:r>
            <a:endParaRPr lang="en-US" altLang="zh-CN" sz="1600" dirty="0"/>
          </a:p>
          <a:p>
            <a:pPr marL="0" lvl="2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/>
              <a:t>  屏蔽了数据源的差异和数据库操作细节，使得应用层专注于数据应用</a:t>
            </a:r>
            <a:endParaRPr lang="en-US" altLang="zh-CN" sz="1600" dirty="0"/>
          </a:p>
          <a:p>
            <a:pPr marL="0" lvl="2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1600" dirty="0"/>
              <a:t>  提供一个统一的访问界面和一种统一的查询语言</a:t>
            </a:r>
          </a:p>
          <a:p>
            <a:pPr>
              <a:spcBef>
                <a:spcPts val="0"/>
              </a:spcBef>
            </a:pP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D3A71-0D91-13DB-36CA-0C24CE7FD6CA}"/>
              </a:ext>
            </a:extLst>
          </p:cNvPr>
          <p:cNvSpPr txBox="1"/>
          <p:nvPr/>
        </p:nvSpPr>
        <p:spPr>
          <a:xfrm>
            <a:off x="5297354" y="5156092"/>
            <a:ext cx="396265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因此，一个统一数据访问层应包含如下构件：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、统一访问界面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统一查询语言。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、数据模型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元数据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服务模型。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、数据转换引擎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数据服务引擎</a:t>
            </a:r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数据源管理器。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/>
            <a:r>
              <a:rPr lang="en-US" altLang="zh-CN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、数据源包装器。</a:t>
            </a:r>
            <a:endParaRPr lang="en-US" altLang="zh-CN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A5B0281-75D0-628A-90B1-A6B91B1096FD}"/>
              </a:ext>
            </a:extLst>
          </p:cNvPr>
          <p:cNvCxnSpPr>
            <a:cxnSpLocks/>
          </p:cNvCxnSpPr>
          <p:nvPr/>
        </p:nvCxnSpPr>
        <p:spPr>
          <a:xfrm flipV="1">
            <a:off x="27214" y="960592"/>
            <a:ext cx="9053747" cy="2163608"/>
          </a:xfrm>
          <a:prstGeom prst="bentConnector3">
            <a:avLst>
              <a:gd name="adj1" fmla="val 58442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2"/>
          <p:cNvSpPr txBox="1">
            <a:spLocks noChangeArrowheads="1"/>
          </p:cNvSpPr>
          <p:nvPr/>
        </p:nvSpPr>
        <p:spPr bwMode="auto">
          <a:xfrm>
            <a:off x="-56376" y="3362572"/>
            <a:ext cx="5418223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2.1.3 </a:t>
            </a:r>
            <a:r>
              <a:rPr lang="zh-CN" altLang="zh-CN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zh-CN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3200" b="1" dirty="0">
              <a:solidFill>
                <a:srgbClr val="0823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spcBef>
                <a:spcPts val="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基于上述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计算架构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和处理平台提供各行业各领域的大数据应用技术解决方案。目前，互联网、电子商务、电子政务、金融、电信、医疗卫生等行业是大数据应用最热门的领域，而制造业、教育、能源、环保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、智慧交通</a:t>
            </a:r>
            <a:r>
              <a:rPr lang="zh-CN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则是大数据技术即将或已经开始拓展的行业。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数据可视化技术可以让用户直观的从大数据中看到分析结果。</a:t>
            </a:r>
          </a:p>
        </p:txBody>
      </p:sp>
      <p:grpSp>
        <p:nvGrpSpPr>
          <p:cNvPr id="39" name="Group 3"/>
          <p:cNvGrpSpPr>
            <a:grpSpLocks/>
          </p:cNvGrpSpPr>
          <p:nvPr/>
        </p:nvGrpSpPr>
        <p:grpSpPr bwMode="auto">
          <a:xfrm>
            <a:off x="112872" y="5465590"/>
            <a:ext cx="4087586" cy="1318523"/>
            <a:chOff x="3145" y="3930"/>
            <a:chExt cx="5806" cy="2073"/>
          </a:xfrm>
        </p:grpSpPr>
        <p:sp>
          <p:nvSpPr>
            <p:cNvPr id="40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050"/>
            </a:p>
          </p:txBody>
        </p:sp>
        <p:grpSp>
          <p:nvGrpSpPr>
            <p:cNvPr id="41" name="Group 5"/>
            <p:cNvGrpSpPr>
              <a:grpSpLocks/>
            </p:cNvGrpSpPr>
            <p:nvPr/>
          </p:nvGrpSpPr>
          <p:grpSpPr bwMode="auto">
            <a:xfrm>
              <a:off x="5392" y="4736"/>
              <a:ext cx="3482" cy="1163"/>
              <a:chOff x="5392" y="4736"/>
              <a:chExt cx="3482" cy="1163"/>
            </a:xfrm>
          </p:grpSpPr>
          <p:sp>
            <p:nvSpPr>
              <p:cNvPr id="45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482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dirty="0">
                    <a:latin typeface="Calibri" pitchFamily="34" charset="0"/>
                    <a:ea typeface="宋体" pitchFamily="2" charset="-122"/>
                  </a:rPr>
                  <a:t>数据可视化</a:t>
                </a:r>
              </a:p>
            </p:txBody>
          </p:sp>
          <p:sp>
            <p:nvSpPr>
              <p:cNvPr id="46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dirty="0">
                    <a:latin typeface="Calibri" pitchFamily="34" charset="0"/>
                    <a:ea typeface="宋体" pitchFamily="2" charset="-122"/>
                  </a:rPr>
                  <a:t>数据产品与数据服务</a:t>
                </a:r>
                <a:endParaRPr lang="zh-CN" altLang="zh-CN" dirty="0"/>
              </a:p>
            </p:txBody>
          </p:sp>
        </p:grpSp>
        <p:grpSp>
          <p:nvGrpSpPr>
            <p:cNvPr id="42" name="Group 8"/>
            <p:cNvGrpSpPr>
              <a:grpSpLocks/>
            </p:cNvGrpSpPr>
            <p:nvPr/>
          </p:nvGrpSpPr>
          <p:grpSpPr bwMode="auto">
            <a:xfrm>
              <a:off x="3409" y="4125"/>
              <a:ext cx="5465" cy="1209"/>
              <a:chOff x="3409" y="4125"/>
              <a:chExt cx="5465" cy="1209"/>
            </a:xfrm>
          </p:grpSpPr>
          <p:sp>
            <p:nvSpPr>
              <p:cNvPr id="43" name="Text Box 9"/>
              <p:cNvSpPr txBox="1">
                <a:spLocks noChangeArrowheads="1"/>
              </p:cNvSpPr>
              <p:nvPr/>
            </p:nvSpPr>
            <p:spPr bwMode="auto">
              <a:xfrm>
                <a:off x="3409" y="4632"/>
                <a:ext cx="1515" cy="70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1600" dirty="0">
                    <a:latin typeface="Calibri" pitchFamily="34" charset="0"/>
                    <a:ea typeface="宋体" pitchFamily="2" charset="-122"/>
                  </a:rPr>
                  <a:t>数据应用</a:t>
                </a:r>
                <a:endParaRPr lang="zh-CN" altLang="en-US" sz="1600" dirty="0">
                  <a:latin typeface="Times New Roman" pitchFamily="18" charset="0"/>
                  <a:ea typeface="宋体" pitchFamily="2" charset="-122"/>
                </a:endParaRPr>
              </a:p>
              <a:p>
                <a:pPr algn="ctr"/>
                <a:r>
                  <a:rPr lang="zh-CN" altLang="en-US" sz="1600" dirty="0">
                    <a:latin typeface="Calibri" pitchFamily="34" charset="0"/>
                    <a:ea typeface="宋体" pitchFamily="2" charset="-122"/>
                  </a:rPr>
                  <a:t>系统</a:t>
                </a:r>
                <a:endParaRPr lang="zh-CN" altLang="zh-CN" sz="1600" dirty="0"/>
              </a:p>
              <a:p>
                <a:pPr algn="ctr"/>
                <a:endParaRPr lang="zh-CN" altLang="en-US" sz="1600" dirty="0">
                  <a:latin typeface="Calibri" pitchFamily="34" charset="0"/>
                  <a:ea typeface="宋体" pitchFamily="2" charset="-122"/>
                </a:endParaRPr>
              </a:p>
            </p:txBody>
          </p:sp>
          <p:sp>
            <p:nvSpPr>
              <p:cNvPr id="44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482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dirty="0">
                    <a:latin typeface="Calibri" pitchFamily="34" charset="0"/>
                    <a:ea typeface="宋体" pitchFamily="2" charset="-122"/>
                  </a:rPr>
                  <a:t>各类大数据应用</a:t>
                </a:r>
                <a:endParaRPr lang="zh-CN" altLang="zh-CN" dirty="0"/>
              </a:p>
              <a:p>
                <a:pPr algn="ctr"/>
                <a:endParaRPr lang="zh-CN" altLang="en-US" dirty="0">
                  <a:latin typeface="Calibri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FD98A97E-D7B4-F8E9-9FE6-0FD6871C1669}"/>
              </a:ext>
            </a:extLst>
          </p:cNvPr>
          <p:cNvSpPr/>
          <p:nvPr/>
        </p:nvSpPr>
        <p:spPr>
          <a:xfrm>
            <a:off x="511221" y="3116844"/>
            <a:ext cx="3429000" cy="226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因</a:t>
            </a:r>
            <a:r>
              <a:rPr lang="en-US" altLang="zh-CN" dirty="0"/>
              <a:t>2.1.3</a:t>
            </a:r>
            <a:r>
              <a:rPr lang="zh-CN" altLang="en-US" dirty="0"/>
              <a:t>内容较少，本页即可写完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3DC0917-951B-EA6F-22CF-089479B33227}"/>
              </a:ext>
            </a:extLst>
          </p:cNvPr>
          <p:cNvCxnSpPr/>
          <p:nvPr/>
        </p:nvCxnSpPr>
        <p:spPr>
          <a:xfrm>
            <a:off x="5250724" y="3200400"/>
            <a:ext cx="0" cy="36576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228600" y="55749"/>
            <a:ext cx="8763000" cy="1969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</a:t>
            </a:r>
            <a:r>
              <a:rPr lang="zh-CN" altLang="zh-CN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数据处理系统</a:t>
            </a:r>
            <a:endParaRPr lang="en-US" altLang="zh-CN" sz="3200" b="1" dirty="0">
              <a:solidFill>
                <a:srgbClr val="0823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spcBef>
                <a:spcPts val="0"/>
              </a:spcBef>
              <a:buClr>
                <a:srgbClr val="000000"/>
              </a:buClr>
              <a:buSzPct val="100000"/>
              <a:tabLst>
                <a:tab pos="965176" algn="l"/>
                <a:tab pos="1930352" algn="l"/>
                <a:tab pos="2895528" algn="l"/>
                <a:tab pos="3860703" algn="l"/>
                <a:tab pos="4825879" algn="l"/>
                <a:tab pos="5791055" algn="l"/>
                <a:tab pos="6756231" algn="l"/>
                <a:tab pos="7721407" algn="l"/>
                <a:tab pos="8686583" algn="l"/>
                <a:tab pos="9651759" algn="l"/>
                <a:tab pos="10616935" algn="l"/>
              </a:tabLst>
            </a:pP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包括针对不同类型数据的</a:t>
            </a:r>
            <a:r>
              <a:rPr lang="zh-CN" altLang="zh-CN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计算模型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如针对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海量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数据的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MapReduce</a:t>
            </a:r>
            <a:r>
              <a:rPr lang="zh-CN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批处理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模型、针对动态数据流的</a:t>
            </a:r>
            <a:r>
              <a:rPr lang="zh-CN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流计算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Stream Computing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）模型、针对结构化数据的</a:t>
            </a:r>
            <a:r>
              <a:rPr lang="zh-CN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大规模并发处理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MPP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）模型、基于物理大内存的</a:t>
            </a:r>
            <a:r>
              <a:rPr lang="zh-CN" altLang="zh-CN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内存计算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In-memory Computing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）模型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、针对机器学习算法的</a:t>
            </a:r>
            <a:r>
              <a:rPr lang="zh-CN" altLang="en-US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数据流图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Data Flow Graph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）模型；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各类</a:t>
            </a:r>
            <a:r>
              <a:rPr lang="zh-CN" altLang="zh-CN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分析算法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实现；及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提供各种开发工具包和运行环境的</a:t>
            </a:r>
            <a:r>
              <a:rPr lang="zh-CN" altLang="zh-CN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计算平台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，如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Hadoop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Spark, Storm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等。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0" y="2417372"/>
            <a:ext cx="4495800" cy="1190843"/>
            <a:chOff x="3145" y="3930"/>
            <a:chExt cx="5806" cy="207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145" y="3930"/>
              <a:ext cx="5806" cy="20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1200"/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5392" y="4736"/>
              <a:ext cx="3271" cy="1163"/>
              <a:chOff x="5392" y="4736"/>
              <a:chExt cx="3271" cy="1163"/>
            </a:xfrm>
          </p:grpSpPr>
          <p:sp>
            <p:nvSpPr>
              <p:cNvPr id="14" name="Text Box 6"/>
              <p:cNvSpPr txBox="1">
                <a:spLocks noChangeArrowheads="1"/>
              </p:cNvSpPr>
              <p:nvPr/>
            </p:nvSpPr>
            <p:spPr bwMode="auto">
              <a:xfrm>
                <a:off x="5392" y="5392"/>
                <a:ext cx="3271" cy="507"/>
              </a:xfrm>
              <a:prstGeom prst="rect">
                <a:avLst/>
              </a:prstGeom>
              <a:solidFill>
                <a:srgbClr val="EAF1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计算模型与算法</a:t>
                </a:r>
              </a:p>
            </p:txBody>
          </p:sp>
          <p:sp>
            <p:nvSpPr>
              <p:cNvPr id="15" name="Text Box 7"/>
              <p:cNvSpPr txBox="1">
                <a:spLocks noChangeArrowheads="1"/>
              </p:cNvSpPr>
              <p:nvPr/>
            </p:nvSpPr>
            <p:spPr bwMode="auto">
              <a:xfrm>
                <a:off x="5392" y="4736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计算平台</a:t>
                </a:r>
              </a:p>
            </p:txBody>
          </p:sp>
        </p:grp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3271" y="4125"/>
              <a:ext cx="5392" cy="1339"/>
              <a:chOff x="3271" y="4125"/>
              <a:chExt cx="5392" cy="1339"/>
            </a:xfrm>
          </p:grpSpPr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271" y="4522"/>
                <a:ext cx="2023" cy="942"/>
              </a:xfrm>
              <a:prstGeom prst="rect">
                <a:avLst/>
              </a:prstGeom>
              <a:solidFill>
                <a:srgbClr val="CCC0D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000" dirty="0">
                    <a:latin typeface="Calibri" pitchFamily="34" charset="0"/>
                    <a:ea typeface="宋体" pitchFamily="2" charset="-122"/>
                  </a:rPr>
                  <a:t>数据处理</a:t>
                </a:r>
              </a:p>
              <a:p>
                <a:pPr algn="ctr"/>
                <a:r>
                  <a:rPr lang="zh-CN" altLang="en-US" sz="2000" dirty="0">
                    <a:latin typeface="Calibri" pitchFamily="34" charset="0"/>
                    <a:ea typeface="宋体" pitchFamily="2" charset="-122"/>
                  </a:rPr>
                  <a:t>系统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5392" y="4125"/>
                <a:ext cx="3271" cy="507"/>
              </a:xfrm>
              <a:prstGeom prst="rect">
                <a:avLst/>
              </a:prstGeom>
              <a:solidFill>
                <a:srgbClr val="D6E3B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zh-CN" altLang="en-US" sz="2400" dirty="0">
                    <a:latin typeface="Calibri" pitchFamily="34" charset="0"/>
                    <a:ea typeface="宋体" pitchFamily="2" charset="-122"/>
                  </a:rPr>
                  <a:t>计算引擎</a:t>
                </a: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4613414-E098-4B15-8F5A-5F4066CDADEE}"/>
              </a:ext>
            </a:extLst>
          </p:cNvPr>
          <p:cNvSpPr txBox="1"/>
          <p:nvPr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4758" y="3938655"/>
            <a:ext cx="820344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532800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1900" b="1" dirty="0">
                <a:solidFill>
                  <a:srgbClr val="FF0000"/>
                </a:solidFill>
              </a:rPr>
              <a:t>数据算法层</a:t>
            </a:r>
            <a:r>
              <a:rPr lang="zh-CN" altLang="en-US" sz="1900" dirty="0"/>
              <a:t>：</a:t>
            </a:r>
            <a:r>
              <a:rPr lang="zh-CN" altLang="zh-CN" sz="1900" dirty="0"/>
              <a:t>各类算法</a:t>
            </a:r>
            <a:r>
              <a:rPr lang="zh-CN" altLang="en-US" sz="1900" dirty="0"/>
              <a:t>实现</a:t>
            </a:r>
            <a:br>
              <a:rPr lang="en-US" altLang="zh-CN" sz="1900" dirty="0"/>
            </a:br>
            <a:r>
              <a:rPr lang="zh-CN" altLang="zh-CN" sz="1900" dirty="0"/>
              <a:t>（回归分析、聚合算法、关联规则算法、</a:t>
            </a:r>
            <a:br>
              <a:rPr lang="en-US" altLang="zh-CN" sz="1900" dirty="0"/>
            </a:br>
            <a:r>
              <a:rPr lang="zh-CN" altLang="zh-CN" sz="1900" dirty="0"/>
              <a:t>决策树算法、贝叶斯分析等）</a:t>
            </a:r>
            <a:endParaRPr lang="en-US" altLang="zh-CN" sz="1900" dirty="0"/>
          </a:p>
          <a:p>
            <a:pPr marL="0" lvl="2" indent="-532800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zh-CN" sz="1900" b="1" dirty="0">
                <a:solidFill>
                  <a:srgbClr val="FF0000"/>
                </a:solidFill>
              </a:rPr>
              <a:t>计算模型</a:t>
            </a:r>
            <a:r>
              <a:rPr lang="zh-CN" altLang="en-US" sz="1900" b="1" dirty="0">
                <a:solidFill>
                  <a:srgbClr val="FF0000"/>
                </a:solidFill>
              </a:rPr>
              <a:t>层</a:t>
            </a:r>
            <a:r>
              <a:rPr lang="zh-CN" altLang="en-US" sz="1900" dirty="0"/>
              <a:t>：</a:t>
            </a:r>
            <a:r>
              <a:rPr lang="en-US" altLang="zh-CN" sz="1900" dirty="0"/>
              <a:t>MapReduce</a:t>
            </a:r>
            <a:r>
              <a:rPr lang="zh-CN" altLang="zh-CN" sz="1900" dirty="0"/>
              <a:t>批处理、流计算、</a:t>
            </a:r>
            <a:r>
              <a:rPr lang="zh-CN" altLang="en-US" sz="1900" dirty="0"/>
              <a:t>交互式处理、</a:t>
            </a:r>
            <a:r>
              <a:rPr lang="zh-CN" altLang="zh-CN" sz="1900" dirty="0"/>
              <a:t>内存计算</a:t>
            </a:r>
            <a:r>
              <a:rPr lang="zh-CN" altLang="en-US" sz="1900" dirty="0"/>
              <a:t>、图并行计算、</a:t>
            </a:r>
            <a:r>
              <a:rPr lang="en-US" altLang="zh-CN" sz="1900" dirty="0"/>
              <a:t>MPP</a:t>
            </a:r>
            <a:r>
              <a:rPr lang="zh-CN" altLang="zh-CN" sz="1900" dirty="0"/>
              <a:t>模型、</a:t>
            </a:r>
            <a:r>
              <a:rPr lang="zh-CN" altLang="en-US" sz="1900" dirty="0"/>
              <a:t>针对机器学习算法的数据流图（</a:t>
            </a:r>
            <a:r>
              <a:rPr lang="en-US" altLang="zh-CN" sz="1900" dirty="0"/>
              <a:t>Data Flow Graph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marL="0" lvl="2" indent="-532800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1900" b="1" dirty="0">
                <a:solidFill>
                  <a:srgbClr val="FF0000"/>
                </a:solidFill>
              </a:rPr>
              <a:t>计算平台层</a:t>
            </a:r>
            <a:r>
              <a:rPr lang="zh-CN" altLang="en-US" sz="1900" dirty="0"/>
              <a:t>：</a:t>
            </a:r>
            <a:r>
              <a:rPr lang="zh-CN" altLang="zh-CN" sz="1900" dirty="0"/>
              <a:t>提供开发运行环境的计算平台</a:t>
            </a:r>
            <a:r>
              <a:rPr lang="zh-CN" altLang="en-US" sz="1900" dirty="0"/>
              <a:t>与计算架构（</a:t>
            </a:r>
            <a:r>
              <a:rPr lang="en-US" altLang="zh-CN" sz="1900" dirty="0"/>
              <a:t>Google, </a:t>
            </a:r>
            <a:r>
              <a:rPr lang="en-US" altLang="zh-CN" sz="1900" dirty="0" err="1"/>
              <a:t>Hadoop</a:t>
            </a:r>
            <a:r>
              <a:rPr lang="en-US" altLang="zh-CN" sz="1900" dirty="0"/>
              <a:t>, Spark, Storm, </a:t>
            </a:r>
            <a:r>
              <a:rPr lang="en-US" altLang="zh-CN" sz="1900" dirty="0" err="1"/>
              <a:t>Cloudera</a:t>
            </a:r>
            <a:r>
              <a:rPr lang="en-US" altLang="zh-CN" sz="1900" dirty="0"/>
              <a:t>, Impala</a:t>
            </a:r>
            <a:r>
              <a:rPr lang="zh-CN" altLang="zh-CN" sz="1900" dirty="0"/>
              <a:t>等</a:t>
            </a:r>
            <a:r>
              <a:rPr lang="zh-CN" altLang="en-US" sz="1900" dirty="0"/>
              <a:t>）</a:t>
            </a:r>
            <a:endParaRPr lang="en-US" altLang="zh-CN" sz="1900" dirty="0"/>
          </a:p>
          <a:p>
            <a:pPr marL="0" lvl="2" indent="-532800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1900" b="1" dirty="0">
                <a:solidFill>
                  <a:srgbClr val="FF0000"/>
                </a:solidFill>
              </a:rPr>
              <a:t>计算引擎层</a:t>
            </a:r>
            <a:r>
              <a:rPr lang="zh-CN" altLang="en-US" sz="1900" dirty="0"/>
              <a:t>：</a:t>
            </a:r>
            <a:r>
              <a:rPr lang="zh-CN" altLang="en-US" sz="1900" b="1" u="sng" dirty="0">
                <a:solidFill>
                  <a:srgbClr val="7030A0"/>
                </a:solidFill>
              </a:rPr>
              <a:t>基于计算平台为特定计算模型</a:t>
            </a:r>
            <a:r>
              <a:rPr lang="zh-CN" altLang="en-US" sz="1900" dirty="0"/>
              <a:t>而设计和封装的服务端程序，用于支撑特定计算模式下的后端的大数据处理、计算和分析任务，例如针对领域的计算引擎、核心框架库、智能计算系统等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1585" y="2000250"/>
            <a:ext cx="3810000" cy="285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9682E1BF-7D2C-202B-1E22-E2C9479EDB8A}"/>
              </a:ext>
            </a:extLst>
          </p:cNvPr>
          <p:cNvCxnSpPr>
            <a:cxnSpLocks/>
          </p:cNvCxnSpPr>
          <p:nvPr/>
        </p:nvCxnSpPr>
        <p:spPr>
          <a:xfrm flipV="1">
            <a:off x="-288065" y="2025519"/>
            <a:ext cx="9203465" cy="1833634"/>
          </a:xfrm>
          <a:prstGeom prst="bentConnector3">
            <a:avLst>
              <a:gd name="adj1" fmla="val 5519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E585B-7DBF-4E9A-8DFC-40CAE5833393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056" name="TextBox 12"/>
          <p:cNvSpPr txBox="1">
            <a:spLocks noChangeArrowheads="1"/>
          </p:cNvSpPr>
          <p:nvPr/>
        </p:nvSpPr>
        <p:spPr bwMode="auto">
          <a:xfrm>
            <a:off x="4419600" y="13823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200" b="1" dirty="0">
                <a:solidFill>
                  <a:srgbClr val="0823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计算模式与平台</a:t>
            </a:r>
            <a:endParaRPr lang="en-US" altLang="zh-CN" sz="3200" b="1" dirty="0">
              <a:solidFill>
                <a:srgbClr val="0823A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58586" y="471972"/>
            <a:ext cx="1036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23888" algn="just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存储体系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主要包括关系型数据库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RDBS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和基于分布式文件系统的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NoSQL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数据库两类；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批处理、图计算模型、流计算模型以及大内存计算模型；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623888" algn="just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包括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4D0729-A708-DA34-445B-BEB47B9B9C9A}"/>
              </a:ext>
            </a:extLst>
          </p:cNvPr>
          <p:cNvSpPr txBox="1"/>
          <p:nvPr/>
        </p:nvSpPr>
        <p:spPr>
          <a:xfrm>
            <a:off x="27214" y="1632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Lecture 2  </a:t>
            </a:r>
            <a:r>
              <a:rPr lang="zh-CN" altLang="en-US" sz="1800" b="1" i="1" dirty="0">
                <a:solidFill>
                  <a:srgbClr val="002060"/>
                </a:solidFill>
                <a:latin typeface="Calibri" panose="020F0502020204030204" pitchFamily="34" charset="0"/>
              </a:rPr>
              <a:t>大数据计算体系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065DA-A5B9-E386-FCA8-2D22228EAC47}"/>
              </a:ext>
            </a:extLst>
          </p:cNvPr>
          <p:cNvSpPr txBox="1"/>
          <p:nvPr/>
        </p:nvSpPr>
        <p:spPr>
          <a:xfrm>
            <a:off x="-7257" y="1365504"/>
            <a:ext cx="9060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623888" algn="just">
              <a:spcAft>
                <a:spcPts val="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这种“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存储架构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支撑平台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”的特定组合构成某一类大数据应用的技术解决方案，也称之为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计算模式。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指标：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吞吐量</a:t>
            </a:r>
            <a:r>
              <a:rPr lang="en-US" altLang="zh-CN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</a:t>
            </a:r>
            <a:endParaRPr lang="en-US" altLang="zh-CN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CD988BC5-82D5-9772-1ED8-0F271131C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8107"/>
          <a:stretch/>
        </p:blipFill>
        <p:spPr bwMode="auto">
          <a:xfrm>
            <a:off x="-7257" y="1959647"/>
            <a:ext cx="4564743" cy="488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t="2373"/>
          <a:stretch/>
        </p:blipFill>
        <p:spPr bwMode="auto">
          <a:xfrm>
            <a:off x="4557486" y="2355897"/>
            <a:ext cx="4586514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562600" y="2004578"/>
            <a:ext cx="7924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b="1" dirty="0">
                <a:latin typeface="Calibri" panose="020F0502020204030204" pitchFamily="34" charset="0"/>
              </a:rPr>
              <a:t>大数据计算光谱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FB6B4C6-EAAF-CBF1-AFDA-F5AB6CD439AF}"/>
              </a:ext>
            </a:extLst>
          </p:cNvPr>
          <p:cNvCxnSpPr>
            <a:cxnSpLocks/>
          </p:cNvCxnSpPr>
          <p:nvPr/>
        </p:nvCxnSpPr>
        <p:spPr>
          <a:xfrm flipV="1">
            <a:off x="-45357" y="2011835"/>
            <a:ext cx="9189357" cy="4882025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973</Words>
  <Application>Microsoft Office PowerPoint</Application>
  <PresentationFormat>全屏显示(4:3)</PresentationFormat>
  <Paragraphs>79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320</cp:revision>
  <cp:lastPrinted>2024-11-22T07:09:14Z</cp:lastPrinted>
  <dcterms:created xsi:type="dcterms:W3CDTF">2010-07-16T22:48:00Z</dcterms:created>
  <dcterms:modified xsi:type="dcterms:W3CDTF">2025-01-02T06:49:30Z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2052-10.1.0.6660</vt:lpwstr>
  </property>
</Properties>
</file>