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5" r:id="rId2"/>
    <p:sldId id="326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4FF861-08A4-4F0B-95DD-DF4F0240E1D3}">
          <p14:sldIdLst>
            <p14:sldId id="36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1F1"/>
    <a:srgbClr val="0823A8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36" autoAdjust="0"/>
  </p:normalViewPr>
  <p:slideViewPr>
    <p:cSldViewPr>
      <p:cViewPr>
        <p:scale>
          <a:sx n="75" d="100"/>
          <a:sy n="75" d="100"/>
        </p:scale>
        <p:origin x="1245" y="-99"/>
      </p:cViewPr>
      <p:guideLst>
        <p:guide orient="horz" pos="31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t>2025-01-02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t>2025-01-02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F358D9-8B82-4EA6-8763-2C7DEFC7435B}"/>
              </a:ext>
            </a:extLst>
          </p:cNvPr>
          <p:cNvSpPr txBox="1"/>
          <p:nvPr userDrawn="1"/>
        </p:nvSpPr>
        <p:spPr>
          <a:xfrm>
            <a:off x="-1066800" y="-481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3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数据采集方法</a:t>
            </a:r>
            <a:endParaRPr lang="en-US" altLang="zh-CN" sz="1800" b="1" i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0B016A-7142-D5AC-78A4-892856F59B9C}"/>
              </a:ext>
            </a:extLst>
          </p:cNvPr>
          <p:cNvSpPr txBox="1"/>
          <p:nvPr userDrawn="1"/>
        </p:nvSpPr>
        <p:spPr>
          <a:xfrm>
            <a:off x="-1066800" y="-481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3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数据采集方法</a:t>
            </a:r>
            <a:endParaRPr lang="en-US" altLang="zh-CN" sz="1800" b="1" i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47822" y="278456"/>
            <a:ext cx="9067800" cy="5349658"/>
          </a:xfrm>
        </p:spPr>
        <p:txBody>
          <a:bodyPr/>
          <a:lstStyle/>
          <a:p>
            <a:pPr marL="144000" eaLnBrk="1" hangingPunct="1">
              <a:spcBef>
                <a:spcPts val="0"/>
              </a:spcBef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大数据采集定义：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是指从传感器和智能设备、企业在线系统、企业离线系统、社交网络和互联网平台等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获取数据的过程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000" eaLnBrk="1" hangingPunct="1">
              <a:spcBef>
                <a:spcPts val="0"/>
              </a:spcBef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RFID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数据、传感器数据、用户行为数据、社交网络交互数据及移动互联网数据等各种类型的结构化、半结构化及非结构化的海量数据。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4000" eaLnBrk="1" hangingPunct="1"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技术挑战：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性，同时还要避免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</a:p>
          <a:p>
            <a:pPr marL="144000" eaLnBrk="1" hangingPunct="1"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数据采集方式主要包括三类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系统日志采集、网络数据采集和数据接口采集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2530" name="Rectangle 2"/>
          <p:cNvSpPr txBox="1">
            <a:spLocks noRot="1" noChangeArrowheads="1"/>
          </p:cNvSpPr>
          <p:nvPr/>
        </p:nvSpPr>
        <p:spPr bwMode="auto">
          <a:xfrm>
            <a:off x="-990600" y="1810358"/>
            <a:ext cx="50292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系统日志数据采集</a:t>
            </a:r>
          </a:p>
        </p:txBody>
      </p:sp>
      <p:sp>
        <p:nvSpPr>
          <p:cNvPr id="22531" name="Rectangle 3"/>
          <p:cNvSpPr txBox="1">
            <a:spLocks noRot="1" noChangeArrowheads="1"/>
          </p:cNvSpPr>
          <p:nvPr/>
        </p:nvSpPr>
        <p:spPr>
          <a:xfrm>
            <a:off x="-152400" y="2209800"/>
            <a:ext cx="9172378" cy="53863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eaLnBrk="1" hangingPunct="1"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计算机中的任何程序都可以输出日志，包括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内核、服务器等。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 eaLnBrk="1" hangingPunct="1">
              <a:spcBef>
                <a:spcPts val="0"/>
              </a:spcBef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日志包含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服务器产生的用户访问日志，以及各种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应用程序输出的日志。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 eaLnBrk="1" hangingPunct="1">
              <a:spcBef>
                <a:spcPts val="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日志记录中，每条日志通常代表着用户的一次访问行为。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例如访问者的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、访问时间、访问的目标网页以及访问者使用的客户端信息等。</a:t>
            </a:r>
          </a:p>
          <a:p>
            <a:pPr marL="252000" eaLnBrk="1" hangingPunct="1">
              <a:spcBef>
                <a:spcPts val="0"/>
              </a:spcBef>
            </a:pP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000" eaLnBrk="1" hangingPunct="1">
              <a:spcBef>
                <a:spcPts val="0"/>
              </a:spcBef>
            </a:pP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-83820" y="3249898"/>
            <a:ext cx="9103798" cy="30179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系统日志数据采集目的：</a:t>
            </a:r>
            <a:r>
              <a:rPr lang="zh-CN" altLang="en-US" sz="1800" dirty="0"/>
              <a:t>日志采集的主要目的是为了进行</a:t>
            </a:r>
            <a:r>
              <a:rPr lang="zh-CN" altLang="en-US" sz="1800" b="1" dirty="0">
                <a:solidFill>
                  <a:srgbClr val="FF0000"/>
                </a:solidFill>
              </a:rPr>
              <a:t>日志分析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/>
              <a:t>举例：从日志记录中获取网站每个页面的页面访问量、访问用户的独立</a:t>
            </a:r>
            <a:r>
              <a:rPr lang="en-US" sz="1400" dirty="0"/>
              <a:t>IP</a:t>
            </a:r>
            <a:r>
              <a:rPr lang="zh-CN" altLang="en-US" sz="1400" dirty="0"/>
              <a:t>数；统计出关键词的检索频次排行榜、用户停留时间最长的页面；构建广告点击量模型、用户行为特征分析</a:t>
            </a:r>
            <a:endParaRPr lang="en-US" altLang="zh-CN" sz="1400" dirty="0"/>
          </a:p>
          <a:p>
            <a:pPr marL="0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</a:rPr>
              <a:t>采集工具：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Awstats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Webalizer</a:t>
            </a:r>
            <a:r>
              <a:rPr lang="zh-CN" altLang="en-US" sz="1600" dirty="0"/>
              <a:t>（针对</a:t>
            </a:r>
            <a:r>
              <a:rPr lang="en-US" altLang="zh-CN" sz="1600" dirty="0"/>
              <a:t>Web</a:t>
            </a:r>
            <a:r>
              <a:rPr lang="zh-CN" altLang="en-US" sz="1600" dirty="0"/>
              <a:t>服务器日志分析）；</a:t>
            </a:r>
            <a:r>
              <a:rPr lang="en-US" altLang="zh-CN" sz="1600" dirty="0"/>
              <a:t> Google Analytics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Cnzz</a:t>
            </a:r>
            <a:r>
              <a:rPr lang="zh-CN" altLang="en-US" sz="1600" dirty="0"/>
              <a:t>、百度统计（嵌入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代码）；自主编写（原因：个性化统计、传统服务为单机或有流量限制）</a:t>
            </a:r>
            <a:endParaRPr lang="en-US" altLang="zh-CN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系统日志数据采集过程：</a:t>
            </a:r>
            <a:endParaRPr lang="en-US" altLang="zh-CN" sz="16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</a:pPr>
            <a:r>
              <a:rPr lang="zh-CN" altLang="en-US" sz="1600" dirty="0"/>
              <a:t>日志主机定义：一个基于</a:t>
            </a:r>
            <a:r>
              <a:rPr lang="en-US" altLang="zh-CN" sz="1600" dirty="0"/>
              <a:t>Unix</a:t>
            </a:r>
            <a:r>
              <a:rPr lang="zh-CN" altLang="en-US" sz="1600" dirty="0"/>
              <a:t>或者</a:t>
            </a:r>
            <a:r>
              <a:rPr lang="en-US" altLang="zh-CN" sz="1600" dirty="0"/>
              <a:t>Windows</a:t>
            </a:r>
            <a:r>
              <a:rPr lang="zh-CN" altLang="en-US" sz="1600" dirty="0"/>
              <a:t>的服务器系统，它用来集中存储日志消息。可集中存储多个数据源日志消息，可以对系统日志信息进行备份，也可以分析日志数据。日志主机主要工作：</a:t>
            </a:r>
            <a:r>
              <a:rPr lang="zh-CN" altLang="en-US" sz="1600" dirty="0">
                <a:solidFill>
                  <a:srgbClr val="FF0000"/>
                </a:solidFill>
              </a:rPr>
              <a:t>通过</a:t>
            </a:r>
            <a:r>
              <a:rPr lang="en-US" altLang="zh-CN" sz="1600" dirty="0">
                <a:solidFill>
                  <a:srgbClr val="FF0000"/>
                </a:solidFill>
              </a:rPr>
              <a:t>syslog</a:t>
            </a:r>
            <a:r>
              <a:rPr lang="zh-CN" altLang="en-US" sz="1600" dirty="0">
                <a:solidFill>
                  <a:srgbClr val="FF0000"/>
                </a:solidFill>
              </a:rPr>
              <a:t>协议采集日志消息</a:t>
            </a:r>
            <a:r>
              <a:rPr lang="zh-CN" altLang="en-US" sz="1600" dirty="0"/>
              <a:t>，并将其存储在一个本地磁盘上，以进行日志备份、存储和分析。</a:t>
            </a:r>
            <a:endParaRPr lang="en-US" altLang="zh-CN" sz="1600" dirty="0"/>
          </a:p>
          <a:p>
            <a:pPr marL="0">
              <a:spcBef>
                <a:spcPts val="0"/>
              </a:spcBef>
            </a:pPr>
            <a:r>
              <a:rPr lang="zh-CN" altLang="en-US" sz="1600" dirty="0"/>
              <a:t>日志消息通过</a:t>
            </a:r>
            <a:r>
              <a:rPr lang="en-US" altLang="zh-CN" sz="1600" b="1" u="sng" dirty="0"/>
              <a:t>syslog</a:t>
            </a:r>
            <a:r>
              <a:rPr lang="zh-CN" altLang="en-US" sz="1600" b="1" u="sng" dirty="0"/>
              <a:t>协议</a:t>
            </a:r>
            <a:r>
              <a:rPr lang="zh-CN" altLang="en-US" sz="12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日志消息交换的一种标准</a:t>
            </a:r>
            <a:r>
              <a:rPr lang="zh-CN" altLang="en-US" sz="12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600" dirty="0"/>
              <a:t>传到日志主机。实现覆盖几乎所有客户端和服务器端组件的通信，主要采用</a:t>
            </a:r>
            <a:r>
              <a:rPr lang="en-US" altLang="zh-CN" sz="1600" dirty="0"/>
              <a:t>UDP</a:t>
            </a:r>
            <a:r>
              <a:rPr lang="zh-CN" altLang="en-US" sz="1600" dirty="0"/>
              <a:t>，也支持</a:t>
            </a:r>
            <a:r>
              <a:rPr lang="en-US" altLang="zh-CN" sz="1600" dirty="0"/>
              <a:t>TCP</a:t>
            </a:r>
            <a:r>
              <a:rPr lang="zh-CN" altLang="en-US" sz="1600" dirty="0"/>
              <a:t>。日志传输协议不唯一：</a:t>
            </a:r>
            <a:r>
              <a:rPr lang="en-US" altLang="zh-CN" sz="1400" dirty="0"/>
              <a:t>Windows</a:t>
            </a:r>
            <a:r>
              <a:rPr lang="zh-CN" altLang="en-US" sz="1400" dirty="0"/>
              <a:t>系统的</a:t>
            </a:r>
            <a:r>
              <a:rPr lang="en-US" altLang="zh-CN" sz="1400" dirty="0"/>
              <a:t>Windows</a:t>
            </a:r>
            <a:r>
              <a:rPr lang="zh-CN" altLang="en-US" sz="1400" dirty="0"/>
              <a:t>事件日志</a:t>
            </a:r>
            <a:endParaRPr lang="en-US" altLang="zh-CN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88EC21-DB1D-427C-C540-CFEA8F5C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0" y="5902681"/>
            <a:ext cx="2133600" cy="365125"/>
          </a:xfrm>
        </p:spPr>
        <p:txBody>
          <a:bodyPr/>
          <a:lstStyle/>
          <a:p>
            <a:pPr>
              <a:defRPr/>
            </a:pPr>
            <a:fld id="{20F2AAAF-8AA8-4465-94F4-AC95E791CFEE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CEAB11-1A7F-00F5-22D8-9B64208370E1}"/>
              </a:ext>
            </a:extLst>
          </p:cNvPr>
          <p:cNvSpPr txBox="1"/>
          <p:nvPr/>
        </p:nvSpPr>
        <p:spPr>
          <a:xfrm>
            <a:off x="4114800" y="-142408"/>
            <a:ext cx="5707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3</a:t>
            </a:r>
            <a:r>
              <a:rPr lang="zh-CN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数据采集方法</a:t>
            </a:r>
            <a:endParaRPr lang="en-US" altLang="zh-CN" sz="28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F47FDB-F528-D672-E2B6-031DFB4123E6}"/>
              </a:ext>
            </a:extLst>
          </p:cNvPr>
          <p:cNvSpPr txBox="1"/>
          <p:nvPr/>
        </p:nvSpPr>
        <p:spPr>
          <a:xfrm>
            <a:off x="-81160" y="5903893"/>
            <a:ext cx="8958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搜索引擎存在着一定的局限性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400" dirty="0"/>
              <a:t>    (1) </a:t>
            </a:r>
            <a:r>
              <a:rPr lang="zh-CN" altLang="en-US" sz="1400" dirty="0"/>
              <a:t>通用搜索引擎返回的结果可能包含大量的无用网页信息。</a:t>
            </a:r>
            <a:r>
              <a:rPr lang="en-US" altLang="zh-CN" sz="1400" dirty="0"/>
              <a:t>(2) </a:t>
            </a:r>
            <a:r>
              <a:rPr lang="zh-CN" altLang="en-US" sz="1400" dirty="0"/>
              <a:t>有限的搜索引擎服务资源与无限的网络数据资源之间的矛盾。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400" dirty="0"/>
              <a:t>    (3) </a:t>
            </a:r>
            <a:r>
              <a:rPr lang="zh-CN" altLang="en-US" sz="1400" dirty="0"/>
              <a:t>无法对信息含量密集且具有一定结构的数据进行获取。</a:t>
            </a:r>
            <a:r>
              <a:rPr lang="en-US" altLang="zh-CN" sz="1400" dirty="0"/>
              <a:t> (4) </a:t>
            </a:r>
            <a:r>
              <a:rPr lang="zh-CN" altLang="en-US" sz="1400" dirty="0"/>
              <a:t>难以支持基于语义信息的查询和检索。</a:t>
            </a:r>
          </a:p>
        </p:txBody>
      </p:sp>
    </p:spTree>
    <p:extLst>
      <p:ext uri="{BB962C8B-B14F-4D97-AF65-F5344CB8AC3E}">
        <p14:creationId xmlns:p14="http://schemas.microsoft.com/office/powerpoint/2010/main" val="24209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1136" y="-699492"/>
            <a:ext cx="8382000" cy="896937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201612" y="-971938"/>
            <a:ext cx="8643937" cy="2819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zh-CN" altLang="en-US" sz="1600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4025899" y="-80178"/>
            <a:ext cx="62484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2060"/>
                </a:solidFill>
              </a:rPr>
              <a:t>网络爬虫的工作原理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211136" y="336540"/>
            <a:ext cx="8643937" cy="53863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爬虫概念：</a:t>
            </a:r>
            <a:r>
              <a:rPr lang="zh-CN" altLang="en-US" sz="1800" dirty="0"/>
              <a:t>爬虫根据既定的抓取目标，</a:t>
            </a:r>
            <a:r>
              <a:rPr lang="zh-CN" altLang="en-US" sz="1800" dirty="0">
                <a:solidFill>
                  <a:srgbClr val="FF0000"/>
                </a:solidFill>
              </a:rPr>
              <a:t>选择性</a:t>
            </a:r>
            <a:r>
              <a:rPr lang="zh-CN" altLang="en-US" sz="1800" dirty="0"/>
              <a:t>地抓取与某一特定主题内容相关的网页，为面向主题的用户查询准备数据资源。</a:t>
            </a:r>
            <a:endParaRPr lang="en-US" altLang="zh-CN" sz="1800" dirty="0"/>
          </a:p>
          <a:p>
            <a:pPr marL="0" indent="0"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爬虫技术框架：</a:t>
            </a:r>
            <a:r>
              <a:rPr lang="zh-CN" altLang="en-US" sz="1600" dirty="0"/>
              <a:t>包括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控制器、解析器、资源库</a:t>
            </a:r>
            <a:r>
              <a:rPr lang="zh-CN" altLang="en-US" sz="1600" dirty="0"/>
              <a:t>三大部分。</a:t>
            </a:r>
            <a:endParaRPr lang="en-US" altLang="zh-CN" sz="1600" dirty="0"/>
          </a:p>
          <a:p>
            <a:pPr marL="0" lvl="1" indent="0">
              <a:spcBef>
                <a:spcPts val="0"/>
              </a:spcBef>
            </a:pPr>
            <a:r>
              <a:rPr lang="zh-CN" altLang="en-US" sz="1600" dirty="0"/>
              <a:t>控制器的主要工作是为各个线程分配工作任务，并调度爬虫的线程资源。</a:t>
            </a:r>
            <a:endParaRPr lang="en-US" altLang="zh-CN" sz="1600" dirty="0"/>
          </a:p>
          <a:p>
            <a:pPr marL="0" lvl="1" indent="0">
              <a:spcBef>
                <a:spcPts val="0"/>
              </a:spcBef>
            </a:pPr>
            <a:r>
              <a:rPr lang="zh-CN" altLang="en-US" sz="1600" dirty="0"/>
              <a:t>解析器的主要工作是批量下载网页，并对页面的格式和内容进行处理。</a:t>
            </a:r>
            <a:endParaRPr lang="en-US" altLang="zh-CN" sz="1600" dirty="0"/>
          </a:p>
          <a:p>
            <a:pPr marL="0" lvl="1" indent="0">
              <a:spcBef>
                <a:spcPts val="0"/>
              </a:spcBef>
            </a:pPr>
            <a:r>
              <a:rPr lang="zh-CN" altLang="en-US" sz="1600" dirty="0"/>
              <a:t>资源库的主要工作是存储下载到的网页资源。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81F8B5-5883-CE28-F60E-C8C3F336D302}"/>
              </a:ext>
            </a:extLst>
          </p:cNvPr>
          <p:cNvSpPr txBox="1"/>
          <p:nvPr/>
        </p:nvSpPr>
        <p:spPr>
          <a:xfrm>
            <a:off x="-1" y="1847462"/>
            <a:ext cx="89773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网络爬虫从一个初始网页的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开始工作，首先获得初始网页上的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。在抓取网页的过程中，需要</a:t>
            </a:r>
            <a:r>
              <a:rPr lang="zh-CN" altLang="en-US" sz="16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根据网页分析算法过滤与主题无关的链接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，保留有用的链接并将其放入等待抓取的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队列中。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然后，网络爬虫</a:t>
            </a:r>
            <a:r>
              <a:rPr lang="zh-CN" altLang="en-US" sz="16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根据某种搜索策略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从队列中选择下一次要抓取的网页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，并重复上述过程，直到达到系统的某一停止条件，例如搜索时长或搜索页面数量达到某一阈值。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1011E-9267-5619-D560-A9660C3F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0499" y="5148927"/>
            <a:ext cx="2133600" cy="365125"/>
          </a:xfrm>
        </p:spPr>
        <p:txBody>
          <a:bodyPr/>
          <a:lstStyle/>
          <a:p>
            <a:pPr>
              <a:defRPr/>
            </a:pPr>
            <a:fld id="{20F2AAAF-8AA8-4465-94F4-AC95E791CFEE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5715000" y="2491974"/>
            <a:ext cx="4191000" cy="8969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网页搜索策略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98EA4E-4DEE-AF16-8A38-E3BA181854D5}"/>
              </a:ext>
            </a:extLst>
          </p:cNvPr>
          <p:cNvSpPr txBox="1"/>
          <p:nvPr/>
        </p:nvSpPr>
        <p:spPr>
          <a:xfrm>
            <a:off x="0" y="2845079"/>
            <a:ext cx="905509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网页的搜索策略</a:t>
            </a:r>
            <a:r>
              <a:rPr lang="zh-CN" altLang="en-US" sz="1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按照搜索次序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不同，可分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深度优先、广度优先和最佳优先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三种搜索策略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>
              <a:spcBef>
                <a:spcPts val="0"/>
              </a:spcBef>
            </a:pP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深度优先的搜索策略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/>
              <a:t>首先进起始网页</a:t>
            </a:r>
            <a:r>
              <a:rPr lang="en-US" altLang="zh-CN" sz="1600" dirty="0"/>
              <a:t>URL</a:t>
            </a:r>
            <a:r>
              <a:rPr lang="zh-CN" altLang="en-US" sz="1600" dirty="0"/>
              <a:t>，分析这个网页包含的</a:t>
            </a:r>
            <a:r>
              <a:rPr lang="en-US" altLang="zh-CN" sz="1600" dirty="0"/>
              <a:t>URL</a:t>
            </a:r>
            <a:r>
              <a:rPr lang="zh-CN" altLang="en-US" sz="1600" dirty="0"/>
              <a:t>，选择其中一个进入。如此一个链接一个链接地选择并进入，直到访问完路径中最后一</a:t>
            </a:r>
            <a:r>
              <a:rPr lang="en-US" altLang="zh-CN" sz="1600" dirty="0"/>
              <a:t>URL</a:t>
            </a:r>
            <a:r>
              <a:rPr lang="zh-CN" altLang="en-US" sz="1600" dirty="0"/>
              <a:t>。再回上层</a:t>
            </a:r>
            <a:r>
              <a:rPr lang="en-US" altLang="zh-CN" sz="1600" dirty="0"/>
              <a:t>URL</a:t>
            </a:r>
            <a:r>
              <a:rPr lang="zh-CN" altLang="en-US" sz="1600" dirty="0"/>
              <a:t>链接，处理下条路</a:t>
            </a:r>
            <a:endParaRPr lang="en-US" altLang="zh-C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广度优先搜索策略：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在抓取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URL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的过程中，只有</a:t>
            </a:r>
            <a:r>
              <a:rPr kumimoji="0" lang="zh-CN" altLang="en-US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完成当前层的搜索，才跳到下一层级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endParaRPr lang="en-US" altLang="zh-CN" dirty="0">
              <a:latin typeface="Calibri"/>
              <a:ea typeface="宋体" panose="02010600030101010101" pitchFamily="2" charset="-122"/>
            </a:endParaRP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基本思想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使用条件：与初始网页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URL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在有限跳转次数范围内的网页具有主题相关性的概率很大</a:t>
            </a:r>
            <a:endParaRPr lang="en-US" altLang="zh-CN" sz="1600" dirty="0">
              <a:latin typeface="Calibri"/>
            </a:endParaRPr>
          </a:p>
          <a:p>
            <a:pPr marL="0">
              <a:spcBef>
                <a:spcPts val="0"/>
              </a:spcBef>
            </a:pP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最佳优先搜索策略</a:t>
            </a:r>
            <a:r>
              <a:rPr lang="zh-CN" altLang="en-US" b="1" u="sng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+mj-ea"/>
                <a:ea typeface="+mj-ea"/>
              </a:rPr>
              <a:t>基于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降低广度优先搜索策略的算法复杂度</a:t>
            </a:r>
            <a:r>
              <a:rPr lang="zh-CN" altLang="en-US" sz="1600" dirty="0">
                <a:latin typeface="+mj-ea"/>
                <a:ea typeface="+mj-ea"/>
              </a:rPr>
              <a:t>优化。按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00"/>
                </a:highlight>
                <a:latin typeface="+mj-ea"/>
                <a:ea typeface="+mj-ea"/>
              </a:rPr>
              <a:t>特定网页分析算法</a:t>
            </a:r>
            <a:r>
              <a:rPr lang="zh-CN" altLang="en-US" sz="1600" dirty="0">
                <a:latin typeface="+mj-ea"/>
                <a:ea typeface="+mj-ea"/>
              </a:rPr>
              <a:t>（下一部分），</a:t>
            </a:r>
            <a:r>
              <a:rPr lang="zh-CN" altLang="en-US" sz="1600" b="1" u="sng" dirty="0">
                <a:latin typeface="+mj-ea"/>
                <a:ea typeface="+mj-ea"/>
              </a:rPr>
              <a:t>预测候选</a:t>
            </a:r>
            <a:r>
              <a:rPr lang="en-US" altLang="zh-CN" sz="1600" b="1" u="sng" dirty="0">
                <a:latin typeface="+mj-ea"/>
                <a:ea typeface="+mj-ea"/>
              </a:rPr>
              <a:t>URL</a:t>
            </a:r>
            <a:r>
              <a:rPr lang="zh-CN" altLang="en-US" sz="1600" b="1" u="sng" dirty="0">
                <a:latin typeface="+mj-ea"/>
                <a:ea typeface="+mj-ea"/>
              </a:rPr>
              <a:t>与主题的相关性</a:t>
            </a:r>
            <a:r>
              <a:rPr lang="zh-CN" altLang="en-US" sz="1600" dirty="0">
                <a:latin typeface="+mj-ea"/>
                <a:ea typeface="+mj-ea"/>
              </a:rPr>
              <a:t>，筛选抓取最相关某些</a:t>
            </a:r>
            <a:r>
              <a:rPr lang="en-US" altLang="zh-CN" sz="1600" dirty="0">
                <a:latin typeface="+mj-ea"/>
                <a:ea typeface="+mj-ea"/>
              </a:rPr>
              <a:t>URL</a:t>
            </a:r>
            <a:r>
              <a:rPr lang="zh-CN" altLang="en-US" sz="1600" dirty="0">
                <a:latin typeface="+mj-ea"/>
                <a:ea typeface="+mj-ea"/>
              </a:rPr>
              <a:t>。可将无关网页的数量降低</a:t>
            </a:r>
            <a:r>
              <a:rPr lang="en-US" altLang="zh-CN" sz="1600" dirty="0">
                <a:latin typeface="+mj-ea"/>
                <a:ea typeface="+mj-ea"/>
              </a:rPr>
              <a:t>90%</a:t>
            </a:r>
            <a:r>
              <a:rPr lang="zh-CN" altLang="en-US" sz="1600" dirty="0">
                <a:latin typeface="+mj-ea"/>
                <a:ea typeface="+mj-ea"/>
              </a:rPr>
              <a:t>左右。</a:t>
            </a:r>
          </a:p>
          <a:p>
            <a:pPr indent="-571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>
              <a:spcBef>
                <a:spcPts val="0"/>
              </a:spcBef>
            </a:pPr>
            <a:endParaRPr lang="en-US" altLang="zh-CN" sz="1600" dirty="0"/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>
          <a:xfrm>
            <a:off x="-31751" y="4643957"/>
            <a:ext cx="9043987" cy="2895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600" b="1" u="sng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基于拓扑的网页分析算法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基于网页间的链接，通过已知网页，对与其有直接</a:t>
            </a:r>
            <a:r>
              <a:rPr lang="en-US" altLang="zh-CN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间接链接的对象作出评价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的算法。具体分为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网页粒度、网站粒度和网页块粒度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三种具体分析算法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>
              <a:spcBef>
                <a:spcPts val="0"/>
              </a:spcBef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/>
              <a:t>：</a:t>
            </a:r>
            <a:r>
              <a:rPr lang="en-US" sz="1600" dirty="0"/>
              <a:t>PageRank</a:t>
            </a:r>
            <a:r>
              <a:rPr lang="zh-CN" altLang="en-US" sz="1600" dirty="0"/>
              <a:t>是最常见的网页粒度分析算法，通过某页面所有超链接关系确定一个页面重要等级。它把从</a:t>
            </a:r>
            <a:r>
              <a:rPr lang="en-US" sz="1600" dirty="0"/>
              <a:t>A</a:t>
            </a:r>
            <a:r>
              <a:rPr lang="zh-CN" altLang="en-US" sz="1600" dirty="0"/>
              <a:t>到</a:t>
            </a:r>
            <a:r>
              <a:rPr lang="en-US" sz="1600" dirty="0"/>
              <a:t>B</a:t>
            </a:r>
            <a:r>
              <a:rPr lang="zh-CN" altLang="en-US" sz="1600" dirty="0"/>
              <a:t>的链接解释为</a:t>
            </a:r>
            <a:r>
              <a:rPr lang="en-US" sz="1600" dirty="0"/>
              <a:t>A</a:t>
            </a:r>
            <a:r>
              <a:rPr lang="zh-CN" altLang="en-US" sz="1600" dirty="0"/>
              <a:t>页面给</a:t>
            </a:r>
            <a:r>
              <a:rPr lang="en-US" sz="1600" dirty="0"/>
              <a:t>B</a:t>
            </a:r>
            <a:r>
              <a:rPr lang="zh-CN" altLang="en-US" sz="1600" dirty="0"/>
              <a:t>页面投票，根据投票来源和投票目标的等级来决定新的页面的等级。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粒度算法</a:t>
            </a:r>
            <a:r>
              <a:rPr lang="zh-CN" altLang="en-US" sz="1600" dirty="0"/>
              <a:t>：</a:t>
            </a:r>
            <a:r>
              <a:rPr lang="zh-CN" altLang="en-US" sz="1400" dirty="0"/>
              <a:t>算法实现的关键在于</a:t>
            </a:r>
            <a:r>
              <a:rPr lang="zh-CN" altLang="en-US" sz="1400" b="1" u="sng" dirty="0"/>
              <a:t>站点的划分和站点等级</a:t>
            </a:r>
            <a:r>
              <a:rPr lang="en-US" altLang="zh-CN" sz="1400" b="1" u="sng" dirty="0"/>
              <a:t>(</a:t>
            </a:r>
            <a:r>
              <a:rPr lang="en-US" altLang="zh-CN" sz="1400" b="1" u="sng" dirty="0" err="1"/>
              <a:t>SiteRank</a:t>
            </a:r>
            <a:r>
              <a:rPr lang="en-US" altLang="zh-CN" sz="1400" b="1" u="sng" dirty="0"/>
              <a:t>)</a:t>
            </a:r>
            <a:r>
              <a:rPr lang="zh-CN" altLang="en-US" sz="1400" b="1" u="sng" dirty="0"/>
              <a:t>的计算</a:t>
            </a:r>
            <a:r>
              <a:rPr lang="zh-CN" altLang="en-US" sz="1400" dirty="0"/>
              <a:t>。</a:t>
            </a:r>
            <a:r>
              <a:rPr lang="en-US" altLang="zh-CN" sz="1400" dirty="0" err="1"/>
              <a:t>SiteRank</a:t>
            </a:r>
            <a:r>
              <a:rPr lang="zh-CN" altLang="en-US" sz="1400" dirty="0"/>
              <a:t>的计算方法与</a:t>
            </a:r>
            <a:r>
              <a:rPr lang="en-US" altLang="zh-CN" sz="1400" dirty="0"/>
              <a:t>PageRank</a:t>
            </a:r>
            <a:r>
              <a:rPr lang="zh-CN" altLang="en-US" sz="1400" dirty="0"/>
              <a:t>类似，但是需要对网站之间的链接作一定程度的抽象，并在一定的模型下计算链接的权重。</a:t>
            </a:r>
          </a:p>
          <a:p>
            <a:pPr>
              <a:spcBef>
                <a:spcPts val="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粒度算法</a:t>
            </a:r>
            <a:r>
              <a:rPr lang="zh-CN" altLang="en-US" sz="1600" dirty="0"/>
              <a:t>：一个页面中，往往有多个指向其他页面链接，但只有部分指向主题相关网页。</a:t>
            </a:r>
            <a:r>
              <a:rPr lang="zh-CN" altLang="en-US" sz="1600" b="1" u="sng" dirty="0"/>
              <a:t>基本思想是将网页分割为不同的网页块</a:t>
            </a:r>
            <a:r>
              <a:rPr lang="zh-CN" altLang="en-US" sz="1600" dirty="0"/>
              <a:t>，然后对这些网页块建立链接矩阵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1083</Words>
  <Application>Microsoft Office PowerPoint</Application>
  <PresentationFormat>全屏显示(4:3)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229</cp:revision>
  <dcterms:created xsi:type="dcterms:W3CDTF">2010-07-16T22:48:00Z</dcterms:created>
  <dcterms:modified xsi:type="dcterms:W3CDTF">2025-01-02T05:24:02Z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A53908277E1A44B886504652AC18D526</vt:lpwstr>
  </property>
  <property fmtid="{D5CDD505-2E9C-101B-9397-08002B2CF9AE}" pid="3" name="KSOProductBuildVer">
    <vt:lpwstr>2052-11.1.0.10667</vt:lpwstr>
  </property>
</Properties>
</file>