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2" r:id="rId2"/>
    <p:sldId id="283" r:id="rId3"/>
    <p:sldId id="310" r:id="rId4"/>
    <p:sldId id="314" r:id="rId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3" autoAdjust="0"/>
  </p:normalViewPr>
  <p:slideViewPr>
    <p:cSldViewPr>
      <p:cViewPr>
        <p:scale>
          <a:sx n="66" d="100"/>
          <a:sy n="66" d="100"/>
        </p:scale>
        <p:origin x="1515" y="11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613" y="2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2025-01-02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2025-01-02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0275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2973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009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January 2, 2025</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January 2,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January 2,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January 2, 2025</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January 2, 2025</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January 2, 2025</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January 2,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January 2, 2025</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5" r:id="rId13"/>
    <p:sldLayoutId id="2147483686" r:id="rId14"/>
    <p:sldLayoutId id="2147483713" r:id="rId15"/>
    <p:sldLayoutId id="2147483717" r:id="rId16"/>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B3D0AD-697D-EB54-E2B1-F14E4AF536FD}"/>
              </a:ext>
            </a:extLst>
          </p:cNvPr>
          <p:cNvSpPr txBox="1"/>
          <p:nvPr/>
        </p:nvSpPr>
        <p:spPr>
          <a:xfrm>
            <a:off x="2209800" y="0"/>
            <a:ext cx="4572000" cy="461665"/>
          </a:xfrm>
          <a:prstGeom prst="rect">
            <a:avLst/>
          </a:prstGeom>
          <a:noFill/>
        </p:spPr>
        <p:txBody>
          <a:bodyPr wrap="square">
            <a:spAutoFit/>
          </a:bodyPr>
          <a:lstStyle/>
          <a:p>
            <a:pPr algn="ctr" eaLnBrk="1" hangingPunct="1">
              <a:spcBef>
                <a:spcPct val="0"/>
              </a:spcBef>
              <a:buNone/>
            </a:pPr>
            <a:r>
              <a:rPr lang="en-US" altLang="zh-CN" sz="2400" b="1" dirty="0">
                <a:solidFill>
                  <a:srgbClr val="002060"/>
                </a:solidFill>
                <a:latin typeface="微软雅黑" panose="020B0503020204020204" pitchFamily="34" charset="-122"/>
                <a:ea typeface="微软雅黑" panose="020B0503020204020204" pitchFamily="34" charset="-122"/>
              </a:rPr>
              <a:t>Lecture 4</a:t>
            </a:r>
            <a:r>
              <a:rPr lang="zh-CN" altLang="en-US" sz="2400" b="1" dirty="0">
                <a:solidFill>
                  <a:srgbClr val="002060"/>
                </a:solidFill>
                <a:latin typeface="微软雅黑" panose="020B0503020204020204" pitchFamily="34" charset="-122"/>
                <a:ea typeface="微软雅黑" panose="020B0503020204020204" pitchFamily="34" charset="-122"/>
              </a:rPr>
              <a:t>  数据预处理技术</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2"/>
          <p:cNvSpPr txBox="1">
            <a:spLocks noRot="1" noChangeArrowheads="1"/>
          </p:cNvSpPr>
          <p:nvPr/>
        </p:nvSpPr>
        <p:spPr bwMode="auto">
          <a:xfrm>
            <a:off x="-76200" y="316945"/>
            <a:ext cx="8686800" cy="896937"/>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342900" indent="-342900" algn="l" eaLnBrk="1" hangingPunct="1">
              <a:buFont typeface="Arial" panose="020B0604020202020204" pitchFamily="34" charset="0"/>
              <a:buChar char="•"/>
            </a:pPr>
            <a:r>
              <a:rPr lang="zh-CN" altLang="en-US" sz="2000" dirty="0"/>
              <a:t>脏数据类型：数据缺失、数据重复、数据错误（异常值）、数据不可用</a:t>
            </a:r>
            <a:endParaRPr lang="en-US" altLang="zh-CN" sz="2000" dirty="0"/>
          </a:p>
          <a:p>
            <a:pPr marL="342900" indent="-342900" algn="l" eaLnBrk="1" hangingPunct="1">
              <a:buFont typeface="Arial" panose="020B0604020202020204" pitchFamily="34" charset="0"/>
              <a:buChar char="•"/>
            </a:pPr>
            <a:r>
              <a:rPr lang="zh-CN" altLang="en-US" sz="2000" dirty="0"/>
              <a:t>预防脏数据</a:t>
            </a:r>
            <a:r>
              <a:rPr lang="zh-CN" altLang="en-US" sz="2000" dirty="0">
                <a:sym typeface="Wingdings" panose="05000000000000000000" pitchFamily="2" charset="2"/>
              </a:rPr>
              <a:t>：</a:t>
            </a:r>
            <a:r>
              <a:rPr lang="zh-CN" altLang="en-US" sz="1800" dirty="0">
                <a:sym typeface="Wingdings" panose="05000000000000000000" pitchFamily="2" charset="2"/>
              </a:rPr>
              <a:t>（</a:t>
            </a:r>
            <a:r>
              <a:rPr lang="en-US" altLang="zh-CN" sz="1800" dirty="0">
                <a:sym typeface="Wingdings" panose="05000000000000000000" pitchFamily="2" charset="2"/>
              </a:rPr>
              <a:t>1</a:t>
            </a:r>
            <a:r>
              <a:rPr lang="zh-CN" altLang="en-US" sz="1800" dirty="0">
                <a:sym typeface="Wingdings" panose="05000000000000000000" pitchFamily="2" charset="2"/>
              </a:rPr>
              <a:t>）</a:t>
            </a:r>
            <a:r>
              <a:rPr lang="zh-CN" altLang="en-US" sz="1800" dirty="0"/>
              <a:t>制定数据标准：统一编码、明确含义（</a:t>
            </a:r>
            <a:r>
              <a:rPr lang="en-US" altLang="zh-CN" sz="1800" dirty="0"/>
              <a:t>2</a:t>
            </a:r>
            <a:r>
              <a:rPr lang="zh-CN" altLang="en-US" sz="1800" dirty="0"/>
              <a:t>）优化系统设计：选项方式、醒目必填、异常提示</a:t>
            </a:r>
            <a:endParaRPr lang="en-US" altLang="zh-CN" sz="1800" dirty="0"/>
          </a:p>
          <a:p>
            <a:pPr marL="342900" indent="-342900" algn="l" eaLnBrk="1" hangingPunct="1">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数据预处理定义：</a:t>
            </a:r>
            <a:r>
              <a:rPr lang="zh-CN" altLang="en-US" sz="1800" dirty="0"/>
              <a:t>数据挖掘前，先对原数据进行必要的</a:t>
            </a:r>
            <a:r>
              <a:rPr lang="zh-CN" altLang="en-US" sz="1800" u="sng" dirty="0"/>
              <a:t>清洗</a:t>
            </a:r>
            <a:r>
              <a:rPr lang="zh-CN" altLang="en-US" sz="1800" u="sng" dirty="0">
                <a:latin typeface="楷体" panose="02010609060101010101" pitchFamily="49" charset="-122"/>
                <a:ea typeface="楷体" panose="02010609060101010101" pitchFamily="49" charset="-122"/>
              </a:rPr>
              <a:t>（填补缺失数据，消除噪声）</a:t>
            </a:r>
            <a:r>
              <a:rPr lang="zh-CN" altLang="en-US" sz="1800" u="sng" dirty="0"/>
              <a:t>、集成</a:t>
            </a:r>
            <a:r>
              <a:rPr lang="zh-CN" altLang="en-US" sz="1800" u="sng" dirty="0">
                <a:latin typeface="楷体" panose="02010609060101010101" pitchFamily="49" charset="-122"/>
                <a:ea typeface="楷体" panose="02010609060101010101" pitchFamily="49" charset="-122"/>
              </a:rPr>
              <a:t>（将数据统一存储，去除冗余）</a:t>
            </a:r>
            <a:r>
              <a:rPr lang="zh-CN" altLang="en-US" sz="1800" u="sng" dirty="0"/>
              <a:t>、转换</a:t>
            </a:r>
            <a:r>
              <a:rPr lang="en-US" altLang="zh-CN" sz="1800" u="sng" dirty="0"/>
              <a:t>/</a:t>
            </a:r>
            <a:r>
              <a:rPr lang="zh-CN" altLang="en-US" sz="1800" u="sng" dirty="0"/>
              <a:t>变换</a:t>
            </a:r>
            <a:r>
              <a:rPr lang="zh-CN" altLang="en-US" sz="1800" u="sng" dirty="0">
                <a:latin typeface="楷体" panose="02010609060101010101" pitchFamily="49" charset="-122"/>
                <a:ea typeface="楷体" panose="02010609060101010101" pitchFamily="49" charset="-122"/>
              </a:rPr>
              <a:t>（限定属性值）</a:t>
            </a:r>
            <a:r>
              <a:rPr lang="zh-CN" altLang="en-US" sz="1800" u="sng" dirty="0"/>
              <a:t>和归约</a:t>
            </a:r>
            <a:r>
              <a:rPr lang="zh-CN" altLang="en-US" sz="1800" u="sng" dirty="0">
                <a:latin typeface="楷体" panose="02010609060101010101" pitchFamily="49" charset="-122"/>
                <a:ea typeface="楷体" panose="02010609060101010101" pitchFamily="49" charset="-122"/>
              </a:rPr>
              <a:t>（缩小数据），</a:t>
            </a:r>
            <a:r>
              <a:rPr lang="zh-CN" altLang="en-US" sz="1800" dirty="0"/>
              <a:t>使之达到挖掘算法进行知识获取研究所要求的最低规范和标准。</a:t>
            </a:r>
            <a:endParaRPr lang="en-US" altLang="zh-CN" sz="1800" dirty="0"/>
          </a:p>
          <a:p>
            <a:pPr marL="342900" indent="-342900" algn="l" eaLnBrk="1" hangingPunct="1">
              <a:buFont typeface="Arial" panose="020B0604020202020204" pitchFamily="34" charset="0"/>
              <a:buChar char="•"/>
            </a:pPr>
            <a:endParaRPr lang="zh-CN" altLang="en-US" sz="2000" dirty="0"/>
          </a:p>
        </p:txBody>
      </p:sp>
      <p:sp>
        <p:nvSpPr>
          <p:cNvPr id="8" name="Rectangle 2">
            <a:extLst>
              <a:ext uri="{FF2B5EF4-FFF2-40B4-BE49-F238E27FC236}">
                <a16:creationId xmlns:a16="http://schemas.microsoft.com/office/drawing/2014/main" id="{A8D06EDE-411F-F4B1-25D8-9259C719EC90}"/>
              </a:ext>
            </a:extLst>
          </p:cNvPr>
          <p:cNvSpPr txBox="1">
            <a:spLocks noRot="1" noChangeArrowheads="1"/>
          </p:cNvSpPr>
          <p:nvPr/>
        </p:nvSpPr>
        <p:spPr bwMode="auto">
          <a:xfrm>
            <a:off x="-23813" y="2057400"/>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000" b="1" dirty="0">
                <a:solidFill>
                  <a:srgbClr val="002060"/>
                </a:solidFill>
                <a:latin typeface="微软雅黑" panose="020B0503020204020204" pitchFamily="34" charset="-122"/>
                <a:ea typeface="微软雅黑" panose="020B0503020204020204" pitchFamily="34" charset="-122"/>
              </a:rPr>
              <a:t>4.1 </a:t>
            </a:r>
            <a:r>
              <a:rPr lang="zh-CN" altLang="en-US" sz="2000" b="1" dirty="0">
                <a:solidFill>
                  <a:srgbClr val="002060"/>
                </a:solidFill>
                <a:latin typeface="微软雅黑" panose="020B0503020204020204" pitchFamily="34" charset="-122"/>
                <a:ea typeface="微软雅黑" panose="020B0503020204020204" pitchFamily="34" charset="-122"/>
              </a:rPr>
              <a:t>数据清洗</a:t>
            </a:r>
          </a:p>
        </p:txBody>
      </p:sp>
      <p:sp>
        <p:nvSpPr>
          <p:cNvPr id="10" name="文本框 9">
            <a:extLst>
              <a:ext uri="{FF2B5EF4-FFF2-40B4-BE49-F238E27FC236}">
                <a16:creationId xmlns:a16="http://schemas.microsoft.com/office/drawing/2014/main" id="{9C66996B-9E4B-4ECE-A682-C59FFF04ED58}"/>
              </a:ext>
            </a:extLst>
          </p:cNvPr>
          <p:cNvSpPr txBox="1"/>
          <p:nvPr/>
        </p:nvSpPr>
        <p:spPr>
          <a:xfrm>
            <a:off x="-114300" y="2362199"/>
            <a:ext cx="9753600" cy="646331"/>
          </a:xfrm>
          <a:prstGeom prst="rect">
            <a:avLst/>
          </a:prstGeom>
          <a:noFill/>
        </p:spPr>
        <p:txBody>
          <a:bodyPr wrap="square">
            <a:spAutoFit/>
          </a:bodyPr>
          <a:lstStyle/>
          <a:p>
            <a:pPr eaLnBrk="1" hangingPunct="1">
              <a:buFont typeface="Arial" pitchFamily="34" charset="0"/>
              <a:buChar char="•"/>
              <a:defRPr/>
            </a:pPr>
            <a:r>
              <a:rPr lang="zh-CN" altLang="en-US" b="1" u="sng" dirty="0">
                <a:latin typeface="微软雅黑" panose="020B0503020204020204" pitchFamily="34" charset="-122"/>
                <a:ea typeface="微软雅黑" panose="020B0503020204020204" pitchFamily="34" charset="-122"/>
              </a:rPr>
              <a:t>缺失原因：</a:t>
            </a:r>
            <a:r>
              <a:rPr lang="zh-CN" altLang="en-US" sz="1600" dirty="0">
                <a:latin typeface="+mj-ea"/>
                <a:ea typeface="+mj-ea"/>
              </a:rPr>
              <a:t>设备异常、没有输入</a:t>
            </a:r>
            <a:r>
              <a:rPr lang="zh-CN" altLang="en-US" dirty="0">
                <a:latin typeface="+mj-ea"/>
                <a:ea typeface="+mj-ea"/>
              </a:rPr>
              <a:t>；</a:t>
            </a:r>
            <a:r>
              <a:rPr lang="zh-CN" altLang="en-US" b="1" u="sng" dirty="0">
                <a:latin typeface="微软雅黑" panose="020B0503020204020204" pitchFamily="34" charset="-122"/>
                <a:ea typeface="微软雅黑" panose="020B0503020204020204" pitchFamily="34" charset="-122"/>
              </a:rPr>
              <a:t>处理</a:t>
            </a:r>
            <a:r>
              <a:rPr lang="zh-CN" altLang="en-US" sz="900" b="1" u="sng" dirty="0">
                <a:latin typeface="微软雅黑" panose="020B0503020204020204" pitchFamily="34" charset="-122"/>
                <a:ea typeface="微软雅黑" panose="020B0503020204020204" pitchFamily="34" charset="-122"/>
              </a:rPr>
              <a:t>：</a:t>
            </a:r>
            <a:r>
              <a:rPr lang="zh-CN" altLang="en-US" sz="1600" dirty="0">
                <a:latin typeface="+mj-ea"/>
                <a:ea typeface="+mj-ea"/>
              </a:rPr>
              <a:t>忽略、默认值、属性平均值、同类样本平均值、预测最可能</a:t>
            </a:r>
            <a:endParaRPr lang="zh-CN" altLang="en-US" dirty="0">
              <a:latin typeface="+mj-ea"/>
              <a:ea typeface="+mj-ea"/>
            </a:endParaRPr>
          </a:p>
          <a:p>
            <a:pPr lvl="1" eaLnBrk="1" hangingPunct="1">
              <a:defRPr/>
            </a:pPr>
            <a:endParaRPr lang="zh-CN" altLang="en-US" dirty="0">
              <a:latin typeface="+mj-ea"/>
              <a:ea typeface="+mj-ea"/>
            </a:endParaRPr>
          </a:p>
        </p:txBody>
      </p:sp>
      <p:sp>
        <p:nvSpPr>
          <p:cNvPr id="11" name="文本框 10">
            <a:extLst>
              <a:ext uri="{FF2B5EF4-FFF2-40B4-BE49-F238E27FC236}">
                <a16:creationId xmlns:a16="http://schemas.microsoft.com/office/drawing/2014/main" id="{3E3D25C5-BE2B-A911-6272-20A88A2FF59A}"/>
              </a:ext>
            </a:extLst>
          </p:cNvPr>
          <p:cNvSpPr txBox="1"/>
          <p:nvPr/>
        </p:nvSpPr>
        <p:spPr>
          <a:xfrm>
            <a:off x="-114300" y="2685365"/>
            <a:ext cx="9410700" cy="369332"/>
          </a:xfrm>
          <a:prstGeom prst="rect">
            <a:avLst/>
          </a:prstGeom>
          <a:noFill/>
        </p:spPr>
        <p:txBody>
          <a:bodyPr wrap="square">
            <a:spAutoFit/>
          </a:bodyPr>
          <a:lstStyle/>
          <a:p>
            <a:pPr eaLnBrk="1" hangingPunct="1">
              <a:buFont typeface="Arial" pitchFamily="34" charset="0"/>
              <a:buChar char="•"/>
              <a:defRPr/>
            </a:pPr>
            <a:r>
              <a:rPr lang="zh-CN" altLang="en-US" b="1" u="sng" dirty="0">
                <a:latin typeface="微软雅黑" panose="020B0503020204020204" pitchFamily="34" charset="-122"/>
                <a:ea typeface="微软雅黑" panose="020B0503020204020204" pitchFamily="34" charset="-122"/>
              </a:rPr>
              <a:t>不一致原因</a:t>
            </a:r>
            <a:r>
              <a:rPr lang="zh-CN" altLang="en-US" sz="1050" b="1" u="sng" dirty="0">
                <a:latin typeface="微软雅黑" panose="020B0503020204020204" pitchFamily="34" charset="-122"/>
                <a:ea typeface="微软雅黑" panose="020B0503020204020204" pitchFamily="34" charset="-122"/>
              </a:rPr>
              <a:t>：</a:t>
            </a:r>
            <a:r>
              <a:rPr lang="zh-CN" altLang="en-US" sz="1600" dirty="0">
                <a:latin typeface="+mj-ea"/>
                <a:ea typeface="+mj-ea"/>
              </a:rPr>
              <a:t>录入者习惯不好、标准不统一</a:t>
            </a:r>
            <a:r>
              <a:rPr lang="zh-CN" altLang="en-US" dirty="0">
                <a:latin typeface="+mj-ea"/>
                <a:ea typeface="+mj-ea"/>
              </a:rPr>
              <a:t>；</a:t>
            </a:r>
            <a:r>
              <a:rPr lang="zh-CN" altLang="en-US" b="1" u="sng" dirty="0">
                <a:latin typeface="微软雅黑" panose="020B0503020204020204" pitchFamily="34" charset="-122"/>
                <a:ea typeface="微软雅黑" panose="020B0503020204020204" pitchFamily="34" charset="-122"/>
              </a:rPr>
              <a:t>处理</a:t>
            </a:r>
            <a:r>
              <a:rPr lang="zh-CN" altLang="en-US" sz="1050" b="1" u="sng" dirty="0">
                <a:latin typeface="微软雅黑" panose="020B0503020204020204" pitchFamily="34" charset="-122"/>
                <a:ea typeface="微软雅黑" panose="020B0503020204020204" pitchFamily="34" charset="-122"/>
              </a:rPr>
              <a:t>：</a:t>
            </a:r>
            <a:r>
              <a:rPr lang="zh-CN" altLang="en-US" sz="1600" dirty="0">
                <a:latin typeface="+mj-ea"/>
                <a:ea typeface="+mj-ea"/>
              </a:rPr>
              <a:t>制定清洗规则表进行匹配、通过统计描述找异常</a:t>
            </a:r>
          </a:p>
        </p:txBody>
      </p:sp>
      <p:sp>
        <p:nvSpPr>
          <p:cNvPr id="12" name="文本框 11">
            <a:extLst>
              <a:ext uri="{FF2B5EF4-FFF2-40B4-BE49-F238E27FC236}">
                <a16:creationId xmlns:a16="http://schemas.microsoft.com/office/drawing/2014/main" id="{0ADAB764-1A56-419B-CE5B-C44ED5E79749}"/>
              </a:ext>
            </a:extLst>
          </p:cNvPr>
          <p:cNvSpPr txBox="1"/>
          <p:nvPr/>
        </p:nvSpPr>
        <p:spPr>
          <a:xfrm>
            <a:off x="-114300" y="2929709"/>
            <a:ext cx="9410700" cy="369332"/>
          </a:xfrm>
          <a:prstGeom prst="rect">
            <a:avLst/>
          </a:prstGeom>
          <a:noFill/>
        </p:spPr>
        <p:txBody>
          <a:bodyPr wrap="square">
            <a:spAutoFit/>
          </a:bodyPr>
          <a:lstStyle/>
          <a:p>
            <a:pPr eaLnBrk="1" hangingPunct="1">
              <a:buFont typeface="Arial" pitchFamily="34" charset="0"/>
              <a:buChar char="•"/>
              <a:defRPr/>
            </a:pPr>
            <a:r>
              <a:rPr lang="zh-CN" altLang="en-US" b="1" u="sng" dirty="0">
                <a:latin typeface="微软雅黑" panose="020B0503020204020204" pitchFamily="34" charset="-122"/>
                <a:ea typeface="微软雅黑" panose="020B0503020204020204" pitchFamily="34" charset="-122"/>
              </a:rPr>
              <a:t>噪声原因</a:t>
            </a:r>
            <a:r>
              <a:rPr lang="zh-CN" altLang="en-US" sz="1050" b="1" u="sng" dirty="0">
                <a:latin typeface="微软雅黑" panose="020B0503020204020204" pitchFamily="34" charset="-122"/>
                <a:ea typeface="微软雅黑" panose="020B0503020204020204" pitchFamily="34" charset="-122"/>
              </a:rPr>
              <a:t>：</a:t>
            </a:r>
            <a:r>
              <a:rPr lang="zh-CN" altLang="en-US" sz="1600" dirty="0">
                <a:latin typeface="+mj-ea"/>
                <a:ea typeface="+mj-ea"/>
              </a:rPr>
              <a:t>记录偏差、设备测定偏差</a:t>
            </a:r>
            <a:r>
              <a:rPr lang="zh-CN" altLang="en-US" dirty="0">
                <a:latin typeface="+mj-ea"/>
                <a:ea typeface="+mj-ea"/>
              </a:rPr>
              <a:t>；</a:t>
            </a:r>
            <a:r>
              <a:rPr lang="zh-CN" altLang="en-US" b="1" u="sng" dirty="0">
                <a:latin typeface="微软雅黑" panose="020B0503020204020204" pitchFamily="34" charset="-122"/>
                <a:ea typeface="微软雅黑" panose="020B0503020204020204" pitchFamily="34" charset="-122"/>
              </a:rPr>
              <a:t>处理</a:t>
            </a:r>
            <a:r>
              <a:rPr lang="zh-CN" altLang="en-US" sz="1050" b="1" u="sng" dirty="0">
                <a:latin typeface="微软雅黑" panose="020B0503020204020204" pitchFamily="34" charset="-122"/>
                <a:ea typeface="微软雅黑" panose="020B0503020204020204" pitchFamily="34" charset="-122"/>
              </a:rPr>
              <a:t>：</a:t>
            </a:r>
            <a:r>
              <a:rPr lang="zh-CN" altLang="en-US" sz="1600" dirty="0">
                <a:latin typeface="+mj-ea"/>
                <a:ea typeface="+mj-ea"/>
              </a:rPr>
              <a:t>分箱、聚类、回归算法</a:t>
            </a:r>
          </a:p>
        </p:txBody>
      </p:sp>
      <p:sp>
        <p:nvSpPr>
          <p:cNvPr id="14" name="文本框 13">
            <a:extLst>
              <a:ext uri="{FF2B5EF4-FFF2-40B4-BE49-F238E27FC236}">
                <a16:creationId xmlns:a16="http://schemas.microsoft.com/office/drawing/2014/main" id="{5B95627D-7CDE-746C-9F30-CA95CD7C3E14}"/>
              </a:ext>
            </a:extLst>
          </p:cNvPr>
          <p:cNvSpPr txBox="1"/>
          <p:nvPr/>
        </p:nvSpPr>
        <p:spPr>
          <a:xfrm>
            <a:off x="-76200" y="3203139"/>
            <a:ext cx="9353550" cy="1723549"/>
          </a:xfrm>
          <a:prstGeom prst="rect">
            <a:avLst/>
          </a:prstGeom>
          <a:noFill/>
        </p:spPr>
        <p:txBody>
          <a:bodyPr wrap="square">
            <a:spAutoFit/>
          </a:bodyPr>
          <a:lstStyle/>
          <a:p>
            <a:r>
              <a:rPr lang="zh-CN" altLang="en-US" sz="1800" b="1" dirty="0">
                <a:solidFill>
                  <a:schemeClr val="bg1"/>
                </a:solidFill>
                <a:highlight>
                  <a:srgbClr val="000000"/>
                </a:highlight>
                <a:latin typeface="+mj-ea"/>
                <a:ea typeface="+mj-ea"/>
              </a:rPr>
              <a:t>（</a:t>
            </a:r>
            <a:r>
              <a:rPr lang="en-US" altLang="zh-CN" sz="1800" b="1" dirty="0">
                <a:solidFill>
                  <a:schemeClr val="bg1"/>
                </a:solidFill>
                <a:highlight>
                  <a:srgbClr val="000000"/>
                </a:highlight>
                <a:latin typeface="+mj-ea"/>
                <a:ea typeface="+mj-ea"/>
              </a:rPr>
              <a:t>1</a:t>
            </a:r>
            <a:r>
              <a:rPr lang="zh-CN" altLang="en-US" sz="1800" b="1" dirty="0">
                <a:solidFill>
                  <a:schemeClr val="bg1"/>
                </a:solidFill>
                <a:highlight>
                  <a:srgbClr val="000000"/>
                </a:highlight>
                <a:latin typeface="+mj-ea"/>
                <a:ea typeface="+mj-ea"/>
              </a:rPr>
              <a:t>）分箱：</a:t>
            </a:r>
            <a:r>
              <a:rPr lang="zh-CN" altLang="en-US" sz="1800" dirty="0">
                <a:latin typeface="+mj-ea"/>
                <a:ea typeface="+mj-ea"/>
              </a:rPr>
              <a:t>把待处理的数据按照一定的规则放进一些箱子（按照属性值划分的子区间）中，考察每一个箱子中的数据，采用某种方法分别对各个箱子中的数据进行处理。</a:t>
            </a:r>
          </a:p>
          <a:p>
            <a:r>
              <a:rPr lang="zh-CN" altLang="en-US" sz="1800" dirty="0">
                <a:latin typeface="+mj-ea"/>
                <a:ea typeface="+mj-ea"/>
              </a:rPr>
              <a:t>分箱需确定的问题：①分箱方法</a:t>
            </a:r>
            <a:r>
              <a:rPr lang="en-US" altLang="zh-CN" sz="1800" dirty="0">
                <a:latin typeface="+mj-ea"/>
                <a:ea typeface="+mj-ea"/>
              </a:rPr>
              <a:t>(</a:t>
            </a:r>
            <a:r>
              <a:rPr lang="zh-CN" altLang="en-US" sz="1600" dirty="0">
                <a:latin typeface="楷体" panose="02010609060101010101" pitchFamily="49" charset="-122"/>
                <a:ea typeface="楷体" panose="02010609060101010101" pitchFamily="49" charset="-122"/>
              </a:rPr>
              <a:t>即如何分箱</a:t>
            </a:r>
            <a:r>
              <a:rPr lang="en-US" altLang="zh-CN" sz="1800" dirty="0">
                <a:latin typeface="+mj-ea"/>
                <a:ea typeface="+mj-ea"/>
              </a:rPr>
              <a:t>):</a:t>
            </a:r>
            <a:r>
              <a:rPr lang="zh-CN" altLang="en-US" sz="1600" dirty="0">
                <a:latin typeface="+mn-ea"/>
              </a:rPr>
              <a:t>按目标属性值大小排序</a:t>
            </a:r>
            <a:r>
              <a:rPr lang="en-US" altLang="zh-CN" sz="1600" dirty="0">
                <a:latin typeface="+mn-ea"/>
              </a:rPr>
              <a:t>,</a:t>
            </a:r>
            <a:r>
              <a:rPr lang="zh-CN" altLang="en-US" sz="1600" dirty="0">
                <a:latin typeface="+mn-ea"/>
              </a:rPr>
              <a:t>然后</a:t>
            </a:r>
            <a:r>
              <a:rPr lang="zh-CN" altLang="en-US" sz="1600" dirty="0">
                <a:latin typeface="+mj-ea"/>
                <a:ea typeface="+mj-ea"/>
              </a:rPr>
              <a:t>等深</a:t>
            </a:r>
            <a:r>
              <a:rPr lang="en-US" altLang="zh-CN" sz="1600" i="1" dirty="0">
                <a:latin typeface="+mj-ea"/>
                <a:ea typeface="+mj-ea"/>
              </a:rPr>
              <a:t>【</a:t>
            </a:r>
            <a:r>
              <a:rPr lang="zh-CN" altLang="en-US" sz="1600" i="1" dirty="0">
                <a:latin typeface="+mj-ea"/>
                <a:ea typeface="+mj-ea"/>
              </a:rPr>
              <a:t>记录数同</a:t>
            </a:r>
            <a:r>
              <a:rPr lang="en-US" altLang="zh-CN" sz="1600" i="1" dirty="0">
                <a:latin typeface="+mj-ea"/>
                <a:ea typeface="+mj-ea"/>
              </a:rPr>
              <a:t>】</a:t>
            </a:r>
            <a:r>
              <a:rPr lang="zh-CN" altLang="en-US" sz="1600" dirty="0">
                <a:latin typeface="+mj-ea"/>
                <a:ea typeface="+mj-ea"/>
              </a:rPr>
              <a:t>分箱法</a:t>
            </a:r>
            <a:r>
              <a:rPr lang="en-US" altLang="zh-CN" sz="1600" dirty="0">
                <a:latin typeface="+mj-ea"/>
                <a:ea typeface="+mj-ea"/>
              </a:rPr>
              <a:t>\</a:t>
            </a:r>
            <a:r>
              <a:rPr lang="zh-CN" altLang="en-US" sz="1600" dirty="0">
                <a:latin typeface="+mj-ea"/>
                <a:ea typeface="+mj-ea"/>
              </a:rPr>
              <a:t>等宽</a:t>
            </a:r>
            <a:r>
              <a:rPr lang="en-US" altLang="zh-CN" sz="1600" i="1" dirty="0">
                <a:latin typeface="+mj-ea"/>
                <a:ea typeface="+mj-ea"/>
              </a:rPr>
              <a:t>【</a:t>
            </a:r>
            <a:r>
              <a:rPr lang="zh-CN" altLang="en-US" sz="1600" i="1" dirty="0">
                <a:latin typeface="+mj-ea"/>
                <a:ea typeface="+mj-ea"/>
              </a:rPr>
              <a:t>区间范围同</a:t>
            </a:r>
            <a:r>
              <a:rPr lang="en-US" altLang="zh-CN" sz="1600" i="1" dirty="0">
                <a:latin typeface="+mj-ea"/>
                <a:ea typeface="+mj-ea"/>
              </a:rPr>
              <a:t>】</a:t>
            </a:r>
            <a:r>
              <a:rPr lang="zh-CN" altLang="en-US" sz="1600" dirty="0">
                <a:latin typeface="+mj-ea"/>
                <a:ea typeface="+mj-ea"/>
              </a:rPr>
              <a:t>分箱法</a:t>
            </a:r>
            <a:r>
              <a:rPr lang="en-US" altLang="zh-CN" sz="1600" dirty="0">
                <a:latin typeface="+mj-ea"/>
                <a:ea typeface="+mj-ea"/>
              </a:rPr>
              <a:t>\</a:t>
            </a:r>
            <a:r>
              <a:rPr lang="zh-CN" altLang="en-US" sz="1600" dirty="0">
                <a:latin typeface="+mj-ea"/>
                <a:ea typeface="+mj-ea"/>
              </a:rPr>
              <a:t>用户自定义区间</a:t>
            </a:r>
            <a:r>
              <a:rPr lang="zh-CN" altLang="en-US" sz="1800" dirty="0">
                <a:latin typeface="+mj-ea"/>
                <a:ea typeface="+mj-ea"/>
              </a:rPr>
              <a:t>②数据平滑方法（</a:t>
            </a:r>
            <a:r>
              <a:rPr lang="zh-CN" altLang="en-US" sz="1600" dirty="0">
                <a:latin typeface="楷体" panose="02010609060101010101" pitchFamily="49" charset="-122"/>
                <a:ea typeface="楷体" panose="02010609060101010101" pitchFamily="49" charset="-122"/>
              </a:rPr>
              <a:t>即对箱子中的数据平滑处理）：</a:t>
            </a:r>
            <a:r>
              <a:rPr lang="zh-CN" altLang="en-US" sz="1600" dirty="0">
                <a:latin typeface="+mj-ea"/>
                <a:ea typeface="+mj-ea"/>
              </a:rPr>
              <a:t>平均值平滑</a:t>
            </a:r>
            <a:r>
              <a:rPr lang="en-US" altLang="zh-CN" sz="1600" i="1" dirty="0">
                <a:latin typeface="+mj-ea"/>
                <a:ea typeface="+mj-ea"/>
              </a:rPr>
              <a:t>【</a:t>
            </a:r>
            <a:r>
              <a:rPr lang="zh-CN" altLang="en-US" sz="1600" i="1" dirty="0">
                <a:latin typeface="+mj-ea"/>
                <a:ea typeface="+mj-ea"/>
              </a:rPr>
              <a:t>平均值代替箱子所有数据</a:t>
            </a:r>
            <a:r>
              <a:rPr lang="en-US" altLang="zh-CN" sz="1600" i="1" dirty="0">
                <a:latin typeface="+mj-ea"/>
                <a:ea typeface="+mj-ea"/>
              </a:rPr>
              <a:t>】</a:t>
            </a:r>
            <a:r>
              <a:rPr lang="en-US" altLang="zh-CN" sz="1600" dirty="0">
                <a:latin typeface="+mj-ea"/>
                <a:ea typeface="+mj-ea"/>
              </a:rPr>
              <a:t>\</a:t>
            </a:r>
            <a:r>
              <a:rPr lang="zh-CN" altLang="en-US" sz="1600" dirty="0">
                <a:latin typeface="+mj-ea"/>
                <a:ea typeface="+mj-ea"/>
              </a:rPr>
              <a:t>边界值</a:t>
            </a:r>
            <a:r>
              <a:rPr lang="en-US" altLang="zh-CN" sz="1600" i="1" dirty="0">
                <a:latin typeface="+mj-ea"/>
                <a:ea typeface="+mj-ea"/>
              </a:rPr>
              <a:t>【</a:t>
            </a:r>
            <a:r>
              <a:rPr lang="zh-CN" altLang="en-US" sz="1600" i="1" dirty="0">
                <a:latin typeface="+mj-ea"/>
                <a:ea typeface="+mj-ea"/>
              </a:rPr>
              <a:t>较小边界值</a:t>
            </a:r>
            <a:r>
              <a:rPr lang="en-US" altLang="zh-CN" sz="1600" i="1" dirty="0">
                <a:latin typeface="+mj-ea"/>
                <a:ea typeface="+mj-ea"/>
              </a:rPr>
              <a:t>】</a:t>
            </a:r>
            <a:r>
              <a:rPr lang="en-US" altLang="zh-CN" sz="1600" dirty="0">
                <a:latin typeface="+mj-ea"/>
                <a:ea typeface="+mj-ea"/>
              </a:rPr>
              <a:t>\</a:t>
            </a:r>
            <a:r>
              <a:rPr lang="zh-CN" altLang="en-US" sz="1600" dirty="0">
                <a:latin typeface="+mj-ea"/>
                <a:ea typeface="+mj-ea"/>
              </a:rPr>
              <a:t>中值</a:t>
            </a:r>
            <a:endParaRPr lang="zh-CN" altLang="en-US" sz="1800" dirty="0">
              <a:latin typeface="+mj-ea"/>
              <a:ea typeface="+mj-ea"/>
            </a:endParaRPr>
          </a:p>
          <a:p>
            <a:endParaRPr lang="zh-CN" altLang="en-US" dirty="0">
              <a:latin typeface="+mj-ea"/>
              <a:ea typeface="+mj-ea"/>
            </a:endParaRPr>
          </a:p>
        </p:txBody>
      </p:sp>
      <p:sp>
        <p:nvSpPr>
          <p:cNvPr id="17" name="文本框 16">
            <a:extLst>
              <a:ext uri="{FF2B5EF4-FFF2-40B4-BE49-F238E27FC236}">
                <a16:creationId xmlns:a16="http://schemas.microsoft.com/office/drawing/2014/main" id="{4AF3025A-6C6D-A99F-59C8-25C064F9FCCB}"/>
              </a:ext>
            </a:extLst>
          </p:cNvPr>
          <p:cNvSpPr txBox="1"/>
          <p:nvPr/>
        </p:nvSpPr>
        <p:spPr>
          <a:xfrm>
            <a:off x="-85725" y="4572000"/>
            <a:ext cx="9353550" cy="615553"/>
          </a:xfrm>
          <a:prstGeom prst="rect">
            <a:avLst/>
          </a:prstGeom>
          <a:noFill/>
        </p:spPr>
        <p:txBody>
          <a:bodyPr wrap="square">
            <a:spAutoFit/>
          </a:bodyPr>
          <a:lstStyle/>
          <a:p>
            <a:r>
              <a:rPr lang="zh-CN" altLang="en-US" sz="1800" b="1" dirty="0">
                <a:solidFill>
                  <a:schemeClr val="bg1"/>
                </a:solidFill>
                <a:highlight>
                  <a:srgbClr val="000000"/>
                </a:highlight>
                <a:latin typeface="+mj-ea"/>
                <a:ea typeface="+mj-ea"/>
              </a:rPr>
              <a:t>（</a:t>
            </a:r>
            <a:r>
              <a:rPr lang="en-US" altLang="zh-CN" b="1" dirty="0">
                <a:solidFill>
                  <a:schemeClr val="bg1"/>
                </a:solidFill>
                <a:highlight>
                  <a:srgbClr val="000000"/>
                </a:highlight>
                <a:latin typeface="+mj-ea"/>
                <a:ea typeface="+mj-ea"/>
              </a:rPr>
              <a:t>2</a:t>
            </a:r>
            <a:r>
              <a:rPr lang="zh-CN" altLang="en-US" sz="1800" b="1" dirty="0">
                <a:solidFill>
                  <a:schemeClr val="bg1"/>
                </a:solidFill>
                <a:highlight>
                  <a:srgbClr val="000000"/>
                </a:highlight>
                <a:latin typeface="+mj-ea"/>
                <a:ea typeface="+mj-ea"/>
              </a:rPr>
              <a:t>）回归</a:t>
            </a:r>
            <a:r>
              <a:rPr lang="zh-CN" altLang="en-US" sz="1800" b="1" dirty="0">
                <a:latin typeface="+mj-ea"/>
                <a:ea typeface="+mj-ea"/>
              </a:rPr>
              <a:t>：</a:t>
            </a:r>
            <a:r>
              <a:rPr lang="zh-CN" altLang="en-US" sz="1600" dirty="0">
                <a:latin typeface="+mj-ea"/>
                <a:ea typeface="+mj-ea"/>
              </a:rPr>
              <a:t>发现两相关变量间变化模式，使数据适合一函数</a:t>
            </a:r>
            <a:r>
              <a:rPr lang="zh-CN" altLang="en-US" sz="1400" dirty="0">
                <a:latin typeface="+mj-ea"/>
                <a:ea typeface="+mj-ea"/>
              </a:rPr>
              <a:t>（</a:t>
            </a:r>
            <a:r>
              <a:rPr lang="zh-CN" altLang="en-US" sz="1400" dirty="0">
                <a:latin typeface="楷体" panose="02010609060101010101" pitchFamily="49" charset="-122"/>
                <a:ea typeface="楷体" panose="02010609060101010101" pitchFamily="49" charset="-122"/>
              </a:rPr>
              <a:t>即利用拟合函数对数据进行平滑）</a:t>
            </a:r>
            <a:r>
              <a:rPr lang="zh-CN" altLang="en-US" sz="1600" dirty="0">
                <a:latin typeface="+mj-ea"/>
                <a:ea typeface="+mj-ea"/>
              </a:rPr>
              <a:t>。方法：线性回归、非线性回归</a:t>
            </a:r>
            <a:endParaRPr lang="zh-CN" altLang="en-US" dirty="0">
              <a:latin typeface="+mj-ea"/>
              <a:ea typeface="+mj-ea"/>
            </a:endParaRPr>
          </a:p>
        </p:txBody>
      </p:sp>
      <p:sp>
        <p:nvSpPr>
          <p:cNvPr id="18" name="文本框 17">
            <a:extLst>
              <a:ext uri="{FF2B5EF4-FFF2-40B4-BE49-F238E27FC236}">
                <a16:creationId xmlns:a16="http://schemas.microsoft.com/office/drawing/2014/main" id="{FF64931B-4F7C-7E82-CA9D-4BD72332E812}"/>
              </a:ext>
            </a:extLst>
          </p:cNvPr>
          <p:cNvSpPr txBox="1"/>
          <p:nvPr/>
        </p:nvSpPr>
        <p:spPr>
          <a:xfrm>
            <a:off x="-47625" y="5077511"/>
            <a:ext cx="9191625" cy="892552"/>
          </a:xfrm>
          <a:prstGeom prst="rect">
            <a:avLst/>
          </a:prstGeom>
          <a:noFill/>
        </p:spPr>
        <p:txBody>
          <a:bodyPr wrap="square">
            <a:spAutoFit/>
          </a:bodyPr>
          <a:lstStyle/>
          <a:p>
            <a:r>
              <a:rPr lang="zh-CN" altLang="en-US" sz="1800" b="1" dirty="0">
                <a:solidFill>
                  <a:schemeClr val="bg1"/>
                </a:solidFill>
                <a:highlight>
                  <a:srgbClr val="000000"/>
                </a:highlight>
                <a:latin typeface="+mj-ea"/>
                <a:ea typeface="+mj-ea"/>
              </a:rPr>
              <a:t>（</a:t>
            </a:r>
            <a:r>
              <a:rPr lang="en-US" altLang="zh-CN" sz="1800" b="1" dirty="0">
                <a:solidFill>
                  <a:schemeClr val="bg1"/>
                </a:solidFill>
                <a:highlight>
                  <a:srgbClr val="000000"/>
                </a:highlight>
                <a:latin typeface="+mj-ea"/>
                <a:ea typeface="+mj-ea"/>
              </a:rPr>
              <a:t>3</a:t>
            </a:r>
            <a:r>
              <a:rPr lang="zh-CN" altLang="en-US" sz="1800" b="1" dirty="0">
                <a:solidFill>
                  <a:schemeClr val="bg1"/>
                </a:solidFill>
                <a:highlight>
                  <a:srgbClr val="000000"/>
                </a:highlight>
                <a:latin typeface="+mj-ea"/>
                <a:ea typeface="+mj-ea"/>
              </a:rPr>
              <a:t>）聚类</a:t>
            </a:r>
            <a:r>
              <a:rPr lang="zh-CN" altLang="en-US" sz="1800" b="1" dirty="0">
                <a:latin typeface="+mj-ea"/>
                <a:ea typeface="+mj-ea"/>
              </a:rPr>
              <a:t>：</a:t>
            </a:r>
            <a:r>
              <a:rPr lang="zh-CN" altLang="en-US" sz="1600" dirty="0">
                <a:latin typeface="+mj-ea"/>
                <a:ea typeface="+mj-ea"/>
              </a:rPr>
              <a:t>将物理</a:t>
            </a:r>
            <a:r>
              <a:rPr lang="en-US" altLang="zh-CN" sz="1600" dirty="0">
                <a:latin typeface="+mj-ea"/>
                <a:ea typeface="+mj-ea"/>
              </a:rPr>
              <a:t>/</a:t>
            </a:r>
            <a:r>
              <a:rPr lang="zh-CN" altLang="en-US" sz="1600" dirty="0">
                <a:latin typeface="+mj-ea"/>
                <a:ea typeface="+mj-ea"/>
              </a:rPr>
              <a:t>抽象对象集合分不同簇</a:t>
            </a:r>
            <a:r>
              <a:rPr lang="zh-CN" altLang="en-US" sz="1400" dirty="0">
                <a:latin typeface="楷体" panose="02010609060101010101" pitchFamily="49" charset="-122"/>
                <a:ea typeface="楷体" panose="02010609060101010101" pitchFamily="49" charset="-122"/>
              </a:rPr>
              <a:t>（一组数据对象集合，同簇内所有对象相似）</a:t>
            </a:r>
            <a:r>
              <a:rPr lang="zh-CN" altLang="en-US" sz="1600" dirty="0">
                <a:latin typeface="+mj-ea"/>
                <a:ea typeface="+mj-ea"/>
              </a:rPr>
              <a:t>，找并清除簇外值（孤立点，</a:t>
            </a:r>
            <a:r>
              <a:rPr lang="zh-CN" altLang="en-US" sz="1600" dirty="0">
                <a:latin typeface="楷体" panose="02010609060101010101" pitchFamily="49" charset="-122"/>
                <a:ea typeface="楷体" panose="02010609060101010101" pitchFamily="49" charset="-122"/>
              </a:rPr>
              <a:t>异常数据</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噪声</a:t>
            </a:r>
            <a:r>
              <a:rPr lang="zh-CN" altLang="en-US" sz="1600" dirty="0">
                <a:latin typeface="+mj-ea"/>
                <a:ea typeface="+mj-ea"/>
              </a:rPr>
              <a:t>）。</a:t>
            </a:r>
            <a:r>
              <a:rPr lang="zh-CN" altLang="en-US" sz="1600" dirty="0">
                <a:latin typeface="宋体" charset="-122"/>
              </a:rPr>
              <a:t>特点：直接形成簇并对簇进行描述，不需任何先验知识</a:t>
            </a:r>
          </a:p>
          <a:p>
            <a:endParaRPr lang="zh-CN" altLang="en-US" dirty="0">
              <a:latin typeface="+mj-ea"/>
              <a:ea typeface="+mj-ea"/>
            </a:endParaRPr>
          </a:p>
        </p:txBody>
      </p:sp>
      <p:sp>
        <p:nvSpPr>
          <p:cNvPr id="19" name="Rectangle 2">
            <a:extLst>
              <a:ext uri="{FF2B5EF4-FFF2-40B4-BE49-F238E27FC236}">
                <a16:creationId xmlns:a16="http://schemas.microsoft.com/office/drawing/2014/main" id="{4BEB81A1-00F5-501B-7D38-C8FECB8D6CED}"/>
              </a:ext>
            </a:extLst>
          </p:cNvPr>
          <p:cNvSpPr txBox="1">
            <a:spLocks noRot="1" noChangeArrowheads="1"/>
          </p:cNvSpPr>
          <p:nvPr/>
        </p:nvSpPr>
        <p:spPr bwMode="auto">
          <a:xfrm>
            <a:off x="-57150" y="5593825"/>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000" b="1" dirty="0">
                <a:solidFill>
                  <a:srgbClr val="002060"/>
                </a:solidFill>
                <a:latin typeface="微软雅黑" panose="020B0503020204020204" pitchFamily="34" charset="-122"/>
                <a:ea typeface="微软雅黑" panose="020B0503020204020204" pitchFamily="34" charset="-122"/>
              </a:rPr>
              <a:t>4.2 </a:t>
            </a:r>
            <a:r>
              <a:rPr lang="zh-CN" altLang="en-US" sz="2000" b="1" dirty="0">
                <a:solidFill>
                  <a:srgbClr val="002060"/>
                </a:solidFill>
                <a:latin typeface="微软雅黑" panose="020B0503020204020204" pitchFamily="34" charset="-122"/>
                <a:ea typeface="微软雅黑" panose="020B0503020204020204" pitchFamily="34" charset="-122"/>
              </a:rPr>
              <a:t>数据集成</a:t>
            </a:r>
          </a:p>
        </p:txBody>
      </p:sp>
      <p:sp>
        <p:nvSpPr>
          <p:cNvPr id="21" name="文本框 20">
            <a:extLst>
              <a:ext uri="{FF2B5EF4-FFF2-40B4-BE49-F238E27FC236}">
                <a16:creationId xmlns:a16="http://schemas.microsoft.com/office/drawing/2014/main" id="{C356E512-C3FA-78C4-D441-64BA08D77E4D}"/>
              </a:ext>
            </a:extLst>
          </p:cNvPr>
          <p:cNvSpPr txBox="1"/>
          <p:nvPr/>
        </p:nvSpPr>
        <p:spPr>
          <a:xfrm>
            <a:off x="1676400" y="5631300"/>
            <a:ext cx="6629400" cy="338554"/>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将多个数据源中的数据整合到一个一致的存储中</a:t>
            </a:r>
          </a:p>
        </p:txBody>
      </p:sp>
      <p:sp>
        <p:nvSpPr>
          <p:cNvPr id="22" name="文本框 21">
            <a:extLst>
              <a:ext uri="{FF2B5EF4-FFF2-40B4-BE49-F238E27FC236}">
                <a16:creationId xmlns:a16="http://schemas.microsoft.com/office/drawing/2014/main" id="{42AF5EE0-1CD3-0F2B-9BE9-B1FD34729B5B}"/>
              </a:ext>
            </a:extLst>
          </p:cNvPr>
          <p:cNvSpPr txBox="1"/>
          <p:nvPr/>
        </p:nvSpPr>
        <p:spPr>
          <a:xfrm>
            <a:off x="-97632" y="5861093"/>
            <a:ext cx="9353549" cy="923330"/>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）模式匹配：实体识别、整合元数据（</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）数据冗余：同数据不同列名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字段可推导</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用</a:t>
            </a:r>
            <a:r>
              <a:rPr lang="zh-CN" altLang="en-US" u="sng" dirty="0">
                <a:latin typeface="楷体" panose="02010609060101010101" pitchFamily="49" charset="-122"/>
                <a:ea typeface="楷体" panose="02010609060101010101" pitchFamily="49" charset="-122"/>
              </a:rPr>
              <a:t>相关分析</a:t>
            </a:r>
            <a:r>
              <a:rPr lang="zh-CN" altLang="en-US" dirty="0">
                <a:latin typeface="楷体" panose="02010609060101010101" pitchFamily="49" charset="-122"/>
                <a:ea typeface="楷体" panose="02010609060101010101" pitchFamily="49" charset="-122"/>
              </a:rPr>
              <a:t>检查，行冗余（</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）数据值冲突：对于一现实实体，不同数据源的属性值或许不同。产生原因：表示的差异、比例尺度不同、或编码的差异等。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23F753-1C5C-E29E-C8C5-60A3E79A03CC}"/>
              </a:ext>
            </a:extLst>
          </p:cNvPr>
          <p:cNvSpPr txBox="1">
            <a:spLocks noRot="1" noChangeArrowheads="1"/>
          </p:cNvSpPr>
          <p:nvPr/>
        </p:nvSpPr>
        <p:spPr bwMode="auto">
          <a:xfrm>
            <a:off x="-28575" y="-7144"/>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400" b="1" dirty="0">
                <a:solidFill>
                  <a:srgbClr val="002060"/>
                </a:solidFill>
                <a:latin typeface="微软雅黑" panose="020B0503020204020204" pitchFamily="34" charset="-122"/>
                <a:ea typeface="微软雅黑" panose="020B0503020204020204" pitchFamily="34" charset="-122"/>
              </a:rPr>
              <a:t>4.3 </a:t>
            </a:r>
            <a:r>
              <a:rPr lang="zh-CN" altLang="en-US" sz="2400" b="1" dirty="0">
                <a:solidFill>
                  <a:srgbClr val="002060"/>
                </a:solidFill>
                <a:latin typeface="微软雅黑" panose="020B0503020204020204" pitchFamily="34" charset="-122"/>
                <a:ea typeface="微软雅黑" panose="020B0503020204020204" pitchFamily="34" charset="-122"/>
              </a:rPr>
              <a:t>数据变换</a:t>
            </a:r>
          </a:p>
        </p:txBody>
      </p:sp>
      <p:sp>
        <p:nvSpPr>
          <p:cNvPr id="4" name="文本框 3">
            <a:extLst>
              <a:ext uri="{FF2B5EF4-FFF2-40B4-BE49-F238E27FC236}">
                <a16:creationId xmlns:a16="http://schemas.microsoft.com/office/drawing/2014/main" id="{2320B7CF-27FF-52E5-10A9-A8FE8E84F742}"/>
              </a:ext>
            </a:extLst>
          </p:cNvPr>
          <p:cNvSpPr txBox="1"/>
          <p:nvPr/>
        </p:nvSpPr>
        <p:spPr>
          <a:xfrm>
            <a:off x="1905000" y="45927"/>
            <a:ext cx="8001000" cy="646331"/>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将数据转换或归并以构成一个适合数据挖掘的描述形式。</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3D5630A-4688-FB9D-D3E6-D66A09DC815F}"/>
                  </a:ext>
                </a:extLst>
              </p:cNvPr>
              <p:cNvSpPr txBox="1"/>
              <p:nvPr/>
            </p:nvSpPr>
            <p:spPr>
              <a:xfrm>
                <a:off x="-84535" y="308638"/>
                <a:ext cx="9370219" cy="5089470"/>
              </a:xfrm>
              <a:prstGeom prst="rect">
                <a:avLst/>
              </a:prstGeom>
              <a:noFill/>
            </p:spPr>
            <p:txBody>
              <a:bodyPr wrap="square">
                <a:spAutoFit/>
              </a:bodyPr>
              <a:lstStyle/>
              <a:p>
                <a:r>
                  <a:rPr lang="zh-CN" altLang="en-US" sz="2000" b="1" u="sng" dirty="0">
                    <a:effectLst>
                      <a:outerShdw blurRad="38100" dist="38100" dir="2700000" algn="tl">
                        <a:srgbClr val="000000">
                          <a:alpha val="43137"/>
                        </a:srgbClr>
                      </a:outerShdw>
                    </a:effectLst>
                    <a:latin typeface="+mj-ea"/>
                    <a:ea typeface="+mj-ea"/>
                  </a:rPr>
                  <a:t>（</a:t>
                </a:r>
                <a:r>
                  <a:rPr lang="en-US" altLang="zh-CN" sz="2000" b="1" u="sng" dirty="0">
                    <a:effectLst>
                      <a:outerShdw blurRad="38100" dist="38100" dir="2700000" algn="tl">
                        <a:srgbClr val="000000">
                          <a:alpha val="43137"/>
                        </a:srgbClr>
                      </a:outerShdw>
                    </a:effectLst>
                    <a:latin typeface="+mj-ea"/>
                    <a:ea typeface="+mj-ea"/>
                  </a:rPr>
                  <a:t>1</a:t>
                </a:r>
                <a:r>
                  <a:rPr lang="zh-CN" altLang="en-US" sz="2000" b="1" u="sng" dirty="0">
                    <a:effectLst>
                      <a:outerShdw blurRad="38100" dist="38100" dir="2700000" algn="tl">
                        <a:srgbClr val="000000">
                          <a:alpha val="43137"/>
                        </a:srgbClr>
                      </a:outerShdw>
                    </a:effectLst>
                    <a:latin typeface="+mj-ea"/>
                    <a:ea typeface="+mj-ea"/>
                  </a:rPr>
                  <a:t>）平滑：</a:t>
                </a:r>
                <a:r>
                  <a:rPr lang="zh-CN" altLang="en-US" dirty="0">
                    <a:latin typeface="+mj-ea"/>
                    <a:ea typeface="+mj-ea"/>
                  </a:rPr>
                  <a:t>去除噪声，将连续的数据离散化，增加粒度；方法：分享聚类回归</a:t>
                </a:r>
                <a:r>
                  <a:rPr lang="zh-CN" altLang="en-US" sz="2000" b="1" u="sng" dirty="0">
                    <a:effectLst>
                      <a:outerShdw blurRad="38100" dist="38100" dir="2700000" algn="tl">
                        <a:srgbClr val="000000">
                          <a:alpha val="43137"/>
                        </a:srgbClr>
                      </a:outerShdw>
                    </a:effectLst>
                    <a:latin typeface="+mj-ea"/>
                    <a:ea typeface="+mj-ea"/>
                  </a:rPr>
                  <a:t>（</a:t>
                </a:r>
                <a:r>
                  <a:rPr lang="en-US" altLang="zh-CN" sz="2000" b="1" u="sng" dirty="0">
                    <a:effectLst>
                      <a:outerShdw blurRad="38100" dist="38100" dir="2700000" algn="tl">
                        <a:srgbClr val="000000">
                          <a:alpha val="43137"/>
                        </a:srgbClr>
                      </a:outerShdw>
                    </a:effectLst>
                    <a:latin typeface="+mj-ea"/>
                    <a:ea typeface="+mj-ea"/>
                  </a:rPr>
                  <a:t>2</a:t>
                </a:r>
                <a:r>
                  <a:rPr lang="zh-CN" altLang="en-US" sz="2000" b="1" u="sng" dirty="0">
                    <a:effectLst>
                      <a:outerShdw blurRad="38100" dist="38100" dir="2700000" algn="tl">
                        <a:srgbClr val="000000">
                          <a:alpha val="43137"/>
                        </a:srgbClr>
                      </a:outerShdw>
                    </a:effectLst>
                    <a:latin typeface="+mj-ea"/>
                    <a:ea typeface="+mj-ea"/>
                  </a:rPr>
                  <a:t>）聚集：</a:t>
                </a:r>
                <a:r>
                  <a:rPr lang="zh-CN" altLang="en-US" dirty="0">
                    <a:latin typeface="宋体" charset="-122"/>
                  </a:rPr>
                  <a:t>对数据汇总</a:t>
                </a:r>
                <a:r>
                  <a:rPr lang="en-US" altLang="zh-CN" dirty="0">
                    <a:latin typeface="宋体" charset="-122"/>
                  </a:rPr>
                  <a:t>/min/max/count</a:t>
                </a:r>
                <a:r>
                  <a:rPr lang="zh-CN" altLang="en-US" dirty="0">
                    <a:latin typeface="宋体" charset="-122"/>
                  </a:rPr>
                  <a:t>构造数据立方体</a:t>
                </a:r>
                <a:r>
                  <a:rPr lang="zh-CN" altLang="en-US" sz="2000" b="1" u="sng" dirty="0">
                    <a:effectLst>
                      <a:outerShdw blurRad="38100" dist="38100" dir="2700000" algn="tl">
                        <a:srgbClr val="000000">
                          <a:alpha val="43137"/>
                        </a:srgbClr>
                      </a:outerShdw>
                    </a:effectLst>
                    <a:latin typeface="宋体" charset="-122"/>
                  </a:rPr>
                  <a:t>（</a:t>
                </a:r>
                <a:r>
                  <a:rPr lang="en-US" altLang="zh-CN" sz="2000" b="1" u="sng" dirty="0">
                    <a:effectLst>
                      <a:outerShdw blurRad="38100" dist="38100" dir="2700000" algn="tl">
                        <a:srgbClr val="000000">
                          <a:alpha val="43137"/>
                        </a:srgbClr>
                      </a:outerShdw>
                    </a:effectLst>
                    <a:latin typeface="宋体" charset="-122"/>
                  </a:rPr>
                  <a:t>3</a:t>
                </a:r>
                <a:r>
                  <a:rPr lang="zh-CN" altLang="en-US" sz="2000" b="1" u="sng" dirty="0">
                    <a:effectLst>
                      <a:outerShdw blurRad="38100" dist="38100" dir="2700000" algn="tl">
                        <a:srgbClr val="000000">
                          <a:alpha val="43137"/>
                        </a:srgbClr>
                      </a:outerShdw>
                    </a:effectLst>
                    <a:latin typeface="宋体" charset="-122"/>
                  </a:rPr>
                  <a:t>）泛化</a:t>
                </a:r>
                <a:r>
                  <a:rPr lang="en-US" altLang="zh-CN" sz="2000" b="1" u="sng" dirty="0">
                    <a:effectLst>
                      <a:outerShdw blurRad="38100" dist="38100" dir="2700000" algn="tl">
                        <a:srgbClr val="000000">
                          <a:alpha val="43137"/>
                        </a:srgbClr>
                      </a:outerShdw>
                    </a:effectLst>
                    <a:latin typeface="宋体" charset="-122"/>
                  </a:rPr>
                  <a:t>/</a:t>
                </a:r>
                <a:r>
                  <a:rPr lang="zh-CN" altLang="en-US" sz="2000" b="1" u="sng" dirty="0">
                    <a:effectLst>
                      <a:outerShdw blurRad="38100" dist="38100" dir="2700000" algn="tl">
                        <a:srgbClr val="000000">
                          <a:alpha val="43137"/>
                        </a:srgbClr>
                      </a:outerShdw>
                    </a:effectLst>
                    <a:latin typeface="宋体" charset="-122"/>
                  </a:rPr>
                  <a:t>概化：</a:t>
                </a:r>
                <a:r>
                  <a:rPr lang="zh-CN" altLang="en-US" dirty="0">
                    <a:latin typeface="宋体" charset="-122"/>
                  </a:rPr>
                  <a:t>更抽象（更高层次）概念取代低层次或数据层的对象</a:t>
                </a:r>
                <a:r>
                  <a:rPr lang="zh-CN" altLang="en-US" dirty="0">
                    <a:latin typeface="楷体" panose="02010609060101010101" pitchFamily="49" charset="-122"/>
                    <a:ea typeface="楷体" panose="02010609060101010101" pitchFamily="49" charset="-122"/>
                  </a:rPr>
                  <a:t>（街道→省市区）（</a:t>
                </a:r>
                <a:r>
                  <a:rPr lang="en-US" altLang="zh-CN" sz="2000" b="1" u="sng" dirty="0">
                    <a:effectLst>
                      <a:outerShdw blurRad="38100" dist="38100" dir="2700000" algn="tl">
                        <a:srgbClr val="000000">
                          <a:alpha val="43137"/>
                        </a:srgbClr>
                      </a:outerShdw>
                    </a:effectLst>
                    <a:latin typeface="宋体" charset="-122"/>
                  </a:rPr>
                  <a:t>4</a:t>
                </a:r>
                <a:r>
                  <a:rPr lang="zh-CN" altLang="en-US" sz="2000" b="1" u="sng" dirty="0">
                    <a:effectLst>
                      <a:outerShdw blurRad="38100" dist="38100" dir="2700000" algn="tl">
                        <a:srgbClr val="000000">
                          <a:alpha val="43137"/>
                        </a:srgbClr>
                      </a:outerShdw>
                    </a:effectLst>
                    <a:latin typeface="宋体" charset="-122"/>
                  </a:rPr>
                  <a:t>）规范化：</a:t>
                </a:r>
                <a:r>
                  <a:rPr lang="zh-CN" altLang="en-US" dirty="0">
                    <a:latin typeface="宋体" charset="-122"/>
                  </a:rPr>
                  <a:t>将数据按比例缩放，使落入一特定区域</a:t>
                </a:r>
                <a:r>
                  <a:rPr lang="zh-CN" altLang="en-US" sz="2000" dirty="0">
                    <a:latin typeface="宋体" charset="-122"/>
                  </a:rPr>
                  <a:t>（</a:t>
                </a:r>
                <a:r>
                  <a:rPr lang="zh-CN" altLang="en-US" sz="2000" dirty="0">
                    <a:latin typeface="楷体" panose="02010609060101010101" pitchFamily="49" charset="-122"/>
                    <a:ea typeface="楷体" panose="02010609060101010101" pitchFamily="49" charset="-122"/>
                  </a:rPr>
                  <a:t>消除数值型属性因大小不一而造成挖掘结果的偏差</a:t>
                </a:r>
                <a:r>
                  <a:rPr lang="zh-CN" altLang="en-US" sz="2000" dirty="0">
                    <a:latin typeface="宋体" charset="-122"/>
                  </a:rPr>
                  <a:t>）。</a:t>
                </a:r>
                <a:r>
                  <a:rPr lang="zh-CN" altLang="en-US" b="1" dirty="0">
                    <a:latin typeface="微软雅黑" panose="020B0503020204020204" pitchFamily="34" charset="-122"/>
                    <a:ea typeface="微软雅黑" panose="020B0503020204020204" pitchFamily="34" charset="-122"/>
                  </a:rPr>
                  <a:t>规范化方法：</a:t>
                </a:r>
                <a:r>
                  <a:rPr lang="zh-CN" altLang="en-US" dirty="0">
                    <a:solidFill>
                      <a:schemeClr val="bg1"/>
                    </a:solidFill>
                    <a:highlight>
                      <a:srgbClr val="000000"/>
                    </a:highlight>
                    <a:latin typeface="宋体" charset="-122"/>
                  </a:rPr>
                  <a:t>①最小</a:t>
                </a:r>
                <a:r>
                  <a:rPr lang="en-US" altLang="zh-CN" dirty="0">
                    <a:solidFill>
                      <a:schemeClr val="bg1"/>
                    </a:solidFill>
                    <a:highlight>
                      <a:srgbClr val="000000"/>
                    </a:highlight>
                    <a:latin typeface="宋体" charset="-122"/>
                  </a:rPr>
                  <a:t>-</a:t>
                </a:r>
                <a:r>
                  <a:rPr lang="zh-CN" altLang="en-US" dirty="0">
                    <a:solidFill>
                      <a:schemeClr val="bg1"/>
                    </a:solidFill>
                    <a:highlight>
                      <a:srgbClr val="000000"/>
                    </a:highlight>
                    <a:latin typeface="宋体" charset="-122"/>
                  </a:rPr>
                  <a:t>最大规范化</a:t>
                </a:r>
                <a:r>
                  <a:rPr lang="zh-CN" altLang="en-US" sz="2000" dirty="0">
                    <a:latin typeface="宋体" charset="-122"/>
                  </a:rPr>
                  <a:t>：</a:t>
                </a:r>
                <a14:m>
                  <m:oMath xmlns:m="http://schemas.openxmlformats.org/officeDocument/2006/math">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𝐴</m:t>
                        </m:r>
                      </m:e>
                      <m:sub>
                        <m:r>
                          <a:rPr lang="en-CA" altLang="zh-CN" i="1">
                            <a:solidFill>
                              <a:schemeClr val="tx1"/>
                            </a:solidFill>
                            <a:latin typeface="Cambria Math" panose="02040503050406030204" pitchFamily="18" charset="0"/>
                          </a:rPr>
                          <m:t>𝑚𝑖𝑛</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𝐴</m:t>
                        </m:r>
                      </m:e>
                      <m:sub>
                        <m:r>
                          <a:rPr lang="en-CA" altLang="zh-CN" i="1">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𝑎𝑥</m:t>
                        </m:r>
                      </m:sub>
                    </m:sSub>
                    <m:r>
                      <a:rPr lang="en-US" altLang="zh-CN" b="0" i="1" smtClean="0">
                        <a:solidFill>
                          <a:schemeClr val="tx1"/>
                        </a:solidFill>
                        <a:latin typeface="Cambria Math" panose="02040503050406030204" pitchFamily="18" charset="0"/>
                      </a:rPr>
                      <m:t>]</m:t>
                    </m:r>
                  </m:oMath>
                </a14:m>
                <a:r>
                  <a:rPr lang="zh-CN" altLang="en-US" dirty="0">
                    <a:solidFill>
                      <a:schemeClr val="tx1"/>
                    </a:solidFill>
                    <a:latin typeface="宋体" charset="-122"/>
                  </a:rPr>
                  <a:t>映射到</a:t>
                </a:r>
                <a14:m>
                  <m:oMath xmlns:m="http://schemas.openxmlformats.org/officeDocument/2006/math">
                    <m:r>
                      <a:rPr lang="en-CA" altLang="zh-CN">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𝑛𝑒𝑤𝐴</m:t>
                        </m:r>
                      </m:e>
                      <m:sub>
                        <m:r>
                          <a:rPr lang="en-CA" altLang="zh-CN" i="1">
                            <a:solidFill>
                              <a:schemeClr val="tx1"/>
                            </a:solidFill>
                            <a:latin typeface="Cambria Math" panose="02040503050406030204" pitchFamily="18" charset="0"/>
                          </a:rPr>
                          <m:t>𝑚𝑖𝑛</m:t>
                        </m:r>
                      </m:sub>
                    </m:sSub>
                    <m:r>
                      <a:rPr lang="en-CA" altLang="zh-CN">
                        <a:solidFill>
                          <a:schemeClr val="tx1"/>
                        </a:solidFill>
                        <a:latin typeface="Cambria Math" panose="02040503050406030204" pitchFamily="18" charset="0"/>
                      </a:rPr>
                      <m:t>, </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𝑛𝑒𝑤𝐴</m:t>
                        </m:r>
                      </m:e>
                      <m:sub>
                        <m:r>
                          <a:rPr lang="en-CA" altLang="zh-CN" i="1">
                            <a:solidFill>
                              <a:schemeClr val="tx1"/>
                            </a:solidFill>
                            <a:latin typeface="Cambria Math" panose="02040503050406030204" pitchFamily="18" charset="0"/>
                          </a:rPr>
                          <m:t>𝑚𝑎𝑥</m:t>
                        </m:r>
                      </m:sub>
                    </m:sSub>
                    <m:r>
                      <a:rPr lang="en-CA" altLang="zh-CN">
                        <a:solidFill>
                          <a:schemeClr val="tx1"/>
                        </a:solidFill>
                        <a:latin typeface="Cambria Math" panose="02040503050406030204" pitchFamily="18" charset="0"/>
                      </a:rPr>
                      <m:t>]</m:t>
                    </m:r>
                  </m:oMath>
                </a14:m>
                <a:r>
                  <a:rPr lang="zh-CN" altLang="en-US" dirty="0">
                    <a:solidFill>
                      <a:schemeClr val="tx1"/>
                    </a:solidFill>
                    <a:latin typeface="宋体" charset="-122"/>
                  </a:rPr>
                  <a:t>，</a:t>
                </a:r>
                <a:r>
                  <a:rPr lang="en-US" altLang="zh-CN" dirty="0">
                    <a:solidFill>
                      <a:schemeClr val="tx1"/>
                    </a:solidFill>
                  </a:rPr>
                  <a:t> </a:t>
                </a:r>
                <a14:m>
                  <m:oMath xmlns:m="http://schemas.openxmlformats.org/officeDocument/2006/math">
                    <m:sSup>
                      <m:sSupPr>
                        <m:ctrlPr>
                          <a:rPr lang="en-US" altLang="zh-CN" i="1" smtClean="0">
                            <a:solidFill>
                              <a:srgbClr val="FF0000"/>
                            </a:solidFill>
                            <a:latin typeface="Cambria Math" panose="02040503050406030204" pitchFamily="18" charset="0"/>
                          </a:rPr>
                        </m:ctrlPr>
                      </m:sSupPr>
                      <m:e>
                        <m:r>
                          <a:rPr lang="en-CA" altLang="zh-CN" i="1">
                            <a:solidFill>
                              <a:srgbClr val="FF0000"/>
                            </a:solidFill>
                            <a:latin typeface="Cambria Math" panose="02040503050406030204" pitchFamily="18" charset="0"/>
                          </a:rPr>
                          <m:t>𝑣</m:t>
                        </m:r>
                      </m:e>
                      <m:sup>
                        <m:r>
                          <a:rPr lang="en-CA" altLang="zh-CN" i="1">
                            <a:solidFill>
                              <a:srgbClr val="FF0000"/>
                            </a:solidFill>
                            <a:latin typeface="Cambria Math" panose="02040503050406030204" pitchFamily="18" charset="0"/>
                          </a:rPr>
                          <m:t>′</m:t>
                        </m:r>
                      </m:sup>
                    </m:sSup>
                    <m:r>
                      <a:rPr lang="en-CA" altLang="zh-CN"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CA" altLang="zh-CN" b="1" i="1">
                            <a:solidFill>
                              <a:srgbClr val="FF0000"/>
                            </a:solidFill>
                            <a:latin typeface="Cambria Math" panose="02040503050406030204" pitchFamily="18" charset="0"/>
                          </a:rPr>
                          <m:t>𝒗</m:t>
                        </m:r>
                        <m:r>
                          <a:rPr lang="en-CA"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𝑨</m:t>
                            </m:r>
                          </m:e>
                          <m:sub>
                            <m:r>
                              <a:rPr lang="en-CA" altLang="zh-CN" b="1" i="1">
                                <a:solidFill>
                                  <a:srgbClr val="FF0000"/>
                                </a:solidFill>
                                <a:latin typeface="Cambria Math" panose="02040503050406030204" pitchFamily="18" charset="0"/>
                              </a:rPr>
                              <m:t>𝒎𝒊𝒏</m:t>
                            </m:r>
                          </m:sub>
                        </m:sSub>
                      </m:num>
                      <m:den>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𝑨</m:t>
                            </m:r>
                          </m:e>
                          <m:sub>
                            <m:r>
                              <a:rPr lang="en-CA" altLang="zh-CN" b="1" i="1">
                                <a:solidFill>
                                  <a:srgbClr val="FF0000"/>
                                </a:solidFill>
                                <a:latin typeface="Cambria Math" panose="02040503050406030204" pitchFamily="18" charset="0"/>
                              </a:rPr>
                              <m:t>𝒎𝒂𝒙</m:t>
                            </m:r>
                          </m:sub>
                        </m:sSub>
                        <m:r>
                          <a:rPr lang="en-CA"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𝑨</m:t>
                            </m:r>
                          </m:e>
                          <m:sub>
                            <m:r>
                              <a:rPr lang="en-CA" altLang="zh-CN" b="1" i="1">
                                <a:solidFill>
                                  <a:srgbClr val="FF0000"/>
                                </a:solidFill>
                                <a:latin typeface="Cambria Math" panose="02040503050406030204" pitchFamily="18" charset="0"/>
                              </a:rPr>
                              <m:t>𝒎𝒊𝒏</m:t>
                            </m:r>
                          </m:sub>
                        </m:sSub>
                      </m:den>
                    </m:f>
                    <m:d>
                      <m:dPr>
                        <m:ctrlPr>
                          <a:rPr lang="en-US" altLang="zh-CN" b="1" i="1">
                            <a:solidFill>
                              <a:srgbClr val="FF0000"/>
                            </a:solidFill>
                            <a:latin typeface="Cambria Math" panose="02040503050406030204" pitchFamily="18" charset="0"/>
                          </a:rPr>
                        </m:ctrlPr>
                      </m:dPr>
                      <m:e>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𝒏𝒆𝒘𝑨</m:t>
                            </m:r>
                          </m:e>
                          <m:sub>
                            <m:r>
                              <a:rPr lang="en-CA" altLang="zh-CN" b="1" i="1">
                                <a:solidFill>
                                  <a:srgbClr val="FF0000"/>
                                </a:solidFill>
                                <a:latin typeface="Cambria Math" panose="02040503050406030204" pitchFamily="18" charset="0"/>
                              </a:rPr>
                              <m:t>𝒎𝒂𝒙</m:t>
                            </m:r>
                          </m:sub>
                        </m:sSub>
                        <m:r>
                          <a:rPr lang="en-CA"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𝒏𝒆𝒘𝑨</m:t>
                            </m:r>
                          </m:e>
                          <m:sub>
                            <m:r>
                              <a:rPr lang="en-CA" altLang="zh-CN" b="1" i="1">
                                <a:solidFill>
                                  <a:srgbClr val="FF0000"/>
                                </a:solidFill>
                                <a:latin typeface="Cambria Math" panose="02040503050406030204" pitchFamily="18" charset="0"/>
                              </a:rPr>
                              <m:t>𝒎𝒊𝒏</m:t>
                            </m:r>
                          </m:sub>
                        </m:sSub>
                      </m:e>
                    </m:d>
                    <m:r>
                      <a:rPr lang="en-CA" altLang="zh-CN" b="1" i="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𝒏𝒆𝒘𝑨</m:t>
                        </m:r>
                      </m:e>
                      <m:sub>
                        <m:r>
                          <a:rPr lang="en-CA" altLang="zh-CN" b="1" i="1">
                            <a:solidFill>
                              <a:srgbClr val="FF0000"/>
                            </a:solidFill>
                            <a:latin typeface="Cambria Math" panose="02040503050406030204" pitchFamily="18" charset="0"/>
                          </a:rPr>
                          <m:t>𝒎𝒊𝒏</m:t>
                        </m:r>
                      </m:sub>
                    </m:sSub>
                    <m:r>
                      <a:rPr lang="en-CA" altLang="zh-CN" i="1">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m:t>
                    </m:r>
                  </m:oMath>
                </a14:m>
                <a:r>
                  <a:rPr lang="zh-CN" altLang="en-US" dirty="0">
                    <a:solidFill>
                      <a:schemeClr val="tx1"/>
                    </a:solidFill>
                  </a:rPr>
                  <a:t>保留原数据中存在关系。但将来遇超过</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𝐴</m:t>
                        </m:r>
                      </m:e>
                      <m:sub>
                        <m:r>
                          <a:rPr lang="en-CA" altLang="zh-CN" i="1">
                            <a:solidFill>
                              <a:schemeClr val="tx1"/>
                            </a:solidFill>
                            <a:latin typeface="Cambria Math" panose="02040503050406030204" pitchFamily="18" charset="0"/>
                          </a:rPr>
                          <m:t>𝑚𝑖𝑛</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CA" altLang="zh-CN" i="1">
                            <a:solidFill>
                              <a:schemeClr val="tx1"/>
                            </a:solidFill>
                            <a:latin typeface="Cambria Math" panose="02040503050406030204" pitchFamily="18" charset="0"/>
                          </a:rPr>
                          <m:t>𝐴</m:t>
                        </m:r>
                      </m:e>
                      <m:sub>
                        <m:r>
                          <a:rPr lang="en-CA" altLang="zh-CN" i="1">
                            <a:solidFill>
                              <a:schemeClr val="tx1"/>
                            </a:solidFill>
                            <a:latin typeface="Cambria Math" panose="02040503050406030204" pitchFamily="18" charset="0"/>
                          </a:rPr>
                          <m:t>𝑚</m:t>
                        </m:r>
                        <m:r>
                          <a:rPr lang="en-US" altLang="zh-CN" i="1">
                            <a:solidFill>
                              <a:schemeClr val="tx1"/>
                            </a:solidFill>
                            <a:latin typeface="Cambria Math" panose="02040503050406030204" pitchFamily="18" charset="0"/>
                          </a:rPr>
                          <m:t>𝑎𝑥</m:t>
                        </m:r>
                      </m:sub>
                    </m:sSub>
                    <m:r>
                      <a:rPr lang="en-US" altLang="zh-CN" i="1">
                        <a:solidFill>
                          <a:schemeClr val="tx1"/>
                        </a:solidFill>
                        <a:latin typeface="Cambria Math" panose="02040503050406030204" pitchFamily="18" charset="0"/>
                      </a:rPr>
                      <m:t>]</m:t>
                    </m:r>
                  </m:oMath>
                </a14:m>
                <a:r>
                  <a:rPr lang="zh-CN" altLang="en-US" dirty="0">
                    <a:solidFill>
                      <a:schemeClr val="tx1"/>
                    </a:solidFill>
                  </a:rPr>
                  <a:t>取值范围的值将引起出错。</a:t>
                </a:r>
                <a:r>
                  <a:rPr lang="zh-CN" altLang="en-US" dirty="0">
                    <a:solidFill>
                      <a:schemeClr val="bg1"/>
                    </a:solidFill>
                    <a:highlight>
                      <a:srgbClr val="000000"/>
                    </a:highlight>
                    <a:latin typeface="宋体" charset="-122"/>
                  </a:rPr>
                  <a:t>②零</a:t>
                </a:r>
                <a:r>
                  <a:rPr lang="en-US" altLang="zh-CN" dirty="0">
                    <a:solidFill>
                      <a:schemeClr val="bg1"/>
                    </a:solidFill>
                    <a:highlight>
                      <a:srgbClr val="000000"/>
                    </a:highlight>
                    <a:latin typeface="宋体" charset="-122"/>
                  </a:rPr>
                  <a:t>-</a:t>
                </a:r>
                <a:r>
                  <a:rPr lang="zh-CN" altLang="en-US" dirty="0">
                    <a:solidFill>
                      <a:schemeClr val="bg1"/>
                    </a:solidFill>
                    <a:highlight>
                      <a:srgbClr val="000000"/>
                    </a:highlight>
                    <a:latin typeface="宋体" charset="-122"/>
                  </a:rPr>
                  <a:t>均值规范化（</a:t>
                </a:r>
                <a:r>
                  <a:rPr lang="en-US" altLang="zh-CN" dirty="0">
                    <a:solidFill>
                      <a:schemeClr val="bg1"/>
                    </a:solidFill>
                    <a:highlight>
                      <a:srgbClr val="000000"/>
                    </a:highlight>
                    <a:latin typeface="宋体" charset="-122"/>
                  </a:rPr>
                  <a:t>z-score</a:t>
                </a:r>
                <a:r>
                  <a:rPr lang="zh-CN" altLang="en-US" dirty="0">
                    <a:solidFill>
                      <a:schemeClr val="bg1"/>
                    </a:solidFill>
                    <a:highlight>
                      <a:srgbClr val="000000"/>
                    </a:highlight>
                    <a:latin typeface="宋体" charset="-122"/>
                  </a:rPr>
                  <a:t>规范化）：</a:t>
                </a:r>
                <a:r>
                  <a:rPr lang="zh-CN" altLang="en-US" dirty="0">
                    <a:latin typeface="宋体" charset="-122"/>
                  </a:rPr>
                  <a:t>根据</a:t>
                </a:r>
                <a:r>
                  <a:rPr lang="en-US" altLang="zh-CN" dirty="0">
                    <a:latin typeface="宋体" charset="-122"/>
                  </a:rPr>
                  <a:t>A</a:t>
                </a:r>
                <a:r>
                  <a:rPr lang="zh-CN" altLang="en-US" dirty="0">
                    <a:latin typeface="宋体" charset="-122"/>
                  </a:rPr>
                  <a:t>均值和偏差规格化</a:t>
                </a:r>
                <a:r>
                  <a:rPr lang="en-US" altLang="zh-CN" dirty="0">
                    <a:latin typeface="宋体" charset="-122"/>
                  </a:rPr>
                  <a:t>,</a:t>
                </a:r>
                <a:r>
                  <a:rPr lang="zh-CN" altLang="en-US" dirty="0">
                    <a:latin typeface="宋体" charset="-122"/>
                  </a:rPr>
                  <a:t>常用于最大最小值未知；或使用最大最小规格化时会出现异常数据的情况。</a:t>
                </a:r>
                <a:r>
                  <a:rPr lang="en-US" altLang="zh-CN" sz="3200" dirty="0"/>
                  <a:t> </a:t>
                </a:r>
                <a14:m>
                  <m:oMath xmlns:m="http://schemas.openxmlformats.org/officeDocument/2006/math">
                    <m:sSup>
                      <m:sSupPr>
                        <m:ctrlPr>
                          <a:rPr lang="en-US" altLang="zh-CN" b="1" i="1" smtClean="0">
                            <a:solidFill>
                              <a:srgbClr val="FF0000"/>
                            </a:solidFill>
                            <a:latin typeface="Cambria Math" panose="02040503050406030204" pitchFamily="18" charset="0"/>
                          </a:rPr>
                        </m:ctrlPr>
                      </m:sSupPr>
                      <m:e>
                        <m:r>
                          <a:rPr lang="en-CA" altLang="zh-CN" b="1" i="1">
                            <a:solidFill>
                              <a:srgbClr val="FF0000"/>
                            </a:solidFill>
                            <a:latin typeface="Cambria Math" panose="02040503050406030204" pitchFamily="18" charset="0"/>
                          </a:rPr>
                          <m:t>𝒗</m:t>
                        </m:r>
                      </m:e>
                      <m:sup>
                        <m:r>
                          <a:rPr lang="en-CA" altLang="zh-CN" b="1" i="1">
                            <a:solidFill>
                              <a:srgbClr val="FF0000"/>
                            </a:solidFill>
                            <a:latin typeface="Cambria Math" panose="02040503050406030204" pitchFamily="18" charset="0"/>
                          </a:rPr>
                          <m:t>′</m:t>
                        </m:r>
                      </m:sup>
                    </m:sSup>
                    <m:r>
                      <a:rPr lang="en-CA" altLang="zh-CN" b="1" i="1">
                        <a:solidFill>
                          <a:srgbClr val="FF0000"/>
                        </a:solidFill>
                        <a:latin typeface="Cambria Math" panose="02040503050406030204" pitchFamily="18" charset="0"/>
                      </a:rPr>
                      <m:t>=</m:t>
                    </m:r>
                    <m:f>
                      <m:fPr>
                        <m:ctrlPr>
                          <a:rPr lang="en-US" altLang="zh-CN" b="1" i="1">
                            <a:solidFill>
                              <a:srgbClr val="FF0000"/>
                            </a:solidFill>
                            <a:latin typeface="Cambria Math" panose="02040503050406030204" pitchFamily="18" charset="0"/>
                          </a:rPr>
                        </m:ctrlPr>
                      </m:fPr>
                      <m:num>
                        <m:r>
                          <a:rPr lang="en-CA" altLang="zh-CN" b="1" i="1">
                            <a:solidFill>
                              <a:srgbClr val="FF0000"/>
                            </a:solidFill>
                            <a:latin typeface="Cambria Math" panose="02040503050406030204" pitchFamily="18" charset="0"/>
                          </a:rPr>
                          <m:t>𝒗</m:t>
                        </m:r>
                        <m:r>
                          <a:rPr lang="en-CA" altLang="zh-CN" b="1" i="1">
                            <a:solidFill>
                              <a:srgbClr val="FF0000"/>
                            </a:solidFill>
                            <a:latin typeface="Cambria Math" panose="02040503050406030204" pitchFamily="18" charset="0"/>
                          </a:rPr>
                          <m:t>−</m:t>
                        </m:r>
                        <m:bar>
                          <m:barPr>
                            <m:pos m:val="top"/>
                            <m:ctrlPr>
                              <a:rPr lang="en-US" altLang="zh-CN" b="1" i="1">
                                <a:solidFill>
                                  <a:srgbClr val="FF0000"/>
                                </a:solidFill>
                                <a:latin typeface="Cambria Math" panose="02040503050406030204" pitchFamily="18" charset="0"/>
                              </a:rPr>
                            </m:ctrlPr>
                          </m:barPr>
                          <m:e>
                            <m:r>
                              <a:rPr lang="en-CA" altLang="zh-CN" b="1" i="1">
                                <a:solidFill>
                                  <a:srgbClr val="FF0000"/>
                                </a:solidFill>
                                <a:latin typeface="Cambria Math" panose="02040503050406030204" pitchFamily="18" charset="0"/>
                              </a:rPr>
                              <m:t>𝑨</m:t>
                            </m:r>
                          </m:e>
                        </m:bar>
                      </m:num>
                      <m:den>
                        <m:sSub>
                          <m:sSubPr>
                            <m:ctrlPr>
                              <a:rPr lang="en-US" altLang="zh-CN" b="1" i="1">
                                <a:solidFill>
                                  <a:srgbClr val="FF0000"/>
                                </a:solidFill>
                                <a:latin typeface="Cambria Math" panose="02040503050406030204" pitchFamily="18" charset="0"/>
                              </a:rPr>
                            </m:ctrlPr>
                          </m:sSubPr>
                          <m:e>
                            <m:r>
                              <a:rPr lang="en-CA" altLang="zh-CN" b="1" i="1">
                                <a:solidFill>
                                  <a:srgbClr val="FF0000"/>
                                </a:solidFill>
                                <a:latin typeface="Cambria Math" panose="02040503050406030204" pitchFamily="18" charset="0"/>
                              </a:rPr>
                              <m:t>𝝈</m:t>
                            </m:r>
                          </m:e>
                          <m:sub>
                            <m:r>
                              <a:rPr lang="en-CA" altLang="zh-CN" b="1" i="1">
                                <a:solidFill>
                                  <a:srgbClr val="FF0000"/>
                                </a:solidFill>
                                <a:latin typeface="Cambria Math" panose="02040503050406030204" pitchFamily="18" charset="0"/>
                              </a:rPr>
                              <m:t>𝑨</m:t>
                            </m:r>
                          </m:sub>
                        </m:sSub>
                        <m:r>
                          <a:rPr lang="en-US" altLang="zh-CN" b="1" i="1" smtClean="0">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方差</m:t>
                        </m:r>
                        <m:r>
                          <a:rPr lang="en-US" altLang="zh-CN" b="1" i="1" smtClean="0">
                            <a:solidFill>
                              <a:srgbClr val="FF0000"/>
                            </a:solidFill>
                            <a:latin typeface="Cambria Math" panose="02040503050406030204" pitchFamily="18" charset="0"/>
                          </a:rPr>
                          <m:t>)</m:t>
                        </m:r>
                      </m:den>
                    </m:f>
                  </m:oMath>
                </a14:m>
                <a:r>
                  <a:rPr lang="zh-CN" altLang="en-US" dirty="0">
                    <a:solidFill>
                      <a:schemeClr val="bg1"/>
                    </a:solidFill>
                    <a:highlight>
                      <a:srgbClr val="000000"/>
                    </a:highlight>
                    <a:latin typeface="宋体" charset="-122"/>
                  </a:rPr>
                  <a:t>③小数定标规范化</a:t>
                </a:r>
                <a:r>
                  <a:rPr lang="zh-CN" altLang="en-US" sz="2000" dirty="0">
                    <a:latin typeface="宋体" charset="-122"/>
                  </a:rPr>
                  <a:t>：</a:t>
                </a:r>
                <a:r>
                  <a:rPr lang="zh-CN" altLang="en-US" b="1" dirty="0">
                    <a:solidFill>
                      <a:schemeClr val="tx1"/>
                    </a:solidFill>
                  </a:rPr>
                  <a:t>移动</a:t>
                </a:r>
                <a:r>
                  <a:rPr lang="en-US" altLang="zh-CN" b="1" dirty="0">
                    <a:solidFill>
                      <a:schemeClr val="tx1"/>
                    </a:solidFill>
                  </a:rPr>
                  <a:t>A</a:t>
                </a:r>
                <a:r>
                  <a:rPr lang="zh-CN" altLang="en-US" b="1" dirty="0">
                    <a:solidFill>
                      <a:schemeClr val="tx1"/>
                    </a:solidFill>
                  </a:rPr>
                  <a:t>值的小数位置</a:t>
                </a:r>
                <a:r>
                  <a:rPr lang="zh-CN" altLang="en-US" dirty="0">
                    <a:solidFill>
                      <a:schemeClr val="tx1"/>
                    </a:solidFill>
                  </a:rPr>
                  <a:t>。移动位数取决于</a:t>
                </a:r>
                <a:r>
                  <a:rPr lang="en-US" altLang="zh-CN" dirty="0">
                    <a:solidFill>
                      <a:schemeClr val="tx1"/>
                    </a:solidFill>
                  </a:rPr>
                  <a:t>A</a:t>
                </a:r>
                <a:r>
                  <a:rPr lang="zh-CN" altLang="en-US" dirty="0">
                    <a:solidFill>
                      <a:schemeClr val="tx1"/>
                    </a:solidFill>
                  </a:rPr>
                  <a:t>绝对值的最大值。</a:t>
                </a:r>
                <a:r>
                  <a:rPr lang="en-US" altLang="zh-CN" sz="2000" dirty="0">
                    <a:solidFill>
                      <a:srgbClr val="002060"/>
                    </a:solidFill>
                  </a:rPr>
                  <a:t> </a:t>
                </a:r>
                <a14:m>
                  <m:oMath xmlns:m="http://schemas.openxmlformats.org/officeDocument/2006/math">
                    <m:sSup>
                      <m:sSupPr>
                        <m:ctrlPr>
                          <a:rPr lang="en-US" altLang="zh-CN" i="1" dirty="0" smtClean="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𝑣</m:t>
                        </m:r>
                      </m:e>
                      <m:sup>
                        <m:r>
                          <a:rPr lang="en-US" altLang="zh-CN" i="1" dirty="0">
                            <a:solidFill>
                              <a:srgbClr val="FF0000"/>
                            </a:solidFill>
                            <a:latin typeface="Cambria Math" panose="02040503050406030204" pitchFamily="18" charset="0"/>
                          </a:rPr>
                          <m:t>′</m:t>
                        </m:r>
                      </m:sup>
                    </m:sSup>
                    <m:r>
                      <a:rPr lang="en-US" altLang="zh-CN" i="1" dirty="0">
                        <a:solidFill>
                          <a:srgbClr val="FF0000"/>
                        </a:solidFill>
                        <a:latin typeface="Cambria Math" panose="02040503050406030204" pitchFamily="18" charset="0"/>
                      </a:rPr>
                      <m:t>=</m:t>
                    </m:r>
                    <m:f>
                      <m:fPr>
                        <m:ctrlPr>
                          <a:rPr lang="en-US" altLang="zh-CN" i="1" dirty="0">
                            <a:solidFill>
                              <a:srgbClr val="FF0000"/>
                            </a:solidFill>
                            <a:latin typeface="Cambria Math" panose="02040503050406030204" pitchFamily="18" charset="0"/>
                          </a:rPr>
                        </m:ctrlPr>
                      </m:fPr>
                      <m:num>
                        <m:r>
                          <a:rPr lang="en-US" altLang="zh-CN" i="1" dirty="0">
                            <a:solidFill>
                              <a:srgbClr val="FF0000"/>
                            </a:solidFill>
                            <a:latin typeface="Cambria Math" panose="02040503050406030204" pitchFamily="18" charset="0"/>
                          </a:rPr>
                          <m:t>𝑣</m:t>
                        </m:r>
                      </m:num>
                      <m:den>
                        <m:sSup>
                          <m:sSupPr>
                            <m:ctrlPr>
                              <a:rPr lang="en-US" altLang="zh-CN" i="1" dirty="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10</m:t>
                            </m:r>
                          </m:e>
                          <m:sup>
                            <m:r>
                              <a:rPr lang="en-US" altLang="zh-CN" i="1" dirty="0">
                                <a:solidFill>
                                  <a:srgbClr val="FF0000"/>
                                </a:solidFill>
                                <a:latin typeface="Cambria Math" panose="02040503050406030204" pitchFamily="18" charset="0"/>
                              </a:rPr>
                              <m:t>𝑗</m:t>
                            </m:r>
                          </m:sup>
                        </m:sSup>
                        <m:r>
                          <a:rPr lang="zh-CN" altLang="en-US" i="1" dirty="0" smtClean="0">
                            <a:solidFill>
                              <a:srgbClr val="FF0000"/>
                            </a:solidFill>
                            <a:latin typeface="Cambria Math" panose="02040503050406030204" pitchFamily="18" charset="0"/>
                          </a:rPr>
                          <m:t>（</m:t>
                        </m:r>
                        <m:r>
                          <m:rPr>
                            <m:nor/>
                          </m:rPr>
                          <a:rPr lang="en-US" altLang="zh-CN" dirty="0">
                            <a:solidFill>
                              <a:srgbClr val="FF0000"/>
                            </a:solidFill>
                          </a:rPr>
                          <m:t>j</m:t>
                        </m:r>
                        <m:r>
                          <m:rPr>
                            <m:nor/>
                          </m:rPr>
                          <a:rPr lang="zh-CN" altLang="en-US" dirty="0">
                            <a:solidFill>
                              <a:srgbClr val="FF0000"/>
                            </a:solidFill>
                          </a:rPr>
                          <m:t>为使</m:t>
                        </m:r>
                        <m:r>
                          <m:rPr>
                            <m:sty m:val="p"/>
                          </m:rPr>
                          <a:rPr lang="en-US" altLang="zh-CN" i="1" dirty="0">
                            <a:solidFill>
                              <a:srgbClr val="FF0000"/>
                            </a:solidFill>
                            <a:latin typeface="Cambria Math" panose="02040503050406030204" pitchFamily="18" charset="0"/>
                          </a:rPr>
                          <m:t>max</m:t>
                        </m:r>
                        <m:r>
                          <a:rPr lang="en-US" altLang="zh-CN" i="1" dirty="0">
                            <a:solidFill>
                              <a:srgbClr val="FF0000"/>
                            </a:solidFill>
                            <a:latin typeface="Cambria Math" panose="02040503050406030204" pitchFamily="18" charset="0"/>
                          </a:rPr>
                          <m:t>⁡(|</m:t>
                        </m:r>
                        <m:sSup>
                          <m:sSupPr>
                            <m:ctrlPr>
                              <a:rPr lang="en-US" altLang="zh-CN" i="1" dirty="0">
                                <a:solidFill>
                                  <a:srgbClr val="FF0000"/>
                                </a:solidFill>
                                <a:latin typeface="Cambria Math" panose="02040503050406030204" pitchFamily="18" charset="0"/>
                              </a:rPr>
                            </m:ctrlPr>
                          </m:sSupPr>
                          <m:e>
                            <m:r>
                              <a:rPr lang="en-US" altLang="zh-CN" i="1" dirty="0">
                                <a:solidFill>
                                  <a:srgbClr val="FF0000"/>
                                </a:solidFill>
                                <a:latin typeface="Cambria Math" panose="02040503050406030204" pitchFamily="18" charset="0"/>
                              </a:rPr>
                              <m:t>𝑣</m:t>
                            </m:r>
                          </m:e>
                          <m:sup>
                            <m:r>
                              <a:rPr lang="en-US" altLang="zh-CN" i="1" dirty="0">
                                <a:solidFill>
                                  <a:srgbClr val="FF0000"/>
                                </a:solidFill>
                                <a:latin typeface="Cambria Math" panose="02040503050406030204" pitchFamily="18" charset="0"/>
                              </a:rPr>
                              <m:t>′</m:t>
                            </m:r>
                          </m:sup>
                        </m:sSup>
                        <m:r>
                          <a:rPr lang="en-US" altLang="zh-CN" i="1" dirty="0">
                            <a:solidFill>
                              <a:srgbClr val="FF0000"/>
                            </a:solidFill>
                            <a:latin typeface="Cambria Math" panose="02040503050406030204" pitchFamily="18" charset="0"/>
                          </a:rPr>
                          <m:t> |)&lt;1</m:t>
                        </m:r>
                        <m:r>
                          <m:rPr>
                            <m:nor/>
                          </m:rPr>
                          <a:rPr lang="zh-CN" altLang="en-US" dirty="0">
                            <a:solidFill>
                              <a:srgbClr val="FF0000"/>
                            </a:solidFill>
                          </a:rPr>
                          <m:t>成立的最小值</m:t>
                        </m:r>
                        <m:r>
                          <a:rPr lang="zh-CN" altLang="en-US" i="1" dirty="0">
                            <a:solidFill>
                              <a:srgbClr val="FF0000"/>
                            </a:solidFill>
                            <a:latin typeface="Cambria Math" panose="02040503050406030204" pitchFamily="18" charset="0"/>
                          </a:rPr>
                          <m:t>）</m:t>
                        </m:r>
                      </m:den>
                    </m:f>
                  </m:oMath>
                </a14:m>
                <a:r>
                  <a:rPr lang="zh-CN" altLang="en-US" sz="2000" dirty="0">
                    <a:latin typeface="宋体" charset="-122"/>
                  </a:rPr>
                  <a:t> </a:t>
                </a:r>
                <a:r>
                  <a:rPr lang="zh-CN" altLang="en-US" sz="2000" b="1" u="sng" dirty="0">
                    <a:effectLst>
                      <a:outerShdw blurRad="38100" dist="38100" dir="2700000" algn="tl">
                        <a:srgbClr val="000000">
                          <a:alpha val="43137"/>
                        </a:srgbClr>
                      </a:outerShdw>
                    </a:effectLst>
                    <a:latin typeface="宋体" charset="-122"/>
                  </a:rPr>
                  <a:t>（</a:t>
                </a:r>
                <a:r>
                  <a:rPr lang="en-US" altLang="zh-CN" sz="2000" b="1" u="sng" dirty="0">
                    <a:effectLst>
                      <a:outerShdw blurRad="38100" dist="38100" dir="2700000" algn="tl">
                        <a:srgbClr val="000000">
                          <a:alpha val="43137"/>
                        </a:srgbClr>
                      </a:outerShdw>
                    </a:effectLst>
                    <a:latin typeface="宋体" charset="-122"/>
                  </a:rPr>
                  <a:t>5</a:t>
                </a:r>
                <a:r>
                  <a:rPr lang="zh-CN" altLang="en-US" sz="2000" b="1" u="sng" dirty="0">
                    <a:effectLst>
                      <a:outerShdw blurRad="38100" dist="38100" dir="2700000" algn="tl">
                        <a:srgbClr val="000000">
                          <a:alpha val="43137"/>
                        </a:srgbClr>
                      </a:outerShdw>
                    </a:effectLst>
                    <a:latin typeface="宋体" charset="-122"/>
                  </a:rPr>
                  <a:t>）属性构造：</a:t>
                </a:r>
                <a:r>
                  <a:rPr lang="zh-CN" altLang="en-US" dirty="0">
                    <a:latin typeface="宋体" charset="-122"/>
                  </a:rPr>
                  <a:t>用已有属性集构造新属性并加入到现有属性集合，提高挖掘准确性</a:t>
                </a:r>
                <a:r>
                  <a:rPr lang="zh-CN" altLang="en-US" dirty="0">
                    <a:latin typeface="楷体" panose="02010609060101010101" pitchFamily="49" charset="-122"/>
                    <a:ea typeface="楷体" panose="02010609060101010101" pitchFamily="49" charset="-122"/>
                  </a:rPr>
                  <a:t>（长宽→面积）</a:t>
                </a:r>
                <a:r>
                  <a:rPr lang="zh-CN" altLang="en-US" dirty="0">
                    <a:latin typeface="宋体" charset="-122"/>
                  </a:rPr>
                  <a:t>。可减少</a:t>
                </a:r>
                <a:r>
                  <a:rPr lang="zh-CN" altLang="en-US" u="sng" dirty="0">
                    <a:latin typeface="宋体" charset="-122"/>
                  </a:rPr>
                  <a:t>学习构造决策树</a:t>
                </a:r>
                <a:r>
                  <a:rPr lang="zh-CN" altLang="en-US" dirty="0">
                    <a:latin typeface="宋体" charset="-122"/>
                  </a:rPr>
                  <a:t>时所出现的</a:t>
                </a:r>
                <a:r>
                  <a:rPr lang="zh-CN" altLang="en-US" u="sng" dirty="0">
                    <a:latin typeface="宋体" charset="-122"/>
                  </a:rPr>
                  <a:t>碎块情况、</a:t>
                </a:r>
                <a:r>
                  <a:rPr lang="zh-CN" altLang="en-US" dirty="0">
                    <a:latin typeface="宋体" charset="-122"/>
                  </a:rPr>
                  <a:t>发掘深层相互关系</a:t>
                </a:r>
                <a:endParaRPr lang="zh-CN" altLang="en-US" sz="2000" dirty="0">
                  <a:latin typeface="宋体" charset="-122"/>
                </a:endParaRPr>
              </a:p>
              <a:p>
                <a:endParaRPr lang="en-US" altLang="zh-CN" sz="2000" dirty="0">
                  <a:latin typeface="宋体" charset="-122"/>
                </a:endParaRPr>
              </a:p>
              <a:p>
                <a:endParaRPr lang="en-US" altLang="zh-CN" sz="2000" dirty="0">
                  <a:latin typeface="宋体" charset="-122"/>
                </a:endParaRPr>
              </a:p>
              <a:p>
                <a:endParaRPr lang="zh-CN" altLang="en-US" sz="2000" dirty="0">
                  <a:latin typeface="宋体" charset="-122"/>
                </a:endParaRPr>
              </a:p>
            </p:txBody>
          </p:sp>
        </mc:Choice>
        <mc:Fallback>
          <p:sp>
            <p:nvSpPr>
              <p:cNvPr id="6" name="文本框 5">
                <a:extLst>
                  <a:ext uri="{FF2B5EF4-FFF2-40B4-BE49-F238E27FC236}">
                    <a16:creationId xmlns:a16="http://schemas.microsoft.com/office/drawing/2014/main" id="{33D5630A-4688-FB9D-D3E6-D66A09DC815F}"/>
                  </a:ext>
                </a:extLst>
              </p:cNvPr>
              <p:cNvSpPr txBox="1">
                <a:spLocks noRot="1" noChangeAspect="1" noMove="1" noResize="1" noEditPoints="1" noAdjustHandles="1" noChangeArrowheads="1" noChangeShapeType="1" noTextEdit="1"/>
              </p:cNvSpPr>
              <p:nvPr/>
            </p:nvSpPr>
            <p:spPr>
              <a:xfrm>
                <a:off x="-84535" y="308638"/>
                <a:ext cx="9370219" cy="5089470"/>
              </a:xfrm>
              <a:prstGeom prst="rect">
                <a:avLst/>
              </a:prstGeom>
              <a:blipFill>
                <a:blip r:embed="rId3"/>
                <a:stretch>
                  <a:fillRect l="-716" t="-838" r="-3709"/>
                </a:stretch>
              </a:blipFill>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207824B9-1BB1-0C0D-97B6-2C393A5562C5}"/>
              </a:ext>
            </a:extLst>
          </p:cNvPr>
          <p:cNvSpPr txBox="1">
            <a:spLocks noRot="1" noChangeArrowheads="1"/>
          </p:cNvSpPr>
          <p:nvPr/>
        </p:nvSpPr>
        <p:spPr bwMode="auto">
          <a:xfrm>
            <a:off x="-121021" y="4369817"/>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400" b="1" dirty="0">
                <a:solidFill>
                  <a:srgbClr val="002060"/>
                </a:solidFill>
                <a:latin typeface="微软雅黑" panose="020B0503020204020204" pitchFamily="34" charset="-122"/>
                <a:ea typeface="微软雅黑" panose="020B0503020204020204" pitchFamily="34" charset="-122"/>
              </a:rPr>
              <a:t>4.4 </a:t>
            </a:r>
            <a:r>
              <a:rPr lang="zh-CN" altLang="en-US" sz="2400" b="1" dirty="0">
                <a:solidFill>
                  <a:srgbClr val="002060"/>
                </a:solidFill>
                <a:latin typeface="微软雅黑" panose="020B0503020204020204" pitchFamily="34" charset="-122"/>
                <a:ea typeface="微软雅黑" panose="020B0503020204020204" pitchFamily="34" charset="-122"/>
              </a:rPr>
              <a:t>数据归约（消减）</a:t>
            </a:r>
          </a:p>
        </p:txBody>
      </p:sp>
      <p:sp>
        <p:nvSpPr>
          <p:cNvPr id="11" name="文本框 10">
            <a:extLst>
              <a:ext uri="{FF2B5EF4-FFF2-40B4-BE49-F238E27FC236}">
                <a16:creationId xmlns:a16="http://schemas.microsoft.com/office/drawing/2014/main" id="{120B90BC-C956-BF3D-058E-A781D71A2D3A}"/>
              </a:ext>
            </a:extLst>
          </p:cNvPr>
          <p:cNvSpPr txBox="1"/>
          <p:nvPr/>
        </p:nvSpPr>
        <p:spPr>
          <a:xfrm>
            <a:off x="2737842" y="4246572"/>
            <a:ext cx="6177558" cy="584775"/>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从原有庞大数据集中获得一个精简的数据集合，并使这一精简数据集保持原有数据集的完整性</a:t>
            </a:r>
          </a:p>
        </p:txBody>
      </p:sp>
      <p:sp>
        <p:nvSpPr>
          <p:cNvPr id="13" name="文本框 12">
            <a:extLst>
              <a:ext uri="{FF2B5EF4-FFF2-40B4-BE49-F238E27FC236}">
                <a16:creationId xmlns:a16="http://schemas.microsoft.com/office/drawing/2014/main" id="{BB39AEAD-369F-1DC9-5D67-3043CCB3665D}"/>
              </a:ext>
            </a:extLst>
          </p:cNvPr>
          <p:cNvSpPr txBox="1"/>
          <p:nvPr/>
        </p:nvSpPr>
        <p:spPr>
          <a:xfrm>
            <a:off x="-95422" y="4768479"/>
            <a:ext cx="9355507" cy="400110"/>
          </a:xfrm>
          <a:prstGeom prst="rect">
            <a:avLst/>
          </a:prstGeom>
          <a:noFill/>
        </p:spPr>
        <p:txBody>
          <a:bodyPr wrap="square">
            <a:spAutoFit/>
          </a:bodyPr>
          <a:lstStyle/>
          <a:p>
            <a:pPr eaLnBrk="1" hangingPunct="1"/>
            <a:r>
              <a:rPr lang="zh-CN" altLang="en-US" sz="2000" b="1" dirty="0">
                <a:latin typeface="微软雅黑" panose="020B0503020204020204" pitchFamily="34" charset="-122"/>
                <a:ea typeface="微软雅黑" panose="020B0503020204020204" pitchFamily="34" charset="-122"/>
              </a:rPr>
              <a:t>归约标准</a:t>
            </a:r>
            <a:r>
              <a:rPr lang="zh-CN" altLang="en-US" dirty="0"/>
              <a:t>：数据归约时间</a:t>
            </a:r>
            <a:r>
              <a:rPr lang="en-US" altLang="zh-CN" dirty="0"/>
              <a:t>&lt;</a:t>
            </a:r>
            <a:r>
              <a:rPr lang="zh-CN" altLang="en-US" dirty="0"/>
              <a:t>归约后数据上挖掘节省的时间</a:t>
            </a:r>
            <a:r>
              <a:rPr lang="en-US" altLang="zh-CN" dirty="0"/>
              <a:t> + </a:t>
            </a:r>
            <a:r>
              <a:rPr lang="zh-CN" altLang="en-US" dirty="0"/>
              <a:t>数据量小但效果</a:t>
            </a:r>
            <a:r>
              <a:rPr lang="en-US" altLang="zh-CN" dirty="0"/>
              <a:t>/</a:t>
            </a:r>
            <a:r>
              <a:rPr lang="zh-CN" altLang="en-US" dirty="0"/>
              <a:t>结果近乎相同</a:t>
            </a:r>
            <a:endParaRPr lang="en-US" altLang="zh-CN" dirty="0"/>
          </a:p>
        </p:txBody>
      </p:sp>
      <p:sp>
        <p:nvSpPr>
          <p:cNvPr id="15" name="文本框 14">
            <a:extLst>
              <a:ext uri="{FF2B5EF4-FFF2-40B4-BE49-F238E27FC236}">
                <a16:creationId xmlns:a16="http://schemas.microsoft.com/office/drawing/2014/main" id="{34EE77F8-262A-C14F-7FD3-B8D78F5A5921}"/>
              </a:ext>
            </a:extLst>
          </p:cNvPr>
          <p:cNvSpPr txBox="1"/>
          <p:nvPr/>
        </p:nvSpPr>
        <p:spPr>
          <a:xfrm>
            <a:off x="-58937" y="5094750"/>
            <a:ext cx="9319022" cy="1785104"/>
          </a:xfrm>
          <a:prstGeom prst="rect">
            <a:avLst/>
          </a:prstGeom>
          <a:noFill/>
        </p:spPr>
        <p:txBody>
          <a:bodyPr wrap="square">
            <a:spAutoFit/>
          </a:bodyPr>
          <a:lstStyle/>
          <a:p>
            <a:pPr eaLnBrk="1" hangingPunct="1"/>
            <a:r>
              <a:rPr lang="zh-CN" altLang="en-US" sz="2000" b="1" dirty="0">
                <a:latin typeface="微软雅黑" panose="020B0503020204020204" pitchFamily="34" charset="-122"/>
                <a:ea typeface="微软雅黑" panose="020B0503020204020204" pitchFamily="34" charset="-122"/>
              </a:rPr>
              <a:t>归约方法</a:t>
            </a:r>
            <a:r>
              <a:rPr lang="zh-CN" altLang="en-US" sz="2000" dirty="0">
                <a:sym typeface="Wingdings" panose="05000000000000000000" pitchFamily="2" charset="2"/>
              </a:rPr>
              <a:t>：</a:t>
            </a:r>
            <a:r>
              <a:rPr lang="zh-CN" altLang="en-US" b="1" u="sng" dirty="0">
                <a:solidFill>
                  <a:schemeClr val="bg1"/>
                </a:solidFill>
                <a:highlight>
                  <a:srgbClr val="000000"/>
                </a:highlight>
                <a:sym typeface="Wingdings" panose="05000000000000000000" pitchFamily="2" charset="2"/>
              </a:rPr>
              <a:t>（</a:t>
            </a:r>
            <a:r>
              <a:rPr lang="en-US" altLang="zh-CN" b="1" u="sng" dirty="0">
                <a:solidFill>
                  <a:schemeClr val="bg1"/>
                </a:solidFill>
                <a:highlight>
                  <a:srgbClr val="000000"/>
                </a:highlight>
                <a:sym typeface="Wingdings" panose="05000000000000000000" pitchFamily="2" charset="2"/>
              </a:rPr>
              <a:t>1</a:t>
            </a:r>
            <a:r>
              <a:rPr lang="zh-CN" altLang="en-US" b="1" u="sng" dirty="0">
                <a:solidFill>
                  <a:schemeClr val="bg1"/>
                </a:solidFill>
                <a:highlight>
                  <a:srgbClr val="000000"/>
                </a:highlight>
                <a:sym typeface="Wingdings" panose="05000000000000000000" pitchFamily="2" charset="2"/>
              </a:rPr>
              <a:t>）</a:t>
            </a:r>
            <a:r>
              <a:rPr lang="zh-CN" altLang="en-US" b="1" u="sng" dirty="0">
                <a:solidFill>
                  <a:schemeClr val="bg1"/>
                </a:solidFill>
                <a:highlight>
                  <a:srgbClr val="000000"/>
                </a:highlight>
              </a:rPr>
              <a:t>数据立方体</a:t>
            </a:r>
            <a:r>
              <a:rPr lang="zh-CN" altLang="en-US" b="1" u="sng" dirty="0">
                <a:solidFill>
                  <a:schemeClr val="bg1"/>
                </a:solidFill>
                <a:highlight>
                  <a:srgbClr val="000000"/>
                </a:highlight>
                <a:latin typeface="楷体" panose="02010609060101010101" pitchFamily="49" charset="-122"/>
                <a:ea typeface="楷体" panose="02010609060101010101" pitchFamily="49" charset="-122"/>
              </a:rPr>
              <a:t>（由维</a:t>
            </a:r>
            <a:r>
              <a:rPr lang="en-US" altLang="zh-CN" b="1" u="sng" dirty="0">
                <a:solidFill>
                  <a:schemeClr val="bg1"/>
                </a:solidFill>
                <a:highlight>
                  <a:srgbClr val="000000"/>
                </a:highlight>
                <a:latin typeface="楷体" panose="02010609060101010101" pitchFamily="49" charset="-122"/>
                <a:ea typeface="楷体" panose="02010609060101010101" pitchFamily="49" charset="-122"/>
              </a:rPr>
              <a:t>/</a:t>
            </a:r>
            <a:r>
              <a:rPr lang="zh-CN" altLang="en-US" b="1" u="sng" dirty="0">
                <a:solidFill>
                  <a:schemeClr val="bg1"/>
                </a:solidFill>
                <a:highlight>
                  <a:srgbClr val="000000"/>
                </a:highlight>
                <a:latin typeface="楷体" panose="02010609060101010101" pitchFamily="49" charset="-122"/>
                <a:ea typeface="楷体" panose="02010609060101010101" pitchFamily="49" charset="-122"/>
              </a:rPr>
              <a:t>属性和事实</a:t>
            </a:r>
            <a:r>
              <a:rPr lang="en-US" altLang="zh-CN" b="1" u="sng" dirty="0">
                <a:solidFill>
                  <a:schemeClr val="bg1"/>
                </a:solidFill>
                <a:highlight>
                  <a:srgbClr val="000000"/>
                </a:highlight>
                <a:latin typeface="楷体" panose="02010609060101010101" pitchFamily="49" charset="-122"/>
                <a:ea typeface="楷体" panose="02010609060101010101" pitchFamily="49" charset="-122"/>
              </a:rPr>
              <a:t>/</a:t>
            </a:r>
            <a:r>
              <a:rPr lang="zh-CN" altLang="en-US" b="1" u="sng" dirty="0">
                <a:solidFill>
                  <a:schemeClr val="bg1"/>
                </a:solidFill>
                <a:highlight>
                  <a:srgbClr val="000000"/>
                </a:highlight>
                <a:latin typeface="楷体" panose="02010609060101010101" pitchFamily="49" charset="-122"/>
                <a:ea typeface="楷体" panose="02010609060101010101" pitchFamily="49" charset="-122"/>
              </a:rPr>
              <a:t>数据组成）</a:t>
            </a:r>
            <a:r>
              <a:rPr lang="zh-CN" altLang="en-US" b="1" u="sng" dirty="0">
                <a:solidFill>
                  <a:schemeClr val="bg1"/>
                </a:solidFill>
                <a:highlight>
                  <a:srgbClr val="000000"/>
                </a:highlight>
              </a:rPr>
              <a:t>聚集</a:t>
            </a:r>
            <a:r>
              <a:rPr lang="zh-CN" altLang="en-US" dirty="0"/>
              <a:t>：根据不同维度对数据往上汇总（降维，比如（年份、季度、商品、销量）→季度汇总（年份、商品、销量） ）</a:t>
            </a:r>
            <a:r>
              <a:rPr lang="zh-CN" altLang="en-US" b="1" u="sng" dirty="0">
                <a:solidFill>
                  <a:schemeClr val="bg1"/>
                </a:solidFill>
                <a:highlight>
                  <a:srgbClr val="000000"/>
                </a:highlight>
              </a:rPr>
              <a:t>（</a:t>
            </a:r>
            <a:r>
              <a:rPr lang="en-US" altLang="zh-CN" b="1" u="sng" dirty="0">
                <a:solidFill>
                  <a:schemeClr val="bg1"/>
                </a:solidFill>
                <a:highlight>
                  <a:srgbClr val="000000"/>
                </a:highlight>
              </a:rPr>
              <a:t>2</a:t>
            </a:r>
            <a:r>
              <a:rPr lang="zh-CN" altLang="en-US" b="1" u="sng" dirty="0">
                <a:solidFill>
                  <a:schemeClr val="bg1"/>
                </a:solidFill>
                <a:highlight>
                  <a:srgbClr val="000000"/>
                </a:highlight>
              </a:rPr>
              <a:t>）维数归约</a:t>
            </a:r>
            <a:r>
              <a:rPr lang="zh-CN" altLang="en-US" dirty="0">
                <a:solidFill>
                  <a:schemeClr val="bg1"/>
                </a:solidFill>
                <a:highlight>
                  <a:srgbClr val="000000"/>
                </a:highlight>
              </a:rPr>
              <a:t>：</a:t>
            </a:r>
            <a:r>
              <a:rPr lang="zh-CN" altLang="en-US" dirty="0"/>
              <a:t>检测删除基本不相关的冗余的属性，找出最小属性子集并确保新数据子集的概率分布尽可能接近原来数据集的概率分布；</a:t>
            </a:r>
            <a:r>
              <a:rPr lang="zh-CN" altLang="en-US" b="1" dirty="0">
                <a:effectLst>
                  <a:outerShdw blurRad="38100" dist="38100" dir="2700000" algn="tl">
                    <a:srgbClr val="000000">
                      <a:alpha val="43137"/>
                    </a:srgbClr>
                  </a:outerShdw>
                </a:effectLst>
              </a:rPr>
              <a:t>方法：</a:t>
            </a:r>
            <a:r>
              <a:rPr lang="zh-CN" altLang="en-US" dirty="0">
                <a:latin typeface="宋体" charset="-122"/>
              </a:rPr>
              <a:t>逐步向前选择（空属性中加优）、逐步向后删除（全属性中删差）、向前选择和向后删除结合、决策树（不在树上为无关维）、基于统计分析的归约</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7AA50E-108D-7BBB-548F-18CEEFB13B96}"/>
              </a:ext>
            </a:extLst>
          </p:cNvPr>
          <p:cNvSpPr txBox="1">
            <a:spLocks noRot="1" noChangeArrowheads="1"/>
          </p:cNvSpPr>
          <p:nvPr/>
        </p:nvSpPr>
        <p:spPr bwMode="auto">
          <a:xfrm>
            <a:off x="0" y="2209800"/>
            <a:ext cx="5057775"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000" b="1" dirty="0">
                <a:solidFill>
                  <a:srgbClr val="002060"/>
                </a:solidFill>
                <a:latin typeface="微软雅黑" panose="020B0503020204020204" pitchFamily="34" charset="-122"/>
                <a:ea typeface="微软雅黑" panose="020B0503020204020204" pitchFamily="34" charset="-122"/>
              </a:rPr>
              <a:t>4.5 </a:t>
            </a:r>
            <a:r>
              <a:rPr lang="zh-CN" altLang="en-US" sz="2000" b="1" dirty="0">
                <a:solidFill>
                  <a:srgbClr val="002060"/>
                </a:solidFill>
                <a:latin typeface="微软雅黑" panose="020B0503020204020204" pitchFamily="34" charset="-122"/>
                <a:ea typeface="微软雅黑" panose="020B0503020204020204" pitchFamily="34" charset="-122"/>
              </a:rPr>
              <a:t>离散化与概念分层生成</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规约核心要点</a:t>
            </a:r>
            <a:r>
              <a:rPr lang="en-US" altLang="zh-CN" sz="2000" b="1" dirty="0">
                <a:solidFill>
                  <a:srgbClr val="002060"/>
                </a:solidFill>
                <a:latin typeface="微软雅黑" panose="020B0503020204020204" pitchFamily="34" charset="-122"/>
                <a:ea typeface="微软雅黑" panose="020B0503020204020204" pitchFamily="34" charset="-122"/>
              </a:rPr>
              <a:t>)</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693CE5B-5895-F0B7-A08C-A54512B9AA35}"/>
              </a:ext>
            </a:extLst>
          </p:cNvPr>
          <p:cNvSpPr txBox="1"/>
          <p:nvPr/>
        </p:nvSpPr>
        <p:spPr>
          <a:xfrm>
            <a:off x="-47625" y="2522428"/>
            <a:ext cx="9220200" cy="4431983"/>
          </a:xfrm>
          <a:prstGeom prst="rect">
            <a:avLst/>
          </a:prstGeom>
          <a:noFill/>
        </p:spPr>
        <p:txBody>
          <a:bodyPr wrap="square">
            <a:spAutoFit/>
          </a:bodyPr>
          <a:lstStyle/>
          <a:p>
            <a:pPr marL="285750" indent="-285750">
              <a:buFont typeface="Arial" panose="020B0604020202020204" pitchFamily="34" charset="0"/>
              <a:buChar char="•"/>
            </a:pPr>
            <a:r>
              <a:rPr lang="zh-CN" altLang="en-US" dirty="0"/>
              <a:t>离散化概念：将属性（连续取值）域值分若干区间，消减连续（取值）属性取值个数。</a:t>
            </a:r>
            <a:endParaRPr lang="en-US" altLang="zh-CN" dirty="0"/>
          </a:p>
          <a:p>
            <a:pPr marL="285750" indent="-285750">
              <a:buFont typeface="Arial" panose="020B0604020202020204" pitchFamily="34" charset="0"/>
              <a:buChar char="•"/>
            </a:pPr>
            <a:r>
              <a:rPr lang="zh-CN" altLang="en-US" sz="1800" dirty="0">
                <a:latin typeface="宋体" charset="-122"/>
              </a:rPr>
              <a:t>概念分层：高层概念</a:t>
            </a:r>
            <a:r>
              <a:rPr lang="zh-CN" altLang="en-US" sz="1600" dirty="0">
                <a:latin typeface="楷体" panose="02010609060101010101" pitchFamily="49" charset="-122"/>
                <a:ea typeface="楷体" panose="02010609060101010101" pitchFamily="49" charset="-122"/>
              </a:rPr>
              <a:t>（如青年</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中年</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老年）</a:t>
            </a:r>
            <a:r>
              <a:rPr lang="zh-CN" altLang="en-US" sz="1800" dirty="0">
                <a:latin typeface="宋体" charset="-122"/>
              </a:rPr>
              <a:t>替代低层的（如实际年龄数值）来归约数据。</a:t>
            </a:r>
            <a:endParaRPr lang="en-US" altLang="zh-CN" sz="1800" dirty="0">
              <a:latin typeface="宋体" charset="-122"/>
            </a:endParaRPr>
          </a:p>
          <a:p>
            <a:pPr marL="742950" lvl="1" indent="-285750">
              <a:buFont typeface="Arial" panose="020B0604020202020204" pitchFamily="34" charset="0"/>
              <a:buChar char="•"/>
            </a:pPr>
            <a:r>
              <a:rPr lang="zh-CN" altLang="en-US" sz="1800" b="1" dirty="0"/>
              <a:t>生成方法</a:t>
            </a:r>
            <a:r>
              <a:rPr lang="zh-CN" altLang="en-US" sz="1800" b="1" dirty="0">
                <a:latin typeface="宋体" charset="-122"/>
              </a:rPr>
              <a:t>：</a:t>
            </a:r>
            <a:r>
              <a:rPr lang="zh-CN" altLang="en-US" sz="1800" dirty="0">
                <a:latin typeface="宋体" charset="-122"/>
              </a:rPr>
              <a:t>分箱、直方图、聚类（可循环应用生成多层）、基于熵的离散化</a:t>
            </a:r>
            <a:endParaRPr lang="en-US" altLang="zh-CN" sz="1800" dirty="0">
              <a:latin typeface="宋体" charset="-122"/>
            </a:endParaRPr>
          </a:p>
          <a:p>
            <a:pPr marL="742950" lvl="1" indent="-285750">
              <a:buFont typeface="Arial" panose="020B0604020202020204" pitchFamily="34" charset="0"/>
              <a:buChar char="•"/>
            </a:pPr>
            <a:r>
              <a:rPr lang="zh-CN" altLang="en-US" dirty="0">
                <a:latin typeface="宋体" charset="-122"/>
              </a:rPr>
              <a:t>针对某些特定格式：</a:t>
            </a:r>
            <a:endParaRPr lang="en-US" altLang="zh-CN" dirty="0">
              <a:latin typeface="宋体" charset="-122"/>
            </a:endParaRPr>
          </a:p>
          <a:p>
            <a:pPr marL="1200150" lvl="2" indent="-285750">
              <a:buFont typeface="Arial" panose="020B0604020202020204" pitchFamily="34" charset="0"/>
              <a:buChar char="•"/>
            </a:pPr>
            <a:r>
              <a:rPr lang="zh-CN" altLang="en-US" b="1" u="sng" dirty="0">
                <a:effectLst>
                  <a:outerShdw blurRad="38100" dist="38100" dir="2700000" algn="tl">
                    <a:srgbClr val="000000">
                      <a:alpha val="43137"/>
                    </a:srgbClr>
                  </a:outerShdw>
                </a:effectLst>
                <a:latin typeface="+mj-ea"/>
                <a:ea typeface="+mj-ea"/>
              </a:rPr>
              <a:t>数值数据</a:t>
            </a:r>
            <a:r>
              <a:rPr lang="zh-CN" altLang="en-US" dirty="0">
                <a:latin typeface="+mj-ea"/>
                <a:ea typeface="+mj-ea"/>
              </a:rPr>
              <a:t>的概念分层生成方法</a:t>
            </a:r>
            <a:r>
              <a:rPr lang="zh-CN" altLang="en-US" sz="1600" b="1" u="sng" dirty="0">
                <a:effectLst>
                  <a:outerShdw blurRad="38100" dist="38100" dir="2700000" algn="tl">
                    <a:srgbClr val="000000">
                      <a:alpha val="43137"/>
                    </a:srgbClr>
                  </a:outerShdw>
                </a:effectLst>
                <a:latin typeface="+mj-ea"/>
                <a:ea typeface="+mj-ea"/>
              </a:rPr>
              <a:t>（</a:t>
            </a:r>
            <a:r>
              <a:rPr lang="zh-CN" altLang="en-US" sz="1600"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自然划分分段</a:t>
            </a:r>
            <a:r>
              <a:rPr lang="zh-CN" altLang="en-US" sz="1600" b="1" u="sng" dirty="0">
                <a:effectLst>
                  <a:outerShdw blurRad="38100" dist="38100" dir="2700000" algn="tl">
                    <a:srgbClr val="000000">
                      <a:alpha val="43137"/>
                    </a:srgbClr>
                  </a:outerShdw>
                </a:effectLst>
                <a:latin typeface="+mj-ea"/>
                <a:ea typeface="+mj-ea"/>
              </a:rPr>
              <a:t>）</a:t>
            </a:r>
            <a:r>
              <a:rPr lang="zh-CN" altLang="en-US" sz="1600" dirty="0">
                <a:latin typeface="+mj-ea"/>
                <a:ea typeface="+mj-ea"/>
              </a:rPr>
              <a:t>：将数值区域划分为相对一致的、易于阅读的、看上去更直观或自然的区间。如</a:t>
            </a:r>
            <a:r>
              <a:rPr lang="en-US" altLang="zh-CN" sz="1600" dirty="0">
                <a:latin typeface="+mj-ea"/>
                <a:ea typeface="+mj-ea"/>
              </a:rPr>
              <a:t>51263.98</a:t>
            </a:r>
            <a:r>
              <a:rPr lang="zh-CN" altLang="en-US" sz="1600" dirty="0">
                <a:latin typeface="+mj-ea"/>
                <a:ea typeface="+mj-ea"/>
              </a:rPr>
              <a:t>→</a:t>
            </a:r>
            <a:r>
              <a:rPr lang="en-US" altLang="zh-CN" sz="1600" dirty="0">
                <a:latin typeface="+mj-ea"/>
                <a:ea typeface="+mj-ea"/>
              </a:rPr>
              <a:t>50000</a:t>
            </a:r>
          </a:p>
          <a:p>
            <a:pPr marL="1657350" lvl="3" indent="-285750">
              <a:buFont typeface="Arial" panose="020B0604020202020204" pitchFamily="34" charset="0"/>
              <a:buChar char="•"/>
            </a:pPr>
            <a:r>
              <a:rPr lang="zh-CN" altLang="en-US" sz="1600" dirty="0">
                <a:latin typeface="+mj-ea"/>
                <a:ea typeface="+mj-ea"/>
              </a:rPr>
              <a:t>划分方法：</a:t>
            </a:r>
            <a:r>
              <a:rPr lang="en-US" altLang="zh-CN" sz="1600" b="1" u="sng" dirty="0">
                <a:effectLst>
                  <a:outerShdw blurRad="38100" dist="38100" dir="2700000" algn="tl">
                    <a:srgbClr val="000000">
                      <a:alpha val="43137"/>
                    </a:srgbClr>
                  </a:outerShdw>
                </a:effectLst>
                <a:latin typeface="+mj-ea"/>
                <a:ea typeface="+mj-ea"/>
              </a:rPr>
              <a:t>3-4-5</a:t>
            </a:r>
            <a:r>
              <a:rPr lang="zh-CN" altLang="en-US" sz="1600" b="1" u="sng" dirty="0">
                <a:effectLst>
                  <a:outerShdw blurRad="38100" dist="38100" dir="2700000" algn="tl">
                    <a:srgbClr val="000000">
                      <a:alpha val="43137"/>
                    </a:srgbClr>
                  </a:outerShdw>
                </a:effectLst>
                <a:latin typeface="+mj-ea"/>
                <a:ea typeface="+mj-ea"/>
              </a:rPr>
              <a:t>规则</a:t>
            </a:r>
            <a:endParaRPr lang="en-US" altLang="zh-CN" sz="1600" b="1" u="sng" dirty="0">
              <a:effectLst>
                <a:outerShdw blurRad="38100" dist="38100" dir="2700000" algn="tl">
                  <a:srgbClr val="000000">
                    <a:alpha val="43137"/>
                  </a:srgbClr>
                </a:outerShdw>
              </a:effectLst>
              <a:latin typeface="+mj-ea"/>
              <a:ea typeface="+mj-ea"/>
            </a:endParaRPr>
          </a:p>
          <a:p>
            <a:pPr marL="2114550" lvl="4" indent="-285750">
              <a:buFont typeface="Arial" panose="020B0604020202020204" pitchFamily="34" charset="0"/>
              <a:buChar char="•"/>
            </a:pPr>
            <a:r>
              <a:rPr lang="zh-CN" altLang="en-US" sz="1600" dirty="0">
                <a:latin typeface="+mj-ea"/>
                <a:ea typeface="+mj-ea"/>
              </a:rPr>
              <a:t>如一区间最高有效位上包含</a:t>
            </a:r>
            <a:r>
              <a:rPr lang="en-US" altLang="zh-CN" sz="1600" dirty="0">
                <a:latin typeface="+mj-ea"/>
                <a:ea typeface="+mj-ea"/>
              </a:rPr>
              <a:t>3/6/7/9</a:t>
            </a:r>
            <a:r>
              <a:rPr lang="zh-CN" altLang="en-US" sz="1600" dirty="0">
                <a:latin typeface="+mj-ea"/>
                <a:ea typeface="+mj-ea"/>
              </a:rPr>
              <a:t>个不同的值，该区间划分为</a:t>
            </a:r>
            <a:r>
              <a:rPr lang="en-US" altLang="zh-CN" sz="1600" dirty="0">
                <a:latin typeface="+mj-ea"/>
                <a:ea typeface="+mj-ea"/>
              </a:rPr>
              <a:t>3</a:t>
            </a:r>
            <a:r>
              <a:rPr lang="zh-CN" altLang="en-US" sz="1600" dirty="0">
                <a:latin typeface="+mj-ea"/>
                <a:ea typeface="+mj-ea"/>
              </a:rPr>
              <a:t>个等宽子区间；</a:t>
            </a:r>
            <a:r>
              <a:rPr lang="en-US" altLang="zh-CN" sz="1600" dirty="0">
                <a:latin typeface="+mj-ea"/>
                <a:ea typeface="+mj-ea"/>
              </a:rPr>
              <a:t>(7</a:t>
            </a:r>
            <a:r>
              <a:rPr lang="zh-CN" altLang="en-US" sz="1600" dirty="0">
                <a:latin typeface="+mj-ea"/>
                <a:ea typeface="+mj-ea"/>
              </a:rPr>
              <a:t>→</a:t>
            </a:r>
            <a:r>
              <a:rPr lang="en-US" altLang="zh-CN" sz="1600" dirty="0">
                <a:latin typeface="+mj-ea"/>
                <a:ea typeface="+mj-ea"/>
              </a:rPr>
              <a:t>2,3,2)</a:t>
            </a:r>
            <a:r>
              <a:rPr lang="zh-CN" altLang="en-US" sz="1600" dirty="0">
                <a:latin typeface="+mj-ea"/>
                <a:ea typeface="+mj-ea"/>
              </a:rPr>
              <a:t>；如包含</a:t>
            </a:r>
            <a:r>
              <a:rPr lang="en-US" altLang="zh-CN" sz="1600" dirty="0">
                <a:latin typeface="+mj-ea"/>
                <a:ea typeface="+mj-ea"/>
              </a:rPr>
              <a:t>2/4/8</a:t>
            </a:r>
            <a:r>
              <a:rPr lang="zh-CN" altLang="en-US" sz="1600" dirty="0">
                <a:latin typeface="+mj-ea"/>
                <a:ea typeface="+mj-ea"/>
              </a:rPr>
              <a:t>个不同值，划分</a:t>
            </a:r>
            <a:r>
              <a:rPr lang="en-US" altLang="zh-CN" sz="1600" dirty="0">
                <a:latin typeface="+mj-ea"/>
                <a:ea typeface="+mj-ea"/>
              </a:rPr>
              <a:t>4</a:t>
            </a:r>
            <a:r>
              <a:rPr lang="zh-CN" altLang="en-US" sz="1600" dirty="0">
                <a:latin typeface="+mj-ea"/>
                <a:ea typeface="+mj-ea"/>
              </a:rPr>
              <a:t>个；如包含</a:t>
            </a:r>
            <a:r>
              <a:rPr lang="en-US" altLang="zh-CN" sz="1600" dirty="0">
                <a:latin typeface="+mj-ea"/>
                <a:ea typeface="+mj-ea"/>
              </a:rPr>
              <a:t>1/5/10</a:t>
            </a:r>
            <a:r>
              <a:rPr lang="zh-CN" altLang="en-US" sz="1600" dirty="0">
                <a:latin typeface="+mj-ea"/>
                <a:ea typeface="+mj-ea"/>
              </a:rPr>
              <a:t>个值，划</a:t>
            </a:r>
            <a:r>
              <a:rPr lang="en-US" altLang="zh-CN" sz="1600" dirty="0">
                <a:latin typeface="+mj-ea"/>
                <a:ea typeface="+mj-ea"/>
              </a:rPr>
              <a:t>5</a:t>
            </a:r>
            <a:r>
              <a:rPr lang="zh-CN" altLang="en-US" sz="1600" dirty="0">
                <a:latin typeface="+mj-ea"/>
                <a:ea typeface="+mj-ea"/>
              </a:rPr>
              <a:t>个；</a:t>
            </a:r>
          </a:p>
          <a:p>
            <a:pPr marL="2114550" lvl="4" indent="-285750">
              <a:buFont typeface="Arial" panose="020B0604020202020204" pitchFamily="34" charset="0"/>
              <a:buChar char="•"/>
            </a:pPr>
            <a:r>
              <a:rPr lang="zh-CN" altLang="en-US" sz="1600" dirty="0">
                <a:latin typeface="+mj-ea"/>
                <a:ea typeface="+mj-ea"/>
              </a:rPr>
              <a:t>将该规则递归的应用于每个子区间，产生给定数值属性的概念分层；</a:t>
            </a:r>
          </a:p>
          <a:p>
            <a:pPr marL="2114550" lvl="4" indent="-285750">
              <a:buFont typeface="Arial" panose="020B0604020202020204" pitchFamily="34" charset="0"/>
              <a:buChar char="•"/>
            </a:pPr>
            <a:r>
              <a:rPr lang="zh-CN" altLang="en-US" sz="1600" dirty="0">
                <a:latin typeface="+mj-ea"/>
                <a:ea typeface="+mj-ea"/>
              </a:rPr>
              <a:t>对于数据集中出现的最大值和最小值的极端分布，为了避免上述方法出现的结果扭曲，可以在顶层分段时，选用一个大部分的概率空间</a:t>
            </a:r>
            <a:r>
              <a:rPr lang="en-US" altLang="zh-CN" sz="1600" dirty="0">
                <a:latin typeface="+mj-ea"/>
                <a:ea typeface="+mj-ea"/>
              </a:rPr>
              <a:t>(</a:t>
            </a:r>
            <a:r>
              <a:rPr lang="zh-CN" altLang="en-US" sz="1600" dirty="0">
                <a:latin typeface="+mj-ea"/>
                <a:ea typeface="+mj-ea"/>
              </a:rPr>
              <a:t>如 </a:t>
            </a:r>
            <a:r>
              <a:rPr lang="en-US" altLang="zh-CN" sz="1600" dirty="0">
                <a:latin typeface="+mj-ea"/>
                <a:ea typeface="+mj-ea"/>
              </a:rPr>
              <a:t>5%-95%)</a:t>
            </a:r>
            <a:r>
              <a:rPr lang="zh-CN" altLang="en-US" sz="1600" dirty="0">
                <a:latin typeface="+mj-ea"/>
                <a:ea typeface="+mj-ea"/>
              </a:rPr>
              <a:t>，</a:t>
            </a:r>
            <a:r>
              <a:rPr lang="zh-CN" altLang="en-US" sz="1600" b="1" dirty="0">
                <a:latin typeface="+mj-ea"/>
                <a:ea typeface="+mj-ea"/>
              </a:rPr>
              <a:t>越出顶层分段的特别高和特别低的采用类似的方法形成单独的区间</a:t>
            </a:r>
            <a:endParaRPr lang="en-US" altLang="zh-CN" sz="1600" b="1" dirty="0">
              <a:latin typeface="+mj-ea"/>
              <a:ea typeface="+mj-ea"/>
            </a:endParaRPr>
          </a:p>
          <a:p>
            <a:pPr marL="1200150" lvl="2" indent="-285750">
              <a:buFont typeface="Arial" panose="020B0604020202020204" pitchFamily="34" charset="0"/>
              <a:buChar char="•"/>
            </a:pPr>
            <a:r>
              <a:rPr lang="zh-CN" altLang="en-US" sz="1600" b="1" u="sng" dirty="0">
                <a:effectLst>
                  <a:outerShdw blurRad="38100" dist="38100" dir="2700000" algn="tl">
                    <a:srgbClr val="000000">
                      <a:alpha val="43137"/>
                    </a:srgbClr>
                  </a:outerShdw>
                </a:effectLst>
                <a:latin typeface="+mn-ea"/>
                <a:cs typeface="Times New Roman" pitchFamily="18" charset="0"/>
              </a:rPr>
              <a:t>类别属性</a:t>
            </a:r>
            <a:r>
              <a:rPr lang="zh-CN" altLang="en-US" sz="1600" dirty="0">
                <a:latin typeface="+mn-ea"/>
                <a:cs typeface="Times New Roman" pitchFamily="18" charset="0"/>
              </a:rPr>
              <a:t>可取</a:t>
            </a:r>
            <a:r>
              <a:rPr lang="zh-CN" altLang="en-US" sz="1600" b="1" dirty="0">
                <a:latin typeface="+mn-ea"/>
                <a:cs typeface="Times New Roman" pitchFamily="18" charset="0"/>
              </a:rPr>
              <a:t>有限不同值且值无大小和顺序</a:t>
            </a:r>
            <a:r>
              <a:rPr lang="zh-CN" altLang="en-US" sz="1600" dirty="0">
                <a:latin typeface="+mn-ea"/>
                <a:cs typeface="Times New Roman" pitchFamily="18" charset="0"/>
              </a:rPr>
              <a:t>。如：国家、工作、商品类别等</a:t>
            </a:r>
            <a:endParaRPr lang="en-US" altLang="zh-CN" sz="1600" dirty="0">
              <a:latin typeface="+mn-ea"/>
              <a:cs typeface="Times New Roman" pitchFamily="18" charset="0"/>
            </a:endParaRPr>
          </a:p>
          <a:p>
            <a:pPr marL="1657350" lvl="3" indent="-285750">
              <a:buFont typeface="Arial" panose="020B0604020202020204" pitchFamily="34" charset="0"/>
              <a:buChar char="•"/>
            </a:pPr>
            <a:r>
              <a:rPr lang="zh-CN" altLang="en-US" sz="1600" b="1" dirty="0">
                <a:latin typeface="+mj-ea"/>
                <a:ea typeface="+mj-ea"/>
              </a:rPr>
              <a:t>划分方法：</a:t>
            </a:r>
            <a:r>
              <a:rPr lang="zh-CN" altLang="en-US" sz="1600" dirty="0">
                <a:latin typeface="+mj-ea"/>
                <a:ea typeface="+mj-ea"/>
              </a:rPr>
              <a:t>指定属性间的包含关系（如省市区）、分组聚合产生分层（如华中地区）、由属性值的个数产生分层（</a:t>
            </a:r>
            <a:r>
              <a:rPr lang="zh-CN" altLang="en-US" sz="1400" dirty="0">
                <a:latin typeface="楷体" panose="02010609060101010101" pitchFamily="49" charset="-122"/>
                <a:ea typeface="楷体" panose="02010609060101010101" pitchFamily="49" charset="-122"/>
              </a:rPr>
              <a:t>拥有最多不同值的属性被放到层次树最低层；拥有的不同值数目越少在概念层次树上所放的层次越高</a:t>
            </a:r>
            <a:r>
              <a:rPr lang="zh-CN" altLang="en-US" sz="1600" dirty="0">
                <a:latin typeface="+mj-ea"/>
                <a:ea typeface="+mj-ea"/>
              </a:rPr>
              <a:t>）、根据数据语义产生分层</a:t>
            </a:r>
          </a:p>
        </p:txBody>
      </p:sp>
      <p:sp>
        <p:nvSpPr>
          <p:cNvPr id="8" name="文本框 7">
            <a:extLst>
              <a:ext uri="{FF2B5EF4-FFF2-40B4-BE49-F238E27FC236}">
                <a16:creationId xmlns:a16="http://schemas.microsoft.com/office/drawing/2014/main" id="{6DF1C57E-6CA8-9B34-276F-6331E2C8750C}"/>
              </a:ext>
            </a:extLst>
          </p:cNvPr>
          <p:cNvSpPr txBox="1"/>
          <p:nvPr/>
        </p:nvSpPr>
        <p:spPr>
          <a:xfrm>
            <a:off x="107383" y="39914"/>
            <a:ext cx="8910184" cy="2031325"/>
          </a:xfrm>
          <a:prstGeom prst="rect">
            <a:avLst/>
          </a:prstGeom>
          <a:noFill/>
        </p:spPr>
        <p:txBody>
          <a:bodyPr wrap="square">
            <a:spAutoFit/>
          </a:bodyPr>
          <a:lstStyle/>
          <a:p>
            <a:r>
              <a:rPr lang="zh-CN" altLang="en-US" sz="1800" b="1" u="sng" dirty="0">
                <a:solidFill>
                  <a:schemeClr val="bg1"/>
                </a:solidFill>
                <a:highlight>
                  <a:srgbClr val="000000"/>
                </a:highlight>
                <a:latin typeface="宋体" charset="-122"/>
              </a:rPr>
              <a:t>（</a:t>
            </a:r>
            <a:r>
              <a:rPr lang="en-US" altLang="zh-CN" sz="1800" b="1" u="sng" dirty="0">
                <a:solidFill>
                  <a:schemeClr val="bg1"/>
                </a:solidFill>
                <a:highlight>
                  <a:srgbClr val="000000"/>
                </a:highlight>
                <a:latin typeface="宋体" charset="-122"/>
              </a:rPr>
              <a:t>3</a:t>
            </a:r>
            <a:r>
              <a:rPr lang="zh-CN" altLang="en-US" sz="1800" b="1" u="sng" dirty="0">
                <a:solidFill>
                  <a:schemeClr val="bg1"/>
                </a:solidFill>
                <a:highlight>
                  <a:srgbClr val="000000"/>
                </a:highlight>
                <a:latin typeface="宋体" charset="-122"/>
              </a:rPr>
              <a:t>）</a:t>
            </a:r>
            <a:r>
              <a:rPr lang="zh-CN" altLang="en-US" sz="1800" b="1" u="sng" dirty="0">
                <a:solidFill>
                  <a:schemeClr val="bg1"/>
                </a:solidFill>
                <a:highlight>
                  <a:srgbClr val="000000"/>
                </a:highlight>
              </a:rPr>
              <a:t>维数据压缩：</a:t>
            </a:r>
            <a:r>
              <a:rPr lang="zh-CN" altLang="en-US" sz="1800" dirty="0"/>
              <a:t>使用编码</a:t>
            </a:r>
            <a:r>
              <a:rPr lang="en-US" altLang="zh-CN" sz="1800" dirty="0"/>
              <a:t>/</a:t>
            </a:r>
            <a:r>
              <a:rPr lang="zh-CN" altLang="en-US" sz="1800" dirty="0"/>
              <a:t>变换机制压缩数据集，应用于多媒体技术。常有损。方法：主成分分析法（</a:t>
            </a:r>
            <a:r>
              <a:rPr lang="en-US" altLang="zh-CN" sz="1800" dirty="0"/>
              <a:t>PCA</a:t>
            </a:r>
            <a:r>
              <a:rPr lang="zh-CN" altLang="en-US" sz="1800" dirty="0"/>
              <a:t>，得到</a:t>
            </a:r>
            <a:r>
              <a:rPr lang="en-US" altLang="zh-CN" sz="1800" dirty="0"/>
              <a:t>c</a:t>
            </a:r>
            <a:r>
              <a:rPr lang="zh-CN" altLang="en-US" sz="1800" dirty="0"/>
              <a:t>个最能代表数据的</a:t>
            </a:r>
            <a:r>
              <a:rPr lang="en-US" altLang="zh-CN" sz="1800" dirty="0"/>
              <a:t>k</a:t>
            </a:r>
            <a:r>
              <a:rPr lang="zh-CN" altLang="en-US" sz="1800" dirty="0"/>
              <a:t>维正交向量）、离散小波变换（线性信号处理后舍弃低值波）、傅里叶级数</a:t>
            </a:r>
            <a:r>
              <a:rPr lang="zh-CN" altLang="en-US" sz="1800" b="1" u="sng" dirty="0">
                <a:solidFill>
                  <a:schemeClr val="bg1"/>
                </a:solidFill>
                <a:highlight>
                  <a:srgbClr val="000000"/>
                </a:highlight>
              </a:rPr>
              <a:t>（</a:t>
            </a:r>
            <a:r>
              <a:rPr lang="en-US" altLang="zh-CN" sz="1800" b="1" u="sng" dirty="0">
                <a:solidFill>
                  <a:schemeClr val="bg1"/>
                </a:solidFill>
                <a:highlight>
                  <a:srgbClr val="000000"/>
                </a:highlight>
              </a:rPr>
              <a:t>4</a:t>
            </a:r>
            <a:r>
              <a:rPr lang="zh-CN" altLang="en-US" sz="1800" b="1" u="sng" dirty="0">
                <a:solidFill>
                  <a:schemeClr val="bg1"/>
                </a:solidFill>
                <a:highlight>
                  <a:srgbClr val="000000"/>
                </a:highlight>
              </a:rPr>
              <a:t>）数值归约：</a:t>
            </a:r>
            <a:r>
              <a:rPr lang="zh-CN" altLang="en-US" sz="1800" dirty="0"/>
              <a:t>用较小的数据表示数据，或采用较短的数据单位，或者用数据模型代表数据，</a:t>
            </a:r>
            <a:r>
              <a:rPr lang="zh-CN" altLang="en-US" sz="1800" dirty="0">
                <a:latin typeface="宋体" charset="-122"/>
              </a:rPr>
              <a:t>减少数据量。</a:t>
            </a:r>
            <a:r>
              <a:rPr lang="zh-CN" altLang="en-US" sz="1800" b="1" dirty="0">
                <a:effectLst>
                  <a:outerShdw blurRad="38100" dist="38100" dir="2700000" algn="tl">
                    <a:srgbClr val="000000">
                      <a:alpha val="43137"/>
                    </a:srgbClr>
                  </a:outerShdw>
                </a:effectLst>
                <a:latin typeface="宋体" charset="-122"/>
              </a:rPr>
              <a:t>方法：</a:t>
            </a:r>
            <a:r>
              <a:rPr lang="zh-CN" altLang="en-US" sz="1800" dirty="0">
                <a:latin typeface="宋体" charset="-122"/>
              </a:rPr>
              <a:t>直方图</a:t>
            </a:r>
            <a:r>
              <a:rPr lang="zh-CN" altLang="en-US" sz="1600" dirty="0">
                <a:latin typeface="楷体" panose="02010609060101010101" pitchFamily="49" charset="-122"/>
                <a:ea typeface="楷体" panose="02010609060101010101" pitchFamily="49" charset="-122"/>
              </a:rPr>
              <a:t>（如按频率）</a:t>
            </a:r>
            <a:r>
              <a:rPr lang="zh-CN" altLang="en-US" sz="1800" dirty="0">
                <a:latin typeface="宋体" charset="-122"/>
              </a:rPr>
              <a:t>、聚类数据代替实际、抽样采样</a:t>
            </a:r>
            <a:r>
              <a:rPr lang="zh-CN" altLang="en-US" sz="1800" dirty="0">
                <a:latin typeface="楷体" panose="02010609060101010101" pitchFamily="49" charset="-122"/>
                <a:ea typeface="楷体" panose="02010609060101010101" pitchFamily="49" charset="-122"/>
              </a:rPr>
              <a:t>（优点：获取样本的时间仅与样本规模成正比，包括：不放回简单随机抽样</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放回简单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聚类抽样（先聚类再抽）</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分层抽样）</a:t>
            </a:r>
            <a:r>
              <a:rPr lang="zh-CN" altLang="en-US" sz="1800" dirty="0">
                <a:latin typeface="宋体" charset="-122"/>
              </a:rPr>
              <a:t>、参数回归</a:t>
            </a:r>
            <a:r>
              <a:rPr lang="zh-CN" altLang="en-US" sz="1800" dirty="0">
                <a:latin typeface="楷体" panose="02010609060101010101" pitchFamily="49" charset="-122"/>
                <a:ea typeface="楷体" panose="02010609060101010101" pitchFamily="49" charset="-122"/>
              </a:rPr>
              <a:t>（只需存放模型参数）</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1D5725E-1F58-C5D4-4917-EF705B5515BA}"/>
              </a:ext>
            </a:extLst>
          </p:cNvPr>
          <p:cNvPicPr/>
          <p:nvPr/>
        </p:nvPicPr>
        <p:blipFill>
          <a:blip r:embed="rId3"/>
          <a:stretch>
            <a:fillRect/>
          </a:stretch>
        </p:blipFill>
        <p:spPr>
          <a:xfrm>
            <a:off x="377421" y="1114203"/>
            <a:ext cx="7877390" cy="3962400"/>
          </a:xfrm>
          <a:prstGeom prst="rect">
            <a:avLst/>
          </a:prstGeom>
        </p:spPr>
      </p:pic>
      <mc:AlternateContent xmlns:mc="http://schemas.openxmlformats.org/markup-compatibility/2006">
        <mc:Choice xmlns:a14="http://schemas.microsoft.com/office/drawing/2010/main" Requires="a14">
          <p:sp>
            <p:nvSpPr>
              <p:cNvPr id="4" name="Rectangle 3"/>
              <p:cNvSpPr txBox="1">
                <a:spLocks noRot="1" noChangeArrowheads="1"/>
              </p:cNvSpPr>
              <p:nvPr/>
            </p:nvSpPr>
            <p:spPr>
              <a:xfrm>
                <a:off x="219174" y="5076603"/>
                <a:ext cx="8678083" cy="1752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000" dirty="0"/>
                  <a:t>属性的最小最大值分别为：</a:t>
                </a:r>
                <a14:m>
                  <m:oMath xmlns:m="http://schemas.openxmlformats.org/officeDocument/2006/math">
                    <m:r>
                      <m:rPr>
                        <m:sty m:val="p"/>
                      </m:rPr>
                      <a:rPr lang="en-CA" sz="2000">
                        <a:latin typeface="Cambria Math" panose="02040503050406030204" pitchFamily="18" charset="0"/>
                      </a:rPr>
                      <m:t>MIN</m:t>
                    </m:r>
                    <m:r>
                      <a:rPr lang="en-CA" sz="2000">
                        <a:latin typeface="Cambria Math" panose="02040503050406030204" pitchFamily="18" charset="0"/>
                      </a:rPr>
                      <m:t>=</m:t>
                    </m:r>
                    <m:r>
                      <a:rPr lang="zh-CN" altLang="en-US" sz="2000" i="1">
                        <a:latin typeface="Cambria Math" panose="02040503050406030204" pitchFamily="18" charset="0"/>
                      </a:rPr>
                      <m:t>−</m:t>
                    </m:r>
                    <m:r>
                      <a:rPr lang="en-CA" sz="2000">
                        <a:latin typeface="Cambria Math" panose="02040503050406030204" pitchFamily="18" charset="0"/>
                      </a:rPr>
                      <m:t>13</m:t>
                    </m:r>
                  </m:oMath>
                </a14:m>
                <a:r>
                  <a:rPr lang="zh-CN" altLang="en-US" sz="2000" dirty="0"/>
                  <a:t>，</a:t>
                </a:r>
                <a14:m>
                  <m:oMath xmlns:m="http://schemas.openxmlformats.org/officeDocument/2006/math">
                    <m:r>
                      <m:rPr>
                        <m:sty m:val="p"/>
                      </m:rPr>
                      <a:rPr lang="en-CA" sz="2000">
                        <a:latin typeface="Cambria Math" panose="02040503050406030204" pitchFamily="18" charset="0"/>
                      </a:rPr>
                      <m:t>MAX</m:t>
                    </m:r>
                    <m:r>
                      <a:rPr lang="en-CA" sz="2000">
                        <a:latin typeface="Cambria Math" panose="02040503050406030204" pitchFamily="18" charset="0"/>
                      </a:rPr>
                      <m:t>=32</m:t>
                    </m:r>
                  </m:oMath>
                </a14:m>
                <a:r>
                  <a:rPr lang="zh-CN" altLang="en-US" sz="2000" dirty="0"/>
                  <a:t>。</a:t>
                </a:r>
                <a:r>
                  <a:rPr lang="zh-CN" altLang="en-US" sz="2000" b="1" dirty="0">
                    <a:solidFill>
                      <a:schemeClr val="tx1"/>
                    </a:solidFill>
                    <a:effectLst>
                      <a:outerShdw blurRad="38100" dist="38100" dir="2700000" algn="tl">
                        <a:srgbClr val="000000">
                          <a:alpha val="43137"/>
                        </a:srgbClr>
                      </a:outerShdw>
                    </a:effectLst>
                  </a:rPr>
                  <a:t>而根据对数据的排序结果，</a:t>
                </a:r>
                <a:r>
                  <a:rPr lang="zh-CN" altLang="en-US" sz="2000" b="1" u="sng" dirty="0">
                    <a:solidFill>
                      <a:schemeClr val="tx1"/>
                    </a:solidFill>
                    <a:effectLst>
                      <a:outerShdw blurRad="38100" dist="38100" dir="2700000" algn="tl">
                        <a:srgbClr val="000000">
                          <a:alpha val="43137"/>
                        </a:srgbClr>
                      </a:outerShdw>
                    </a:effectLst>
                  </a:rPr>
                  <a:t>取值</a:t>
                </a:r>
                <a:r>
                  <a:rPr lang="en-CA" sz="2000" b="1" u="sng" dirty="0">
                    <a:solidFill>
                      <a:schemeClr val="tx1"/>
                    </a:solidFill>
                    <a:effectLst>
                      <a:outerShdw blurRad="38100" dist="38100" dir="2700000" algn="tl">
                        <a:srgbClr val="000000">
                          <a:alpha val="43137"/>
                        </a:srgbClr>
                      </a:outerShdw>
                    </a:effectLst>
                  </a:rPr>
                  <a:t>5</a:t>
                </a:r>
                <a:r>
                  <a:rPr lang="zh-CN" altLang="en-US" sz="2000" b="1" u="sng" dirty="0">
                    <a:solidFill>
                      <a:schemeClr val="tx1"/>
                    </a:solidFill>
                    <a:effectLst>
                      <a:outerShdw blurRad="38100" dist="38100" dir="2700000" algn="tl">
                        <a:srgbClr val="000000">
                          <a:alpha val="43137"/>
                        </a:srgbClr>
                      </a:outerShdw>
                    </a:effectLst>
                  </a:rPr>
                  <a:t>％至</a:t>
                </a:r>
                <a:r>
                  <a:rPr lang="en-CA" sz="2000" b="1" u="sng" dirty="0">
                    <a:solidFill>
                      <a:schemeClr val="tx1"/>
                    </a:solidFill>
                    <a:effectLst>
                      <a:outerShdw blurRad="38100" dist="38100" dir="2700000" algn="tl">
                        <a:srgbClr val="000000">
                          <a:alpha val="43137"/>
                        </a:srgbClr>
                      </a:outerShdw>
                    </a:effectLst>
                  </a:rPr>
                  <a:t>95</a:t>
                </a:r>
                <a:r>
                  <a:rPr lang="zh-CN" altLang="en-US" sz="2000" b="1" u="sng" dirty="0">
                    <a:solidFill>
                      <a:schemeClr val="tx1"/>
                    </a:solidFill>
                    <a:effectLst>
                      <a:outerShdw blurRad="38100" dist="38100" dir="2700000" algn="tl">
                        <a:srgbClr val="000000">
                          <a:alpha val="43137"/>
                        </a:srgbClr>
                      </a:outerShdw>
                    </a:effectLst>
                  </a:rPr>
                  <a:t>％的区间范围（边界）</a:t>
                </a:r>
                <a:r>
                  <a:rPr lang="zh-CN" altLang="en-US" sz="2000" b="1" dirty="0">
                    <a:solidFill>
                      <a:schemeClr val="tx1"/>
                    </a:solidFill>
                    <a:effectLst>
                      <a:outerShdw blurRad="38100" dist="38100" dir="2700000" algn="tl">
                        <a:srgbClr val="000000">
                          <a:alpha val="43137"/>
                        </a:srgbClr>
                      </a:outerShdw>
                    </a:effectLst>
                  </a:rPr>
                  <a:t>为：</a:t>
                </a:r>
                <a14:m>
                  <m:oMath xmlns:m="http://schemas.openxmlformats.org/officeDocument/2006/math">
                    <m:r>
                      <a:rPr lang="en-CA" sz="2000" b="1" i="1" smtClean="0">
                        <a:solidFill>
                          <a:schemeClr val="tx1"/>
                        </a:solidFill>
                        <a:effectLst>
                          <a:outerShdw blurRad="38100" dist="38100" dir="2700000" algn="tl">
                            <a:srgbClr val="000000">
                              <a:alpha val="43137"/>
                            </a:srgbClr>
                          </a:outerShdw>
                        </a:effectLst>
                        <a:latin typeface="Cambria Math" panose="02040503050406030204" pitchFamily="18" charset="0"/>
                      </a:rPr>
                      <m:t>𝐋𝐎𝐖</m:t>
                    </m:r>
                    <m:r>
                      <a:rPr lang="en-CA" sz="2000" b="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m:t>
                    </m:r>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𝟗</m:t>
                    </m:r>
                  </m:oMath>
                </a14:m>
                <a:r>
                  <a:rPr lang="zh-CN" altLang="en-US" sz="2000" b="1" dirty="0">
                    <a:solidFill>
                      <a:schemeClr val="tx1"/>
                    </a:solidFill>
                    <a:effectLst>
                      <a:outerShdw blurRad="38100" dist="38100" dir="2700000" algn="tl">
                        <a:srgbClr val="000000">
                          <a:alpha val="43137"/>
                        </a:srgbClr>
                      </a:outerShdw>
                    </a:effectLst>
                  </a:rPr>
                  <a:t>、</a:t>
                </a:r>
                <a14:m>
                  <m:oMath xmlns:m="http://schemas.openxmlformats.org/officeDocument/2006/math">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𝐇𝐈𝐆𝐇</m:t>
                    </m:r>
                    <m:r>
                      <a:rPr lang="en-CA" sz="2000" b="1">
                        <a:solidFill>
                          <a:schemeClr val="tx1"/>
                        </a:solidFill>
                        <a:effectLst>
                          <a:outerShdw blurRad="38100" dist="38100" dir="2700000" algn="tl">
                            <a:srgbClr val="000000">
                              <a:alpha val="43137"/>
                            </a:srgbClr>
                          </a:outerShdw>
                        </a:effectLst>
                        <a:latin typeface="Cambria Math" panose="02040503050406030204" pitchFamily="18" charset="0"/>
                      </a:rPr>
                      <m:t>=</m:t>
                    </m:r>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𝟐𝟖</m:t>
                    </m:r>
                  </m:oMath>
                </a14:m>
                <a:r>
                  <a:rPr lang="zh-CN" altLang="en-US" sz="2000" b="1" dirty="0">
                    <a:solidFill>
                      <a:schemeClr val="tx1"/>
                    </a:solidFill>
                    <a:effectLst>
                      <a:outerShdw blurRad="38100" dist="38100" dir="2700000" algn="tl">
                        <a:srgbClr val="000000">
                          <a:alpha val="43137"/>
                        </a:srgbClr>
                      </a:outerShdw>
                    </a:effectLst>
                  </a:rPr>
                  <a:t>。取整后</a:t>
                </a:r>
                <a14:m>
                  <m:oMath xmlns:m="http://schemas.openxmlformats.org/officeDocument/2006/math">
                    <m:sSup>
                      <m:sSupPr>
                        <m:ctrlPr>
                          <a:rPr lang="en-US" sz="2000" b="1" i="1"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𝑳𝑶𝑾</m:t>
                        </m:r>
                      </m:e>
                      <m:sup>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CA" sz="2000" b="1">
                        <a:solidFill>
                          <a:schemeClr val="tx1"/>
                        </a:solidFill>
                        <a:effectLst>
                          <a:outerShdw blurRad="38100" dist="38100" dir="2700000" algn="tl">
                            <a:srgbClr val="000000">
                              <a:alpha val="43137"/>
                            </a:srgbClr>
                          </a:outerShdw>
                        </a:effectLst>
                        <a:latin typeface="Cambria Math" panose="02040503050406030204" pitchFamily="18" charset="0"/>
                      </a:rPr>
                      <m:t>=</m:t>
                    </m:r>
                    <m:r>
                      <a:rPr lang="zh-CN" altLang="en-US" sz="2000" b="1" i="1">
                        <a:solidFill>
                          <a:schemeClr val="tx1"/>
                        </a:solidFill>
                        <a:effectLst>
                          <a:outerShdw blurRad="38100" dist="38100" dir="2700000" algn="tl">
                            <a:srgbClr val="000000">
                              <a:alpha val="43137"/>
                            </a:srgbClr>
                          </a:outerShdw>
                        </a:effectLst>
                        <a:latin typeface="Cambria Math" panose="02040503050406030204" pitchFamily="18" charset="0"/>
                      </a:rPr>
                      <m:t>−</m:t>
                    </m:r>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𝟏𝟎</m:t>
                    </m:r>
                  </m:oMath>
                </a14:m>
                <a:r>
                  <a:rPr lang="zh-CN" altLang="en-US" sz="2000" b="1" dirty="0">
                    <a:solidFill>
                      <a:schemeClr val="tx1"/>
                    </a:solidFill>
                    <a:effectLst>
                      <a:outerShdw blurRad="38100" dist="38100" dir="2700000" algn="tl">
                        <a:srgbClr val="000000">
                          <a:alpha val="43137"/>
                        </a:srgbClr>
                      </a:outerShdw>
                    </a:effectLst>
                  </a:rPr>
                  <a:t>、</a:t>
                </a:r>
                <a14:m>
                  <m:oMath xmlns:m="http://schemas.openxmlformats.org/officeDocument/2006/math">
                    <m:sSup>
                      <m:sSupPr>
                        <m:ctrlPr>
                          <a:rPr lang="en-US" sz="2000" b="1" i="1">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𝑯𝑰𝑮𝑯</m:t>
                        </m:r>
                      </m:e>
                      <m:sup>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CA" sz="2000" b="1">
                        <a:solidFill>
                          <a:schemeClr val="tx1"/>
                        </a:solidFill>
                        <a:effectLst>
                          <a:outerShdw blurRad="38100" dist="38100" dir="2700000" algn="tl">
                            <a:srgbClr val="000000">
                              <a:alpha val="43137"/>
                            </a:srgbClr>
                          </a:outerShdw>
                        </a:effectLst>
                        <a:latin typeface="Cambria Math" panose="02040503050406030204" pitchFamily="18" charset="0"/>
                      </a:rPr>
                      <m:t>=</m:t>
                    </m:r>
                    <m:r>
                      <a:rPr lang="en-CA" sz="2000" b="1" i="1">
                        <a:solidFill>
                          <a:schemeClr val="tx1"/>
                        </a:solidFill>
                        <a:effectLst>
                          <a:outerShdw blurRad="38100" dist="38100" dir="2700000" algn="tl">
                            <a:srgbClr val="000000">
                              <a:alpha val="43137"/>
                            </a:srgbClr>
                          </a:outerShdw>
                        </a:effectLst>
                        <a:latin typeface="Cambria Math" panose="02040503050406030204" pitchFamily="18" charset="0"/>
                      </a:rPr>
                      <m:t>𝟑𝟎</m:t>
                    </m:r>
                  </m:oMath>
                </a14:m>
                <a:r>
                  <a:rPr lang="zh-CN" altLang="en-US" sz="2000" b="1" dirty="0">
                    <a:solidFill>
                      <a:schemeClr val="tx1"/>
                    </a:solidFill>
                    <a:effectLst>
                      <a:outerShdw blurRad="38100" dist="38100" dir="2700000" algn="tl">
                        <a:srgbClr val="000000">
                          <a:alpha val="43137"/>
                        </a:srgbClr>
                      </a:outerShdw>
                    </a:effectLst>
                  </a:rPr>
                  <a:t>。</a:t>
                </a:r>
                <a:r>
                  <a:rPr lang="en-US" altLang="zh-CN" sz="2000" b="1" dirty="0">
                    <a:solidFill>
                      <a:schemeClr val="tx1"/>
                    </a:solidFill>
                    <a:effectLst>
                      <a:outerShdw blurRad="38100" dist="38100" dir="2700000" algn="tl">
                        <a:srgbClr val="000000">
                          <a:alpha val="43137"/>
                        </a:srgbClr>
                      </a:outerShdw>
                    </a:effectLst>
                  </a:rPr>
                  <a:t>【</a:t>
                </a:r>
                <a:r>
                  <a:rPr lang="zh-CN" altLang="en-US" sz="2000" b="1" dirty="0">
                    <a:solidFill>
                      <a:schemeClr val="tx1"/>
                    </a:solidFill>
                    <a:effectLst>
                      <a:outerShdw blurRad="38100" dist="38100" dir="2700000" algn="tl">
                        <a:srgbClr val="000000">
                          <a:alpha val="43137"/>
                        </a:srgbClr>
                      </a:outerShdw>
                    </a:effectLst>
                  </a:rPr>
                  <a:t>左闭右开！！！</a:t>
                </a:r>
                <a:r>
                  <a:rPr lang="en-US" altLang="zh-CN" sz="2000" b="1" dirty="0">
                    <a:solidFill>
                      <a:schemeClr val="tx1"/>
                    </a:solidFill>
                    <a:effectLst>
                      <a:outerShdw blurRad="38100" dist="38100" dir="2700000" algn="tl">
                        <a:srgbClr val="000000">
                          <a:alpha val="43137"/>
                        </a:srgbClr>
                      </a:outerShdw>
                    </a:effectLst>
                  </a:rPr>
                  <a:t>】</a:t>
                </a:r>
              </a:p>
              <a:p>
                <a:pPr eaLnBrk="1" hangingPunct="1"/>
                <a14:m>
                  <m:oMath xmlns:m="http://schemas.openxmlformats.org/officeDocument/2006/math">
                    <m:sSup>
                      <m:sSupPr>
                        <m:ctrlPr>
                          <a:rPr lang="en-US" sz="2000" i="1">
                            <a:latin typeface="Cambria Math" panose="02040503050406030204" pitchFamily="18" charset="0"/>
                          </a:rPr>
                        </m:ctrlPr>
                      </m:sSupPr>
                      <m:e>
                        <m:r>
                          <m:rPr>
                            <m:sty m:val="p"/>
                          </m:rPr>
                          <a:rPr lang="en-CA" sz="2000">
                            <a:latin typeface="Cambria Math" panose="02040503050406030204" pitchFamily="18" charset="0"/>
                          </a:rPr>
                          <m:t>LOW</m:t>
                        </m:r>
                      </m:e>
                      <m:sup>
                        <m:r>
                          <a:rPr lang="en-CA" sz="2000" i="1">
                            <a:latin typeface="Cambria Math" panose="02040503050406030204" pitchFamily="18" charset="0"/>
                          </a:rPr>
                          <m:t>′</m:t>
                        </m:r>
                      </m:sup>
                    </m:sSup>
                  </m:oMath>
                </a14:m>
                <a:r>
                  <a:rPr lang="zh-CN" altLang="en-US" sz="2000" dirty="0"/>
                  <a:t>与</a:t>
                </a:r>
                <a14:m>
                  <m:oMath xmlns:m="http://schemas.openxmlformats.org/officeDocument/2006/math">
                    <m:sSup>
                      <m:sSupPr>
                        <m:ctrlPr>
                          <a:rPr lang="en-US" sz="2000" i="1">
                            <a:latin typeface="Cambria Math" panose="02040503050406030204" pitchFamily="18" charset="0"/>
                          </a:rPr>
                        </m:ctrlPr>
                      </m:sSupPr>
                      <m:e>
                        <m:r>
                          <m:rPr>
                            <m:sty m:val="p"/>
                          </m:rPr>
                          <a:rPr lang="en-CA" sz="2000">
                            <a:latin typeface="Cambria Math" panose="02040503050406030204" pitchFamily="18" charset="0"/>
                          </a:rPr>
                          <m:t>HIGH</m:t>
                        </m:r>
                      </m:e>
                      <m:sup>
                        <m:r>
                          <a:rPr lang="en-CA" sz="2000" i="1">
                            <a:latin typeface="Cambria Math" panose="02040503050406030204" pitchFamily="18" charset="0"/>
                          </a:rPr>
                          <m:t>′</m:t>
                        </m:r>
                      </m:sup>
                    </m:sSup>
                  </m:oMath>
                </a14:m>
                <a:r>
                  <a:rPr lang="zh-CN" altLang="en-US" sz="2000" dirty="0"/>
                  <a:t>之间有</a:t>
                </a:r>
                <a:r>
                  <a:rPr lang="en-CA" sz="2000" dirty="0"/>
                  <a:t>4</a:t>
                </a:r>
                <a:r>
                  <a:rPr lang="zh-CN" altLang="en-US" sz="2000" dirty="0"/>
                  <a:t>个不同值：</a:t>
                </a:r>
                <a:r>
                  <a:rPr lang="en-CA" sz="2000" dirty="0"/>
                  <a:t>-1</a:t>
                </a:r>
                <a:r>
                  <a:rPr lang="zh-CN" altLang="en-US" sz="2000" dirty="0"/>
                  <a:t>、</a:t>
                </a:r>
                <a:r>
                  <a:rPr lang="en-CA" sz="2000" dirty="0"/>
                  <a:t>0</a:t>
                </a:r>
                <a:r>
                  <a:rPr lang="zh-CN" altLang="en-US" sz="2000" dirty="0"/>
                  <a:t>、</a:t>
                </a:r>
                <a:r>
                  <a:rPr lang="en-CA" sz="2000" dirty="0"/>
                  <a:t>1</a:t>
                </a:r>
                <a:r>
                  <a:rPr lang="zh-CN" altLang="en-US" sz="2000" dirty="0"/>
                  <a:t>、</a:t>
                </a:r>
                <a:r>
                  <a:rPr lang="en-CA" sz="2000" dirty="0"/>
                  <a:t>2</a:t>
                </a:r>
                <a:r>
                  <a:rPr lang="zh-CN" altLang="en-US" sz="2000" dirty="0"/>
                  <a:t>，将</a:t>
                </a:r>
                <a14:m>
                  <m:oMath xmlns:m="http://schemas.openxmlformats.org/officeDocument/2006/math">
                    <m:sSup>
                      <m:sSupPr>
                        <m:ctrlPr>
                          <a:rPr lang="en-US" sz="2000" i="1">
                            <a:latin typeface="Cambria Math" panose="02040503050406030204" pitchFamily="18" charset="0"/>
                          </a:rPr>
                        </m:ctrlPr>
                      </m:sSupPr>
                      <m:e>
                        <m:r>
                          <m:rPr>
                            <m:sty m:val="p"/>
                          </m:rPr>
                          <a:rPr lang="en-CA" sz="2000">
                            <a:latin typeface="Cambria Math" panose="02040503050406030204" pitchFamily="18" charset="0"/>
                          </a:rPr>
                          <m:t>LOW</m:t>
                        </m:r>
                      </m:e>
                      <m:sup>
                        <m:r>
                          <a:rPr lang="en-CA" sz="2000" i="1">
                            <a:latin typeface="Cambria Math" panose="02040503050406030204" pitchFamily="18" charset="0"/>
                          </a:rPr>
                          <m:t>′</m:t>
                        </m:r>
                      </m:sup>
                    </m:sSup>
                  </m:oMath>
                </a14:m>
                <a:r>
                  <a:rPr lang="zh-CN" altLang="en-US" sz="2000" dirty="0"/>
                  <a:t>与</a:t>
                </a:r>
                <a14:m>
                  <m:oMath xmlns:m="http://schemas.openxmlformats.org/officeDocument/2006/math">
                    <m:sSup>
                      <m:sSupPr>
                        <m:ctrlPr>
                          <a:rPr lang="en-US" sz="2000" i="1">
                            <a:latin typeface="Cambria Math" panose="02040503050406030204" pitchFamily="18" charset="0"/>
                          </a:rPr>
                        </m:ctrlPr>
                      </m:sSupPr>
                      <m:e>
                        <m:r>
                          <m:rPr>
                            <m:sty m:val="p"/>
                          </m:rPr>
                          <a:rPr lang="en-CA" sz="2000">
                            <a:latin typeface="Cambria Math" panose="02040503050406030204" pitchFamily="18" charset="0"/>
                          </a:rPr>
                          <m:t>HIGH</m:t>
                        </m:r>
                      </m:e>
                      <m:sup>
                        <m:r>
                          <a:rPr lang="en-CA" sz="2000" i="1">
                            <a:latin typeface="Cambria Math" panose="02040503050406030204" pitchFamily="18" charset="0"/>
                          </a:rPr>
                          <m:t>′</m:t>
                        </m:r>
                      </m:sup>
                    </m:sSup>
                  </m:oMath>
                </a14:m>
                <a:r>
                  <a:rPr lang="zh-CN" altLang="en-US" sz="2000" dirty="0"/>
                  <a:t>之间区间分解为四个等宽区间。</a:t>
                </a:r>
                <a:r>
                  <a:rPr lang="zh-CN" altLang="en-US" sz="2000" dirty="0">
                    <a:latin typeface="楷体" panose="02010609060101010101" pitchFamily="49" charset="-122"/>
                    <a:ea typeface="楷体" panose="02010609060101010101" pitchFamily="49" charset="-122"/>
                  </a:rPr>
                  <a:t>注意：</a:t>
                </a:r>
                <a:r>
                  <a:rPr lang="en-US" altLang="zh-CN" sz="2000" dirty="0">
                    <a:latin typeface="楷体" panose="02010609060101010101" pitchFamily="49" charset="-122"/>
                    <a:ea typeface="楷体" panose="02010609060101010101" pitchFamily="49" charset="-122"/>
                  </a:rPr>
                  <a:t>[-10,0)</a:t>
                </a:r>
                <a:r>
                  <a:rPr lang="zh-CN" altLang="en-US" sz="2000" dirty="0">
                    <a:latin typeface="楷体" panose="02010609060101010101" pitchFamily="49" charset="-122"/>
                    <a:ea typeface="楷体" panose="02010609060101010101" pitchFamily="49" charset="-122"/>
                  </a:rPr>
                  <a:t>只有一个有效值</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（因为</a:t>
                </a:r>
                <a:r>
                  <a:rPr lang="en-US" altLang="zh-CN" sz="2000" dirty="0">
                    <a:latin typeface="楷体" panose="02010609060101010101" pitchFamily="49" charset="-122"/>
                    <a:ea typeface="楷体" panose="02010609060101010101" pitchFamily="49" charset="-122"/>
                  </a:rPr>
                  <a:t>0</a:t>
                </a:r>
                <a:r>
                  <a:rPr lang="zh-CN" altLang="en-US" sz="2000" dirty="0">
                    <a:latin typeface="楷体" panose="02010609060101010101" pitchFamily="49" charset="-122"/>
                    <a:ea typeface="楷体" panose="02010609060101010101" pitchFamily="49" charset="-122"/>
                  </a:rPr>
                  <a:t>不在里面）</a:t>
                </a:r>
                <a:endParaRPr lang="zh-CN" altLang="zh-CN" sz="2000" dirty="0">
                  <a:latin typeface="楷体" panose="02010609060101010101" pitchFamily="49" charset="-122"/>
                  <a:ea typeface="楷体" panose="02010609060101010101" pitchFamily="49" charset="-122"/>
                </a:endParaRPr>
              </a:p>
            </p:txBody>
          </p:sp>
        </mc:Choice>
        <mc:Fallback>
          <p:sp>
            <p:nvSpPr>
              <p:cNvPr id="4" name="Rectangle 3"/>
              <p:cNvSpPr txBox="1">
                <a:spLocks noRot="1" noChangeAspect="1" noMove="1" noResize="1" noEditPoints="1" noAdjustHandles="1" noChangeArrowheads="1" noChangeShapeType="1" noTextEdit="1"/>
              </p:cNvSpPr>
              <p:nvPr/>
            </p:nvSpPr>
            <p:spPr>
              <a:xfrm>
                <a:off x="219174" y="5076603"/>
                <a:ext cx="8678083" cy="1752600"/>
              </a:xfrm>
              <a:prstGeom prst="rect">
                <a:avLst/>
              </a:prstGeom>
              <a:blipFill>
                <a:blip r:embed="rId4"/>
                <a:stretch>
                  <a:fillRect l="-632" t="-3136" r="-3301" b="-2091"/>
                </a:stretch>
              </a:blipFill>
            </p:spPr>
            <p:txBody>
              <a:bodyPr/>
              <a:lstStyle/>
              <a:p>
                <a:r>
                  <a:rPr lang="zh-CN" altLang="en-US">
                    <a:noFill/>
                  </a:rPr>
                  <a:t> </a:t>
                </a:r>
              </a:p>
            </p:txBody>
          </p:sp>
        </mc:Fallback>
      </mc:AlternateContent>
      <p:sp>
        <p:nvSpPr>
          <p:cNvPr id="7" name="Rectangle 2"/>
          <p:cNvSpPr txBox="1">
            <a:spLocks noRot="1" noChangeArrowheads="1"/>
          </p:cNvSpPr>
          <p:nvPr/>
        </p:nvSpPr>
        <p:spPr bwMode="auto">
          <a:xfrm>
            <a:off x="-76200" y="-76200"/>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自然划分分段例题</a:t>
            </a:r>
          </a:p>
        </p:txBody>
      </p:sp>
      <mc:AlternateContent xmlns:mc="http://schemas.openxmlformats.org/markup-compatibility/2006">
        <mc:Choice xmlns:a14="http://schemas.microsoft.com/office/drawing/2010/main" Requires="a14">
          <p:sp>
            <p:nvSpPr>
              <p:cNvPr id="3" name="矩形 2"/>
              <p:cNvSpPr/>
              <p:nvPr/>
            </p:nvSpPr>
            <p:spPr>
              <a:xfrm>
                <a:off x="-31296" y="496883"/>
                <a:ext cx="8946696" cy="707886"/>
              </a:xfrm>
              <a:prstGeom prst="rect">
                <a:avLst/>
              </a:prstGeom>
            </p:spPr>
            <p:txBody>
              <a:bodyPr wrap="square">
                <a:spAutoFit/>
              </a:bodyPr>
              <a:lstStyle/>
              <a:p>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示例：</a:t>
                </a:r>
                <a:r>
                  <a:rPr lang="zh-CN" sz="2000" dirty="0">
                    <a:effectLst/>
                    <a:latin typeface="微软雅黑" panose="020B0503020204020204" pitchFamily="34" charset="-122"/>
                    <a:ea typeface="微软雅黑" panose="020B0503020204020204" pitchFamily="34" charset="-122"/>
                    <a:cs typeface="Times New Roman" panose="02020603050405020304" pitchFamily="18" charset="0"/>
                  </a:rPr>
                  <a:t>数据集</a:t>
                </a:r>
                <a14:m>
                  <m:oMath xmlns:m="http://schemas.openxmlformats.org/officeDocument/2006/math">
                    <m:r>
                      <a:rPr lang="en-CA" sz="2000" i="1">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000" dirty="0">
                    <a:effectLst/>
                    <a:latin typeface="微软雅黑" panose="020B0503020204020204" pitchFamily="34" charset="-122"/>
                    <a:ea typeface="微软雅黑" panose="020B0503020204020204" pitchFamily="34" charset="-122"/>
                    <a:cs typeface="Times New Roman" panose="02020603050405020304" pitchFamily="18" charset="0"/>
                  </a:rPr>
                  <a:t>是某公司每月利润增长数据，数据单位为千元，取值范围在</a:t>
                </a:r>
                <a:r>
                  <a:rPr lang="en-CA" sz="2000" b="1" dirty="0">
                    <a:solidFill>
                      <a:srgbClr val="FF0000"/>
                    </a:solidFill>
                    <a:effectLst/>
                    <a:latin typeface="微软雅黑" panose="020B0503020204020204" pitchFamily="34" charset="-122"/>
                    <a:ea typeface="微软雅黑" panose="020B0503020204020204" pitchFamily="34" charset="-122"/>
                  </a:rPr>
                  <a:t>-13</a:t>
                </a:r>
                <a:r>
                  <a:rPr lang="zh-CN" sz="20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到</a:t>
                </a:r>
                <a:r>
                  <a:rPr lang="en-CA" sz="2000" b="1" dirty="0">
                    <a:solidFill>
                      <a:srgbClr val="FF0000"/>
                    </a:solidFill>
                    <a:effectLst/>
                    <a:latin typeface="微软雅黑" panose="020B0503020204020204" pitchFamily="34" charset="-122"/>
                    <a:ea typeface="微软雅黑" panose="020B0503020204020204" pitchFamily="34" charset="-122"/>
                  </a:rPr>
                  <a:t>32</a:t>
                </a:r>
                <a:r>
                  <a:rPr lang="zh-CN" sz="2000" dirty="0">
                    <a:effectLst/>
                    <a:latin typeface="微软雅黑" panose="020B0503020204020204" pitchFamily="34" charset="-122"/>
                    <a:ea typeface="微软雅黑" panose="020B0503020204020204" pitchFamily="34" charset="-122"/>
                    <a:cs typeface="Times New Roman" panose="02020603050405020304" pitchFamily="18" charset="0"/>
                  </a:rPr>
                  <a:t>之间，要求利用</a:t>
                </a:r>
                <a:r>
                  <a:rPr lang="en-CA" sz="2000" dirty="0">
                    <a:effectLst/>
                    <a:latin typeface="微软雅黑" panose="020B0503020204020204" pitchFamily="34" charset="-122"/>
                    <a:ea typeface="微软雅黑" panose="020B0503020204020204" pitchFamily="34" charset="-122"/>
                  </a:rPr>
                  <a:t>3-4-5</a:t>
                </a:r>
                <a:r>
                  <a:rPr lang="zh-CN" sz="2000" dirty="0">
                    <a:effectLst/>
                    <a:latin typeface="微软雅黑" panose="020B0503020204020204" pitchFamily="34" charset="-122"/>
                    <a:ea typeface="微软雅黑" panose="020B0503020204020204" pitchFamily="34" charset="-122"/>
                    <a:cs typeface="Times New Roman" panose="02020603050405020304" pitchFamily="18" charset="0"/>
                  </a:rPr>
                  <a:t>规则自动构造利润属性的一个概念层次树。</a:t>
                </a:r>
                <a:endParaRPr lang="en-US" sz="2000" dirty="0">
                  <a:latin typeface="微软雅黑" panose="020B0503020204020204" pitchFamily="34" charset="-122"/>
                  <a:ea typeface="微软雅黑" panose="020B0503020204020204" pitchFamily="34" charset="-122"/>
                </a:endParaRPr>
              </a:p>
            </p:txBody>
          </p:sp>
        </mc:Choice>
        <mc:Fallback>
          <p:sp>
            <p:nvSpPr>
              <p:cNvPr id="3" name="矩形 2"/>
              <p:cNvSpPr>
                <a:spLocks noRot="1" noChangeAspect="1" noMove="1" noResize="1" noEditPoints="1" noAdjustHandles="1" noChangeArrowheads="1" noChangeShapeType="1" noTextEdit="1"/>
              </p:cNvSpPr>
              <p:nvPr/>
            </p:nvSpPr>
            <p:spPr>
              <a:xfrm>
                <a:off x="-31296" y="496883"/>
                <a:ext cx="8946696" cy="707886"/>
              </a:xfrm>
              <a:prstGeom prst="rect">
                <a:avLst/>
              </a:prstGeom>
              <a:blipFill>
                <a:blip r:embed="rId5"/>
                <a:stretch>
                  <a:fillRect l="-749" t="-5172" r="-545" b="-146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C8D7EA9-3438-4A7B-B254-9188D9AF09F2}"/>
                  </a:ext>
                </a:extLst>
              </p:cNvPr>
              <p:cNvSpPr txBox="1"/>
              <p:nvPr/>
            </p:nvSpPr>
            <p:spPr>
              <a:xfrm>
                <a:off x="4267200" y="1231619"/>
                <a:ext cx="48768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a:t>
                </a:r>
                <a:r>
                  <a:rPr lang="en-US" altLang="zh-CN" b="1" dirty="0">
                    <a:solidFill>
                      <a:schemeClr val="tx1"/>
                    </a:solidFill>
                    <a:latin typeface="Times New Roman" panose="02020603050405020304" pitchFamily="18" charset="0"/>
                    <a:cs typeface="Times New Roman" panose="02020603050405020304" pitchFamily="18" charset="0"/>
                  </a:rPr>
                  <a:t>5</a:t>
                </a:r>
                <a:r>
                  <a:rPr lang="zh-CN" altLang="en-US" b="1" dirty="0">
                    <a:solidFill>
                      <a:schemeClr val="tx1"/>
                    </a:solidFill>
                    <a:latin typeface="Times New Roman" panose="02020603050405020304" pitchFamily="18" charset="0"/>
                    <a:cs typeface="Times New Roman" panose="02020603050405020304" pitchFamily="18" charset="0"/>
                  </a:rPr>
                  <a:t>％至</a:t>
                </a:r>
                <a:r>
                  <a:rPr lang="en-US" altLang="zh-CN" b="1" dirty="0">
                    <a:solidFill>
                      <a:schemeClr val="tx1"/>
                    </a:solidFill>
                    <a:latin typeface="Times New Roman" panose="02020603050405020304" pitchFamily="18" charset="0"/>
                    <a:cs typeface="Times New Roman" panose="02020603050405020304" pitchFamily="18" charset="0"/>
                  </a:rPr>
                  <a:t>95</a:t>
                </a:r>
                <a:r>
                  <a:rPr lang="zh-CN" altLang="en-US" b="1" dirty="0">
                    <a:solidFill>
                      <a:schemeClr val="tx1"/>
                    </a:solidFill>
                    <a:latin typeface="Times New Roman" panose="02020603050405020304" pitchFamily="18" charset="0"/>
                    <a:cs typeface="Times New Roman" panose="02020603050405020304" pitchFamily="18" charset="0"/>
                  </a:rPr>
                  <a:t>％的自然</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区间</a:t>
                </a:r>
                <a14:m>
                  <m:oMath xmlns:m="http://schemas.openxmlformats.org/officeDocument/2006/math">
                    <m:r>
                      <a:rPr lang="en-CA" altLang="zh-CN" sz="1800"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1800" b="1" i="1">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b="1" i="1" smtClean="0">
                        <a:solidFill>
                          <a:schemeClr val="tx1"/>
                        </a:solidFill>
                        <a:effectLst/>
                        <a:latin typeface="Cambria Math" panose="02040503050406030204" pitchFamily="18" charset="0"/>
                        <a:ea typeface="微软雅黑" panose="020B0503020204020204" pitchFamily="34" charset="-122"/>
                        <a:cs typeface="微软雅黑" panose="020B0503020204020204" pitchFamily="34" charset="-122"/>
                      </a:rPr>
                      <m:t>𝟏</m:t>
                    </m:r>
                    <m:r>
                      <a:rPr lang="en-CA" altLang="zh-CN" sz="18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𝟎</m:t>
                    </m:r>
                    <m:r>
                      <a:rPr lang="en-CA" altLang="zh-CN" sz="1800"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𝟑</m:t>
                    </m:r>
                    <m:r>
                      <a:rPr lang="en-CA" altLang="zh-CN" sz="18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𝟎</m:t>
                    </m:r>
                    <m:r>
                      <a:rPr lang="en-CA" altLang="zh-CN" sz="1800" b="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，最高位有</a:t>
                </a:r>
                <a:r>
                  <a:rPr lang="en-CA" altLang="zh-CN" b="1" dirty="0">
                    <a:solidFill>
                      <a:schemeClr val="tx1"/>
                    </a:solidFill>
                    <a:latin typeface="Times New Roman" panose="02020603050405020304" pitchFamily="18" charset="0"/>
                    <a:ea typeface="宋体" panose="02010600030101010101" pitchFamily="2" charset="-122"/>
                  </a:rPr>
                  <a:t>4</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个不同的取值：</a:t>
                </a:r>
                <a:r>
                  <a:rPr lang="en-CA" altLang="zh-CN" sz="1800" b="1" dirty="0">
                    <a:solidFill>
                      <a:schemeClr val="tx1"/>
                    </a:solidFill>
                    <a:effectLst/>
                    <a:latin typeface="Times New Roman" panose="02020603050405020304" pitchFamily="18" charset="0"/>
                    <a:ea typeface="宋体" panose="02010600030101010101" pitchFamily="2" charset="-122"/>
                  </a:rPr>
                  <a:t>-1</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chemeClr val="tx1"/>
                    </a:solidFill>
                    <a:effectLst/>
                    <a:latin typeface="Times New Roman" panose="02020603050405020304" pitchFamily="18" charset="0"/>
                    <a:ea typeface="宋体" panose="02010600030101010101" pitchFamily="2" charset="-122"/>
                  </a:rPr>
                  <a:t>0</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chemeClr val="tx1"/>
                    </a:solidFill>
                    <a:effectLst/>
                    <a:latin typeface="Times New Roman" panose="02020603050405020304" pitchFamily="18" charset="0"/>
                    <a:ea typeface="宋体" panose="02010600030101010101" pitchFamily="2" charset="-122"/>
                  </a:rPr>
                  <a:t>1</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chemeClr val="tx1"/>
                    </a:solidFill>
                    <a:effectLst/>
                    <a:latin typeface="Times New Roman" panose="02020603050405020304" pitchFamily="18" charset="0"/>
                    <a:ea typeface="宋体" panose="02010600030101010101" pitchFamily="2" charset="-122"/>
                  </a:rPr>
                  <a:t>2</a:t>
                </a:r>
              </a:p>
              <a:p>
                <a:r>
                  <a:rPr lang="zh-CN" altLang="en-US" b="1" dirty="0">
                    <a:solidFill>
                      <a:schemeClr val="tx1"/>
                    </a:solidFill>
                    <a:latin typeface="Times New Roman" panose="02020603050405020304" pitchFamily="18" charset="0"/>
                    <a:ea typeface="宋体" panose="02010600030101010101" pitchFamily="2" charset="-122"/>
                  </a:rPr>
                  <a:t>多出的两个是超过</a:t>
                </a:r>
                <a:r>
                  <a:rPr lang="en-US" altLang="zh-CN" b="1" dirty="0">
                    <a:solidFill>
                      <a:schemeClr val="tx1"/>
                    </a:solidFill>
                    <a:latin typeface="Times New Roman" panose="02020603050405020304" pitchFamily="18" charset="0"/>
                    <a:ea typeface="宋体" panose="02010600030101010101" pitchFamily="2" charset="-122"/>
                  </a:rPr>
                  <a:t>5%</a:t>
                </a:r>
                <a:r>
                  <a:rPr lang="zh-CN" altLang="en-US" b="1" dirty="0">
                    <a:solidFill>
                      <a:schemeClr val="tx1"/>
                    </a:solidFill>
                    <a:latin typeface="Times New Roman" panose="02020603050405020304" pitchFamily="18" charset="0"/>
                    <a:ea typeface="宋体" panose="02010600030101010101" pitchFamily="2" charset="-122"/>
                  </a:rPr>
                  <a:t>的左右两边</a:t>
                </a:r>
                <a:endParaRPr lang="zh-CN" altLang="en-US" dirty="0">
                  <a:solidFill>
                    <a:schemeClr val="tx1"/>
                  </a:solidFill>
                </a:endParaRPr>
              </a:p>
            </p:txBody>
          </p:sp>
        </mc:Choice>
        <mc:Fallback>
          <p:sp>
            <p:nvSpPr>
              <p:cNvPr id="8" name="文本框 7">
                <a:extLst>
                  <a:ext uri="{FF2B5EF4-FFF2-40B4-BE49-F238E27FC236}">
                    <a16:creationId xmlns:a16="http://schemas.microsoft.com/office/drawing/2014/main" id="{9C8D7EA9-3438-4A7B-B254-9188D9AF09F2}"/>
                  </a:ext>
                </a:extLst>
              </p:cNvPr>
              <p:cNvSpPr txBox="1">
                <a:spLocks noRot="1" noChangeAspect="1" noMove="1" noResize="1" noEditPoints="1" noAdjustHandles="1" noChangeArrowheads="1" noChangeShapeType="1" noTextEdit="1"/>
              </p:cNvSpPr>
              <p:nvPr/>
            </p:nvSpPr>
            <p:spPr>
              <a:xfrm>
                <a:off x="4267200" y="1231619"/>
                <a:ext cx="4876800" cy="923330"/>
              </a:xfrm>
              <a:prstGeom prst="rect">
                <a:avLst/>
              </a:prstGeom>
              <a:blipFill>
                <a:blip r:embed="rId6"/>
                <a:stretch>
                  <a:fillRect l="-746" t="-3205" r="-373" b="-7692"/>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2884</TotalTime>
  <Words>1678</Words>
  <Application>Microsoft Office PowerPoint</Application>
  <PresentationFormat>全屏显示(4:3)</PresentationFormat>
  <Paragraphs>42</Paragraphs>
  <Slides>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楷体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谨谦 蒋</cp:lastModifiedBy>
  <cp:revision>273</cp:revision>
  <dcterms:created xsi:type="dcterms:W3CDTF">2010-07-16T22:48:55Z</dcterms:created>
  <dcterms:modified xsi:type="dcterms:W3CDTF">2025-01-02T07:39:49Z</dcterms:modified>
</cp:coreProperties>
</file>