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18" r:id="rId2"/>
    <p:sldId id="371" r:id="rId3"/>
    <p:sldId id="350" r:id="rId4"/>
    <p:sldId id="372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D2"/>
    <a:srgbClr val="0823A8"/>
    <a:srgbClr val="3F2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20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14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pPr>
                <a:defRPr/>
              </a:pPr>
              <a:t>2025-01-07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pPr>
                <a:defRPr/>
              </a:pPr>
              <a:t>2025-01-07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17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pPr>
                <a:defRPr/>
              </a:pPr>
              <a:t>January 7, 2025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pPr>
                <a:defRPr/>
              </a:pPr>
              <a:t>January 7, 2025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pPr>
                <a:defRPr/>
              </a:pPr>
              <a:t>January 7,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pPr>
                <a:defRPr/>
              </a:pPr>
              <a:t>January 7,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pPr>
                <a:defRPr/>
              </a:pPr>
              <a:t>January 7,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January 7,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January 7,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pPr>
                <a:defRPr/>
              </a:pPr>
              <a:t>January 7, 2025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pPr>
                <a:defRPr/>
              </a:pPr>
              <a:t>January 7, 2025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pPr>
                <a:defRPr/>
              </a:pPr>
              <a:t>January 7, 2025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pPr>
                <a:defRPr/>
              </a:pPr>
              <a:t>January 7, 2025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pPr>
                <a:defRPr/>
              </a:pPr>
              <a:t>January 7, 2025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pPr>
                <a:defRPr/>
              </a:pPr>
              <a:t>January 7, 2025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0A1018A-8AA7-35EE-B4E7-A9192BA5D7B9}"/>
              </a:ext>
            </a:extLst>
          </p:cNvPr>
          <p:cNvSpPr txBox="1"/>
          <p:nvPr/>
        </p:nvSpPr>
        <p:spPr>
          <a:xfrm>
            <a:off x="2183202" y="-57909"/>
            <a:ext cx="4876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46D2"/>
                </a:solidFill>
              </a:rPr>
              <a:t>Lecture 5  </a:t>
            </a:r>
            <a:r>
              <a:rPr lang="zh-CN" altLang="en-US" sz="2000" b="1" dirty="0">
                <a:solidFill>
                  <a:srgbClr val="0046D2"/>
                </a:solidFill>
              </a:rPr>
              <a:t>数据分析算法（</a:t>
            </a:r>
            <a:r>
              <a:rPr lang="en-US" altLang="zh-CN" sz="2000" b="1" dirty="0">
                <a:solidFill>
                  <a:srgbClr val="0046D2"/>
                </a:solidFill>
              </a:rPr>
              <a:t>I</a:t>
            </a:r>
            <a:r>
              <a:rPr lang="zh-CN" altLang="en-US" sz="2000" b="1" dirty="0">
                <a:solidFill>
                  <a:srgbClr val="0046D2"/>
                </a:solidFill>
              </a:rPr>
              <a:t>）数据关系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F388A1-122A-E850-A70F-561BD29E21E1}"/>
              </a:ext>
            </a:extLst>
          </p:cNvPr>
          <p:cNvSpPr txBox="1"/>
          <p:nvPr/>
        </p:nvSpPr>
        <p:spPr>
          <a:xfrm>
            <a:off x="-10064" y="9458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TF-IDF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05DC8A-3648-E69E-F6EE-B84F5E702381}"/>
              </a:ext>
            </a:extLst>
          </p:cNvPr>
          <p:cNvSpPr txBox="1"/>
          <p:nvPr/>
        </p:nvSpPr>
        <p:spPr>
          <a:xfrm>
            <a:off x="1676400" y="119951"/>
            <a:ext cx="7696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在一堆文档中选择属于每个文本最具有代表性的词汇（摘要、检索系统的加权技术）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6A940F-220C-CDBF-6C9F-29E9C74048AB}"/>
              </a:ext>
            </a:extLst>
          </p:cNvPr>
          <p:cNvSpPr txBox="1"/>
          <p:nvPr/>
        </p:nvSpPr>
        <p:spPr>
          <a:xfrm>
            <a:off x="5034" y="323186"/>
            <a:ext cx="9154064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词袋模型：</a:t>
            </a:r>
            <a:r>
              <a:rPr lang="zh-CN" altLang="en-US" sz="1700" dirty="0">
                <a:latin typeface="+mj-ea"/>
                <a:ea typeface="+mj-ea"/>
              </a:rPr>
              <a:t>所有词语放到“袋子”中，不考虑词语间的语法和相互顺序 </a:t>
            </a:r>
            <a:r>
              <a:rPr lang="zh-CN" altLang="en-US" sz="1700" b="1" u="sng" dirty="0">
                <a:latin typeface="+mj-ea"/>
                <a:ea typeface="+mj-ea"/>
              </a:rPr>
              <a:t>步骤：</a:t>
            </a:r>
            <a:r>
              <a:rPr lang="zh-CN" altLang="en-US" sz="1700" dirty="0">
                <a:latin typeface="+mj-ea"/>
                <a:ea typeface="+mj-ea"/>
              </a:rPr>
              <a:t>文本</a:t>
            </a:r>
            <a:r>
              <a:rPr lang="zh-CN" altLang="en-US" sz="1700" u="sng" dirty="0">
                <a:latin typeface="+mj-ea"/>
                <a:ea typeface="+mj-ea"/>
              </a:rPr>
              <a:t>按出现频次</a:t>
            </a:r>
            <a:r>
              <a:rPr lang="zh-CN" altLang="en-US" sz="1700" dirty="0">
                <a:latin typeface="+mj-ea"/>
                <a:ea typeface="+mj-ea"/>
              </a:rPr>
              <a:t>转换为数值向量，映射为向量空间模型。</a:t>
            </a:r>
            <a:r>
              <a:rPr lang="zh-CN" altLang="en-US" sz="1800" b="1" u="sng" dirty="0">
                <a:solidFill>
                  <a:schemeClr val="bg1"/>
                </a:solidFill>
                <a:highlight>
                  <a:srgbClr val="000000"/>
                </a:highlight>
                <a:latin typeface="+mj-ea"/>
                <a:ea typeface="+mj-ea"/>
              </a:rPr>
              <a:t>缺点：</a:t>
            </a:r>
            <a:r>
              <a:rPr lang="zh-CN" altLang="en-US" sz="1700" dirty="0">
                <a:latin typeface="+mj-ea"/>
                <a:ea typeface="+mj-ea"/>
              </a:rPr>
              <a:t>不能进行更深层次的语义处理。</a:t>
            </a:r>
            <a:r>
              <a:rPr lang="zh-CN" altLang="en-US" sz="1700" b="1" u="sng" dirty="0">
                <a:latin typeface="+mj-ea"/>
                <a:ea typeface="+mj-ea"/>
              </a:rPr>
              <a:t>场景：</a:t>
            </a:r>
            <a:r>
              <a:rPr lang="zh-CN" altLang="en-US" sz="1700" dirty="0">
                <a:latin typeface="+mj-ea"/>
                <a:ea typeface="+mj-ea"/>
              </a:rPr>
              <a:t>与词频相关、忽略词序和语法的文本信息处理。</a:t>
            </a:r>
            <a:r>
              <a:rPr lang="zh-CN" altLang="en-US" sz="1400" dirty="0">
                <a:latin typeface="+mj-ea"/>
                <a:ea typeface="+mj-ea"/>
              </a:rPr>
              <a:t>（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相似度计算：词袋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小张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喜欢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打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篮球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羽毛球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小李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句子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1【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小张喜欢打篮球和打羽毛：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1 1 2 1 1 1 0】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句子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2【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小李喜欢打羽毛球：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0 1 1 0 0 1 1】</a:t>
            </a:r>
            <a:r>
              <a:rPr lang="zh-CN" altLang="en-US" sz="1400" dirty="0">
                <a:latin typeface="+mj-ea"/>
                <a:ea typeface="+mj-ea"/>
              </a:rPr>
              <a:t>）</a:t>
            </a:r>
            <a:endParaRPr lang="en-US" altLang="zh-CN" sz="1400" dirty="0">
              <a:latin typeface="+mj-ea"/>
              <a:ea typeface="+mj-ea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TFIDF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</a:t>
            </a:r>
            <a:r>
              <a:rPr lang="zh-CN" altLang="en-US" sz="1600" dirty="0">
                <a:latin typeface="+mj-ea"/>
                <a:ea typeface="+mj-ea"/>
              </a:rPr>
              <a:t>文档中每个词的重要性与</a:t>
            </a:r>
            <a:r>
              <a:rPr lang="zh-CN" altLang="en-US" sz="1600" u="sng" dirty="0">
                <a:latin typeface="+mj-ea"/>
                <a:ea typeface="+mj-ea"/>
              </a:rPr>
              <a:t>它在当前文档中出现的次数成正比</a:t>
            </a:r>
            <a:r>
              <a:rPr lang="zh-CN" altLang="en-US" sz="1600" dirty="0">
                <a:latin typeface="+mj-ea"/>
                <a:ea typeface="+mj-ea"/>
              </a:rPr>
              <a:t>，与</a:t>
            </a:r>
            <a:r>
              <a:rPr lang="zh-CN" altLang="en-US" sz="1600" u="sng" dirty="0">
                <a:latin typeface="+mj-ea"/>
                <a:ea typeface="+mj-ea"/>
              </a:rPr>
              <a:t>它在其他文件中出现的次数成反比</a:t>
            </a:r>
            <a:r>
              <a:rPr lang="zh-CN" altLang="en-US" sz="1600" dirty="0">
                <a:latin typeface="+mj-ea"/>
                <a:ea typeface="+mj-ea"/>
              </a:rPr>
              <a:t>。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如一词语在某文档出现频率高且其他文档中出现频率低，该词对文件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有代表性。</a:t>
            </a:r>
            <a:r>
              <a:rPr lang="zh-CN" altLang="en-US" sz="1600" b="1" u="sng" dirty="0">
                <a:solidFill>
                  <a:schemeClr val="bg1"/>
                </a:solidFill>
                <a:highlight>
                  <a:srgbClr val="000000"/>
                </a:highlight>
                <a:latin typeface="+mj-ea"/>
                <a:ea typeface="+mj-ea"/>
              </a:rPr>
              <a:t>缺点：</a:t>
            </a:r>
            <a:r>
              <a:rPr lang="zh-CN" altLang="en-US" sz="1600" dirty="0">
                <a:latin typeface="+mj-ea"/>
                <a:ea typeface="+mj-ea"/>
              </a:rPr>
              <a:t>对短文本处理和过长文本处理不很好；忽视文档中语义和语法表达；词语之间必须完全匹配，对相似词语或者词语的子词语不能进行有效的匹配</a:t>
            </a:r>
          </a:p>
          <a:p>
            <a:endParaRPr lang="zh-CN" altLang="en-US" dirty="0">
              <a:latin typeface="+mj-ea"/>
              <a:ea typeface="+mj-ea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054020"/>
              </p:ext>
            </p:extLst>
          </p:nvPr>
        </p:nvGraphicFramePr>
        <p:xfrm>
          <a:off x="4752436" y="2116749"/>
          <a:ext cx="4191000" cy="90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3367">
                  <a:extLst>
                    <a:ext uri="{9D8B030D-6E8A-4147-A177-3AD203B41FA5}">
                      <a16:colId xmlns:a16="http://schemas.microsoft.com/office/drawing/2014/main" val="3253698682"/>
                    </a:ext>
                  </a:extLst>
                </a:gridCol>
                <a:gridCol w="3627633">
                  <a:extLst>
                    <a:ext uri="{9D8B030D-6E8A-4147-A177-3AD203B41FA5}">
                      <a16:colId xmlns:a16="http://schemas.microsoft.com/office/drawing/2014/main" val="619614672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文档中对应词语集合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009494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努力  向前  </a:t>
                      </a:r>
                      <a:r>
                        <a:rPr lang="zh-CN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奋斗  奋斗  </a:t>
                      </a:r>
                      <a:r>
                        <a:rPr 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使得  未来  更好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126703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创新  创新  万众  智慧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529584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奋斗</a:t>
                      </a:r>
                      <a:r>
                        <a:rPr 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是  人生  的  一部分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8576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6272639-C1CC-D22B-9CC4-A831E010D4F0}"/>
                  </a:ext>
                </a:extLst>
              </p:cNvPr>
              <p:cNvSpPr txBox="1"/>
              <p:nvPr/>
            </p:nvSpPr>
            <p:spPr>
              <a:xfrm>
                <a:off x="33068" y="2409302"/>
                <a:ext cx="4876800" cy="5675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 smtClean="0"/>
                      <m:t>TF</m:t>
                    </m:r>
                    <m:r>
                      <m:rPr>
                        <m:nor/>
                      </m:rPr>
                      <a:rPr lang="en-US" altLang="zh-CN" dirty="0" smtClean="0"/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IDF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𝐼𝐷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den>
                        </m:f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6272639-C1CC-D22B-9CC4-A831E010D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8" y="2409302"/>
                <a:ext cx="4876800" cy="567528"/>
              </a:xfrm>
              <a:prstGeom prst="rect">
                <a:avLst/>
              </a:prstGeom>
              <a:blipFill>
                <a:blip r:embed="rId2"/>
                <a:stretch>
                  <a:fillRect t="-12903" b="-83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AD084306-35FB-43E0-F967-A1132CD7F302}"/>
                  </a:ext>
                </a:extLst>
              </p:cNvPr>
              <p:cNvSpPr txBox="1">
                <a:spLocks noRot="1" noChangeArrowheads="1"/>
              </p:cNvSpPr>
              <p:nvPr/>
            </p:nvSpPr>
            <p:spPr>
              <a:xfrm>
                <a:off x="33068" y="2921666"/>
                <a:ext cx="9067800" cy="9000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16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奋斗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 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,1</m:t>
                          </m:r>
                        </m:sub>
                      </m:sSub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=2, 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,2</m:t>
                          </m:r>
                        </m:sub>
                      </m:sSub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=0, 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,3</m:t>
                          </m:r>
                        </m:sub>
                      </m:sSub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=1</m:t>
                      </m:r>
                      <m:r>
                        <a:rPr lang="en-US" altLang="zh-CN" sz="160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16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,1</m:t>
                              </m:r>
                            </m:sub>
                          </m:sSub>
                        </m:e>
                      </m:nary>
                      <m:r>
                        <a:rPr lang="en-US" altLang="zh-CN" sz="16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=7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,2</m:t>
                              </m:r>
                            </m:sub>
                          </m:sSub>
                        </m:e>
                      </m:nary>
                      <m:r>
                        <a:rPr lang="en-US" altLang="zh-CN" sz="16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4,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,3</m:t>
                              </m:r>
                            </m:sub>
                          </m:sSub>
                        </m:e>
                      </m:nary>
                      <m:r>
                        <a:rPr lang="en-US" altLang="zh-CN" sz="16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5</m:t>
                      </m:r>
                    </m:oMath>
                  </m:oMathPara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文档数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</m:d>
                    <m:r>
                      <a:rPr lang="en-US" altLang="zh-CN" sz="16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=3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包含“奋斗”的文档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=2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遍历每个词语，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值最大的适宜做关键词或区分</a:t>
                </a:r>
                <a:endParaRPr 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AD084306-35FB-43E0-F967-A1132CD7F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8" y="2921666"/>
                <a:ext cx="9067800" cy="900000"/>
              </a:xfrm>
              <a:prstGeom prst="rect">
                <a:avLst/>
              </a:prstGeom>
              <a:blipFill>
                <a:blip r:embed="rId3"/>
                <a:stretch>
                  <a:fillRect l="-336" t="-97297" b="-10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35D95787-F806-A2DF-54BB-77C803D5A994}"/>
              </a:ext>
            </a:extLst>
          </p:cNvPr>
          <p:cNvSpPr txBox="1"/>
          <p:nvPr/>
        </p:nvSpPr>
        <p:spPr>
          <a:xfrm>
            <a:off x="-28036" y="359157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1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余弦相似度 </a:t>
            </a:r>
            <a:r>
              <a:rPr lang="en-US" altLang="zh-CN" sz="1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5.3Jaccard</a:t>
            </a:r>
            <a:r>
              <a:rPr lang="zh-CN" altLang="en-US" sz="1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表格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0362248"/>
                  </p:ext>
                </p:extLst>
              </p:nvPr>
            </p:nvGraphicFramePr>
            <p:xfrm>
              <a:off x="-10064" y="4686031"/>
              <a:ext cx="9110932" cy="219157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118886">
                      <a:extLst>
                        <a:ext uri="{9D8B030D-6E8A-4147-A177-3AD203B41FA5}">
                          <a16:colId xmlns:a16="http://schemas.microsoft.com/office/drawing/2014/main" val="312509342"/>
                        </a:ext>
                      </a:extLst>
                    </a:gridCol>
                    <a:gridCol w="4114357">
                      <a:extLst>
                        <a:ext uri="{9D8B030D-6E8A-4147-A177-3AD203B41FA5}">
                          <a16:colId xmlns:a16="http://schemas.microsoft.com/office/drawing/2014/main" val="149301791"/>
                        </a:ext>
                      </a:extLst>
                    </a:gridCol>
                    <a:gridCol w="3877689">
                      <a:extLst>
                        <a:ext uri="{9D8B030D-6E8A-4147-A177-3AD203B41FA5}">
                          <a16:colId xmlns:a16="http://schemas.microsoft.com/office/drawing/2014/main" val="1466312657"/>
                        </a:ext>
                      </a:extLst>
                    </a:gridCol>
                  </a:tblGrid>
                  <a:tr h="1564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</a:rPr>
                            <a:t>内容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1400" dirty="0">
                              <a:effectLst/>
                            </a:rPr>
                            <a:t>A </a:t>
                          </a:r>
                          <a:r>
                            <a:rPr lang="zh-CN" sz="1400" dirty="0">
                              <a:effectLst/>
                            </a:rPr>
                            <a:t>数据价值是一种数据艺术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1400" dirty="0">
                              <a:effectLst/>
                            </a:rPr>
                            <a:t>B </a:t>
                          </a:r>
                          <a:r>
                            <a:rPr lang="zh-CN" sz="1400" dirty="0">
                              <a:effectLst/>
                            </a:rPr>
                            <a:t>算法价值是一种算法艺术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7996380"/>
                      </a:ext>
                    </a:extLst>
                  </a:tr>
                  <a:tr h="1564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</a:rPr>
                            <a:t>分词结果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</a:rPr>
                            <a:t>数据  价值  是  一种  数据  艺术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</a:rPr>
                            <a:t>算法  价值  是  一种  算法  艺术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15738370"/>
                      </a:ext>
                    </a:extLst>
                  </a:tr>
                  <a:tr h="1564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</a:rPr>
                            <a:t>向量集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solidFill>
                                <a:srgbClr val="FF0000"/>
                              </a:solidFill>
                              <a:effectLst/>
                            </a:rPr>
                            <a:t>数据  算法  价值  是  一种  艺术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73728"/>
                      </a:ext>
                    </a:extLst>
                  </a:tr>
                  <a:tr h="1564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</a:rPr>
                            <a:t>词频计算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</a:rPr>
                            <a:t>数据</a:t>
                          </a:r>
                          <a:r>
                            <a:rPr lang="en-US" sz="1400" dirty="0">
                              <a:effectLst/>
                            </a:rPr>
                            <a:t>(2)</a:t>
                          </a:r>
                          <a:r>
                            <a:rPr lang="zh-CN" sz="1400" dirty="0">
                              <a:effectLst/>
                            </a:rPr>
                            <a:t>算法</a:t>
                          </a:r>
                          <a:r>
                            <a:rPr lang="en-US" sz="1400" dirty="0">
                              <a:effectLst/>
                            </a:rPr>
                            <a:t>(0)</a:t>
                          </a:r>
                          <a:r>
                            <a:rPr lang="zh-CN" sz="1400" dirty="0">
                              <a:effectLst/>
                            </a:rPr>
                            <a:t>价值</a:t>
                          </a:r>
                          <a:r>
                            <a:rPr lang="en-US" sz="1400" dirty="0">
                              <a:effectLst/>
                            </a:rPr>
                            <a:t>(1)</a:t>
                          </a:r>
                          <a:r>
                            <a:rPr lang="zh-CN" sz="1400" dirty="0">
                              <a:effectLst/>
                            </a:rPr>
                            <a:t>是</a:t>
                          </a:r>
                          <a:r>
                            <a:rPr lang="en-US" sz="1400" dirty="0">
                              <a:effectLst/>
                            </a:rPr>
                            <a:t>(1)</a:t>
                          </a:r>
                          <a:r>
                            <a:rPr lang="zh-CN" sz="1400" dirty="0">
                              <a:effectLst/>
                            </a:rPr>
                            <a:t>一种</a:t>
                          </a:r>
                          <a:r>
                            <a:rPr lang="en-US" sz="1400" dirty="0">
                              <a:effectLst/>
                            </a:rPr>
                            <a:t>(1)</a:t>
                          </a:r>
                          <a:r>
                            <a:rPr lang="zh-CN" sz="1400" dirty="0">
                              <a:effectLst/>
                            </a:rPr>
                            <a:t>艺术</a:t>
                          </a:r>
                          <a:r>
                            <a:rPr lang="en-US" sz="1400" dirty="0">
                              <a:effectLst/>
                            </a:rPr>
                            <a:t>(1)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</a:rPr>
                            <a:t>数据</a:t>
                          </a:r>
                          <a:r>
                            <a:rPr lang="en-US" sz="1400" dirty="0">
                              <a:effectLst/>
                            </a:rPr>
                            <a:t>(0)</a:t>
                          </a:r>
                          <a:r>
                            <a:rPr lang="zh-CN" sz="1400" dirty="0">
                              <a:effectLst/>
                            </a:rPr>
                            <a:t>算法</a:t>
                          </a:r>
                          <a:r>
                            <a:rPr lang="en-US" sz="1400" dirty="0">
                              <a:effectLst/>
                            </a:rPr>
                            <a:t>(2)</a:t>
                          </a:r>
                          <a:r>
                            <a:rPr lang="zh-CN" sz="1400" dirty="0">
                              <a:effectLst/>
                            </a:rPr>
                            <a:t>价值</a:t>
                          </a:r>
                          <a:r>
                            <a:rPr lang="en-US" sz="1400" dirty="0">
                              <a:effectLst/>
                            </a:rPr>
                            <a:t>(1)</a:t>
                          </a:r>
                          <a:r>
                            <a:rPr lang="zh-CN" sz="1400" dirty="0">
                              <a:effectLst/>
                            </a:rPr>
                            <a:t>是</a:t>
                          </a:r>
                          <a:r>
                            <a:rPr lang="en-US" sz="1400" dirty="0">
                              <a:effectLst/>
                            </a:rPr>
                            <a:t>(1)</a:t>
                          </a:r>
                          <a:r>
                            <a:rPr lang="zh-CN" sz="1400" dirty="0">
                              <a:effectLst/>
                            </a:rPr>
                            <a:t>一种</a:t>
                          </a:r>
                          <a:r>
                            <a:rPr lang="en-US" sz="1400" dirty="0">
                              <a:effectLst/>
                            </a:rPr>
                            <a:t>(1)</a:t>
                          </a:r>
                          <a:r>
                            <a:rPr lang="zh-CN" sz="1400" dirty="0">
                              <a:effectLst/>
                            </a:rPr>
                            <a:t>艺术</a:t>
                          </a:r>
                          <a:r>
                            <a:rPr lang="en-US" sz="1400" dirty="0">
                              <a:effectLst/>
                            </a:rPr>
                            <a:t>(1)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93636870"/>
                      </a:ext>
                    </a:extLst>
                  </a:tr>
                  <a:tr h="1564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</a:rPr>
                            <a:t>特征向量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  <a:effectLst/>
                            </a:rPr>
                            <a:t>2  0  1  1  1  1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  <a:effectLst/>
                            </a:rPr>
                            <a:t>0  2  1  1  1  1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89365474"/>
                      </a:ext>
                    </a:extLst>
                  </a:tr>
                  <a:tr h="3348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Jaccard</a:t>
                          </a:r>
                          <a:r>
                            <a:rPr lang="zh-CN" sz="1400" dirty="0">
                              <a:effectLst/>
                            </a:rPr>
                            <a:t>相似度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num>
                                  <m:den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|−|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≈0.667</m:t>
                                </m:r>
                                <m:r>
                                  <a:rPr lang="en-US" sz="14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altLang="zh-CN" sz="14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=5,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altLang="zh-CN" sz="14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1760423"/>
                      </a:ext>
                    </a:extLst>
                  </a:tr>
                  <a:tr h="49841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</a:rPr>
                            <a:t>余弦相似度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indent="270510"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nary>
                                      </m:e>
                                    </m:rad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nary>
                                      </m:e>
                                    </m:rad>
                                  </m:den>
                                </m:f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5336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表格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0362248"/>
                  </p:ext>
                </p:extLst>
              </p:nvPr>
            </p:nvGraphicFramePr>
            <p:xfrm>
              <a:off x="-10064" y="4686031"/>
              <a:ext cx="9110932" cy="219157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118886">
                      <a:extLst>
                        <a:ext uri="{9D8B030D-6E8A-4147-A177-3AD203B41FA5}">
                          <a16:colId xmlns:a16="http://schemas.microsoft.com/office/drawing/2014/main" val="312509342"/>
                        </a:ext>
                      </a:extLst>
                    </a:gridCol>
                    <a:gridCol w="4114357">
                      <a:extLst>
                        <a:ext uri="{9D8B030D-6E8A-4147-A177-3AD203B41FA5}">
                          <a16:colId xmlns:a16="http://schemas.microsoft.com/office/drawing/2014/main" val="149301791"/>
                        </a:ext>
                      </a:extLst>
                    </a:gridCol>
                    <a:gridCol w="3877689">
                      <a:extLst>
                        <a:ext uri="{9D8B030D-6E8A-4147-A177-3AD203B41FA5}">
                          <a16:colId xmlns:a16="http://schemas.microsoft.com/office/drawing/2014/main" val="1466312657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</a:rPr>
                            <a:t>内容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1400" dirty="0">
                              <a:effectLst/>
                            </a:rPr>
                            <a:t>A </a:t>
                          </a:r>
                          <a:r>
                            <a:rPr lang="zh-CN" sz="1400" dirty="0">
                              <a:effectLst/>
                            </a:rPr>
                            <a:t>数据价值是一种数据艺术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1400" dirty="0">
                              <a:effectLst/>
                            </a:rPr>
                            <a:t>B </a:t>
                          </a:r>
                          <a:r>
                            <a:rPr lang="zh-CN" sz="1400" dirty="0">
                              <a:effectLst/>
                            </a:rPr>
                            <a:t>算法价值是一种算法艺术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799638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</a:rPr>
                            <a:t>分词结果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</a:rPr>
                            <a:t>数据  价值  是  一种  数据  艺术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</a:rPr>
                            <a:t>算法  价值  是  一种  算法  艺术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1573837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</a:rPr>
                            <a:t>向量集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solidFill>
                                <a:srgbClr val="FF0000"/>
                              </a:solidFill>
                              <a:effectLst/>
                            </a:rPr>
                            <a:t>数据  算法  价值  是  一种  艺术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7372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</a:rPr>
                            <a:t>词频计算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</a:rPr>
                            <a:t>数据</a:t>
                          </a:r>
                          <a:r>
                            <a:rPr lang="en-US" sz="1400" dirty="0">
                              <a:effectLst/>
                            </a:rPr>
                            <a:t>(2)</a:t>
                          </a:r>
                          <a:r>
                            <a:rPr lang="zh-CN" sz="1400" dirty="0">
                              <a:effectLst/>
                            </a:rPr>
                            <a:t>算法</a:t>
                          </a:r>
                          <a:r>
                            <a:rPr lang="en-US" sz="1400" dirty="0">
                              <a:effectLst/>
                            </a:rPr>
                            <a:t>(0)</a:t>
                          </a:r>
                          <a:r>
                            <a:rPr lang="zh-CN" sz="1400" dirty="0">
                              <a:effectLst/>
                            </a:rPr>
                            <a:t>价值</a:t>
                          </a:r>
                          <a:r>
                            <a:rPr lang="en-US" sz="1400" dirty="0">
                              <a:effectLst/>
                            </a:rPr>
                            <a:t>(1)</a:t>
                          </a:r>
                          <a:r>
                            <a:rPr lang="zh-CN" sz="1400" dirty="0">
                              <a:effectLst/>
                            </a:rPr>
                            <a:t>是</a:t>
                          </a:r>
                          <a:r>
                            <a:rPr lang="en-US" sz="1400" dirty="0">
                              <a:effectLst/>
                            </a:rPr>
                            <a:t>(1)</a:t>
                          </a:r>
                          <a:r>
                            <a:rPr lang="zh-CN" sz="1400" dirty="0">
                              <a:effectLst/>
                            </a:rPr>
                            <a:t>一种</a:t>
                          </a:r>
                          <a:r>
                            <a:rPr lang="en-US" sz="1400" dirty="0">
                              <a:effectLst/>
                            </a:rPr>
                            <a:t>(1)</a:t>
                          </a:r>
                          <a:r>
                            <a:rPr lang="zh-CN" sz="1400" dirty="0">
                              <a:effectLst/>
                            </a:rPr>
                            <a:t>艺术</a:t>
                          </a:r>
                          <a:r>
                            <a:rPr lang="en-US" sz="1400" dirty="0">
                              <a:effectLst/>
                            </a:rPr>
                            <a:t>(1)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</a:rPr>
                            <a:t>数据</a:t>
                          </a:r>
                          <a:r>
                            <a:rPr lang="en-US" sz="1400" dirty="0">
                              <a:effectLst/>
                            </a:rPr>
                            <a:t>(0)</a:t>
                          </a:r>
                          <a:r>
                            <a:rPr lang="zh-CN" sz="1400" dirty="0">
                              <a:effectLst/>
                            </a:rPr>
                            <a:t>算法</a:t>
                          </a:r>
                          <a:r>
                            <a:rPr lang="en-US" sz="1400" dirty="0">
                              <a:effectLst/>
                            </a:rPr>
                            <a:t>(2)</a:t>
                          </a:r>
                          <a:r>
                            <a:rPr lang="zh-CN" sz="1400" dirty="0">
                              <a:effectLst/>
                            </a:rPr>
                            <a:t>价值</a:t>
                          </a:r>
                          <a:r>
                            <a:rPr lang="en-US" sz="1400" dirty="0">
                              <a:effectLst/>
                            </a:rPr>
                            <a:t>(1)</a:t>
                          </a:r>
                          <a:r>
                            <a:rPr lang="zh-CN" sz="1400" dirty="0">
                              <a:effectLst/>
                            </a:rPr>
                            <a:t>是</a:t>
                          </a:r>
                          <a:r>
                            <a:rPr lang="en-US" sz="1400" dirty="0">
                              <a:effectLst/>
                            </a:rPr>
                            <a:t>(1)</a:t>
                          </a:r>
                          <a:r>
                            <a:rPr lang="zh-CN" sz="1400" dirty="0">
                              <a:effectLst/>
                            </a:rPr>
                            <a:t>一种</a:t>
                          </a:r>
                          <a:r>
                            <a:rPr lang="en-US" sz="1400" dirty="0">
                              <a:effectLst/>
                            </a:rPr>
                            <a:t>(1)</a:t>
                          </a:r>
                          <a:r>
                            <a:rPr lang="zh-CN" sz="1400" dirty="0">
                              <a:effectLst/>
                            </a:rPr>
                            <a:t>艺术</a:t>
                          </a:r>
                          <a:r>
                            <a:rPr lang="en-US" sz="1400" dirty="0">
                              <a:effectLst/>
                            </a:rPr>
                            <a:t>(1)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9363687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</a:rPr>
                            <a:t>特征向量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  <a:effectLst/>
                            </a:rPr>
                            <a:t>2  0  1  1  1  1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  <a:effectLst/>
                            </a:rPr>
                            <a:t>0  2  1  1  1  1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89365474"/>
                      </a:ext>
                    </a:extLst>
                  </a:tr>
                  <a:tr h="4410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Jaccard</a:t>
                          </a:r>
                          <a:r>
                            <a:rPr lang="zh-CN" sz="1400" dirty="0">
                              <a:effectLst/>
                            </a:rPr>
                            <a:t>相似度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4111" t="-259722" r="-229" b="-2597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1760423"/>
                      </a:ext>
                    </a:extLst>
                  </a:tr>
                  <a:tr h="68370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</a:rPr>
                            <a:t>余弦相似度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4111" t="-229204" r="-229" b="-6548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5336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3137577-0BDC-7CFE-31B8-369827EB4080}"/>
                  </a:ext>
                </a:extLst>
              </p:cNvPr>
              <p:cNvSpPr txBox="1"/>
              <p:nvPr/>
            </p:nvSpPr>
            <p:spPr>
              <a:xfrm>
                <a:off x="-10064" y="3810000"/>
                <a:ext cx="9349596" cy="943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Jaccard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系数：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用于个体的特征属性通过符号度量或者布尔值标识，适合集合的计算。两篇文章越相似，则它们词语交集越多。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|−|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𝐸𝐽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Jaccard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理论不足，因此引入余弦相似性（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词语是否出现变更为</a:t>
                </a:r>
                <a:r>
                  <a:rPr lang="zh-CN" altLang="en-US" sz="1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词语在文本中的权重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CN" altLang="en-US" sz="1400" b="1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3137577-0BDC-7CFE-31B8-369827EB4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64" y="3810000"/>
                <a:ext cx="9349596" cy="943592"/>
              </a:xfrm>
              <a:prstGeom prst="rect">
                <a:avLst/>
              </a:prstGeom>
              <a:blipFill>
                <a:blip r:embed="rId5"/>
                <a:stretch>
                  <a:fillRect l="-326" t="-1935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8FFF1-203D-991E-C411-39DD121B0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8C71D69-6411-7080-F1CC-00D76839076D}"/>
              </a:ext>
            </a:extLst>
          </p:cNvPr>
          <p:cNvSpPr txBox="1"/>
          <p:nvPr/>
        </p:nvSpPr>
        <p:spPr>
          <a:xfrm>
            <a:off x="-60385" y="65181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5.4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Apriori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DBF6C9-CC22-8944-C5C6-433402BCB61D}"/>
              </a:ext>
            </a:extLst>
          </p:cNvPr>
          <p:cNvSpPr txBox="1"/>
          <p:nvPr/>
        </p:nvSpPr>
        <p:spPr>
          <a:xfrm>
            <a:off x="-76200" y="-76200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Jaccard</a:t>
            </a:r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相似性</a:t>
            </a:r>
            <a:r>
              <a:rPr lang="zh-CN" alt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只关心个体间特征属性是否相同</a:t>
            </a:r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，反映了样本交集与并集（总集）的差异。</a:t>
            </a:r>
            <a:r>
              <a:rPr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文本，相同词语较多，但两句的意思迥异，</a:t>
            </a:r>
            <a:r>
              <a:rPr lang="zh-CN" alt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余弦相似度更符合实际情况</a:t>
            </a:r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两个算法优缺点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优点：简单而有效；缺点：数据维数高，计算复杂度也越高，不适应当前的（数亿级别）大数据</a:t>
            </a:r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24A65E9-DC42-AAC3-2618-B172AAFBCC3A}"/>
                  </a:ext>
                </a:extLst>
              </p:cNvPr>
              <p:cNvSpPr txBox="1"/>
              <p:nvPr/>
            </p:nvSpPr>
            <p:spPr>
              <a:xfrm>
                <a:off x="-71884" y="914400"/>
                <a:ext cx="9215883" cy="4524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基本定义：</a:t>
                </a:r>
                <a:r>
                  <a:rPr lang="zh-CN" altLang="en-US" sz="1600" dirty="0">
                    <a:latin typeface="+mj-ea"/>
                    <a:ea typeface="+mj-ea"/>
                  </a:rPr>
                  <a:t>数据的</a:t>
                </a:r>
                <a:r>
                  <a:rPr lang="zh-CN" altLang="en-US" sz="1600" b="1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关联规则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（反映的是多个事物间依存和关联性 𝑋→𝑌蕴涵表达式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If…Then…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）</a:t>
                </a:r>
                <a:r>
                  <a:rPr lang="zh-CN" altLang="en-US" sz="1600" dirty="0">
                    <a:latin typeface="+mj-ea"/>
                    <a:ea typeface="+mj-ea"/>
                  </a:rPr>
                  <a:t>用于从</a:t>
                </a:r>
                <a:r>
                  <a:rPr lang="zh-CN" altLang="en-US" sz="1600" b="1" u="sng" dirty="0">
                    <a:latin typeface="+mj-ea"/>
                    <a:ea typeface="+mj-ea"/>
                  </a:rPr>
                  <a:t>看似无关</a:t>
                </a:r>
                <a:r>
                  <a:rPr lang="zh-CN" altLang="en-US" sz="1600" dirty="0">
                    <a:latin typeface="+mj-ea"/>
                    <a:ea typeface="+mj-ea"/>
                  </a:rPr>
                  <a:t>的海量历史数据中，挖掘出具有的价值信息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（应用：超市商品关联分析、消费习惯分析）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核心概念：</a:t>
                </a:r>
                <a:r>
                  <a:rPr lang="zh-CN" altLang="en-US" sz="1600" dirty="0">
                    <a:latin typeface="+mj-ea"/>
                    <a:ea typeface="+mj-ea"/>
                  </a:rPr>
                  <a:t>是频繁项集算法的一种；利用频繁项集的先验知识，不断地按照层次迭代，计算数据集中所有可能的频繁项集。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项集：项的集合。如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{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牛奶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面包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}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项集，牛奶和面包为项；支持度：项集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X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Y</a:t>
                </a:r>
                <a:r>
                  <a:rPr lang="zh-CN" altLang="en-US" sz="1600" u="sng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同时发生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的概率称之为关联规则的支持度，𝑠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𝑋→𝑌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)=(|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𝑋∪𝑌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|)/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𝑁；置信度：项集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X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发生的情况下，则项集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Y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发生的概率，𝑐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𝑋→𝑌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)=(|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𝑋∪𝑌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|)/(|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𝑋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|)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；最小支持度：人为按照实际意义规定的阈值，表示项集在统计意义上的最低重要性；最小置信度：人为按照实际意义规定的阈值，表示关联规则最低可靠性（如果支持度与置信度同时达到最小支持度与最小置信度，则此关联规则为强规则）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;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频繁项集：满足最小支持度的所有项集，称作频繁项集。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算法核心：</a:t>
                </a:r>
                <a:endPara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600" dirty="0">
                    <a:latin typeface="+mj-ea"/>
                    <a:ea typeface="+mj-ea"/>
                  </a:rPr>
                  <a:t>根据支持度找出频繁项集、根据置信度产生关联规则</a:t>
                </a:r>
                <a:endParaRPr lang="en-US" altLang="zh-CN" sz="1600" dirty="0">
                  <a:latin typeface="+mj-ea"/>
                  <a:ea typeface="+mj-ea"/>
                </a:endParaRPr>
              </a:p>
              <a:p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若集合是频繁项集，那么它所有</a:t>
                </a:r>
                <a:r>
                  <a:rPr lang="zh-CN" altLang="en-US" sz="1600" u="sng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子集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都是频繁项集合；若非，则所有</a:t>
                </a:r>
                <a:r>
                  <a:rPr lang="zh-CN" altLang="en-US" sz="1600" u="sng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超集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都非；子集非，超集非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基本步骤：</a:t>
                </a:r>
                <a:r>
                  <a:rPr lang="zh-CN" altLang="en-US" sz="1600" dirty="0">
                    <a:latin typeface="+mj-ea"/>
                    <a:ea typeface="+mj-ea"/>
                  </a:rPr>
                  <a:t>①扫描历史数据，并对每项数据进行</a:t>
                </a:r>
                <a:r>
                  <a:rPr lang="zh-CN" altLang="en-US" sz="1600" b="1" u="sng" dirty="0">
                    <a:solidFill>
                      <a:srgbClr val="FF0000"/>
                    </a:solidFill>
                    <a:latin typeface="+mj-ea"/>
                    <a:ea typeface="+mj-ea"/>
                  </a:rPr>
                  <a:t>频率次数统计</a:t>
                </a:r>
                <a:r>
                  <a:rPr lang="zh-CN" altLang="en-US" sz="1600" dirty="0">
                    <a:latin typeface="+mj-ea"/>
                    <a:ea typeface="+mj-ea"/>
                  </a:rPr>
                  <a:t>。②构建</a:t>
                </a:r>
                <a:r>
                  <a:rPr lang="zh-CN" altLang="en-US" sz="1600" b="1" u="sng" dirty="0">
                    <a:solidFill>
                      <a:srgbClr val="FF0000"/>
                    </a:solidFill>
                    <a:latin typeface="+mj-ea"/>
                    <a:ea typeface="+mj-ea"/>
                  </a:rPr>
                  <a:t>候选项集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  <a:ea typeface="+mj-ea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+mj-ea"/>
                    <a:ea typeface="+mj-ea"/>
                  </a:rPr>
                  <a:t>，并计算其支持度。③对候选项集的支持度进行筛选，从而形成</a:t>
                </a:r>
                <a:r>
                  <a:rPr lang="zh-CN" altLang="en-US" sz="1600" b="1" u="sng" dirty="0">
                    <a:solidFill>
                      <a:srgbClr val="FF0000"/>
                    </a:solidFill>
                    <a:latin typeface="+mj-ea"/>
                    <a:ea typeface="+mj-ea"/>
                  </a:rPr>
                  <a:t>频繁项集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  <a:ea typeface="+mj-ea"/>
                          </a:rPr>
                          <m:t>𝐿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+mj-ea"/>
                    <a:ea typeface="+mj-ea"/>
                  </a:rPr>
                  <a:t>。④对频繁项集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  <a:ea typeface="+mj-ea"/>
                          </a:rPr>
                          <m:t>𝐿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+mj-ea"/>
                    <a:ea typeface="+mj-ea"/>
                  </a:rPr>
                  <a:t>进行连接生成候选项集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  <a:ea typeface="+mj-ea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+mj-ea"/>
                    <a:ea typeface="+mj-ea"/>
                  </a:rPr>
                  <a:t>。⑤重复上述步骤，最终形成频繁</a:t>
                </a:r>
                <a:r>
                  <a:rPr lang="en-US" altLang="zh-CN" sz="1600" i="1" dirty="0">
                    <a:latin typeface="+mj-ea"/>
                    <a:ea typeface="+mj-ea"/>
                  </a:rPr>
                  <a:t>K</a:t>
                </a:r>
                <a:r>
                  <a:rPr lang="zh-CN" altLang="en-US" sz="1600" dirty="0">
                    <a:latin typeface="+mj-ea"/>
                    <a:ea typeface="+mj-ea"/>
                  </a:rPr>
                  <a:t>项集或者最大频繁项集。</a:t>
                </a:r>
                <a:endParaRPr lang="en-US" altLang="zh-CN" sz="1600" dirty="0">
                  <a:latin typeface="+mj-ea"/>
                  <a:ea typeface="+mj-ea"/>
                </a:endParaRPr>
              </a:p>
              <a:p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缺点：</a:t>
                </a:r>
                <a:r>
                  <a:rPr lang="zh-CN" altLang="en-US" sz="1600" dirty="0">
                    <a:latin typeface="+mj-ea"/>
                    <a:ea typeface="+mj-ea"/>
                  </a:rPr>
                  <a:t> ①产生候选项集时产生较多组合，没有考虑将一些无关元素排除后再组合②每次计算项集都会扫描原始数据表，数据量较大的系统重复扫描开销大。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解决方案：压缩数据表、用哈希表的快速查找特性对项集进行计数统计、合理选样、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FP-Growth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算法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24A65E9-DC42-AAC3-2618-B172AAFBC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84" y="914400"/>
                <a:ext cx="9215883" cy="4524315"/>
              </a:xfrm>
              <a:prstGeom prst="rect">
                <a:avLst/>
              </a:prstGeom>
              <a:blipFill>
                <a:blip r:embed="rId2"/>
                <a:stretch>
                  <a:fillRect l="-331" t="-674" r="-2646" b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9AFEB2C4-CDDD-323A-2ED5-E57C1F8B70E5}"/>
              </a:ext>
            </a:extLst>
          </p:cNvPr>
          <p:cNvSpPr txBox="1"/>
          <p:nvPr/>
        </p:nvSpPr>
        <p:spPr>
          <a:xfrm>
            <a:off x="4771846" y="2895600"/>
            <a:ext cx="4372154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购物数据</a:t>
            </a:r>
            <a:r>
              <a:rPr lang="zh-CN" altLang="en-US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牛奶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zh-CN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纸巾置信度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40%</a:t>
            </a:r>
            <a:r>
              <a:rPr lang="zh-CN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，支持度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1%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意味着</a:t>
            </a:r>
            <a:r>
              <a:rPr lang="zh-CN" altLang="en-US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共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1%</a:t>
            </a:r>
            <a:r>
              <a:rPr lang="zh-CN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用户既买牛奶又买纸巾；同时买牛奶的用户中有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40%</a:t>
            </a:r>
            <a:r>
              <a:rPr lang="zh-CN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的用户购买纸巾。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5EF43A9-6623-38AE-9D32-AD35C2DF838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81000" y="4073738"/>
            <a:ext cx="8153400" cy="112928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E479DBA-52E9-493B-997D-BB68A6151A07}"/>
              </a:ext>
            </a:extLst>
          </p:cNvPr>
          <p:cNvSpPr txBox="1"/>
          <p:nvPr/>
        </p:nvSpPr>
        <p:spPr>
          <a:xfrm>
            <a:off x="-76200" y="52731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5.5 PageRank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5053265-EB0E-C8CF-F3A5-E94C7EDDB793}"/>
              </a:ext>
            </a:extLst>
          </p:cNvPr>
          <p:cNvSpPr txBox="1"/>
          <p:nvPr/>
        </p:nvSpPr>
        <p:spPr>
          <a:xfrm>
            <a:off x="-84826" y="5512268"/>
            <a:ext cx="92288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基本思想</a:t>
            </a:r>
            <a:r>
              <a:rPr lang="zh-CN" altLang="en-US" sz="1600" dirty="0">
                <a:latin typeface="+mj-ea"/>
                <a:ea typeface="+mj-ea"/>
              </a:rPr>
              <a:t>：被越多优质的网页所指的网页，它是优质的网页的概率就越大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sz="16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数量假设：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一个页面节点接收到的其他网页指向的入链数量越多，页面越重要。</a:t>
            </a:r>
            <a:r>
              <a:rPr lang="zh-CN" altLang="en-US" sz="16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质量假设：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越是质量高的页面指向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越重要）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优缺点：</a:t>
            </a:r>
            <a:r>
              <a:rPr lang="zh-CN" altLang="en-US" sz="16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优点：①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与查询无关的静态算法，所有网页的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PageRank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值通过离线计算获得；②有效减少在线查询时的计算量，极大降低了查询响应时间。</a:t>
            </a:r>
            <a:r>
              <a:rPr lang="zh-CN" altLang="en-US" sz="16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缺点：①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过分相信链接关系，而一些权威网页往往是相互不链接的；②忽视了主题相关性；③旧的页面等级会比新页面高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958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-53868" y="-87657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3600" b="1" dirty="0" err="1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Apriori</a:t>
            </a:r>
            <a:r>
              <a:rPr lang="zh-CN" altLang="en-US" sz="3600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算法例题</a:t>
            </a:r>
            <a:r>
              <a:rPr lang="en-US" altLang="zh-CN" sz="3600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1</a:t>
            </a:r>
            <a:endParaRPr lang="zh-CN" altLang="en-US" sz="3600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481283"/>
              </p:ext>
            </p:extLst>
          </p:nvPr>
        </p:nvGraphicFramePr>
        <p:xfrm>
          <a:off x="-11501" y="415989"/>
          <a:ext cx="2526101" cy="158076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55534">
                  <a:extLst>
                    <a:ext uri="{9D8B030D-6E8A-4147-A177-3AD203B41FA5}">
                      <a16:colId xmlns:a16="http://schemas.microsoft.com/office/drawing/2014/main" val="3424110490"/>
                    </a:ext>
                  </a:extLst>
                </a:gridCol>
                <a:gridCol w="1970567">
                  <a:extLst>
                    <a:ext uri="{9D8B030D-6E8A-4147-A177-3AD203B41FA5}">
                      <a16:colId xmlns:a16="http://schemas.microsoft.com/office/drawing/2014/main" val="2620704688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0" dirty="0">
                          <a:effectLst/>
                        </a:rPr>
                        <a:t>序号</a:t>
                      </a:r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0" dirty="0">
                          <a:effectLst/>
                        </a:rPr>
                        <a:t>购买商品列表</a:t>
                      </a:r>
                      <a:r>
                        <a:rPr lang="zh-CN" altLang="en-US" sz="1200" b="0" dirty="0">
                          <a:effectLst/>
                        </a:rPr>
                        <a:t>（数据集）</a:t>
                      </a:r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9475299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1</a:t>
                      </a:r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0" dirty="0">
                          <a:effectLst/>
                        </a:rPr>
                        <a:t>牛奶、纸巾、矿泉水</a:t>
                      </a:r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61781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2</a:t>
                      </a:r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0" dirty="0">
                          <a:effectLst/>
                        </a:rPr>
                        <a:t>饼干、纸巾、口香糖</a:t>
                      </a:r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1567273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3</a:t>
                      </a:r>
                      <a:endParaRPr lang="en-US" sz="16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0" dirty="0">
                          <a:effectLst/>
                        </a:rPr>
                        <a:t>牛奶、饼干、纸巾、口香糖</a:t>
                      </a:r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1116894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4</a:t>
                      </a:r>
                      <a:endParaRPr lang="en-US" sz="16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0" dirty="0">
                          <a:effectLst/>
                        </a:rPr>
                        <a:t>饼干、口香糖</a:t>
                      </a:r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456838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917232"/>
              </p:ext>
            </p:extLst>
          </p:nvPr>
        </p:nvGraphicFramePr>
        <p:xfrm>
          <a:off x="3624494" y="381418"/>
          <a:ext cx="1895016" cy="156984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007931">
                  <a:extLst>
                    <a:ext uri="{9D8B030D-6E8A-4147-A177-3AD203B41FA5}">
                      <a16:colId xmlns:a16="http://schemas.microsoft.com/office/drawing/2014/main" val="2659587277"/>
                    </a:ext>
                  </a:extLst>
                </a:gridCol>
                <a:gridCol w="887085">
                  <a:extLst>
                    <a:ext uri="{9D8B030D-6E8A-4147-A177-3AD203B41FA5}">
                      <a16:colId xmlns:a16="http://schemas.microsoft.com/office/drawing/2014/main" val="3806862720"/>
                    </a:ext>
                  </a:extLst>
                </a:gridCol>
              </a:tblGrid>
              <a:tr h="174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候选项集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支持度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2288880"/>
                  </a:ext>
                </a:extLst>
              </a:tr>
              <a:tr h="174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牛奶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0.5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079056"/>
                  </a:ext>
                </a:extLst>
              </a:tr>
              <a:tr h="174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饼干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0.75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5493258"/>
                  </a:ext>
                </a:extLst>
              </a:tr>
              <a:tr h="174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纸巾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0.75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8423425"/>
                  </a:ext>
                </a:extLst>
              </a:tr>
              <a:tr h="2380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口香糖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0.75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4991259"/>
                  </a:ext>
                </a:extLst>
              </a:tr>
              <a:tr h="174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i="1" strike="sngStrike" dirty="0">
                          <a:effectLst/>
                        </a:rPr>
                        <a:t>矿泉水</a:t>
                      </a:r>
                      <a:r>
                        <a:rPr lang="en-US" altLang="zh-CN" sz="1100" i="1" strike="sngStrike" dirty="0">
                          <a:effectLst/>
                        </a:rPr>
                        <a:t>(</a:t>
                      </a:r>
                      <a:r>
                        <a:rPr lang="zh-CN" altLang="en-US" sz="1100" i="1" strike="sngStrike" dirty="0">
                          <a:effectLst/>
                        </a:rPr>
                        <a:t>删</a:t>
                      </a:r>
                      <a:r>
                        <a:rPr lang="en-US" altLang="zh-CN" sz="1100" i="1" strike="sngStrike" dirty="0">
                          <a:effectLst/>
                        </a:rPr>
                        <a:t>)</a:t>
                      </a:r>
                      <a:endParaRPr lang="en-US" sz="1600" i="1" strike="sng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strike="sngStrike" dirty="0">
                          <a:effectLst/>
                        </a:rPr>
                        <a:t>0.25</a:t>
                      </a:r>
                      <a:endParaRPr lang="en-US" sz="1600" i="1" strike="sng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1862773"/>
                  </a:ext>
                </a:extLst>
              </a:tr>
            </a:tbl>
          </a:graphicData>
        </a:graphic>
      </p:graphicFrame>
      <p:sp>
        <p:nvSpPr>
          <p:cNvPr id="33" name="右箭头 32"/>
          <p:cNvSpPr/>
          <p:nvPr/>
        </p:nvSpPr>
        <p:spPr>
          <a:xfrm>
            <a:off x="2517147" y="863400"/>
            <a:ext cx="1107346" cy="26254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文本框 33"/>
          <p:cNvSpPr txBox="1"/>
          <p:nvPr/>
        </p:nvSpPr>
        <p:spPr>
          <a:xfrm>
            <a:off x="2465526" y="45854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扫描事务集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437001" y="1163672"/>
            <a:ext cx="1187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统计每个候选项的支持度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右箭头 35"/>
          <p:cNvSpPr/>
          <p:nvPr/>
        </p:nvSpPr>
        <p:spPr>
          <a:xfrm rot="5400000">
            <a:off x="8470620" y="2583094"/>
            <a:ext cx="814842" cy="26254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3518139" y="1951265"/>
                <a:ext cx="25261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60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/>
                  <a:t>删除</a:t>
                </a:r>
                <a:r>
                  <a:rPr lang="zh-CN" altLang="en-US" sz="1400" dirty="0"/>
                  <a:t>低于</a:t>
                </a:r>
                <a:r>
                  <a:rPr lang="zh-CN" altLang="en-US" dirty="0"/>
                  <a:t>最小支持度的候选项，生成频繁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139" y="1951265"/>
                <a:ext cx="2526101" cy="584775"/>
              </a:xfrm>
              <a:prstGeom prst="rect">
                <a:avLst/>
              </a:prstGeom>
              <a:blipFill>
                <a:blip r:embed="rId2"/>
                <a:stretch>
                  <a:fillRect l="-1205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555831" y="-56042"/>
                <a:ext cx="24736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/>
                  <a:t>删除矿泉水后变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𝑳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831" y="-56042"/>
                <a:ext cx="2473626" cy="461665"/>
              </a:xfrm>
              <a:prstGeom prst="rect">
                <a:avLst/>
              </a:prstGeom>
              <a:blipFill>
                <a:blip r:embed="rId3"/>
                <a:stretch>
                  <a:fillRect l="-493"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3C31E02A-EC04-423D-A47C-591106418761}"/>
              </a:ext>
            </a:extLst>
          </p:cNvPr>
          <p:cNvSpPr txBox="1"/>
          <p:nvPr/>
        </p:nvSpPr>
        <p:spPr>
          <a:xfrm>
            <a:off x="58181" y="2243652"/>
            <a:ext cx="2919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|X|</a:t>
            </a:r>
            <a:r>
              <a:rPr lang="zh-CN" altLang="en-US" dirty="0"/>
              <a:t>是多少个订单中出现过</a:t>
            </a:r>
            <a:r>
              <a:rPr lang="en-US" altLang="zh-CN" dirty="0"/>
              <a:t>X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表示订单数量</a:t>
            </a:r>
          </a:p>
        </p:txBody>
      </p:sp>
      <p:sp>
        <p:nvSpPr>
          <p:cNvPr id="4" name="右箭头 32">
            <a:extLst>
              <a:ext uri="{FF2B5EF4-FFF2-40B4-BE49-F238E27FC236}">
                <a16:creationId xmlns:a16="http://schemas.microsoft.com/office/drawing/2014/main" id="{D655FDC9-6592-40CE-B09E-8BFD434A2DAB}"/>
              </a:ext>
            </a:extLst>
          </p:cNvPr>
          <p:cNvSpPr/>
          <p:nvPr/>
        </p:nvSpPr>
        <p:spPr>
          <a:xfrm>
            <a:off x="5522058" y="1601414"/>
            <a:ext cx="954942" cy="26254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33FA55-3F4F-E0B2-83A9-14A0F39104D3}"/>
              </a:ext>
            </a:extLst>
          </p:cNvPr>
          <p:cNvSpPr txBox="1"/>
          <p:nvPr/>
        </p:nvSpPr>
        <p:spPr>
          <a:xfrm>
            <a:off x="5479315" y="327439"/>
            <a:ext cx="1023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根据数据集和频繁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，生成候选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D69A4FF-D22B-08C9-B4E9-C7EF8DCD8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723937"/>
              </p:ext>
            </p:extLst>
          </p:nvPr>
        </p:nvGraphicFramePr>
        <p:xfrm>
          <a:off x="6510068" y="447613"/>
          <a:ext cx="2526102" cy="18326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70451">
                  <a:extLst>
                    <a:ext uri="{9D8B030D-6E8A-4147-A177-3AD203B41FA5}">
                      <a16:colId xmlns:a16="http://schemas.microsoft.com/office/drawing/2014/main" val="1944335595"/>
                    </a:ext>
                  </a:extLst>
                </a:gridCol>
                <a:gridCol w="1155651">
                  <a:extLst>
                    <a:ext uri="{9D8B030D-6E8A-4147-A177-3AD203B41FA5}">
                      <a16:colId xmlns:a16="http://schemas.microsoft.com/office/drawing/2014/main" val="1650678387"/>
                    </a:ext>
                  </a:extLst>
                </a:gridCol>
              </a:tblGrid>
              <a:tr h="2313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dirty="0">
                          <a:effectLst/>
                        </a:rPr>
                        <a:t>候选项集</a:t>
                      </a:r>
                      <a:endParaRPr lang="en-US" sz="16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>
                          <a:effectLst/>
                        </a:rPr>
                        <a:t>支持度</a:t>
                      </a:r>
                      <a:endParaRPr lang="en-US" sz="16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5642277"/>
                  </a:ext>
                </a:extLst>
              </a:tr>
              <a:tr h="2374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dirty="0">
                          <a:effectLst/>
                        </a:rPr>
                        <a:t>牛奶、纸巾</a:t>
                      </a:r>
                      <a:endParaRPr lang="en-US" sz="16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0.50</a:t>
                      </a:r>
                      <a:endParaRPr lang="en-US" sz="16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178322"/>
                  </a:ext>
                </a:extLst>
              </a:tr>
              <a:tr h="2374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dirty="0">
                          <a:effectLst/>
                        </a:rPr>
                        <a:t>饼干、纸巾</a:t>
                      </a:r>
                      <a:endParaRPr lang="en-US" sz="16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0.50</a:t>
                      </a:r>
                      <a:endParaRPr lang="en-US" sz="16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7785463"/>
                  </a:ext>
                </a:extLst>
              </a:tr>
              <a:tr h="2374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dirty="0">
                          <a:effectLst/>
                        </a:rPr>
                        <a:t>饼干、口香糖</a:t>
                      </a:r>
                      <a:endParaRPr lang="en-US" sz="16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0.75</a:t>
                      </a:r>
                      <a:endParaRPr lang="en-US" sz="16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076888"/>
                  </a:ext>
                </a:extLst>
              </a:tr>
              <a:tr h="2374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dirty="0">
                          <a:effectLst/>
                        </a:rPr>
                        <a:t>纸巾、口香糖</a:t>
                      </a:r>
                      <a:endParaRPr lang="en-US" sz="16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0.50</a:t>
                      </a:r>
                      <a:endParaRPr lang="en-US" sz="16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9209807"/>
                  </a:ext>
                </a:extLst>
              </a:tr>
              <a:tr h="2374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i="1" strike="sngStrike" dirty="0">
                          <a:effectLst/>
                        </a:rPr>
                        <a:t>牛奶、饼干</a:t>
                      </a:r>
                      <a:endParaRPr lang="en-US" sz="1600" b="1" i="1" strike="sng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strike="sngStrike" dirty="0">
                          <a:effectLst/>
                        </a:rPr>
                        <a:t>0.25</a:t>
                      </a:r>
                      <a:endParaRPr lang="en-US" sz="1600" b="1" i="1" strike="sng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8311040"/>
                  </a:ext>
                </a:extLst>
              </a:tr>
              <a:tr h="2374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i="1" strike="sngStrike" dirty="0">
                          <a:effectLst/>
                        </a:rPr>
                        <a:t>牛奶、口香糖</a:t>
                      </a:r>
                      <a:endParaRPr lang="en-US" sz="1600" b="1" i="1" strike="sng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strike="sngStrike" dirty="0">
                          <a:effectLst/>
                        </a:rPr>
                        <a:t>0.25</a:t>
                      </a:r>
                      <a:endParaRPr lang="en-US" sz="1600" b="1" i="1" strike="sng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446536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653872-74E5-7238-9C8A-C4417FA9D5E0}"/>
                  </a:ext>
                </a:extLst>
              </p:cNvPr>
              <p:cNvSpPr/>
              <p:nvPr/>
            </p:nvSpPr>
            <p:spPr>
              <a:xfrm>
                <a:off x="6532828" y="7340"/>
                <a:ext cx="2213939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/>
                  <a:t>删除末尾后变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𝑳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653872-74E5-7238-9C8A-C4417FA9D5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828" y="7340"/>
                <a:ext cx="2213939" cy="453137"/>
              </a:xfrm>
              <a:prstGeom prst="rect">
                <a:avLst/>
              </a:prstGeom>
              <a:blipFill>
                <a:blip r:embed="rId4"/>
                <a:stretch>
                  <a:fillRect l="-826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88A7E303-543A-20D5-60BD-81A0B0E56F4B}"/>
              </a:ext>
            </a:extLst>
          </p:cNvPr>
          <p:cNvSpPr txBox="1"/>
          <p:nvPr/>
        </p:nvSpPr>
        <p:spPr>
          <a:xfrm>
            <a:off x="7052727" y="2277797"/>
            <a:ext cx="1710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根据数据集和频繁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，生成候选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项集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3FF3E65-7146-BFAD-ED8F-73F74F197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078645"/>
              </p:ext>
            </p:extLst>
          </p:nvPr>
        </p:nvGraphicFramePr>
        <p:xfrm>
          <a:off x="6153897" y="3121789"/>
          <a:ext cx="2971799" cy="51879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982540">
                  <a:extLst>
                    <a:ext uri="{9D8B030D-6E8A-4147-A177-3AD203B41FA5}">
                      <a16:colId xmlns:a16="http://schemas.microsoft.com/office/drawing/2014/main" val="2456920026"/>
                    </a:ext>
                  </a:extLst>
                </a:gridCol>
                <a:gridCol w="989259">
                  <a:extLst>
                    <a:ext uri="{9D8B030D-6E8A-4147-A177-3AD203B41FA5}">
                      <a16:colId xmlns:a16="http://schemas.microsoft.com/office/drawing/2014/main" val="34645121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候选项集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支持度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24657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饼干、纸巾、口香糖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0.50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3006572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F1197A5D-427E-DAB5-5F04-B7DC6EC59879}"/>
              </a:ext>
            </a:extLst>
          </p:cNvPr>
          <p:cNvSpPr txBox="1"/>
          <p:nvPr/>
        </p:nvSpPr>
        <p:spPr>
          <a:xfrm>
            <a:off x="3733800" y="2585059"/>
            <a:ext cx="333749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牛奶</a:t>
            </a:r>
            <a:r>
              <a:rPr lang="en-US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纸巾</a:t>
            </a:r>
            <a:r>
              <a:rPr lang="en-US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饼干</a:t>
            </a:r>
            <a:r>
              <a:rPr lang="en-US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，它的子集不属于频繁项集，因此超级也不属于频繁项集</a:t>
            </a:r>
            <a:endParaRPr lang="en-US" altLang="zh-CN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D1A4A83-0A1A-E5A4-2BFA-3823B2DC0A23}"/>
                  </a:ext>
                </a:extLst>
              </p:cNvPr>
              <p:cNvSpPr/>
              <p:nvPr/>
            </p:nvSpPr>
            <p:spPr>
              <a:xfrm>
                <a:off x="41214" y="3099746"/>
                <a:ext cx="59712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70510" algn="just">
                  <a:spcAft>
                    <a:spcPts val="0"/>
                  </a:spcAft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当得到了频繁项集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sz="14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sz="14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后，超市可以优先根据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sz="14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，将“饼干、纸巾、口香糖”放在同一货架或者连续货架中，然后再考虑根据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sz="14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放置货架商品。</a:t>
                </a:r>
                <a:endParaRPr lang="en-US" sz="14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D1A4A83-0A1A-E5A4-2BFA-3823B2DC0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4" y="3099746"/>
                <a:ext cx="5971276" cy="523220"/>
              </a:xfrm>
              <a:prstGeom prst="rect">
                <a:avLst/>
              </a:prstGeom>
              <a:blipFill>
                <a:blip r:embed="rId5"/>
                <a:stretch>
                  <a:fillRect l="-306" t="-1163" r="-3371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8D11FF0-86A5-DB2C-A0DA-F936307CE733}"/>
              </a:ext>
            </a:extLst>
          </p:cNvPr>
          <p:cNvCxnSpPr/>
          <p:nvPr/>
        </p:nvCxnSpPr>
        <p:spPr>
          <a:xfrm>
            <a:off x="-11501" y="3622966"/>
            <a:ext cx="9231701" cy="34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C49608B8-B1A7-13E9-27C6-082EB9ED4E07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" y="3657600"/>
            <a:ext cx="2318028" cy="236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4D17B1DC-3D94-B970-4D59-E4951FFBC7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183042"/>
                  </p:ext>
                </p:extLst>
              </p:nvPr>
            </p:nvGraphicFramePr>
            <p:xfrm>
              <a:off x="2424657" y="3677783"/>
              <a:ext cx="3514725" cy="2113408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702945">
                      <a:extLst>
                        <a:ext uri="{9D8B030D-6E8A-4147-A177-3AD203B41FA5}">
                          <a16:colId xmlns:a16="http://schemas.microsoft.com/office/drawing/2014/main" val="1781500086"/>
                        </a:ext>
                      </a:extLst>
                    </a:gridCol>
                    <a:gridCol w="702945">
                      <a:extLst>
                        <a:ext uri="{9D8B030D-6E8A-4147-A177-3AD203B41FA5}">
                          <a16:colId xmlns:a16="http://schemas.microsoft.com/office/drawing/2014/main" val="474947816"/>
                        </a:ext>
                      </a:extLst>
                    </a:gridCol>
                    <a:gridCol w="702945">
                      <a:extLst>
                        <a:ext uri="{9D8B030D-6E8A-4147-A177-3AD203B41FA5}">
                          <a16:colId xmlns:a16="http://schemas.microsoft.com/office/drawing/2014/main" val="1200536506"/>
                        </a:ext>
                      </a:extLst>
                    </a:gridCol>
                    <a:gridCol w="702945">
                      <a:extLst>
                        <a:ext uri="{9D8B030D-6E8A-4147-A177-3AD203B41FA5}">
                          <a16:colId xmlns:a16="http://schemas.microsoft.com/office/drawing/2014/main" val="593432933"/>
                        </a:ext>
                      </a:extLst>
                    </a:gridCol>
                    <a:gridCol w="702945">
                      <a:extLst>
                        <a:ext uri="{9D8B030D-6E8A-4147-A177-3AD203B41FA5}">
                          <a16:colId xmlns:a16="http://schemas.microsoft.com/office/drawing/2014/main" val="4017235558"/>
                        </a:ext>
                      </a:extLst>
                    </a:gridCol>
                  </a:tblGrid>
                  <a:tr h="21528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𝑃𝑅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𝑃𝑅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𝑃𝑅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𝑃𝑅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69486581"/>
                      </a:ext>
                    </a:extLst>
                  </a:tr>
                  <a:tr h="2017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</a:rPr>
                            <a:t>初始值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0.25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09293666"/>
                      </a:ext>
                    </a:extLst>
                  </a:tr>
                  <a:tr h="2017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</a:rPr>
                            <a:t>第</a:t>
                          </a:r>
                          <a:r>
                            <a:rPr lang="en-US" sz="1400">
                              <a:effectLst/>
                            </a:rPr>
                            <a:t>1</a:t>
                          </a:r>
                          <a:r>
                            <a:rPr lang="zh-CN" sz="1400">
                              <a:effectLst/>
                            </a:rPr>
                            <a:t>次迭代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0.125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0.333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0.083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0.458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51898052"/>
                      </a:ext>
                    </a:extLst>
                  </a:tr>
                  <a:tr h="2017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</a:rPr>
                            <a:t>第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r>
                            <a:rPr lang="zh-CN" sz="1400">
                              <a:effectLst/>
                            </a:rPr>
                            <a:t>次迭代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0.1665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0.4997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0.0417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0.2912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15702700"/>
                      </a:ext>
                    </a:extLst>
                  </a:tr>
                  <a:tr h="2017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</a:rPr>
                            <a:t>……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</a:rPr>
                            <a:t>……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6384691"/>
                      </a:ext>
                    </a:extLst>
                  </a:tr>
                  <a:tr h="2017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</a:rPr>
                            <a:t>第</a:t>
                          </a:r>
                          <a:r>
                            <a:rPr lang="en-US" sz="1400">
                              <a:effectLst/>
                            </a:rPr>
                            <a:t>n</a:t>
                          </a:r>
                          <a:r>
                            <a:rPr lang="zh-CN" sz="1400">
                              <a:effectLst/>
                            </a:rPr>
                            <a:t>次迭代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0.1999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0.3999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0.0666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0.3333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415539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4D17B1DC-3D94-B970-4D59-E4951FFBC7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183042"/>
                  </p:ext>
                </p:extLst>
              </p:nvPr>
            </p:nvGraphicFramePr>
            <p:xfrm>
              <a:off x="2424657" y="3677783"/>
              <a:ext cx="3514725" cy="2113408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702945">
                      <a:extLst>
                        <a:ext uri="{9D8B030D-6E8A-4147-A177-3AD203B41FA5}">
                          <a16:colId xmlns:a16="http://schemas.microsoft.com/office/drawing/2014/main" val="1781500086"/>
                        </a:ext>
                      </a:extLst>
                    </a:gridCol>
                    <a:gridCol w="702945">
                      <a:extLst>
                        <a:ext uri="{9D8B030D-6E8A-4147-A177-3AD203B41FA5}">
                          <a16:colId xmlns:a16="http://schemas.microsoft.com/office/drawing/2014/main" val="474947816"/>
                        </a:ext>
                      </a:extLst>
                    </a:gridCol>
                    <a:gridCol w="702945">
                      <a:extLst>
                        <a:ext uri="{9D8B030D-6E8A-4147-A177-3AD203B41FA5}">
                          <a16:colId xmlns:a16="http://schemas.microsoft.com/office/drawing/2014/main" val="1200536506"/>
                        </a:ext>
                      </a:extLst>
                    </a:gridCol>
                    <a:gridCol w="702945">
                      <a:extLst>
                        <a:ext uri="{9D8B030D-6E8A-4147-A177-3AD203B41FA5}">
                          <a16:colId xmlns:a16="http://schemas.microsoft.com/office/drawing/2014/main" val="593432933"/>
                        </a:ext>
                      </a:extLst>
                    </a:gridCol>
                    <a:gridCol w="702945">
                      <a:extLst>
                        <a:ext uri="{9D8B030D-6E8A-4147-A177-3AD203B41FA5}">
                          <a16:colId xmlns:a16="http://schemas.microsoft.com/office/drawing/2014/main" val="4017235558"/>
                        </a:ext>
                      </a:extLst>
                    </a:gridCol>
                  </a:tblGrid>
                  <a:tr h="2453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101739" t="-2500" r="-305217" b="-8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200000" t="-2500" r="-202586" b="-8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302609" t="-2500" r="-104348" b="-8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399138" t="-2500" r="-3448" b="-80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9486581"/>
                      </a:ext>
                    </a:extLst>
                  </a:tr>
                  <a:tr h="22993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</a:rPr>
                            <a:t>初始值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0.25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09293666"/>
                      </a:ext>
                    </a:extLst>
                  </a:tr>
                  <a:tr h="46939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</a:rPr>
                            <a:t>第</a:t>
                          </a:r>
                          <a:r>
                            <a:rPr lang="en-US" sz="1400">
                              <a:effectLst/>
                            </a:rPr>
                            <a:t>1</a:t>
                          </a:r>
                          <a:r>
                            <a:rPr lang="zh-CN" sz="1400">
                              <a:effectLst/>
                            </a:rPr>
                            <a:t>次迭代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0.125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0.333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0.083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0.458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51898052"/>
                      </a:ext>
                    </a:extLst>
                  </a:tr>
                  <a:tr h="46939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</a:rPr>
                            <a:t>第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r>
                            <a:rPr lang="zh-CN" sz="1400">
                              <a:effectLst/>
                            </a:rPr>
                            <a:t>次迭代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0.1665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0.4997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0.0417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0.2912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15702700"/>
                      </a:ext>
                    </a:extLst>
                  </a:tr>
                  <a:tr h="22993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</a:rPr>
                            <a:t>……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</a:rPr>
                            <a:t>……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</a:rPr>
                            <a:t>……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6384691"/>
                      </a:ext>
                    </a:extLst>
                  </a:tr>
                  <a:tr h="46939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</a:rPr>
                            <a:t>第</a:t>
                          </a:r>
                          <a:r>
                            <a:rPr lang="en-US" sz="1400">
                              <a:effectLst/>
                            </a:rPr>
                            <a:t>n</a:t>
                          </a:r>
                          <a:r>
                            <a:rPr lang="zh-CN" sz="1400">
                              <a:effectLst/>
                            </a:rPr>
                            <a:t>次迭代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0.1999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0.3999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0.0666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0.3333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415539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E83507D-D9EA-D08C-27EC-D2C079FF3F09}"/>
                  </a:ext>
                </a:extLst>
              </p:cNvPr>
              <p:cNvSpPr txBox="1"/>
              <p:nvPr/>
            </p:nvSpPr>
            <p:spPr>
              <a:xfrm>
                <a:off x="124217" y="5791191"/>
                <a:ext cx="5951088" cy="7797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每个网页初始化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den>
                    </m:f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4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为网页总数；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𝑃𝑅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出度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zh-CN" altLang="en-US" sz="14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E83507D-D9EA-D08C-27EC-D2C079FF3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17" y="5791191"/>
                <a:ext cx="5951088" cy="779701"/>
              </a:xfrm>
              <a:prstGeom prst="rect">
                <a:avLst/>
              </a:prstGeom>
              <a:blipFill>
                <a:blip r:embed="rId8"/>
                <a:stretch>
                  <a:fillRect l="-307" t="-47656" b="-44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754622" y="6294129"/>
                <a:ext cx="3289618" cy="570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6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622" y="6294129"/>
                <a:ext cx="3289618" cy="570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8E6D0AB6-5F0B-0817-7FA5-F1946B1F02A4}"/>
              </a:ext>
            </a:extLst>
          </p:cNvPr>
          <p:cNvSpPr txBox="1"/>
          <p:nvPr/>
        </p:nvSpPr>
        <p:spPr>
          <a:xfrm>
            <a:off x="35611" y="6442011"/>
            <a:ext cx="473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highlight>
                  <a:srgbClr val="000000"/>
                </a:highlight>
                <a:latin typeface="Calibri" pitchFamily="34" charset="0"/>
                <a:ea typeface="宋体" charset="-122"/>
              </a:rPr>
              <a:t>PageRank</a:t>
            </a:r>
            <a:r>
              <a:rPr lang="zh-CN" altLang="en-US" sz="1800" b="1" dirty="0">
                <a:solidFill>
                  <a:schemeClr val="bg1"/>
                </a:solidFill>
                <a:highlight>
                  <a:srgbClr val="000000"/>
                </a:highlight>
                <a:latin typeface="Calibri" pitchFamily="34" charset="0"/>
                <a:ea typeface="宋体" charset="-122"/>
              </a:rPr>
              <a:t>算法例题（上）</a:t>
            </a:r>
            <a:endParaRPr lang="zh-CN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6DFA4D5-C99E-8380-22A3-2E028A32AF46}"/>
              </a:ext>
            </a:extLst>
          </p:cNvPr>
          <p:cNvSpPr txBox="1"/>
          <p:nvPr/>
        </p:nvSpPr>
        <p:spPr>
          <a:xfrm>
            <a:off x="5939382" y="4162248"/>
            <a:ext cx="33454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特殊情况①：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某网页没有出度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1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排名泄露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—&gt;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所有网页的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PR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值都趋向于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（解决：强制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其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对所有的网页包括自己都有出链）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15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FB036-3624-0A04-5FA5-8F5CB973F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7F90AD2-F443-6148-887A-0A5E3EBDDB13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-53868" y="-87657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3600" b="1" dirty="0" err="1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Apriori</a:t>
            </a:r>
            <a:r>
              <a:rPr lang="zh-CN" altLang="en-US" sz="3600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</a:t>
            </a:r>
            <a:br>
              <a:rPr lang="en-US" altLang="zh-CN" sz="3600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</a:br>
            <a:r>
              <a:rPr lang="zh-CN" altLang="en-US" sz="3600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例题</a:t>
            </a:r>
            <a:r>
              <a:rPr lang="en-US" altLang="zh-CN" sz="3600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2</a:t>
            </a:r>
            <a:endParaRPr lang="zh-CN" altLang="en-US" sz="3600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FDBBEE4-2C2A-5969-EA01-37D995D14B75}"/>
              </a:ext>
            </a:extLst>
          </p:cNvPr>
          <p:cNvCxnSpPr/>
          <p:nvPr/>
        </p:nvCxnSpPr>
        <p:spPr>
          <a:xfrm>
            <a:off x="105110" y="2595148"/>
            <a:ext cx="9231701" cy="34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118152A-A3D7-3A83-6AD7-7B84F1A25978}"/>
              </a:ext>
            </a:extLst>
          </p:cNvPr>
          <p:cNvSpPr txBox="1"/>
          <p:nvPr/>
        </p:nvSpPr>
        <p:spPr>
          <a:xfrm>
            <a:off x="-15768" y="2709848"/>
            <a:ext cx="473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itchFamily="34" charset="0"/>
                <a:ea typeface="宋体" charset="-122"/>
                <a:cs typeface="+mn-cs"/>
              </a:rPr>
              <a:t>PageRank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itchFamily="34" charset="0"/>
                <a:ea typeface="宋体" charset="-122"/>
                <a:cs typeface="+mn-cs"/>
              </a:rPr>
              <a:t>算法例题（下）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0A0DA41-AE62-26F3-7836-29BAEF4061E0}"/>
              </a:ext>
            </a:extLst>
          </p:cNvPr>
          <p:cNvSpPr txBox="1"/>
          <p:nvPr/>
        </p:nvSpPr>
        <p:spPr>
          <a:xfrm>
            <a:off x="3689" y="3079180"/>
            <a:ext cx="39400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特殊情况②：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网页没有入度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—&gt;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排名下沉，该网页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值趋于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</a:t>
            </a:r>
          </a:p>
          <a:p>
            <a:pPr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特殊情况③：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网页只有对自己有出链，或者几个网页的出链形成封闭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—&gt;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排名上升，这些网页的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值只增不减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②③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解决方案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都是引入如右图所示的随机游走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973E4DC-B089-3A7F-8010-B93C8C10CA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844"/>
            <a:ext cx="6352799" cy="437675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53FE394-899A-0255-1E53-1DB0D1C3B0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262852"/>
            <a:ext cx="5603011" cy="2510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3408FF-C132-739A-864B-A72375701896}"/>
                  </a:ext>
                </a:extLst>
              </p:cNvPr>
              <p:cNvSpPr txBox="1"/>
              <p:nvPr/>
            </p:nvSpPr>
            <p:spPr>
              <a:xfrm>
                <a:off x="-762000" y="5972186"/>
                <a:ext cx="4787900" cy="630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𝑃𝑅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3408FF-C132-739A-864B-A72375701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0" y="5972186"/>
                <a:ext cx="4787900" cy="630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7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2910</TotalTime>
  <Words>1721</Words>
  <Application>Microsoft Office PowerPoint</Application>
  <PresentationFormat>全屏显示(4:3)</PresentationFormat>
  <Paragraphs>147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黑体</vt:lpstr>
      <vt:lpstr>楷体</vt:lpstr>
      <vt:lpstr>微软雅黑</vt:lpstr>
      <vt:lpstr>Arial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Apriori算法例题1</vt:lpstr>
      <vt:lpstr>Apriori算法 例题2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谨谦 蒋</cp:lastModifiedBy>
  <cp:revision>311</cp:revision>
  <dcterms:created xsi:type="dcterms:W3CDTF">2010-07-16T22:48:55Z</dcterms:created>
  <dcterms:modified xsi:type="dcterms:W3CDTF">2025-01-07T08:36:05Z</dcterms:modified>
</cp:coreProperties>
</file>