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8" r:id="rId2"/>
    <p:sldId id="422" r:id="rId3"/>
    <p:sldId id="423" r:id="rId4"/>
    <p:sldId id="379" r:id="rId5"/>
    <p:sldId id="389" r:id="rId6"/>
    <p:sldId id="424" r:id="rId7"/>
    <p:sldId id="40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5" autoAdjust="0"/>
  </p:normalViewPr>
  <p:slideViewPr>
    <p:cSldViewPr>
      <p:cViewPr varScale="1">
        <p:scale>
          <a:sx n="76" d="100"/>
          <a:sy n="76" d="100"/>
        </p:scale>
        <p:origin x="12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2025-01-06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2025-01-06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86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January 6, 2025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January 6,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January 6,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3.wdp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053C90-BF63-9375-CBB7-5D4E7C7272BA}"/>
              </a:ext>
            </a:extLst>
          </p:cNvPr>
          <p:cNvSpPr txBox="1"/>
          <p:nvPr/>
        </p:nvSpPr>
        <p:spPr>
          <a:xfrm>
            <a:off x="2362200" y="-14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6  </a:t>
            </a:r>
            <a:r>
              <a:rPr lang="zh-CN" altLang="en-US" sz="18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数据分析算法（</a:t>
            </a:r>
            <a:r>
              <a:rPr lang="en-US" altLang="zh-CN" sz="1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II</a:t>
            </a:r>
            <a:r>
              <a:rPr lang="zh-CN" altLang="en-US" sz="18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）分类与聚类</a:t>
            </a:r>
            <a:endParaRPr lang="en-US" altLang="zh-CN" sz="18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6FD99-FADA-5BED-7B06-DD87AD0B83C5}"/>
              </a:ext>
            </a:extLst>
          </p:cNvPr>
          <p:cNvSpPr txBox="1"/>
          <p:nvPr/>
        </p:nvSpPr>
        <p:spPr>
          <a:xfrm>
            <a:off x="-76200" y="191498"/>
            <a:ext cx="822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dirty="0">
                <a:latin typeface="+mj-ea"/>
                <a:ea typeface="+mj-ea"/>
              </a:rPr>
              <a:t>监督学习：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分类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1600" dirty="0">
                <a:latin typeface="+mj-ea"/>
                <a:ea typeface="+mj-ea"/>
              </a:rPr>
              <a:t>非监督学习：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聚类</a:t>
            </a:r>
            <a:r>
              <a:rPr lang="zh-CN" altLang="en-US" sz="1600" dirty="0">
                <a:latin typeface="+mj-ea"/>
                <a:ea typeface="+mj-ea"/>
              </a:rPr>
              <a:t>；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9E240E-5ED4-BC5C-E95B-5E2E77F63984}"/>
              </a:ext>
            </a:extLst>
          </p:cNvPr>
          <p:cNvSpPr txBox="1"/>
          <p:nvPr/>
        </p:nvSpPr>
        <p:spPr>
          <a:xfrm>
            <a:off x="-76200" y="457200"/>
            <a:ext cx="4628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朴素贝叶斯分类器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850C7A-D2E9-10B3-9F81-BA5BD2417396}"/>
              </a:ext>
            </a:extLst>
          </p:cNvPr>
          <p:cNvSpPr txBox="1"/>
          <p:nvPr/>
        </p:nvSpPr>
        <p:spPr>
          <a:xfrm>
            <a:off x="-76200" y="722902"/>
            <a:ext cx="922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分类过程：</a:t>
            </a:r>
            <a:r>
              <a:rPr lang="zh-CN" altLang="en-US" sz="1800" dirty="0">
                <a:latin typeface="+mj-ea"/>
                <a:ea typeface="+mj-ea"/>
              </a:rPr>
              <a:t>训练</a:t>
            </a:r>
            <a:r>
              <a:rPr lang="en-US" altLang="zh-CN" sz="1800" dirty="0">
                <a:latin typeface="+mj-ea"/>
                <a:ea typeface="+mj-ea"/>
              </a:rPr>
              <a:t>-&gt;</a:t>
            </a:r>
            <a:r>
              <a:rPr lang="zh-CN" altLang="en-US" sz="1800" dirty="0">
                <a:latin typeface="+mj-ea"/>
                <a:ea typeface="+mj-ea"/>
              </a:rPr>
              <a:t>识别；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基本假设：</a:t>
            </a:r>
            <a:r>
              <a:rPr lang="zh-CN" altLang="en-US" sz="1800" dirty="0">
                <a:latin typeface="+mj-ea"/>
                <a:ea typeface="+mj-ea"/>
              </a:rPr>
              <a:t>假设样本的特征之间是彼此</a:t>
            </a:r>
            <a:r>
              <a:rPr lang="zh-CN" altLang="en-US" sz="1800" b="1" i="1" dirty="0">
                <a:solidFill>
                  <a:srgbClr val="FF0000"/>
                </a:solidFill>
                <a:latin typeface="+mj-ea"/>
                <a:ea typeface="+mj-ea"/>
              </a:rPr>
              <a:t>独立</a:t>
            </a:r>
            <a:r>
              <a:rPr lang="zh-CN" altLang="en-US" sz="1800" dirty="0">
                <a:latin typeface="+mj-ea"/>
                <a:ea typeface="+mj-ea"/>
              </a:rPr>
              <a:t>的（贝叶斯公式）</a:t>
            </a:r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89C5CA1-2F2E-D9B2-293E-022B577A818A}"/>
                  </a:ext>
                </a:extLst>
              </p:cNvPr>
              <p:cNvSpPr txBox="1">
                <a:spLocks noRot="1" noChangeArrowheads="1"/>
              </p:cNvSpPr>
              <p:nvPr/>
            </p:nvSpPr>
            <p:spPr>
              <a:xfrm>
                <a:off x="-41516" y="1089402"/>
                <a:ext cx="9503454" cy="1219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4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41.19×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−33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en-US" sz="1400" dirty="0"/>
              </a:p>
              <a:p>
                <a:pPr marL="0" indent="0">
                  <a:spcBef>
                    <a:spcPts val="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樱桃</m:t>
                          </m:r>
                        </m:e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鲜红值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直径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质量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樱桃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>
                          <a:latin typeface="Cambria Math" panose="02040503050406030204" pitchFamily="18" charset="0"/>
                        </a:rPr>
                        <m:t>≈</m:t>
                      </m:r>
                      <m:bar>
                        <m:bar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</m:oMath>
                  </m:oMathPara>
                </a14:m>
                <a:endParaRPr lang="en-US" sz="1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鲜红值</m:t>
                          </m:r>
                        </m:e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直径</m:t>
                          </m:r>
                        </m:e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质量</m:t>
                          </m:r>
                        </m:e>
                        <m:e>
                          <m:r>
                            <a:rPr lang="zh-CN" altLang="en-US" sz="1400">
                              <a:latin typeface="Cambria Math" panose="02040503050406030204" pitchFamily="18" charset="0"/>
                            </a:rPr>
                            <m:t>车厘子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鲜红值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直径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质量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樱桃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789C5CA1-2F2E-D9B2-293E-022B577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16" y="1089402"/>
                <a:ext cx="9503454" cy="1219200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DB4F14A-D75D-5940-DCE0-B8D84875A140}"/>
                  </a:ext>
                </a:extLst>
              </p:cNvPr>
              <p:cNvSpPr txBox="1"/>
              <p:nvPr/>
            </p:nvSpPr>
            <p:spPr>
              <a:xfrm>
                <a:off x="5410200" y="191498"/>
                <a:ext cx="4764338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𝑊</m:t>
                          </m:r>
                          <m:r>
                            <a:rPr lang="en-US" altLang="zh-CN" sz="1800" b="0" i="1" smtClean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DB4F14A-D75D-5940-DCE0-B8D84875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91498"/>
                <a:ext cx="4764338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210910F-9C72-0C5E-8B93-D549A00F57BD}"/>
              </a:ext>
            </a:extLst>
          </p:cNvPr>
          <p:cNvSpPr txBox="1"/>
          <p:nvPr/>
        </p:nvSpPr>
        <p:spPr>
          <a:xfrm>
            <a:off x="5867400" y="1623638"/>
            <a:ext cx="320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样本均衡</a:t>
            </a:r>
            <a:r>
              <a:rPr lang="en-US" altLang="zh-CN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</a:t>
            </a:r>
            <a:r>
              <a:rPr lang="zh-CN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车厘子</a:t>
            </a:r>
            <a:r>
              <a:rPr lang="en-US" altLang="zh-CN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P(</a:t>
            </a:r>
            <a:r>
              <a:rPr lang="zh-CN" alt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樱桃</a:t>
            </a:r>
            <a:r>
              <a:rPr lang="en-US" altLang="zh-CN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0.5</a:t>
            </a:r>
            <a:endParaRPr lang="zh-CN" altLang="en-U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20BE9FD-31E4-3725-1B11-98B93C9E1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0203"/>
              </p:ext>
            </p:extLst>
          </p:nvPr>
        </p:nvGraphicFramePr>
        <p:xfrm>
          <a:off x="0" y="2308602"/>
          <a:ext cx="5334000" cy="10375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8521629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706559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187621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688764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50161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489378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9042357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类别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鲜红值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直径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质量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69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均值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标准差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均值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标准差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均值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标准差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52425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车厘子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0.0183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8.7675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0.077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97883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樱桃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0.575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0.013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0.845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0.0129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7.3125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0.017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31680"/>
                  </a:ext>
                </a:extLst>
              </a:tr>
            </a:tbl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027B5E35-6FB6-4FB7-2BF9-4463A218D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388370"/>
            <a:ext cx="4044731" cy="58342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B175BCE-401A-C93C-2EFD-79944C442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" y="3353722"/>
            <a:ext cx="2438400" cy="165705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1AAEE0D-3BA7-AE49-422F-4C31AD9C3D98}"/>
              </a:ext>
            </a:extLst>
          </p:cNvPr>
          <p:cNvCxnSpPr/>
          <p:nvPr/>
        </p:nvCxnSpPr>
        <p:spPr>
          <a:xfrm>
            <a:off x="-41516" y="3346192"/>
            <a:ext cx="92617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2A74824-FCEC-E5DB-B6F0-645EAB8C213C}"/>
              </a:ext>
            </a:extLst>
          </p:cNvPr>
          <p:cNvSpPr txBox="1"/>
          <p:nvPr/>
        </p:nvSpPr>
        <p:spPr>
          <a:xfrm>
            <a:off x="2457450" y="3445010"/>
            <a:ext cx="6915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现在又来了一个病人，是一个打喷嚏的建筑工人，请问他患上感冒的概率有多大？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AC00F9-89E1-1B34-FC6D-D8961B4E94AA}"/>
              </a:ext>
            </a:extLst>
          </p:cNvPr>
          <p:cNvSpPr txBox="1"/>
          <p:nvPr/>
        </p:nvSpPr>
        <p:spPr>
          <a:xfrm>
            <a:off x="2470150" y="3720585"/>
            <a:ext cx="6369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假定“打喷嚏”和“建筑工人”这两个特征是独立的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6DFD4EE-AF01-C61F-3FB1-1B05A9171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5018306"/>
            <a:ext cx="3269977" cy="1814294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D6DD997-18D3-C155-A480-75A2A16E6E55}"/>
              </a:ext>
            </a:extLst>
          </p:cNvPr>
          <p:cNvCxnSpPr>
            <a:cxnSpLocks/>
          </p:cNvCxnSpPr>
          <p:nvPr/>
        </p:nvCxnSpPr>
        <p:spPr>
          <a:xfrm>
            <a:off x="2667000" y="4108207"/>
            <a:ext cx="6489130" cy="5791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1EAB62A-EC17-1DD1-1F10-68AA0861F138}"/>
              </a:ext>
            </a:extLst>
          </p:cNvPr>
          <p:cNvCxnSpPr>
            <a:cxnSpLocks/>
          </p:cNvCxnSpPr>
          <p:nvPr/>
        </p:nvCxnSpPr>
        <p:spPr>
          <a:xfrm>
            <a:off x="2584176" y="4137162"/>
            <a:ext cx="685800" cy="27208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00981D0-A49C-2F29-2963-0A98CAAD85F8}"/>
              </a:ext>
            </a:extLst>
          </p:cNvPr>
          <p:cNvSpPr txBox="1"/>
          <p:nvPr/>
        </p:nvSpPr>
        <p:spPr>
          <a:xfrm>
            <a:off x="2784673" y="4143512"/>
            <a:ext cx="4628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AdaBoost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EE79AF-0091-B760-61FF-C5250B258F23}"/>
              </a:ext>
            </a:extLst>
          </p:cNvPr>
          <p:cNvSpPr txBox="1"/>
          <p:nvPr/>
        </p:nvSpPr>
        <p:spPr>
          <a:xfrm>
            <a:off x="2667000" y="4400930"/>
            <a:ext cx="64891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算法思想：</a:t>
            </a:r>
            <a:r>
              <a:rPr lang="zh-CN" altLang="en-US" sz="1600" dirty="0"/>
              <a:t>是从这些训练数据中学习一系列</a:t>
            </a:r>
            <a:r>
              <a:rPr lang="zh-CN" altLang="en-US" sz="1600" b="1" dirty="0"/>
              <a:t>弱分类器</a:t>
            </a:r>
            <a:r>
              <a:rPr lang="zh-CN" altLang="en-US" sz="1600" dirty="0"/>
              <a:t>，然后将这些弱分类器组合成</a:t>
            </a:r>
            <a:r>
              <a:rPr lang="zh-CN" altLang="en-US" sz="1600" b="1" dirty="0"/>
              <a:t>强分类器</a:t>
            </a:r>
            <a:r>
              <a:rPr lang="zh-CN" altLang="en-US" sz="1600" dirty="0"/>
              <a:t>；基于测试的错误反馈调节分类器的分类效果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优点：</a:t>
            </a:r>
            <a:r>
              <a:rPr lang="zh-CN" altLang="en-US" sz="1600" dirty="0"/>
              <a:t>准确率得到大幅度提高；分类速度快，且基本不用调   </a:t>
            </a:r>
            <a:r>
              <a:rPr lang="en-US" altLang="zh-CN" sz="1600" dirty="0"/>
              <a:t>	</a:t>
            </a:r>
            <a:r>
              <a:rPr lang="zh-CN" altLang="en-US" sz="1600" dirty="0"/>
              <a:t>参数；过拟合的情况几乎不会出现；在构建子分类器时有多</a:t>
            </a:r>
            <a:r>
              <a:rPr lang="en-US" altLang="zh-CN" sz="1600" dirty="0"/>
              <a:t>	</a:t>
            </a:r>
            <a:r>
              <a:rPr lang="zh-CN" altLang="en-US" sz="1600" dirty="0"/>
              <a:t>种方法可以使用；方法简单易理解和掌握且不用做特征分类。</a:t>
            </a:r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050BB2-59BE-CB59-1E16-01787CB95189}"/>
              </a:ext>
            </a:extLst>
          </p:cNvPr>
          <p:cNvSpPr txBox="1"/>
          <p:nvPr/>
        </p:nvSpPr>
        <p:spPr>
          <a:xfrm>
            <a:off x="3422102" y="5589284"/>
            <a:ext cx="5734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特点：①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如果某个样本被</a:t>
            </a:r>
            <a:r>
              <a:rPr lang="zh-CN" alt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错分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，那么它们在下一轮迭代中的样本的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权值将被增大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，从而被凸显出来；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（凸显错分样本）</a:t>
            </a: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②同时，分类正确的样本的权值在下一轮将被降低。（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弱化正确分类的样本）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通过这样的方式，误差率</a:t>
            </a: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ϵ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不断降低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FEE0ED9-DEB5-8986-9A26-BB41CDC4CD6A}"/>
              </a:ext>
            </a:extLst>
          </p:cNvPr>
          <p:cNvSpPr txBox="1"/>
          <p:nvPr/>
        </p:nvSpPr>
        <p:spPr>
          <a:xfrm>
            <a:off x="0" y="25400"/>
            <a:ext cx="563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AdaBoost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分类器（续）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【page1/2】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5504670-1B81-DF59-1D4B-6E52F24D2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12926"/>
              </p:ext>
            </p:extLst>
          </p:nvPr>
        </p:nvGraphicFramePr>
        <p:xfrm>
          <a:off x="76200" y="609600"/>
          <a:ext cx="6096000" cy="88639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26878">
                  <a:extLst>
                    <a:ext uri="{9D8B030D-6E8A-4147-A177-3AD203B41FA5}">
                      <a16:colId xmlns:a16="http://schemas.microsoft.com/office/drawing/2014/main" val="808019681"/>
                    </a:ext>
                  </a:extLst>
                </a:gridCol>
                <a:gridCol w="546565">
                  <a:extLst>
                    <a:ext uri="{9D8B030D-6E8A-4147-A177-3AD203B41FA5}">
                      <a16:colId xmlns:a16="http://schemas.microsoft.com/office/drawing/2014/main" val="1644942771"/>
                    </a:ext>
                  </a:extLst>
                </a:gridCol>
                <a:gridCol w="546565">
                  <a:extLst>
                    <a:ext uri="{9D8B030D-6E8A-4147-A177-3AD203B41FA5}">
                      <a16:colId xmlns:a16="http://schemas.microsoft.com/office/drawing/2014/main" val="170067913"/>
                    </a:ext>
                  </a:extLst>
                </a:gridCol>
                <a:gridCol w="547433">
                  <a:extLst>
                    <a:ext uri="{9D8B030D-6E8A-4147-A177-3AD203B41FA5}">
                      <a16:colId xmlns:a16="http://schemas.microsoft.com/office/drawing/2014/main" val="1664371241"/>
                    </a:ext>
                  </a:extLst>
                </a:gridCol>
                <a:gridCol w="546565">
                  <a:extLst>
                    <a:ext uri="{9D8B030D-6E8A-4147-A177-3AD203B41FA5}">
                      <a16:colId xmlns:a16="http://schemas.microsoft.com/office/drawing/2014/main" val="98857608"/>
                    </a:ext>
                  </a:extLst>
                </a:gridCol>
                <a:gridCol w="547433">
                  <a:extLst>
                    <a:ext uri="{9D8B030D-6E8A-4147-A177-3AD203B41FA5}">
                      <a16:colId xmlns:a16="http://schemas.microsoft.com/office/drawing/2014/main" val="2810145468"/>
                    </a:ext>
                  </a:extLst>
                </a:gridCol>
                <a:gridCol w="546565">
                  <a:extLst>
                    <a:ext uri="{9D8B030D-6E8A-4147-A177-3AD203B41FA5}">
                      <a16:colId xmlns:a16="http://schemas.microsoft.com/office/drawing/2014/main" val="1329589657"/>
                    </a:ext>
                  </a:extLst>
                </a:gridCol>
                <a:gridCol w="546565">
                  <a:extLst>
                    <a:ext uri="{9D8B030D-6E8A-4147-A177-3AD203B41FA5}">
                      <a16:colId xmlns:a16="http://schemas.microsoft.com/office/drawing/2014/main" val="804388288"/>
                    </a:ext>
                  </a:extLst>
                </a:gridCol>
                <a:gridCol w="547433">
                  <a:extLst>
                    <a:ext uri="{9D8B030D-6E8A-4147-A177-3AD203B41FA5}">
                      <a16:colId xmlns:a16="http://schemas.microsoft.com/office/drawing/2014/main" val="3315479171"/>
                    </a:ext>
                  </a:extLst>
                </a:gridCol>
                <a:gridCol w="546565">
                  <a:extLst>
                    <a:ext uri="{9D8B030D-6E8A-4147-A177-3AD203B41FA5}">
                      <a16:colId xmlns:a16="http://schemas.microsoft.com/office/drawing/2014/main" val="1594975255"/>
                    </a:ext>
                  </a:extLst>
                </a:gridCol>
                <a:gridCol w="547433">
                  <a:extLst>
                    <a:ext uri="{9D8B030D-6E8A-4147-A177-3AD203B41FA5}">
                      <a16:colId xmlns:a16="http://schemas.microsoft.com/office/drawing/2014/main" val="2709900522"/>
                    </a:ext>
                  </a:extLst>
                </a:gridCol>
              </a:tblGrid>
              <a:tr h="22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序号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836514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9449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21963"/>
                  </a:ext>
                </a:extLst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1020142" y="2572103"/>
            <a:ext cx="1038461" cy="696463"/>
          </a:xfrm>
          <a:prstGeom prst="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矩形 49"/>
          <p:cNvSpPr/>
          <p:nvPr/>
        </p:nvSpPr>
        <p:spPr>
          <a:xfrm>
            <a:off x="2062541" y="3268566"/>
            <a:ext cx="2805884" cy="68463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8" name="直接连接符 7"/>
          <p:cNvCxnSpPr/>
          <p:nvPr/>
        </p:nvCxnSpPr>
        <p:spPr>
          <a:xfrm>
            <a:off x="1022574" y="3269478"/>
            <a:ext cx="3845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22574" y="2572104"/>
            <a:ext cx="0" cy="13810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424482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22572" y="2866686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826391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228302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630211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032121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434030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835941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37850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640704" y="3193153"/>
            <a:ext cx="0" cy="76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02590" y="2866686"/>
            <a:ext cx="37658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75754" y="2824057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2" name="直接连接符 21"/>
          <p:cNvCxnSpPr/>
          <p:nvPr/>
        </p:nvCxnSpPr>
        <p:spPr>
          <a:xfrm>
            <a:off x="1424482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20142" y="3672269"/>
            <a:ext cx="38482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22572" y="3672269"/>
            <a:ext cx="8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26391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28302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626164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35121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434030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35941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237850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40704" y="2584204"/>
            <a:ext cx="0" cy="1368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8640" y="3527720"/>
            <a:ext cx="323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38357" y="2776503"/>
            <a:ext cx="36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+1</a:t>
            </a:r>
          </a:p>
        </p:txBody>
      </p:sp>
      <p:sp>
        <p:nvSpPr>
          <p:cNvPr id="35" name="椭圆 34"/>
          <p:cNvSpPr/>
          <p:nvPr/>
        </p:nvSpPr>
        <p:spPr>
          <a:xfrm>
            <a:off x="1379686" y="2824968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6" name="椭圆 35"/>
          <p:cNvSpPr/>
          <p:nvPr/>
        </p:nvSpPr>
        <p:spPr>
          <a:xfrm>
            <a:off x="1787700" y="2824057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椭圆 36"/>
          <p:cNvSpPr/>
          <p:nvPr/>
        </p:nvSpPr>
        <p:spPr>
          <a:xfrm>
            <a:off x="2177840" y="3631043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椭圆 37"/>
          <p:cNvSpPr/>
          <p:nvPr/>
        </p:nvSpPr>
        <p:spPr>
          <a:xfrm>
            <a:off x="2581772" y="3631954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椭圆 38"/>
          <p:cNvSpPr/>
          <p:nvPr/>
        </p:nvSpPr>
        <p:spPr>
          <a:xfrm>
            <a:off x="2989786" y="3631043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椭圆 39"/>
          <p:cNvSpPr/>
          <p:nvPr/>
        </p:nvSpPr>
        <p:spPr>
          <a:xfrm>
            <a:off x="3384678" y="2824057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1" name="椭圆 40"/>
          <p:cNvSpPr/>
          <p:nvPr/>
        </p:nvSpPr>
        <p:spPr>
          <a:xfrm>
            <a:off x="3788611" y="2824968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椭圆 41"/>
          <p:cNvSpPr/>
          <p:nvPr/>
        </p:nvSpPr>
        <p:spPr>
          <a:xfrm>
            <a:off x="4196625" y="2824057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椭圆 42"/>
          <p:cNvSpPr/>
          <p:nvPr/>
        </p:nvSpPr>
        <p:spPr>
          <a:xfrm>
            <a:off x="4598009" y="3631043"/>
            <a:ext cx="82449" cy="824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4" name="直接连接符 43"/>
          <p:cNvCxnSpPr/>
          <p:nvPr/>
        </p:nvCxnSpPr>
        <p:spPr>
          <a:xfrm>
            <a:off x="1016978" y="2572103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16978" y="3953198"/>
            <a:ext cx="385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868425" y="2572103"/>
            <a:ext cx="0" cy="1381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806227" y="3232384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610088" y="3232384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437571" y="3232384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237849" y="3232384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005321" y="3234989"/>
            <a:ext cx="185926" cy="18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2058603" y="2572103"/>
            <a:ext cx="0" cy="1368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80" name="文本框 20479"/>
              <p:cNvSpPr txBox="1"/>
              <p:nvPr/>
            </p:nvSpPr>
            <p:spPr>
              <a:xfrm>
                <a:off x="723262" y="2120795"/>
                <a:ext cx="4715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、设定阈值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，设计弱分类器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→{−1,1}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0" name="文本框 204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2" y="2120795"/>
                <a:ext cx="4715123" cy="584775"/>
              </a:xfrm>
              <a:prstGeom prst="rect">
                <a:avLst/>
              </a:prstGeom>
              <a:blipFill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1" name="矩形 20480"/>
              <p:cNvSpPr/>
              <p:nvPr/>
            </p:nvSpPr>
            <p:spPr>
              <a:xfrm>
                <a:off x="4979158" y="2640360"/>
                <a:ext cx="2649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、计算误差率：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1" name="矩形 204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158" y="2640360"/>
                <a:ext cx="2649380" cy="369332"/>
              </a:xfrm>
              <a:prstGeom prst="rect">
                <a:avLst/>
              </a:prstGeom>
              <a:blipFill>
                <a:blip r:embed="rId3"/>
                <a:stretch>
                  <a:fillRect l="-2074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矩形 20484"/>
              <p:cNvSpPr/>
              <p:nvPr/>
            </p:nvSpPr>
            <p:spPr>
              <a:xfrm>
                <a:off x="5168716" y="1960815"/>
                <a:ext cx="242502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5" name="矩形 204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716" y="1960815"/>
                <a:ext cx="2425023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矩形 20485"/>
              <p:cNvSpPr/>
              <p:nvPr/>
            </p:nvSpPr>
            <p:spPr>
              <a:xfrm>
                <a:off x="722283" y="1600200"/>
                <a:ext cx="7010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、初始化样本权重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6" name="矩形 204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3" y="1600200"/>
                <a:ext cx="7010400" cy="369332"/>
              </a:xfrm>
              <a:prstGeom prst="rect">
                <a:avLst/>
              </a:prstGeom>
              <a:blipFill>
                <a:blip r:embed="rId5"/>
                <a:stretch>
                  <a:fillRect l="-696" t="-125000" r="-5217" b="-19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7" name="矩形 20486"/>
              <p:cNvSpPr/>
              <p:nvPr/>
            </p:nvSpPr>
            <p:spPr>
              <a:xfrm>
                <a:off x="1033236" y="4108524"/>
                <a:ext cx="5584606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zh-CN" altLang="en-US" dirty="0"/>
                  <a:t>、计算弱</a:t>
                </a:r>
                <a:r>
                  <a:rPr lang="zh-CN" altLang="en-US" b="1" u="sng" dirty="0"/>
                  <a:t>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权重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≈0.42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487" name="矩形 204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36" y="4108524"/>
                <a:ext cx="5584606" cy="517770"/>
              </a:xfrm>
              <a:prstGeom prst="rect">
                <a:avLst/>
              </a:prstGeom>
              <a:blipFill>
                <a:blip r:embed="rId6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矩形 353"/>
          <p:cNvSpPr/>
          <p:nvPr/>
        </p:nvSpPr>
        <p:spPr>
          <a:xfrm>
            <a:off x="1016978" y="4578827"/>
            <a:ext cx="215956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zh-CN" altLang="en-US" dirty="0"/>
              <a:t>、更新</a:t>
            </a:r>
            <a:r>
              <a:rPr lang="zh-CN" altLang="en-US" b="1" u="sng" dirty="0"/>
              <a:t>样本权重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9" name="文本框 20488"/>
              <p:cNvSpPr txBox="1"/>
              <p:nvPr/>
            </p:nvSpPr>
            <p:spPr>
              <a:xfrm>
                <a:off x="-19050" y="6467046"/>
                <a:ext cx="6758813" cy="387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46D2"/>
                    </a:solidFill>
                  </a:rPr>
                  <a:t>最终形成分类器：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b="1" i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𝐬𝐢𝐠𝐧</m:t>
                    </m:r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46D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1">
                        <a:solidFill>
                          <a:srgbClr val="0046D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46D2"/>
                  </a:solidFill>
                </a:endParaRPr>
              </a:p>
            </p:txBody>
          </p:sp>
        </mc:Choice>
        <mc:Fallback xmlns="">
          <p:sp>
            <p:nvSpPr>
              <p:cNvPr id="20489" name="文本框 204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" y="6467046"/>
                <a:ext cx="6758813" cy="387222"/>
              </a:xfrm>
              <a:prstGeom prst="rect">
                <a:avLst/>
              </a:prstGeom>
              <a:blipFill>
                <a:blip r:embed="rId7"/>
                <a:stretch>
                  <a:fillRect l="-812" t="-109524" b="-18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0" name="左大括号 20489"/>
          <p:cNvSpPr/>
          <p:nvPr/>
        </p:nvSpPr>
        <p:spPr>
          <a:xfrm>
            <a:off x="398746" y="2348462"/>
            <a:ext cx="304800" cy="382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1" name="文本框 20490"/>
          <p:cNvSpPr txBox="1"/>
          <p:nvPr/>
        </p:nvSpPr>
        <p:spPr>
          <a:xfrm>
            <a:off x="-19050" y="3932496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47F12C7-42B1-38AE-9FB7-20EC3D15B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5286" y="2999300"/>
            <a:ext cx="2721560" cy="6247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425C30E-BE63-7B5A-CDF2-B3FF118396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9158" y="3595719"/>
            <a:ext cx="3887098" cy="387221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8E75AA8-CA32-4827-8982-6BE37AAEE9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4218" y="4033442"/>
            <a:ext cx="1903247" cy="62619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37C40C8-5B01-71BD-623C-9C4DD23206B0}"/>
              </a:ext>
            </a:extLst>
          </p:cNvPr>
          <p:cNvSpPr txBox="1"/>
          <p:nvPr/>
        </p:nvSpPr>
        <p:spPr>
          <a:xfrm>
            <a:off x="5906652" y="4507036"/>
            <a:ext cx="28336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错误率越低的学习器权重越大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861F1512-6589-0440-1844-19F806288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3848" y="6301803"/>
            <a:ext cx="2429145" cy="694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58710D4-BD28-7FE4-21A7-B1338F356DD2}"/>
                  </a:ext>
                </a:extLst>
              </p:cNvPr>
              <p:cNvSpPr txBox="1"/>
              <p:nvPr/>
            </p:nvSpPr>
            <p:spPr>
              <a:xfrm>
                <a:off x="8847" y="6193943"/>
                <a:ext cx="409951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46D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1600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决定了其在最终分类中的重要性。</a:t>
                </a:r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58710D4-BD28-7FE4-21A7-B1338F356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" y="6193943"/>
                <a:ext cx="4099511" cy="338554"/>
              </a:xfrm>
              <a:prstGeom prst="rect">
                <a:avLst/>
              </a:prstGeom>
              <a:blipFill>
                <a:blip r:embed="rId12"/>
                <a:stretch>
                  <a:fillRect l="-743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8" name="图片 20487">
            <a:extLst>
              <a:ext uri="{FF2B5EF4-FFF2-40B4-BE49-F238E27FC236}">
                <a16:creationId xmlns:a16="http://schemas.microsoft.com/office/drawing/2014/main" id="{7B79F1FB-F9F9-FF19-E583-AE82300E53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07286"/>
            <a:ext cx="3946776" cy="943795"/>
          </a:xfrm>
          <a:prstGeom prst="rect">
            <a:avLst/>
          </a:prstGeom>
        </p:spPr>
      </p:pic>
      <p:pic>
        <p:nvPicPr>
          <p:cNvPr id="20495" name="图片 20494">
            <a:extLst>
              <a:ext uri="{FF2B5EF4-FFF2-40B4-BE49-F238E27FC236}">
                <a16:creationId xmlns:a16="http://schemas.microsoft.com/office/drawing/2014/main" id="{5F482765-EEBC-64CA-A78A-457537CDB1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18" y="4795252"/>
            <a:ext cx="5331181" cy="1228913"/>
          </a:xfrm>
          <a:prstGeom prst="rect">
            <a:avLst/>
          </a:prstGeom>
        </p:spPr>
      </p:pic>
      <p:sp>
        <p:nvSpPr>
          <p:cNvPr id="20497" name="文本框 20496">
            <a:extLst>
              <a:ext uri="{FF2B5EF4-FFF2-40B4-BE49-F238E27FC236}">
                <a16:creationId xmlns:a16="http://schemas.microsoft.com/office/drawing/2014/main" id="{8981E499-DEB2-FAB5-9B45-7121E6D4BC1D}"/>
              </a:ext>
            </a:extLst>
          </p:cNvPr>
          <p:cNvSpPr txBox="1"/>
          <p:nvPr/>
        </p:nvSpPr>
        <p:spPr>
          <a:xfrm>
            <a:off x="4063166" y="5173568"/>
            <a:ext cx="4600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也叫规范化因子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8B13E9-381F-A5E0-4D3C-40FF39F700EC}"/>
              </a:ext>
            </a:extLst>
          </p:cNvPr>
          <p:cNvSpPr txBox="1"/>
          <p:nvPr/>
        </p:nvSpPr>
        <p:spPr>
          <a:xfrm>
            <a:off x="3360356" y="260601"/>
            <a:ext cx="4606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599B035-8C99-8C06-6950-6DAB7DC24DFF}"/>
                  </a:ext>
                </a:extLst>
              </p:cNvPr>
              <p:cNvSpPr/>
              <p:nvPr/>
            </p:nvSpPr>
            <p:spPr>
              <a:xfrm>
                <a:off x="228599" y="5783922"/>
                <a:ext cx="61526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={0.07,0.07,0.07,0.07,0.07,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0.07,</m:t>
                          </m:r>
                          <m:r>
                            <a:rPr lang="en-US" sz="1600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,0.07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599B035-8C99-8C06-6950-6DAB7DC24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5783922"/>
                <a:ext cx="6152627" cy="338554"/>
              </a:xfrm>
              <a:prstGeom prst="rect">
                <a:avLst/>
              </a:prstGeom>
              <a:blipFill>
                <a:blip r:embed="rId15"/>
                <a:stretch>
                  <a:fillRect t="-109091" b="-17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矩形 20481">
                <a:extLst>
                  <a:ext uri="{FF2B5EF4-FFF2-40B4-BE49-F238E27FC236}">
                    <a16:creationId xmlns:a16="http://schemas.microsoft.com/office/drawing/2014/main" id="{34F13769-1F86-4D3C-15E0-2E2D72FC38FD}"/>
                  </a:ext>
                </a:extLst>
              </p:cNvPr>
              <p:cNvSpPr/>
              <p:nvPr/>
            </p:nvSpPr>
            <p:spPr>
              <a:xfrm>
                <a:off x="3503240" y="6178527"/>
                <a:ext cx="3496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82" name="矩形 20481">
                <a:extLst>
                  <a:ext uri="{FF2B5EF4-FFF2-40B4-BE49-F238E27FC236}">
                    <a16:creationId xmlns:a16="http://schemas.microsoft.com/office/drawing/2014/main" id="{34F13769-1F86-4D3C-15E0-2E2D72FC3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40" y="6178527"/>
                <a:ext cx="3496085" cy="369332"/>
              </a:xfrm>
              <a:prstGeom prst="rect">
                <a:avLst/>
              </a:prstGeom>
              <a:blipFill>
                <a:blip r:embed="rId16"/>
                <a:stretch>
                  <a:fillRect t="-120000" r="-13438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2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04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3587E-EBA5-DA34-546E-F2D81844A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A04F740-60C9-A8F5-E5A4-2B8DD21FBCC9}"/>
              </a:ext>
            </a:extLst>
          </p:cNvPr>
          <p:cNvSpPr txBox="1"/>
          <p:nvPr/>
        </p:nvSpPr>
        <p:spPr>
          <a:xfrm>
            <a:off x="0" y="25400"/>
            <a:ext cx="563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6.2 AdaBoost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分类器（续）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【page1/2】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2" name="文本框 20531">
                <a:extLst>
                  <a:ext uri="{FF2B5EF4-FFF2-40B4-BE49-F238E27FC236}">
                    <a16:creationId xmlns:a16="http://schemas.microsoft.com/office/drawing/2014/main" id="{369025FA-3DB2-B153-8E42-0943E797F92B}"/>
                  </a:ext>
                </a:extLst>
              </p:cNvPr>
              <p:cNvSpPr txBox="1"/>
              <p:nvPr/>
            </p:nvSpPr>
            <p:spPr>
              <a:xfrm>
                <a:off x="570862" y="584185"/>
                <a:ext cx="47151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、设定阈值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8</a:t>
                </a:r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.5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，设计弱分类器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→{−1,1}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32" name="文本框 20531">
                <a:extLst>
                  <a:ext uri="{FF2B5EF4-FFF2-40B4-BE49-F238E27FC236}">
                    <a16:creationId xmlns:a16="http://schemas.microsoft.com/office/drawing/2014/main" id="{369025FA-3DB2-B153-8E42-0943E797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2" y="584185"/>
                <a:ext cx="4715123" cy="584775"/>
              </a:xfrm>
              <a:prstGeom prst="rect">
                <a:avLst/>
              </a:prstGeom>
              <a:blipFill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3" name="矩形 20532">
                <a:extLst>
                  <a:ext uri="{FF2B5EF4-FFF2-40B4-BE49-F238E27FC236}">
                    <a16:creationId xmlns:a16="http://schemas.microsoft.com/office/drawing/2014/main" id="{9E4834DD-5A58-FAFB-124A-F785DDDDF7CD}"/>
                  </a:ext>
                </a:extLst>
              </p:cNvPr>
              <p:cNvSpPr/>
              <p:nvPr/>
            </p:nvSpPr>
            <p:spPr>
              <a:xfrm>
                <a:off x="4826758" y="1103750"/>
                <a:ext cx="2777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、计算误差率：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3" name="矩形 20532">
                <a:extLst>
                  <a:ext uri="{FF2B5EF4-FFF2-40B4-BE49-F238E27FC236}">
                    <a16:creationId xmlns:a16="http://schemas.microsoft.com/office/drawing/2014/main" id="{9E4834DD-5A58-FAFB-124A-F785DDDDF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758" y="1103750"/>
                <a:ext cx="2777620" cy="369332"/>
              </a:xfrm>
              <a:prstGeom prst="rect">
                <a:avLst/>
              </a:prstGeom>
              <a:blipFill>
                <a:blip r:embed="rId3"/>
                <a:stretch>
                  <a:fillRect l="-1978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4" name="矩形 20533">
                <a:extLst>
                  <a:ext uri="{FF2B5EF4-FFF2-40B4-BE49-F238E27FC236}">
                    <a16:creationId xmlns:a16="http://schemas.microsoft.com/office/drawing/2014/main" id="{43085305-703E-7AD5-ED11-BF4F6D3786CD}"/>
                  </a:ext>
                </a:extLst>
              </p:cNvPr>
              <p:cNvSpPr/>
              <p:nvPr/>
            </p:nvSpPr>
            <p:spPr>
              <a:xfrm>
                <a:off x="880836" y="2571914"/>
                <a:ext cx="3476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zh-CN" altLang="en-US" dirty="0"/>
                  <a:t>、计算弱</a:t>
                </a:r>
                <a:r>
                  <a:rPr lang="zh-CN" altLang="en-US" b="1" u="sng" dirty="0"/>
                  <a:t>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权重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34" name="矩形 20533">
                <a:extLst>
                  <a:ext uri="{FF2B5EF4-FFF2-40B4-BE49-F238E27FC236}">
                    <a16:creationId xmlns:a16="http://schemas.microsoft.com/office/drawing/2014/main" id="{43085305-703E-7AD5-ED11-BF4F6D378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36" y="2571914"/>
                <a:ext cx="3476657" cy="369332"/>
              </a:xfrm>
              <a:prstGeom prst="rect">
                <a:avLst/>
              </a:prstGeom>
              <a:blipFill>
                <a:blip r:embed="rId4"/>
                <a:stretch>
                  <a:fillRect l="-1401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5" name="矩形 20534">
            <a:extLst>
              <a:ext uri="{FF2B5EF4-FFF2-40B4-BE49-F238E27FC236}">
                <a16:creationId xmlns:a16="http://schemas.microsoft.com/office/drawing/2014/main" id="{110B3664-ED57-E889-E5DC-735EAA9AEAA1}"/>
              </a:ext>
            </a:extLst>
          </p:cNvPr>
          <p:cNvSpPr/>
          <p:nvPr/>
        </p:nvSpPr>
        <p:spPr>
          <a:xfrm>
            <a:off x="864578" y="3042217"/>
            <a:ext cx="215956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r>
              <a:rPr lang="zh-CN" altLang="en-US" dirty="0"/>
              <a:t>、更新</a:t>
            </a:r>
            <a:r>
              <a:rPr lang="zh-CN" altLang="en-US" b="1" u="sng" dirty="0"/>
              <a:t>样本权重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sz="1600" dirty="0"/>
          </a:p>
        </p:txBody>
      </p:sp>
      <p:sp>
        <p:nvSpPr>
          <p:cNvPr id="20536" name="左大括号 20535">
            <a:extLst>
              <a:ext uri="{FF2B5EF4-FFF2-40B4-BE49-F238E27FC236}">
                <a16:creationId xmlns:a16="http://schemas.microsoft.com/office/drawing/2014/main" id="{59677FFD-CC0D-6AE1-4DAE-1823C3D5C2A3}"/>
              </a:ext>
            </a:extLst>
          </p:cNvPr>
          <p:cNvSpPr/>
          <p:nvPr/>
        </p:nvSpPr>
        <p:spPr>
          <a:xfrm>
            <a:off x="265083" y="836407"/>
            <a:ext cx="304800" cy="382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7" name="文本框 20536">
            <a:extLst>
              <a:ext uri="{FF2B5EF4-FFF2-40B4-BE49-F238E27FC236}">
                <a16:creationId xmlns:a16="http://schemas.microsoft.com/office/drawing/2014/main" id="{03486A3D-5207-B81C-F3C2-1CC25B26A3A6}"/>
              </a:ext>
            </a:extLst>
          </p:cNvPr>
          <p:cNvSpPr txBox="1"/>
          <p:nvPr/>
        </p:nvSpPr>
        <p:spPr>
          <a:xfrm>
            <a:off x="-65234" y="2173666"/>
            <a:ext cx="45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8" name="图片 20537">
            <a:extLst>
              <a:ext uri="{FF2B5EF4-FFF2-40B4-BE49-F238E27FC236}">
                <a16:creationId xmlns:a16="http://schemas.microsoft.com/office/drawing/2014/main" id="{A56BCEB8-D67C-8613-CA8E-8CB31A02C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886" y="1462690"/>
            <a:ext cx="2721560" cy="624700"/>
          </a:xfrm>
          <a:prstGeom prst="rect">
            <a:avLst/>
          </a:prstGeom>
        </p:spPr>
      </p:pic>
      <p:pic>
        <p:nvPicPr>
          <p:cNvPr id="20539" name="图片 20538">
            <a:extLst>
              <a:ext uri="{FF2B5EF4-FFF2-40B4-BE49-F238E27FC236}">
                <a16:creationId xmlns:a16="http://schemas.microsoft.com/office/drawing/2014/main" id="{B9E21817-19BB-54E6-DFF5-8A454133C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758" y="2059109"/>
            <a:ext cx="3887098" cy="387221"/>
          </a:xfrm>
          <a:prstGeom prst="rect">
            <a:avLst/>
          </a:prstGeom>
        </p:spPr>
      </p:pic>
      <p:pic>
        <p:nvPicPr>
          <p:cNvPr id="20540" name="图片 20539">
            <a:extLst>
              <a:ext uri="{FF2B5EF4-FFF2-40B4-BE49-F238E27FC236}">
                <a16:creationId xmlns:a16="http://schemas.microsoft.com/office/drawing/2014/main" id="{386350A4-A8D6-AD8C-FD37-982EBA3D1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818" y="2496832"/>
            <a:ext cx="1903247" cy="626198"/>
          </a:xfrm>
          <a:prstGeom prst="rect">
            <a:avLst/>
          </a:prstGeom>
        </p:spPr>
      </p:pic>
      <p:sp>
        <p:nvSpPr>
          <p:cNvPr id="20541" name="文本框 20540">
            <a:extLst>
              <a:ext uri="{FF2B5EF4-FFF2-40B4-BE49-F238E27FC236}">
                <a16:creationId xmlns:a16="http://schemas.microsoft.com/office/drawing/2014/main" id="{7B3F7EE5-8356-DAB5-36E1-21FF151FDA44}"/>
              </a:ext>
            </a:extLst>
          </p:cNvPr>
          <p:cNvSpPr txBox="1"/>
          <p:nvPr/>
        </p:nvSpPr>
        <p:spPr>
          <a:xfrm>
            <a:off x="5754252" y="2970426"/>
            <a:ext cx="28336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错误率越低的学习器权重越大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42" name="图片 20541">
            <a:extLst>
              <a:ext uri="{FF2B5EF4-FFF2-40B4-BE49-F238E27FC236}">
                <a16:creationId xmlns:a16="http://schemas.microsoft.com/office/drawing/2014/main" id="{16F0A654-398D-D3E7-7F5F-B2395356C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3" y="3323409"/>
            <a:ext cx="3431583" cy="820596"/>
          </a:xfrm>
          <a:prstGeom prst="rect">
            <a:avLst/>
          </a:prstGeom>
        </p:spPr>
      </p:pic>
      <p:pic>
        <p:nvPicPr>
          <p:cNvPr id="20543" name="图片 20542">
            <a:extLst>
              <a:ext uri="{FF2B5EF4-FFF2-40B4-BE49-F238E27FC236}">
                <a16:creationId xmlns:a16="http://schemas.microsoft.com/office/drawing/2014/main" id="{2B2E1A48-6CF5-88C1-4569-D68B40118C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38" y="3185086"/>
            <a:ext cx="5024488" cy="1158216"/>
          </a:xfrm>
          <a:prstGeom prst="rect">
            <a:avLst/>
          </a:prstGeom>
        </p:spPr>
      </p:pic>
      <p:sp>
        <p:nvSpPr>
          <p:cNvPr id="320" name="文本框 319">
            <a:extLst>
              <a:ext uri="{FF2B5EF4-FFF2-40B4-BE49-F238E27FC236}">
                <a16:creationId xmlns:a16="http://schemas.microsoft.com/office/drawing/2014/main" id="{CDD6FB62-9E9F-00A9-1CD6-0A75BFE26696}"/>
              </a:ext>
            </a:extLst>
          </p:cNvPr>
          <p:cNvSpPr txBox="1"/>
          <p:nvPr/>
        </p:nvSpPr>
        <p:spPr>
          <a:xfrm>
            <a:off x="3924295" y="3566656"/>
            <a:ext cx="4600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也叫规范化因子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82FCA1A1-57E0-1695-F7A9-29B1075F0484}"/>
                  </a:ext>
                </a:extLst>
              </p:cNvPr>
              <p:cNvSpPr/>
              <p:nvPr/>
            </p:nvSpPr>
            <p:spPr>
              <a:xfrm>
                <a:off x="139634" y="286501"/>
                <a:ext cx="6477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={0.07,0.07,0.07,0.07,0.07,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0.07,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,0.07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82FCA1A1-57E0-1695-F7A9-29B1075F0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4" y="286501"/>
                <a:ext cx="6477000" cy="369332"/>
              </a:xfrm>
              <a:prstGeom prst="rect">
                <a:avLst/>
              </a:prstGeom>
              <a:blipFill>
                <a:blip r:embed="rId10"/>
                <a:stretch>
                  <a:fillRect t="-124590" r="-2354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29F408E5-1B64-45D6-0143-D771BF47EE6D}"/>
                  </a:ext>
                </a:extLst>
              </p:cNvPr>
              <p:cNvSpPr/>
              <p:nvPr/>
            </p:nvSpPr>
            <p:spPr>
              <a:xfrm>
                <a:off x="5440944" y="506499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29F408E5-1B64-45D6-0143-D771BF47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944" y="506499"/>
                <a:ext cx="2422330" cy="710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4" name="图片 323">
            <a:extLst>
              <a:ext uri="{FF2B5EF4-FFF2-40B4-BE49-F238E27FC236}">
                <a16:creationId xmlns:a16="http://schemas.microsoft.com/office/drawing/2014/main" id="{9483998D-2D87-EA63-F1AA-72ECAF7B7E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009" y="922563"/>
            <a:ext cx="4084706" cy="1517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AC7E0F0A-0785-972A-5D54-C18E14597677}"/>
                  </a:ext>
                </a:extLst>
              </p:cNvPr>
              <p:cNvSpPr/>
              <p:nvPr/>
            </p:nvSpPr>
            <p:spPr>
              <a:xfrm>
                <a:off x="4020318" y="2405106"/>
                <a:ext cx="2531334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AC7E0F0A-0785-972A-5D54-C18E145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318" y="2405106"/>
                <a:ext cx="2531334" cy="6580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矩形 326"/>
              <p:cNvSpPr/>
              <p:nvPr/>
            </p:nvSpPr>
            <p:spPr>
              <a:xfrm>
                <a:off x="567009" y="4135449"/>
                <a:ext cx="58795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={0.05,0.05,0.05,</m:t>
                          </m:r>
                          <m:r>
                            <a:rPr lang="en-US" i="0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0.17,0.17,0.17</m:t>
                          </m:r>
                          <m:r>
                            <a:rPr lang="en-US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0.11,0.11,0.11,0.05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" name="矩形 3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9" y="4135449"/>
                <a:ext cx="5879532" cy="369332"/>
              </a:xfrm>
              <a:prstGeom prst="rect">
                <a:avLst/>
              </a:prstGeom>
              <a:blipFill>
                <a:blip r:embed="rId14"/>
                <a:stretch>
                  <a:fillRect t="-124590" r="-7358" b="-190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/>
              <p:cNvSpPr/>
              <p:nvPr/>
            </p:nvSpPr>
            <p:spPr>
              <a:xfrm>
                <a:off x="2928423" y="4424024"/>
                <a:ext cx="6014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8" name="矩形 3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423" y="4424024"/>
                <a:ext cx="6014541" cy="369332"/>
              </a:xfrm>
              <a:prstGeom prst="rect">
                <a:avLst/>
              </a:prstGeom>
              <a:blipFill>
                <a:blip r:embed="rId15"/>
                <a:stretch>
                  <a:fillRect t="-120000" r="-8308" b="-1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32D4ECE9-F739-1EE4-FE54-7DC0CE52AC2C}"/>
                  </a:ext>
                </a:extLst>
              </p:cNvPr>
              <p:cNvSpPr/>
              <p:nvPr/>
            </p:nvSpPr>
            <p:spPr>
              <a:xfrm>
                <a:off x="352818" y="4750139"/>
                <a:ext cx="242233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32D4ECE9-F739-1EE4-FE54-7DC0CE52A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8" y="4750139"/>
                <a:ext cx="2422330" cy="7101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1F333028-BD6D-1094-B093-7FF9ED36A2C7}"/>
                  </a:ext>
                </a:extLst>
              </p:cNvPr>
              <p:cNvSpPr/>
              <p:nvPr/>
            </p:nvSpPr>
            <p:spPr>
              <a:xfrm>
                <a:off x="2664758" y="4747028"/>
                <a:ext cx="2531334" cy="65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1F333028-BD6D-1094-B093-7FF9ED36A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58" y="4747028"/>
                <a:ext cx="2531334" cy="6594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6E1DCABE-4021-7730-606A-748963F6EC5D}"/>
                  </a:ext>
                </a:extLst>
              </p:cNvPr>
              <p:cNvSpPr/>
              <p:nvPr/>
            </p:nvSpPr>
            <p:spPr>
              <a:xfrm>
                <a:off x="352818" y="5394747"/>
                <a:ext cx="8694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=0.42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+0.69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6E1DCABE-4021-7730-606A-748963F6E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8" y="5394747"/>
                <a:ext cx="8694662" cy="369332"/>
              </a:xfrm>
              <a:prstGeom prst="rect">
                <a:avLst/>
              </a:prstGeom>
              <a:blipFill>
                <a:blip r:embed="rId18"/>
                <a:stretch>
                  <a:fillRect t="-118033" r="-5259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2" name="文本框 331">
            <a:extLst>
              <a:ext uri="{FF2B5EF4-FFF2-40B4-BE49-F238E27FC236}">
                <a16:creationId xmlns:a16="http://schemas.microsoft.com/office/drawing/2014/main" id="{39657709-6D04-34E7-060D-186BB3A1CAB9}"/>
              </a:ext>
            </a:extLst>
          </p:cNvPr>
          <p:cNvSpPr txBox="1"/>
          <p:nvPr/>
        </p:nvSpPr>
        <p:spPr>
          <a:xfrm>
            <a:off x="-39164" y="4721669"/>
            <a:ext cx="45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矩形 332"/>
              <p:cNvSpPr/>
              <p:nvPr/>
            </p:nvSpPr>
            <p:spPr>
              <a:xfrm>
                <a:off x="5196092" y="4875721"/>
                <a:ext cx="1069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3" name="矩形 3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92" y="4875721"/>
                <a:ext cx="1069460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矩形 333"/>
          <p:cNvSpPr/>
          <p:nvPr/>
        </p:nvSpPr>
        <p:spPr>
          <a:xfrm>
            <a:off x="374324" y="5719227"/>
            <a:ext cx="91778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这时得到的分类器在训练数据集上没有被错分的点，整个训练过程结束。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</a:t>
            </a:r>
            <a:r>
              <a:rPr 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若某一轮有多个弱分类器可以选则，那么选择当前状态（样本权重）误差率最小的，</a:t>
            </a:r>
            <a:r>
              <a:rPr lang="zh-CN" altLang="en-US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上述例子也是在同时有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h1</a:t>
            </a:r>
            <a:r>
              <a:rPr lang="zh-CN" altLang="en-US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h2</a:t>
            </a:r>
            <a:r>
              <a:rPr lang="zh-CN" altLang="en-US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h3</a:t>
            </a:r>
            <a:r>
              <a:rPr lang="zh-CN" altLang="en-US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三个分类器的情况下选择。误差分别为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第一轮时：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1600" i="1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0.3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/0.3/0.4}</a:t>
            </a:r>
            <a:r>
              <a:rPr lang="zh-CN" altLang="en-US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；第二轮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{0.51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600" i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0.21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/0.28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；第三轮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{0.3/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0.21/</a:t>
            </a:r>
            <a:r>
              <a:rPr lang="en-US" altLang="zh-CN" sz="1600" i="1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0.2</a:t>
            </a:r>
            <a:r>
              <a:rPr lang="en-US" altLang="zh-CN" sz="1600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1800" i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CC6EDDA4-88D6-8F7D-F0A1-91B0B2570C49}"/>
              </a:ext>
            </a:extLst>
          </p:cNvPr>
          <p:cNvCxnSpPr>
            <a:cxnSpLocks/>
          </p:cNvCxnSpPr>
          <p:nvPr/>
        </p:nvCxnSpPr>
        <p:spPr>
          <a:xfrm>
            <a:off x="111388" y="4726406"/>
            <a:ext cx="9080653" cy="2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0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6" grpId="0"/>
      <p:bldP spid="327" grpId="0"/>
      <p:bldP spid="328" grpId="0"/>
      <p:bldP spid="329" grpId="0"/>
      <p:bldP spid="330" grpId="0"/>
      <p:bldP spid="331" grpId="0"/>
      <p:bldP spid="3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-76200" y="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支持向量机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48000" y="581758"/>
                <a:ext cx="6019800" cy="874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根据给定的训练集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sz="1800" i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是样本点个数，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sz="1800" i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sz="18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维空间的向量，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={−1,1}</m:t>
                    </m:r>
                  </m:oMath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81758"/>
                <a:ext cx="6019800" cy="874407"/>
              </a:xfrm>
              <a:prstGeom prst="rect">
                <a:avLst/>
              </a:prstGeom>
              <a:blipFill>
                <a:blip r:embed="rId2"/>
                <a:stretch>
                  <a:fillRect l="-810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61192" y="1856627"/>
                <a:ext cx="371916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92" y="1856627"/>
                <a:ext cx="3719160" cy="404983"/>
              </a:xfrm>
              <a:prstGeom prst="rect">
                <a:avLst/>
              </a:prstGeom>
              <a:blipFill>
                <a:blip r:embed="rId3"/>
                <a:stretch>
                  <a:fillRect t="-104545" b="-16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046481A6-37C9-9C31-D33C-986EAAF1B674}"/>
              </a:ext>
            </a:extLst>
          </p:cNvPr>
          <p:cNvSpPr txBox="1"/>
          <p:nvPr/>
        </p:nvSpPr>
        <p:spPr>
          <a:xfrm>
            <a:off x="-69850" y="258593"/>
            <a:ext cx="9442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/>
              <a:t>适用于：</a:t>
            </a:r>
            <a:r>
              <a:rPr lang="zh-CN" altLang="en-US" dirty="0"/>
              <a:t>小样本、高维模式的识别；</a:t>
            </a:r>
            <a:r>
              <a:rPr lang="zh-CN" altLang="en-US" b="1" u="sng" dirty="0"/>
              <a:t>思想：</a:t>
            </a:r>
            <a:r>
              <a:rPr lang="zh-CN" altLang="en-US" dirty="0"/>
              <a:t>基于结构风险最小化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（经验风险和置信区间的折中）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7CF1BA6B-A472-081E-53C4-9CF32737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685800"/>
            <a:ext cx="3153196" cy="21336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1EF4ECB6-C9D9-A067-C359-D6F6DC7B5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100" y="1640235"/>
            <a:ext cx="2501900" cy="728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7C6A036-59E8-E5C3-49F7-D4A0C12C6CA9}"/>
                  </a:ext>
                </a:extLst>
              </p:cNvPr>
              <p:cNvSpPr txBox="1"/>
              <p:nvPr/>
            </p:nvSpPr>
            <p:spPr>
              <a:xfrm>
                <a:off x="-44450" y="2644776"/>
                <a:ext cx="7089775" cy="557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4200"/>
                  </a:lnSpc>
                  <a:spcBef>
                    <a:spcPts val="1800"/>
                  </a:spcBef>
                  <a:spcAft>
                    <a:spcPts val="0"/>
                  </a:spcAft>
                </a:pPr>
                <a:r>
                  <a:rPr lang="zh-CN" altLang="en-US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非线性：</a:t>
                </a:r>
                <a:r>
                  <a:rPr lang="zh-CN" altLang="en-US" dirty="0">
                    <a:latin typeface="+mj-ea"/>
                    <a:ea typeface="+mj-ea"/>
                  </a:rPr>
                  <a:t>引入核函数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⋅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𝜙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形成决策面</a:t>
                </a:r>
                <a:endParaRPr lang="en-US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7C6A036-59E8-E5C3-49F7-D4A0C12C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450" y="2644776"/>
                <a:ext cx="7089775" cy="557332"/>
              </a:xfrm>
              <a:prstGeom prst="rect">
                <a:avLst/>
              </a:prstGeom>
              <a:blipFill>
                <a:blip r:embed="rId6"/>
                <a:stretch>
                  <a:fillRect l="-860" b="-17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589298" y="2650931"/>
                <a:ext cx="7620000" cy="923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98" y="2650931"/>
                <a:ext cx="7620000" cy="923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>
            <a:extLst>
              <a:ext uri="{FF2B5EF4-FFF2-40B4-BE49-F238E27FC236}">
                <a16:creationId xmlns:a16="http://schemas.microsoft.com/office/drawing/2014/main" id="{3E2E185C-437D-CFEC-B5B2-117924F19160}"/>
              </a:ext>
            </a:extLst>
          </p:cNvPr>
          <p:cNvSpPr txBox="1"/>
          <p:nvPr/>
        </p:nvSpPr>
        <p:spPr>
          <a:xfrm>
            <a:off x="3254796" y="1548396"/>
            <a:ext cx="476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线性：</a:t>
            </a:r>
            <a:endParaRPr lang="zh-CN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-44450" y="3050091"/>
                <a:ext cx="8772808" cy="839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多项式核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zh-CN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径向基核</m:t>
                      </m:r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样条核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Sigmoid</m:t>
                      </m:r>
                      <m:r>
                        <a:rPr 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核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⋅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450" y="3050091"/>
                <a:ext cx="8772808" cy="839782"/>
              </a:xfrm>
              <a:prstGeom prst="rect">
                <a:avLst/>
              </a:prstGeom>
              <a:blipFill>
                <a:blip r:embed="rId8"/>
                <a:stretch>
                  <a:fillRect l="-6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545781C-328B-6090-FD4D-04CBE2CE4CC2}"/>
                  </a:ext>
                </a:extLst>
              </p:cNvPr>
              <p:cNvSpPr txBox="1"/>
              <p:nvPr/>
            </p:nvSpPr>
            <p:spPr>
              <a:xfrm>
                <a:off x="533400" y="3821016"/>
                <a:ext cx="4768850" cy="622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545781C-328B-6090-FD4D-04CBE2CE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21016"/>
                <a:ext cx="4768850" cy="6220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2">
            <a:extLst>
              <a:ext uri="{FF2B5EF4-FFF2-40B4-BE49-F238E27FC236}">
                <a16:creationId xmlns:a16="http://schemas.microsoft.com/office/drawing/2014/main" id="{2712C05F-B9EF-6CAA-C118-5E2B5C6AD2A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44450" y="3973614"/>
            <a:ext cx="1339850" cy="4926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0833D32-A8C7-01C2-397E-9BD655AB084A}"/>
              </a:ext>
            </a:extLst>
          </p:cNvPr>
          <p:cNvSpPr txBox="1"/>
          <p:nvPr/>
        </p:nvSpPr>
        <p:spPr>
          <a:xfrm>
            <a:off x="4572000" y="4007617"/>
            <a:ext cx="4768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输出映射到</a:t>
            </a:r>
            <a:r>
              <a:rPr lang="en-US" altLang="zh-CN" sz="1600" dirty="0"/>
              <a:t>[0,1]</a:t>
            </a:r>
            <a:r>
              <a:rPr lang="zh-CN" altLang="en-US" sz="1600" dirty="0"/>
              <a:t>区间，当</a:t>
            </a:r>
            <a:r>
              <a:rPr lang="en-US" altLang="zh-CN" sz="1600" dirty="0"/>
              <a:t>ℎ(</a:t>
            </a:r>
            <a:r>
              <a:rPr lang="zh-CN" altLang="en-US" sz="1600" dirty="0"/>
              <a:t>𝑥</a:t>
            </a:r>
            <a:r>
              <a:rPr lang="en-US" altLang="zh-CN" sz="1600" dirty="0"/>
              <a:t>)&gt;0.5</a:t>
            </a:r>
            <a:r>
              <a:rPr lang="zh-CN" altLang="en-US" sz="1600" dirty="0"/>
              <a:t>时，判定</a:t>
            </a:r>
            <a:r>
              <a:rPr lang="en-US" altLang="zh-CN" sz="1600" dirty="0"/>
              <a:t>y</a:t>
            </a:r>
            <a:r>
              <a:rPr lang="zh-CN" altLang="en-US" sz="1600" dirty="0"/>
              <a:t>为正类</a:t>
            </a:r>
          </a:p>
        </p:txBody>
      </p:sp>
      <p:sp>
        <p:nvSpPr>
          <p:cNvPr id="105" name="Rectangle 2">
            <a:extLst>
              <a:ext uri="{FF2B5EF4-FFF2-40B4-BE49-F238E27FC236}">
                <a16:creationId xmlns:a16="http://schemas.microsoft.com/office/drawing/2014/main" id="{DE2D0D45-CDC6-EAD0-1EE3-DD2D7249516B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69850" y="4431242"/>
            <a:ext cx="1339850" cy="4926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感知机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833A5D-E22A-B3DB-EFCC-3DB2BA9FD30A}"/>
              </a:ext>
            </a:extLst>
          </p:cNvPr>
          <p:cNvSpPr txBox="1"/>
          <p:nvPr/>
        </p:nvSpPr>
        <p:spPr>
          <a:xfrm>
            <a:off x="914400" y="4434512"/>
            <a:ext cx="807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支持向量机可视为两层感知机，中间层完成非线性混合，输出层输出样本类别</a:t>
            </a:r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id="{A77D3502-FF6E-B646-C6DE-F34C81F6F0A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95250" y="4803844"/>
            <a:ext cx="1339850" cy="4926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FB86378-0D29-6A37-0B60-CCCD6B16A85B}"/>
              </a:ext>
            </a:extLst>
          </p:cNvPr>
          <p:cNvSpPr txBox="1"/>
          <p:nvPr/>
        </p:nvSpPr>
        <p:spPr>
          <a:xfrm>
            <a:off x="984250" y="4772052"/>
            <a:ext cx="8225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深度学习本质是一个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多层感知机</a:t>
            </a:r>
            <a:r>
              <a:rPr lang="zh-CN" altLang="en-US" dirty="0"/>
              <a:t>；在中间层的节点处使用激活函数；增加节点数可以增加维度，即增加线性转换能力；增加层数也就增加激活函数的次数，即增加非线性转换次数</a:t>
            </a:r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B03F2517-4C53-6BE1-2DAA-251FCD9E462C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31750" y="5567188"/>
            <a:ext cx="2546350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K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邻近算法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4CE13AA-57D6-0D74-5B38-650114C72E7F}"/>
              </a:ext>
            </a:extLst>
          </p:cNvPr>
          <p:cNvSpPr txBox="1"/>
          <p:nvPr/>
        </p:nvSpPr>
        <p:spPr>
          <a:xfrm>
            <a:off x="-66254" y="5883318"/>
            <a:ext cx="9210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定义：</a:t>
            </a:r>
            <a:r>
              <a:rPr lang="zh-CN" altLang="en-US" dirty="0"/>
              <a:t>查找的是最邻近的</a:t>
            </a:r>
            <a:r>
              <a:rPr lang="en-US" altLang="zh-CN" dirty="0"/>
              <a:t>K</a:t>
            </a:r>
            <a:r>
              <a:rPr lang="zh-CN" altLang="en-US" dirty="0"/>
              <a:t>个样本点；</a:t>
            </a:r>
            <a:r>
              <a:rPr lang="zh-CN" altLang="en-US" sz="1800" dirty="0">
                <a:latin typeface="+mj-ea"/>
                <a:ea typeface="+mj-ea"/>
              </a:rPr>
              <a:t>通过以某个数据为中心，分析离其最近的</a:t>
            </a:r>
            <a:r>
              <a:rPr lang="en-US" altLang="zh-CN" sz="1800" dirty="0">
                <a:latin typeface="+mj-ea"/>
                <a:ea typeface="+mj-ea"/>
              </a:rPr>
              <a:t>K</a:t>
            </a:r>
            <a:r>
              <a:rPr lang="zh-CN" altLang="en-US" sz="1800" dirty="0">
                <a:latin typeface="+mj-ea"/>
                <a:ea typeface="+mj-ea"/>
              </a:rPr>
              <a:t>个邻居特征，获得该数据中心可能的特征。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步骤：</a:t>
            </a:r>
            <a:r>
              <a:rPr lang="zh-CN" altLang="en-US" dirty="0"/>
              <a:t>①</a:t>
            </a:r>
            <a:r>
              <a:rPr lang="zh-CN" altLang="en-US" dirty="0">
                <a:latin typeface="+mj-ea"/>
                <a:ea typeface="+mj-ea"/>
              </a:rPr>
              <a:t>计算待测样本与每个训练样本的距离、②计算并获得待测样本附近的</a:t>
            </a:r>
            <a:r>
              <a:rPr lang="en-US" altLang="zh-CN" dirty="0">
                <a:latin typeface="+mj-ea"/>
                <a:ea typeface="+mj-ea"/>
              </a:rPr>
              <a:t>K</a:t>
            </a:r>
            <a:r>
              <a:rPr lang="zh-CN" altLang="en-US" dirty="0">
                <a:latin typeface="+mj-ea"/>
                <a:ea typeface="+mj-ea"/>
              </a:rPr>
              <a:t>个样本、③根据分类决策规则（如多数表决）决定待测样本类别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D64DCA3-9A7D-5393-A53E-6DE3133F7411}"/>
              </a:ext>
            </a:extLst>
          </p:cNvPr>
          <p:cNvSpPr txBox="1"/>
          <p:nvPr/>
        </p:nvSpPr>
        <p:spPr>
          <a:xfrm>
            <a:off x="1752600" y="5567624"/>
            <a:ext cx="4778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：用于分类和回归的统计方法，也称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KNN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80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-76200" y="-6350"/>
            <a:ext cx="71628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邻近算法例子：</a:t>
            </a:r>
            <a:r>
              <a:rPr lang="zh-CN" altLang="en-US" sz="2400" b="1" dirty="0">
                <a:solidFill>
                  <a:srgbClr val="002060"/>
                </a:solidFill>
                <a:latin typeface="+mj-ea"/>
              </a:rPr>
              <a:t>电影观众兴趣发现</a:t>
            </a:r>
            <a:endParaRPr lang="zh-CN" altLang="en-US" sz="2400" b="1" dirty="0">
              <a:solidFill>
                <a:srgbClr val="002060"/>
              </a:solidFill>
              <a:latin typeface="+mj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E246CF-95FA-9B99-CEA5-378B5B686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67538"/>
              </p:ext>
            </p:extLst>
          </p:nvPr>
        </p:nvGraphicFramePr>
        <p:xfrm>
          <a:off x="0" y="450851"/>
          <a:ext cx="5257800" cy="160363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59340">
                  <a:extLst>
                    <a:ext uri="{9D8B030D-6E8A-4147-A177-3AD203B41FA5}">
                      <a16:colId xmlns:a16="http://schemas.microsoft.com/office/drawing/2014/main" val="2651523332"/>
                    </a:ext>
                  </a:extLst>
                </a:gridCol>
                <a:gridCol w="4698460">
                  <a:extLst>
                    <a:ext uri="{9D8B030D-6E8A-4147-A177-3AD203B41FA5}">
                      <a16:colId xmlns:a16="http://schemas.microsoft.com/office/drawing/2014/main" val="324781333"/>
                    </a:ext>
                  </a:extLst>
                </a:gridCol>
              </a:tblGrid>
              <a:tr h="1392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电影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666541"/>
                  </a:ext>
                </a:extLst>
              </a:tr>
              <a:tr h="14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《寒战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》、《变形金刚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r>
                        <a:rPr lang="zh-CN" sz="1400">
                          <a:effectLst/>
                        </a:rPr>
                        <a:t>》、《独立日：卷土重来》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6780734"/>
                  </a:ext>
                </a:extLst>
              </a:tr>
              <a:tr h="14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《变形金刚</a:t>
                      </a:r>
                      <a:r>
                        <a:rPr lang="en-US" sz="1400" dirty="0">
                          <a:effectLst/>
                        </a:rPr>
                        <a:t>3</a:t>
                      </a:r>
                      <a:r>
                        <a:rPr lang="zh-CN" sz="1400" dirty="0">
                          <a:effectLst/>
                        </a:rPr>
                        <a:t>》、《惊天魔盗团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》、《海底总动员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0310561"/>
                  </a:ext>
                </a:extLst>
              </a:tr>
              <a:tr h="14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《寒战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》、《变形金刚</a:t>
                      </a:r>
                      <a:r>
                        <a:rPr lang="en-US" sz="1400" dirty="0">
                          <a:effectLst/>
                        </a:rPr>
                        <a:t>3</a:t>
                      </a:r>
                      <a:r>
                        <a:rPr lang="zh-CN" sz="1400" dirty="0">
                          <a:effectLst/>
                        </a:rPr>
                        <a:t>》、《独立日：卷土重来》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6051298"/>
                  </a:ext>
                </a:extLst>
              </a:tr>
              <a:tr h="14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《寒战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》、《惊天魔盗团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》、《海底总动员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68638"/>
                  </a:ext>
                </a:extLst>
              </a:tr>
              <a:tr h="14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《大鱼海棠》、《独立日：卷土重来》、《海底总动员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6053392"/>
                  </a:ext>
                </a:extLst>
              </a:tr>
              <a:tr h="1429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《大鱼海棠》、《惊天魔盗团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》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260003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42095E8-1E76-13AC-365B-CB2AE55225D2}"/>
              </a:ext>
            </a:extLst>
          </p:cNvPr>
          <p:cNvSpPr txBox="1"/>
          <p:nvPr/>
        </p:nvSpPr>
        <p:spPr>
          <a:xfrm>
            <a:off x="5334000" y="512395"/>
            <a:ext cx="396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①计算观众的余弦相似度：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，并集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寒战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、变形金刚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、独立日：卷土重来、惊天魔盗团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、海底总动员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2}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，那么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A=(1,1,1,0,0)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B=(0,1,0,1,1)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的余弦相似度为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0.33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128894E-5763-76B3-C60E-1D6C1CAD0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92605"/>
              </p:ext>
            </p:extLst>
          </p:nvPr>
        </p:nvGraphicFramePr>
        <p:xfrm>
          <a:off x="0" y="2054483"/>
          <a:ext cx="4413248" cy="16095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0026">
                  <a:extLst>
                    <a:ext uri="{9D8B030D-6E8A-4147-A177-3AD203B41FA5}">
                      <a16:colId xmlns:a16="http://schemas.microsoft.com/office/drawing/2014/main" val="745842343"/>
                    </a:ext>
                  </a:extLst>
                </a:gridCol>
                <a:gridCol w="630537">
                  <a:extLst>
                    <a:ext uri="{9D8B030D-6E8A-4147-A177-3AD203B41FA5}">
                      <a16:colId xmlns:a16="http://schemas.microsoft.com/office/drawing/2014/main" val="2091980096"/>
                    </a:ext>
                  </a:extLst>
                </a:gridCol>
                <a:gridCol w="630537">
                  <a:extLst>
                    <a:ext uri="{9D8B030D-6E8A-4147-A177-3AD203B41FA5}">
                      <a16:colId xmlns:a16="http://schemas.microsoft.com/office/drawing/2014/main" val="2845487330"/>
                    </a:ext>
                  </a:extLst>
                </a:gridCol>
                <a:gridCol w="630537">
                  <a:extLst>
                    <a:ext uri="{9D8B030D-6E8A-4147-A177-3AD203B41FA5}">
                      <a16:colId xmlns:a16="http://schemas.microsoft.com/office/drawing/2014/main" val="3264625432"/>
                    </a:ext>
                  </a:extLst>
                </a:gridCol>
                <a:gridCol w="630537">
                  <a:extLst>
                    <a:ext uri="{9D8B030D-6E8A-4147-A177-3AD203B41FA5}">
                      <a16:colId xmlns:a16="http://schemas.microsoft.com/office/drawing/2014/main" val="2675210297"/>
                    </a:ext>
                  </a:extLst>
                </a:gridCol>
                <a:gridCol w="630537">
                  <a:extLst>
                    <a:ext uri="{9D8B030D-6E8A-4147-A177-3AD203B41FA5}">
                      <a16:colId xmlns:a16="http://schemas.microsoft.com/office/drawing/2014/main" val="3298121464"/>
                    </a:ext>
                  </a:extLst>
                </a:gridCol>
                <a:gridCol w="630537">
                  <a:extLst>
                    <a:ext uri="{9D8B030D-6E8A-4147-A177-3AD203B41FA5}">
                      <a16:colId xmlns:a16="http://schemas.microsoft.com/office/drawing/2014/main" val="3410062684"/>
                    </a:ext>
                  </a:extLst>
                </a:gridCol>
              </a:tblGrid>
              <a:tr h="92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7360756"/>
                  </a:ext>
                </a:extLst>
              </a:tr>
              <a:tr h="92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01770"/>
                  </a:ext>
                </a:extLst>
              </a:tr>
              <a:tr h="92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0.33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0.33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0.41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398498"/>
                  </a:ext>
                </a:extLst>
              </a:tr>
              <a:tr h="92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0.33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258356"/>
                  </a:ext>
                </a:extLst>
              </a:tr>
              <a:tr h="92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0.33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7513046"/>
                  </a:ext>
                </a:extLst>
              </a:tr>
              <a:tr h="92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0.33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759472"/>
                  </a:ext>
                </a:extLst>
              </a:tr>
              <a:tr h="92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0.41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0.41</a:t>
                      </a:r>
                      <a:endParaRPr lang="en-US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337240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088DE28-D998-561B-A49E-5380C9360171}"/>
              </a:ext>
            </a:extLst>
          </p:cNvPr>
          <p:cNvSpPr txBox="1"/>
          <p:nvPr/>
        </p:nvSpPr>
        <p:spPr>
          <a:xfrm>
            <a:off x="25400" y="3714812"/>
            <a:ext cx="4965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约定两者的相似度不小于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时，视为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相关用户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2AA90AC-350B-FFE9-9642-D339872B8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66964"/>
              </p:ext>
            </p:extLst>
          </p:nvPr>
        </p:nvGraphicFramePr>
        <p:xfrm>
          <a:off x="4413248" y="1855112"/>
          <a:ext cx="4730752" cy="232524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99066">
                  <a:extLst>
                    <a:ext uri="{9D8B030D-6E8A-4147-A177-3AD203B41FA5}">
                      <a16:colId xmlns:a16="http://schemas.microsoft.com/office/drawing/2014/main" val="78339724"/>
                    </a:ext>
                  </a:extLst>
                </a:gridCol>
                <a:gridCol w="4031686">
                  <a:extLst>
                    <a:ext uri="{9D8B030D-6E8A-4147-A177-3AD203B41FA5}">
                      <a16:colId xmlns:a16="http://schemas.microsoft.com/office/drawing/2014/main" val="3054438586"/>
                    </a:ext>
                  </a:extLst>
                </a:gridCol>
              </a:tblGrid>
              <a:tr h="81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相似观众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5452"/>
                  </a:ext>
                </a:extLst>
              </a:tr>
              <a:tr h="82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E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776919"/>
                  </a:ext>
                </a:extLst>
              </a:tr>
              <a:tr h="171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0.66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0.41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E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7996445"/>
                  </a:ext>
                </a:extLst>
              </a:tr>
              <a:tr h="82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E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6602188"/>
                  </a:ext>
                </a:extLst>
              </a:tr>
              <a:tr h="171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0.66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0.41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E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085125"/>
                  </a:ext>
                </a:extLst>
              </a:tr>
              <a:tr h="1710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r>
                        <a:rPr lang="en-US" sz="1400" dirty="0">
                          <a:effectLst/>
                        </a:rPr>
                        <a:t>F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0.41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A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C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0.33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273318"/>
                  </a:ext>
                </a:extLst>
              </a:tr>
              <a:tr h="82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观众</a:t>
                      </a:r>
                      <a:r>
                        <a:rPr lang="en-US" sz="14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观众</a:t>
                      </a:r>
                      <a:r>
                        <a:rPr lang="en-US" sz="1400" dirty="0">
                          <a:effectLst/>
                        </a:rPr>
                        <a:t>B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0.41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D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0.41</a:t>
                      </a:r>
                      <a:r>
                        <a:rPr lang="zh-CN" sz="1400" dirty="0">
                          <a:effectLst/>
                        </a:rPr>
                        <a:t>）、观众</a:t>
                      </a:r>
                      <a:r>
                        <a:rPr lang="en-US" sz="1400" dirty="0">
                          <a:effectLst/>
                        </a:rPr>
                        <a:t>E</a:t>
                      </a:r>
                      <a:r>
                        <a:rPr lang="zh-CN" sz="1400" dirty="0">
                          <a:effectLst/>
                        </a:rPr>
                        <a:t>（</a:t>
                      </a:r>
                      <a:r>
                        <a:rPr lang="en-US" sz="1400" dirty="0">
                          <a:effectLst/>
                        </a:rPr>
                        <a:t>0.41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47211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A4E6129-91F2-BFE1-82D4-ECAC5BE764C6}"/>
              </a:ext>
            </a:extLst>
          </p:cNvPr>
          <p:cNvSpPr txBox="1"/>
          <p:nvPr/>
        </p:nvSpPr>
        <p:spPr>
          <a:xfrm>
            <a:off x="5295900" y="-57443"/>
            <a:ext cx="3733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en-US" altLang="zh-CN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Q:</a:t>
            </a:r>
            <a:r>
              <a:rPr lang="zh-CN" altLang="en-US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星球大战</a:t>
            </a:r>
            <a:r>
              <a:rPr lang="en-US" altLang="zh-CN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1800" i="1" dirty="0">
                <a:latin typeface="楷体" panose="02010609060101010101" pitchFamily="49" charset="-122"/>
                <a:ea typeface="楷体" panose="02010609060101010101" pitchFamily="49" charset="-122"/>
              </a:rPr>
              <a:t>是感兴趣的，考察其他观众感兴趣情况</a:t>
            </a:r>
            <a:endParaRPr lang="en-US" altLang="zh-CN" sz="18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DECC384D-4B4C-88D7-AC84-53E8493E32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908240"/>
                  </p:ext>
                </p:extLst>
              </p:nvPr>
            </p:nvGraphicFramePr>
            <p:xfrm>
              <a:off x="0" y="4360679"/>
              <a:ext cx="9144001" cy="152717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11468">
                      <a:extLst>
                        <a:ext uri="{9D8B030D-6E8A-4147-A177-3AD203B41FA5}">
                          <a16:colId xmlns:a16="http://schemas.microsoft.com/office/drawing/2014/main" val="1830492264"/>
                        </a:ext>
                      </a:extLst>
                    </a:gridCol>
                    <a:gridCol w="5064760">
                      <a:extLst>
                        <a:ext uri="{9D8B030D-6E8A-4147-A177-3AD203B41FA5}">
                          <a16:colId xmlns:a16="http://schemas.microsoft.com/office/drawing/2014/main" val="3553941947"/>
                        </a:ext>
                      </a:extLst>
                    </a:gridCol>
                    <a:gridCol w="3267773">
                      <a:extLst>
                        <a:ext uri="{9D8B030D-6E8A-4147-A177-3AD203B41FA5}">
                          <a16:colId xmlns:a16="http://schemas.microsoft.com/office/drawing/2014/main" val="2562522281"/>
                        </a:ext>
                      </a:extLst>
                    </a:gridCol>
                  </a:tblGrid>
                  <a:tr h="3591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K=3</a:t>
                          </a:r>
                          <a:r>
                            <a:rPr lang="zh-CN" sz="1600" dirty="0">
                              <a:effectLst/>
                            </a:rPr>
                            <a:t>邻居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兴趣值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3282306"/>
                      </a:ext>
                    </a:extLst>
                  </a:tr>
                  <a:tr h="389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99047274"/>
                      </a:ext>
                    </a:extLst>
                  </a:tr>
                  <a:tr h="389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0.33+0.33+0.33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÷3=0.33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71022003"/>
                      </a:ext>
                    </a:extLst>
                  </a:tr>
                  <a:tr h="389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0.41+0.41+0.41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÷3=</m:t>
                                </m:r>
                                <m:r>
                                  <a:rPr lang="en-US" sz="16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2434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DECC384D-4B4C-88D7-AC84-53E8493E32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908240"/>
                  </p:ext>
                </p:extLst>
              </p:nvPr>
            </p:nvGraphicFramePr>
            <p:xfrm>
              <a:off x="0" y="4360679"/>
              <a:ext cx="9144001" cy="152717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11468">
                      <a:extLst>
                        <a:ext uri="{9D8B030D-6E8A-4147-A177-3AD203B41FA5}">
                          <a16:colId xmlns:a16="http://schemas.microsoft.com/office/drawing/2014/main" val="1830492264"/>
                        </a:ext>
                      </a:extLst>
                    </a:gridCol>
                    <a:gridCol w="5064760">
                      <a:extLst>
                        <a:ext uri="{9D8B030D-6E8A-4147-A177-3AD203B41FA5}">
                          <a16:colId xmlns:a16="http://schemas.microsoft.com/office/drawing/2014/main" val="3553941947"/>
                        </a:ext>
                      </a:extLst>
                    </a:gridCol>
                    <a:gridCol w="3267773">
                      <a:extLst>
                        <a:ext uri="{9D8B030D-6E8A-4147-A177-3AD203B41FA5}">
                          <a16:colId xmlns:a16="http://schemas.microsoft.com/office/drawing/2014/main" val="2562522281"/>
                        </a:ext>
                      </a:extLst>
                    </a:gridCol>
                  </a:tblGrid>
                  <a:tr h="3591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K=3</a:t>
                          </a:r>
                          <a:r>
                            <a:rPr lang="zh-CN" sz="1600" dirty="0">
                              <a:effectLst/>
                            </a:rPr>
                            <a:t>邻居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兴趣值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3282306"/>
                      </a:ext>
                    </a:extLst>
                  </a:tr>
                  <a:tr h="389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0410" t="-93750" r="-746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047274"/>
                      </a:ext>
                    </a:extLst>
                  </a:tr>
                  <a:tr h="389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</a:t>
                          </a:r>
                          <a:endParaRPr lang="en-US" sz="2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0.33</a:t>
                          </a:r>
                          <a:r>
                            <a:rPr lang="zh-CN" sz="1600" dirty="0">
                              <a:effectLst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0410" t="-193750" r="-746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1022003"/>
                      </a:ext>
                    </a:extLst>
                  </a:tr>
                  <a:tr h="3893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</a:rPr>
                            <a:t>F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观众</a:t>
                          </a:r>
                          <a:r>
                            <a:rPr lang="en-US" sz="1600" dirty="0">
                              <a:effectLst/>
                            </a:rPr>
                            <a:t>B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D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</a:rPr>
                            <a:t>）、观众</a:t>
                          </a:r>
                          <a:r>
                            <a:rPr lang="en-US" sz="1600" dirty="0">
                              <a:effectLst/>
                            </a:rPr>
                            <a:t>E</a:t>
                          </a:r>
                          <a:r>
                            <a:rPr lang="zh-CN" sz="1600" dirty="0">
                              <a:effectLst/>
                            </a:rPr>
                            <a:t>（</a:t>
                          </a:r>
                          <a:r>
                            <a:rPr lang="en-US" sz="1600" dirty="0">
                              <a:effectLst/>
                            </a:rPr>
                            <a:t>0.41</a:t>
                          </a:r>
                          <a:r>
                            <a:rPr lang="zh-CN" sz="1600" dirty="0">
                              <a:effectLst/>
                            </a:rPr>
                            <a:t>）</a:t>
                          </a:r>
                          <a:endParaRPr lang="en-US" sz="2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0410" t="-293750" r="-746" b="-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3423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541F1A1-07EE-8A42-51EF-7C06C2BFE51F}"/>
              </a:ext>
            </a:extLst>
          </p:cNvPr>
          <p:cNvSpPr txBox="1"/>
          <p:nvPr/>
        </p:nvSpPr>
        <p:spPr>
          <a:xfrm>
            <a:off x="25400" y="5827987"/>
            <a:ext cx="835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1800"/>
              </a:spcBef>
              <a:spcAft>
                <a:spcPts val="0"/>
              </a:spcAft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结论：观众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是比较有可能去的，观众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和观众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也有一定的可能性去。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451EBD-57A5-3A3E-36F3-F752A2E205B5}"/>
              </a:ext>
            </a:extLst>
          </p:cNvPr>
          <p:cNvSpPr txBox="1"/>
          <p:nvPr/>
        </p:nvSpPr>
        <p:spPr>
          <a:xfrm>
            <a:off x="63500" y="6116546"/>
            <a:ext cx="938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dirty="0"/>
              <a:t>不平衡样本、计算量相对较大、</a:t>
            </a:r>
            <a:r>
              <a:rPr lang="en-US" altLang="zh-CN" dirty="0"/>
              <a:t>K </a:t>
            </a:r>
            <a:r>
              <a:rPr lang="zh-CN" altLang="en-US" dirty="0"/>
              <a:t>值的设定对算法的结果有较大的影响</a:t>
            </a:r>
            <a:endParaRPr lang="en-US" altLang="zh-CN" dirty="0"/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r>
              <a:rPr lang="zh-CN" altLang="en-US" dirty="0"/>
              <a:t>在实际应用过程中将类别典型的样本纳入样本库中。</a:t>
            </a:r>
          </a:p>
        </p:txBody>
      </p:sp>
    </p:spTree>
    <p:extLst>
      <p:ext uri="{BB962C8B-B14F-4D97-AF65-F5344CB8AC3E}">
        <p14:creationId xmlns:p14="http://schemas.microsoft.com/office/powerpoint/2010/main" val="357939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179B1-9816-54E2-40B5-4D717920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A0C5035-2930-3F2C-09A5-2A41150DD7F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-76200" y="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K-Means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2670C67-FC89-A5A5-11A9-90028E2CBC46}"/>
                  </a:ext>
                </a:extLst>
              </p:cNvPr>
              <p:cNvSpPr txBox="1"/>
              <p:nvPr/>
            </p:nvSpPr>
            <p:spPr>
              <a:xfrm>
                <a:off x="-69850" y="258593"/>
                <a:ext cx="9366250" cy="4802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u="sng" dirty="0">
                    <a:solidFill>
                      <a:prstClr val="black"/>
                    </a:solidFill>
                  </a:rPr>
                  <a:t>聚类方式</a:t>
                </a:r>
                <a:r>
                  <a:rPr kumimoji="0" lang="zh-CN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：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自上而下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/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自下而上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；</a:t>
                </a:r>
                <a:r>
                  <a:rPr kumimoji="0" lang="zh-CN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思想：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人以类聚，物以群分；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u="sng" dirty="0">
                    <a:solidFill>
                      <a:prstClr val="black"/>
                    </a:solidFill>
                  </a:rPr>
                  <a:t>流程：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①从数据点集合中，随机选择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K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个点作为种子中心点②对其余的数据点，依次判断它与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K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个中心点距离，距离最近的表明它属于这个聚类③</a:t>
                </a:r>
                <a:r>
                  <a:rPr lang="zh-CN" altLang="en-US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重新计算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，以新的类集合的均值作为类别中心点。整个过程</a:t>
                </a:r>
                <a:r>
                  <a:rPr lang="zh-CN" altLang="en-US" u="sng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不断迭代计算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，直到达到预先设定的迭代次数或中心点不再频繁波动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u="sng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缺点：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(1)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对异常值、摇摆值比较敏感，导致收敛变慢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(2)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非常不适合分布均匀、数据界限不明晰的聚类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(3)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初始中心点选择对迭代次数影响较大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(K-Means++</a:t>
                </a:r>
                <a:r>
                  <a:rPr lang="zh-CN" altLang="en-US" sz="16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算法，改进了初始点的选择</a:t>
                </a:r>
                <a:r>
                  <a:rPr lang="en-US" altLang="zh-CN" sz="16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4)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需要提前确定聚类簇的值。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u="sng" dirty="0">
                    <a:solidFill>
                      <a:prstClr val="black"/>
                    </a:solidFill>
                  </a:rPr>
                  <a:t>核心：</a:t>
                </a:r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相同词语拉近了句子彼此间的关系，使得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K-Means</a:t>
                </a:r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算法度量样本之间的距离成为可能</a:t>
                </a:r>
                <a:endParaRPr kumimoji="0" lang="en-US" altLang="zh-CN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  <a:p>
                <a:pPr lvl="0"/>
                <a:r>
                  <a:rPr kumimoji="0" lang="zh-CN" alt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示例</a:t>
                </a:r>
                <a:r>
                  <a:rPr kumimoji="0" lang="en-US" altLang="zh-CN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: 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新闻标题聚类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  <a:p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0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）先对标题分词（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）设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K = 3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，即确定聚类个数（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）对中心点进行调整，并不断迭代计算：①随机算三个标题作为这个聚类（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句子相似度可使用余弦相似性计算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  <a:sym typeface="Wingdings" panose="05000000000000000000" pitchFamily="2" charset="2"/>
                  </a:rPr>
                  <a:t>）②将其他句子分别与三个初始类簇中心点计算相似度，</a:t>
                </a:r>
                <a:r>
                  <a:rPr lang="zh-CN" altLang="en-US" sz="1800" dirty="0">
                    <a:latin typeface="+mj-ea"/>
                    <a:ea typeface="+mj-ea"/>
                  </a:rPr>
                  <a:t>计算其与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中心句子相似度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，若值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𝑑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最小，则在本次迭代中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属于聚类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  <a:ea typeface="+mj-ea"/>
                      </a:rPr>
                      <m:t>④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完成一次迭代后，需重新确定聚类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的中心句子⑤确定一聚类的中心句子的方式，是根据类中句子间相似度，设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个类簇中所有句子与类簇的第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个句子的</a:t>
                </a:r>
                <a:r>
                  <a:rPr lang="zh-CN" altLang="en-US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平均相似度</a:t>
                </a:r>
                <a:r>
                  <a:rPr lang="zh-CN" altLang="en-US" dirty="0">
                    <a:latin typeface="+mj-ea"/>
                    <a:ea typeface="+mj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表示当前迭代中第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j-ea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个类簇的句子数，最后取该簇</a:t>
                </a:r>
                <a:r>
                  <a:rPr lang="zh-CN" altLang="en-US" b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最小平均相似度</a:t>
                </a:r>
                <a:r>
                  <a:rPr lang="zh-CN" altLang="en-US" dirty="0">
                    <a:latin typeface="+mj-ea"/>
                    <a:ea typeface="+mj-ea"/>
                  </a:rPr>
                  <a:t>的句子作为新的类簇中心句（</a:t>
                </a:r>
                <a:r>
                  <a:rPr lang="en-US" altLang="zh-CN" dirty="0"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latin typeface="+mj-ea"/>
                    <a:ea typeface="+mj-ea"/>
                  </a:rPr>
                  <a:t>）迭代，直至收敛</a:t>
                </a:r>
                <a:endParaRPr lang="en-US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2670C67-FC89-A5A5-11A9-90028E2C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850" y="258593"/>
                <a:ext cx="9366250" cy="4802661"/>
              </a:xfrm>
              <a:prstGeom prst="rect">
                <a:avLst/>
              </a:prstGeom>
              <a:blipFill>
                <a:blip r:embed="rId2"/>
                <a:stretch>
                  <a:fillRect l="-651" t="-888" r="-2930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80D44CA-62F7-E517-DD51-57F2F4BC321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88900" y="5082960"/>
            <a:ext cx="5181600" cy="308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最大期望算法 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5F7310-F5E2-EB37-97CC-D0D582092688}"/>
              </a:ext>
            </a:extLst>
          </p:cNvPr>
          <p:cNvSpPr txBox="1"/>
          <p:nvPr/>
        </p:nvSpPr>
        <p:spPr>
          <a:xfrm>
            <a:off x="-76200" y="5410200"/>
            <a:ext cx="9213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zh-CN" altLang="en-US" sz="1800" dirty="0">
                <a:latin typeface="+mj-ea"/>
                <a:ea typeface="+mj-ea"/>
              </a:rPr>
              <a:t>在概率模型中寻找</a:t>
            </a:r>
            <a:r>
              <a:rPr lang="zh-CN" altLang="en-US" sz="1800" u="sng" dirty="0">
                <a:latin typeface="+mj-ea"/>
                <a:ea typeface="+mj-ea"/>
              </a:rPr>
              <a:t>参数最大似然估计</a:t>
            </a:r>
            <a:r>
              <a:rPr lang="zh-CN" altLang="en-US" sz="1800" dirty="0">
                <a:latin typeface="+mj-ea"/>
                <a:ea typeface="+mj-ea"/>
              </a:rPr>
              <a:t>或者</a:t>
            </a:r>
            <a:r>
              <a:rPr lang="zh-CN" altLang="en-US" sz="1800" u="sng" dirty="0">
                <a:latin typeface="+mj-ea"/>
                <a:ea typeface="+mj-ea"/>
              </a:rPr>
              <a:t>最大后验估计</a:t>
            </a:r>
            <a:r>
              <a:rPr lang="zh-CN" altLang="en-US" sz="1800" dirty="0">
                <a:latin typeface="+mj-ea"/>
                <a:ea typeface="+mj-ea"/>
              </a:rPr>
              <a:t>的算法，其中概率模型依赖于无法观测的</a:t>
            </a:r>
            <a:r>
              <a:rPr lang="zh-CN" altLang="en-US" sz="1800" u="sng" dirty="0">
                <a:latin typeface="+mj-ea"/>
                <a:ea typeface="+mj-ea"/>
              </a:rPr>
              <a:t>隐藏变量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主要思想：</a:t>
            </a:r>
            <a:r>
              <a:rPr lang="zh-CN" altLang="en-US" sz="1800" dirty="0">
                <a:latin typeface="+mj-ea"/>
                <a:ea typeface="+mj-ea"/>
              </a:rPr>
              <a:t>通过迭代来建立完整数据的</a:t>
            </a:r>
            <a:r>
              <a:rPr lang="zh-CN" altLang="en-US" sz="1800" u="sng" dirty="0">
                <a:latin typeface="+mj-ea"/>
                <a:ea typeface="+mj-ea"/>
              </a:rPr>
              <a:t>对数似然函数的期望界限</a:t>
            </a:r>
            <a:r>
              <a:rPr lang="zh-CN" altLang="en-US" sz="1800" dirty="0">
                <a:latin typeface="+mj-ea"/>
                <a:ea typeface="+mj-ea"/>
              </a:rPr>
              <a:t>，然后</a:t>
            </a:r>
            <a:r>
              <a:rPr lang="zh-CN" altLang="en-US" sz="1800" u="sng" dirty="0">
                <a:latin typeface="+mj-ea"/>
                <a:ea typeface="+mj-ea"/>
              </a:rPr>
              <a:t>最大化不完整数据的对数似然函数</a:t>
            </a:r>
            <a:r>
              <a:rPr lang="zh-CN" altLang="en-US" sz="1800" dirty="0">
                <a:latin typeface="+mj-ea"/>
                <a:ea typeface="+mj-ea"/>
              </a:rPr>
              <a:t>。</a:t>
            </a:r>
            <a:endParaRPr lang="en-US" altLang="zh-CN" sz="1800" dirty="0">
              <a:latin typeface="+mj-ea"/>
              <a:ea typeface="+mj-ea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EM</a:t>
            </a:r>
            <a:r>
              <a:rPr lang="zh-CN" altLang="en-US" dirty="0">
                <a:latin typeface="+mj-ea"/>
                <a:ea typeface="+mj-ea"/>
              </a:rPr>
              <a:t>算法可以应用于聚类或参数估计，</a:t>
            </a:r>
            <a:r>
              <a:rPr lang="zh-CN" altLang="en-US" b="1" u="sng" dirty="0">
                <a:latin typeface="+mj-ea"/>
                <a:ea typeface="+mj-ea"/>
              </a:rPr>
              <a:t>计算的结果稳定准确</a:t>
            </a:r>
            <a:r>
              <a:rPr lang="zh-CN" altLang="en-US" dirty="0">
                <a:latin typeface="+mj-ea"/>
                <a:ea typeface="+mj-ea"/>
              </a:rPr>
              <a:t>，数学证明该算法能收敛。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EM</a:t>
            </a:r>
            <a:r>
              <a:rPr lang="zh-CN" altLang="en-US" dirty="0">
                <a:latin typeface="+mj-ea"/>
                <a:ea typeface="+mj-ea"/>
              </a:rPr>
              <a:t>算法对初始化数据敏感，</a:t>
            </a:r>
            <a:r>
              <a:rPr lang="zh-CN" altLang="en-US" b="1" u="sng" dirty="0">
                <a:latin typeface="+mj-ea"/>
                <a:ea typeface="+mj-ea"/>
              </a:rPr>
              <a:t>计算较为复杂，收敛较慢</a:t>
            </a:r>
            <a:r>
              <a:rPr lang="zh-CN" altLang="en-US" dirty="0">
                <a:latin typeface="+mj-ea"/>
                <a:ea typeface="+mj-ea"/>
              </a:rPr>
              <a:t>，是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局部最优</a:t>
            </a:r>
            <a:r>
              <a:rPr lang="zh-CN" altLang="en-US" dirty="0">
                <a:latin typeface="+mj-ea"/>
                <a:ea typeface="+mj-ea"/>
              </a:rPr>
              <a:t>的算法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753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59F8E87-9EBE-AA20-8BA8-BECD592B17B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-76200" y="0"/>
            <a:ext cx="5181600" cy="308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算法例子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硬币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5267AE7-625A-0A8D-4BD2-0F5A17F71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08379"/>
              </p:ext>
            </p:extLst>
          </p:nvPr>
        </p:nvGraphicFramePr>
        <p:xfrm>
          <a:off x="1" y="314845"/>
          <a:ext cx="2819399" cy="155587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28245">
                  <a:extLst>
                    <a:ext uri="{9D8B030D-6E8A-4147-A177-3AD203B41FA5}">
                      <a16:colId xmlns:a16="http://schemas.microsoft.com/office/drawing/2014/main" val="579945934"/>
                    </a:ext>
                  </a:extLst>
                </a:gridCol>
                <a:gridCol w="1247425">
                  <a:extLst>
                    <a:ext uri="{9D8B030D-6E8A-4147-A177-3AD203B41FA5}">
                      <a16:colId xmlns:a16="http://schemas.microsoft.com/office/drawing/2014/main" val="1836136454"/>
                    </a:ext>
                  </a:extLst>
                </a:gridCol>
                <a:gridCol w="843729">
                  <a:extLst>
                    <a:ext uri="{9D8B030D-6E8A-4147-A177-3AD203B41FA5}">
                      <a16:colId xmlns:a16="http://schemas.microsoft.com/office/drawing/2014/main" val="2917720842"/>
                    </a:ext>
                  </a:extLst>
                </a:gridCol>
              </a:tblGrid>
              <a:tr h="234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硬币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结果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统计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094630"/>
                  </a:ext>
                </a:extLst>
              </a:tr>
              <a:tr h="2406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正正反正反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r>
                        <a:rPr lang="zh-CN" sz="1600">
                          <a:effectLst/>
                        </a:rPr>
                        <a:t>正</a:t>
                      </a:r>
                      <a:r>
                        <a:rPr lang="en-US" sz="1600">
                          <a:effectLst/>
                        </a:rPr>
                        <a:t>-2</a:t>
                      </a:r>
                      <a:r>
                        <a:rPr lang="zh-CN" sz="1600">
                          <a:effectLst/>
                        </a:rPr>
                        <a:t>反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8586392"/>
                  </a:ext>
                </a:extLst>
              </a:tr>
              <a:tr h="2406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反反正正反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r>
                        <a:rPr lang="zh-CN" sz="1600">
                          <a:effectLst/>
                        </a:rPr>
                        <a:t>正</a:t>
                      </a:r>
                      <a:r>
                        <a:rPr lang="en-US" sz="1600">
                          <a:effectLst/>
                        </a:rPr>
                        <a:t>-3</a:t>
                      </a:r>
                      <a:r>
                        <a:rPr lang="zh-CN" sz="1600">
                          <a:effectLst/>
                        </a:rPr>
                        <a:t>反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5738708"/>
                  </a:ext>
                </a:extLst>
              </a:tr>
              <a:tr h="2406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正反反反反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正</a:t>
                      </a:r>
                      <a:r>
                        <a:rPr lang="en-US" sz="1600">
                          <a:effectLst/>
                        </a:rPr>
                        <a:t>-4</a:t>
                      </a:r>
                      <a:r>
                        <a:rPr lang="zh-CN" sz="1600">
                          <a:effectLst/>
                        </a:rPr>
                        <a:t>反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360989"/>
                  </a:ext>
                </a:extLst>
              </a:tr>
              <a:tr h="2406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正反反正正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r>
                        <a:rPr lang="zh-CN" sz="1600">
                          <a:effectLst/>
                        </a:rPr>
                        <a:t>正</a:t>
                      </a:r>
                      <a:r>
                        <a:rPr lang="en-US" sz="1600">
                          <a:effectLst/>
                        </a:rPr>
                        <a:t>-2</a:t>
                      </a:r>
                      <a:r>
                        <a:rPr lang="zh-CN" sz="1600">
                          <a:effectLst/>
                        </a:rPr>
                        <a:t>反</a:t>
                      </a:r>
                      <a:endParaRPr lang="en-US" sz="2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0905364"/>
                  </a:ext>
                </a:extLst>
              </a:tr>
              <a:tr h="2406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？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反正正反反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r>
                        <a:rPr lang="zh-CN" sz="1600" dirty="0">
                          <a:effectLst/>
                        </a:rPr>
                        <a:t>正</a:t>
                      </a:r>
                      <a:r>
                        <a:rPr lang="en-US" sz="1600" dirty="0">
                          <a:effectLst/>
                        </a:rPr>
                        <a:t>-3</a:t>
                      </a:r>
                      <a:r>
                        <a:rPr lang="zh-CN" sz="1600" dirty="0">
                          <a:effectLst/>
                        </a:rPr>
                        <a:t>反</a:t>
                      </a:r>
                      <a:endParaRPr lang="en-US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2850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18F6CB-C3F2-9118-2942-BB863EEF3366}"/>
                  </a:ext>
                </a:extLst>
              </p:cNvPr>
              <p:cNvSpPr txBox="1"/>
              <p:nvPr/>
            </p:nvSpPr>
            <p:spPr>
              <a:xfrm>
                <a:off x="2486025" y="-21705"/>
                <a:ext cx="6657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现硬币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个（标号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1/2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 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随机抛掷后正面朝上概率为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18F6CB-C3F2-9118-2942-BB863EEF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25" y="-21705"/>
                <a:ext cx="6657975" cy="369332"/>
              </a:xfrm>
              <a:prstGeom prst="rect">
                <a:avLst/>
              </a:prstGeom>
              <a:blipFill>
                <a:blip r:embed="rId2"/>
                <a:stretch>
                  <a:fillRect l="-82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837A8A-9A9E-D514-D8D9-00776C5F30F9}"/>
                  </a:ext>
                </a:extLst>
              </p:cNvPr>
              <p:cNvSpPr txBox="1"/>
              <p:nvPr/>
            </p:nvSpPr>
            <p:spPr>
              <a:xfrm>
                <a:off x="2819400" y="323849"/>
                <a:ext cx="632459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+mj-ea"/>
                    <a:ea typeface="+mj-ea"/>
                  </a:rPr>
                  <a:t>我们不知道每次抛得硬币是</a:t>
                </a:r>
                <a:r>
                  <a:rPr lang="en-US" altLang="zh-CN" sz="1800" dirty="0">
                    <a:latin typeface="+mj-ea"/>
                    <a:ea typeface="+mj-ea"/>
                  </a:rPr>
                  <a:t>1</a:t>
                </a:r>
                <a:r>
                  <a:rPr lang="zh-CN" altLang="en-US" sz="1800" dirty="0">
                    <a:latin typeface="+mj-ea"/>
                    <a:ea typeface="+mj-ea"/>
                  </a:rPr>
                  <a:t>还是硬币</a:t>
                </a:r>
                <a:r>
                  <a:rPr lang="en-US" altLang="zh-CN" sz="1800" dirty="0">
                    <a:latin typeface="+mj-ea"/>
                    <a:ea typeface="+mj-ea"/>
                  </a:rPr>
                  <a:t>2</a:t>
                </a:r>
                <a:r>
                  <a:rPr lang="en-US" altLang="zh-CN" dirty="0">
                    <a:latin typeface="+mj-ea"/>
                    <a:ea typeface="+mj-ea"/>
                  </a:rPr>
                  <a:t>.</a:t>
                </a:r>
              </a:p>
              <a:p>
                <a:r>
                  <a:rPr lang="en-US" altLang="zh-CN" sz="1800" dirty="0">
                    <a:latin typeface="+mj-ea"/>
                    <a:ea typeface="+mj-ea"/>
                  </a:rPr>
                  <a:t>【Step 1】</a:t>
                </a:r>
                <a:r>
                  <a:rPr lang="zh-CN" altLang="en-US" sz="1800" dirty="0">
                    <a:latin typeface="+mj-ea"/>
                    <a:ea typeface="+mj-ea"/>
                  </a:rPr>
                  <a:t>加入隐含变量</a:t>
                </a:r>
                <a:r>
                  <a:rPr lang="en-US" altLang="zh-CN" sz="1800" i="1" dirty="0">
                    <a:latin typeface="+mj-ea"/>
                    <a:ea typeface="+mj-ea"/>
                  </a:rPr>
                  <a:t>z</a:t>
                </a:r>
                <a:r>
                  <a:rPr lang="zh-CN" altLang="en-US" sz="1800" dirty="0">
                    <a:latin typeface="+mj-ea"/>
                    <a:ea typeface="+mj-ea"/>
                  </a:rPr>
                  <a:t>，可以把它认为是一个</a:t>
                </a:r>
                <a:r>
                  <a:rPr lang="en-US" altLang="zh-CN" sz="1800" dirty="0">
                    <a:latin typeface="+mj-ea"/>
                    <a:ea typeface="+mj-ea"/>
                  </a:rPr>
                  <a:t>5</a:t>
                </a:r>
                <a:r>
                  <a:rPr lang="zh-CN" altLang="en-US" sz="1800" dirty="0">
                    <a:latin typeface="+mj-ea"/>
                    <a:ea typeface="+mj-ea"/>
                  </a:rPr>
                  <a:t>维的向量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+mj-ea"/>
                      </a:rPr>
                      <m:t>=(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，代表每次投掷时所使用的硬币。</a:t>
                </a:r>
                <a:r>
                  <a:rPr lang="zh-CN" altLang="en-US" dirty="0">
                    <a:latin typeface="+mj-ea"/>
                    <a:ea typeface="+mj-ea"/>
                  </a:rPr>
                  <a:t>必须先估计出</a:t>
                </a:r>
                <a:r>
                  <a:rPr lang="en-US" altLang="zh-CN" i="1" dirty="0">
                    <a:latin typeface="+mj-ea"/>
                    <a:ea typeface="+mj-ea"/>
                  </a:rPr>
                  <a:t>z</a:t>
                </a:r>
                <a:r>
                  <a:rPr lang="zh-CN" altLang="en-US" dirty="0">
                    <a:latin typeface="+mj-ea"/>
                    <a:ea typeface="+mj-ea"/>
                  </a:rPr>
                  <a:t>，然后才能进一步估计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837A8A-9A9E-D514-D8D9-00776C5F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849"/>
                <a:ext cx="6324599" cy="1200329"/>
              </a:xfrm>
              <a:prstGeom prst="rect">
                <a:avLst/>
              </a:prstGeom>
              <a:blipFill>
                <a:blip r:embed="rId3"/>
                <a:stretch>
                  <a:fillRect l="-868" t="-2538" r="-386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64BD42-CBD8-216C-B168-4B5C7DC1D40E}"/>
                  </a:ext>
                </a:extLst>
              </p:cNvPr>
              <p:cNvSpPr txBox="1"/>
              <p:nvPr/>
            </p:nvSpPr>
            <p:spPr>
              <a:xfrm>
                <a:off x="-76200" y="1799762"/>
                <a:ext cx="388620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1800" dirty="0">
                    <a:latin typeface="+mj-ea"/>
                    <a:ea typeface="+mj-ea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  <a:ea typeface="+mj-ea"/>
                      </a:rPr>
                      <m:t>=0.2</m:t>
                    </m:r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𝑃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  <a:ea typeface="+mj-ea"/>
                      </a:rPr>
                      <m:t>=0.7</m:t>
                    </m:r>
                  </m:oMath>
                </a14:m>
                <a:r>
                  <a:rPr lang="zh-CN" altLang="en-US" sz="1600" dirty="0">
                    <a:latin typeface="+mj-ea"/>
                    <a:ea typeface="+mj-ea"/>
                  </a:rPr>
                  <a:t>，计算出现这个结果的概率，概率高者为可能：</a:t>
                </a:r>
                <a:endParaRPr lang="en-US" altLang="zh-CN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64BD42-CBD8-216C-B168-4B5C7DC1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799762"/>
                <a:ext cx="3886200" cy="615553"/>
              </a:xfrm>
              <a:prstGeom prst="rect">
                <a:avLst/>
              </a:prstGeom>
              <a:blipFill>
                <a:blip r:embed="rId4"/>
                <a:stretch>
                  <a:fillRect l="-1254" t="-6931" b="-1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128A748-5C87-9F8A-453F-8E3719A8A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4408"/>
              </p:ext>
            </p:extLst>
          </p:nvPr>
        </p:nvGraphicFramePr>
        <p:xfrm>
          <a:off x="3581402" y="1573731"/>
          <a:ext cx="5486400" cy="16592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1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轮数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若是硬币</a:t>
                      </a: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若是硬币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最有可能的硬币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0.00512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0.03087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硬币</a:t>
                      </a: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0.02048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0.01323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硬币</a:t>
                      </a: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0.08192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0.00567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硬币</a:t>
                      </a: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0.00512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0.03087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硬币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5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0.02048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0.01323</a:t>
                      </a:r>
                      <a:endParaRPr lang="en-US" sz="16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硬币</a:t>
                      </a: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FFE4DF6-E26C-47A6-ED2E-751B72F44BCF}"/>
                  </a:ext>
                </a:extLst>
              </p:cNvPr>
              <p:cNvSpPr txBox="1"/>
              <p:nvPr/>
            </p:nvSpPr>
            <p:spPr>
              <a:xfrm>
                <a:off x="0" y="2321335"/>
                <a:ext cx="3429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①通过极大似然估计处一个估计序列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=(2,1,1,2,1)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这里估计出的是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最有可能的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序列</a:t>
                </a:r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FFE4DF6-E26C-47A6-ED2E-751B72F4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1335"/>
                <a:ext cx="3429000" cy="830997"/>
              </a:xfrm>
              <a:prstGeom prst="rect">
                <a:avLst/>
              </a:prstGeom>
              <a:blipFill>
                <a:blip r:embed="rId5"/>
                <a:stretch>
                  <a:fillRect l="-888" t="-2206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52CEA7-876A-B32D-C146-03373F0FDE35}"/>
                  </a:ext>
                </a:extLst>
              </p:cNvPr>
              <p:cNvSpPr txBox="1"/>
              <p:nvPr/>
            </p:nvSpPr>
            <p:spPr>
              <a:xfrm>
                <a:off x="-38088" y="2985894"/>
                <a:ext cx="5486400" cy="688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②在此序列下再按照极大似然估计新的</a:t>
                </a:r>
                <a:endParaRPr lang="en-US" altLang="zh-CN" sz="16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2+1+2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=0.33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latin typeface="楷体" panose="02010609060101010101" pitchFamily="49" charset="-122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3+3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更接近真实的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P2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了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652CEA7-876A-B32D-C146-03373F0F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088" y="2985894"/>
                <a:ext cx="5486400" cy="688265"/>
              </a:xfrm>
              <a:prstGeom prst="rect">
                <a:avLst/>
              </a:prstGeom>
              <a:blipFill>
                <a:blip r:embed="rId6"/>
                <a:stretch>
                  <a:fillRect l="-667" t="-2655" r="-333"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B514265-FE4F-00B1-D06F-48FC5E014CC4}"/>
              </a:ext>
            </a:extLst>
          </p:cNvPr>
          <p:cNvCxnSpPr>
            <a:cxnSpLocks/>
          </p:cNvCxnSpPr>
          <p:nvPr/>
        </p:nvCxnSpPr>
        <p:spPr>
          <a:xfrm>
            <a:off x="-76200" y="1870722"/>
            <a:ext cx="929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6A49FEF-FDBD-C6D8-DA99-3BAE6B05B62D}"/>
              </a:ext>
            </a:extLst>
          </p:cNvPr>
          <p:cNvCxnSpPr>
            <a:cxnSpLocks/>
          </p:cNvCxnSpPr>
          <p:nvPr/>
        </p:nvCxnSpPr>
        <p:spPr>
          <a:xfrm>
            <a:off x="-152402" y="3679973"/>
            <a:ext cx="929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BD8147-7286-CD1F-0312-3044AC16B6FB}"/>
                  </a:ext>
                </a:extLst>
              </p:cNvPr>
              <p:cNvSpPr txBox="1"/>
              <p:nvPr/>
            </p:nvSpPr>
            <p:spPr>
              <a:xfrm>
                <a:off x="-76201" y="3645507"/>
                <a:ext cx="9639300" cy="499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</a:t>
                </a:r>
                <a:r>
                  <a:rPr lang="zh-CN" altLang="en-US" dirty="0">
                    <a:latin typeface="+mj-ea"/>
                    <a:ea typeface="+mj-ea"/>
                  </a:rPr>
                  <a:t>：如果不用最有可能的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序列，而是用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</a:rPr>
                  <a:t>的分布，例如：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0.00512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0.00512+0.03087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=0.14</m:t>
                    </m:r>
                  </m:oMath>
                </a14:m>
                <a:r>
                  <a:rPr lang="en-US" altLang="zh-CN" dirty="0">
                    <a:latin typeface="+mj-ea"/>
                    <a:ea typeface="+mj-ea"/>
                  </a:rPr>
                  <a:t> </a:t>
                </a:r>
                <a:r>
                  <a:rPr lang="zh-CN" altLang="en-US" dirty="0">
                    <a:latin typeface="+mj-ea"/>
                    <a:ea typeface="+mj-ea"/>
                  </a:rPr>
                  <a:t>👇</a:t>
                </a:r>
                <a:endParaRPr lang="en-US" altLang="zh-CN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BD8147-7286-CD1F-0312-3044AC16B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1" y="3645507"/>
                <a:ext cx="9639300" cy="499880"/>
              </a:xfrm>
              <a:prstGeom prst="rect">
                <a:avLst/>
              </a:prstGeom>
              <a:blipFill>
                <a:blip r:embed="rId7"/>
                <a:stretch>
                  <a:fillRect l="-632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17A5AA12-D112-37F2-4E49-AA1A8C656E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146391"/>
                  </p:ext>
                </p:extLst>
              </p:nvPr>
            </p:nvGraphicFramePr>
            <p:xfrm>
              <a:off x="5029191" y="4086671"/>
              <a:ext cx="4070351" cy="163958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59138">
                      <a:extLst>
                        <a:ext uri="{9D8B030D-6E8A-4147-A177-3AD203B41FA5}">
                          <a16:colId xmlns:a16="http://schemas.microsoft.com/office/drawing/2014/main" val="701158790"/>
                        </a:ext>
                      </a:extLst>
                    </a:gridCol>
                    <a:gridCol w="1735468">
                      <a:extLst>
                        <a:ext uri="{9D8B030D-6E8A-4147-A177-3AD203B41FA5}">
                          <a16:colId xmlns:a16="http://schemas.microsoft.com/office/drawing/2014/main" val="3913028657"/>
                        </a:ext>
                      </a:extLst>
                    </a:gridCol>
                    <a:gridCol w="1775745">
                      <a:extLst>
                        <a:ext uri="{9D8B030D-6E8A-4147-A177-3AD203B41FA5}">
                          <a16:colId xmlns:a16="http://schemas.microsoft.com/office/drawing/2014/main" val="1627826683"/>
                        </a:ext>
                      </a:extLst>
                    </a:gridCol>
                  </a:tblGrid>
                  <a:tr h="2883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轮数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6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sz="1600">
                                    <a:effectLst/>
                                    <a:latin typeface="Cambria Math" panose="02040503050406030204" pitchFamily="18" charset="0"/>
                                  </a:rPr>
                                  <m:t>硬币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41979141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0.14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0.86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4144178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0.61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0.39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007431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0.94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0.06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9956586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0.14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0.86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9458759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0.61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0.39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9789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17A5AA12-D112-37F2-4E49-AA1A8C656E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4146391"/>
                  </p:ext>
                </p:extLst>
              </p:nvPr>
            </p:nvGraphicFramePr>
            <p:xfrm>
              <a:off x="5029191" y="4086671"/>
              <a:ext cx="4070351" cy="163958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59138">
                      <a:extLst>
                        <a:ext uri="{9D8B030D-6E8A-4147-A177-3AD203B41FA5}">
                          <a16:colId xmlns:a16="http://schemas.microsoft.com/office/drawing/2014/main" val="701158790"/>
                        </a:ext>
                      </a:extLst>
                    </a:gridCol>
                    <a:gridCol w="1735468">
                      <a:extLst>
                        <a:ext uri="{9D8B030D-6E8A-4147-A177-3AD203B41FA5}">
                          <a16:colId xmlns:a16="http://schemas.microsoft.com/office/drawing/2014/main" val="3913028657"/>
                        </a:ext>
                      </a:extLst>
                    </a:gridCol>
                    <a:gridCol w="1775745">
                      <a:extLst>
                        <a:ext uri="{9D8B030D-6E8A-4147-A177-3AD203B41FA5}">
                          <a16:colId xmlns:a16="http://schemas.microsoft.com/office/drawing/2014/main" val="1627826683"/>
                        </a:ext>
                      </a:extLst>
                    </a:gridCol>
                  </a:tblGrid>
                  <a:tr h="2883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dirty="0">
                              <a:effectLst/>
                            </a:rPr>
                            <a:t>轮数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32632" t="-12766" r="-103860" b="-51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8"/>
                          <a:stretch>
                            <a:fillRect l="-129452" t="-12766" r="-1370" b="-5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979141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0.14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0.86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24144178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0.61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0.39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007431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0.94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0.06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39956586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0.14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0.86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9458759"/>
                      </a:ext>
                    </a:extLst>
                  </a:tr>
                  <a:tr h="2702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</a:t>
                          </a:r>
                          <a:endParaRPr lang="en-US" sz="16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0.61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0.39</a:t>
                          </a:r>
                          <a:endParaRPr lang="en-US" sz="16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897898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19D4054-F810-E162-DC4A-CA9F00FB0231}"/>
                  </a:ext>
                </a:extLst>
              </p:cNvPr>
              <p:cNvSpPr txBox="1"/>
              <p:nvPr/>
            </p:nvSpPr>
            <p:spPr>
              <a:xfrm>
                <a:off x="31749" y="4010922"/>
                <a:ext cx="507365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sz="1600" dirty="0">
                    <a:latin typeface="+mj-ea"/>
                    <a:ea typeface="+mj-ea"/>
                  </a:rPr>
                  <a:t>E</a:t>
                </a:r>
                <a:r>
                  <a:rPr lang="zh-CN" altLang="en-US" sz="1600" dirty="0">
                    <a:latin typeface="+mj-ea"/>
                    <a:ea typeface="+mj-ea"/>
                  </a:rPr>
                  <a:t>步是根据参数初始值或上一次迭代的模型参数来计算出的因变量（</a:t>
                </a:r>
                <a14:m>
                  <m:oMath xmlns:m="http://schemas.openxmlformats.org/officeDocument/2006/math">
                    <m:r>
                      <a:rPr lang="el-GR" altLang="zh-CN" sz="1600" i="1" dirty="0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</m:oMath>
                </a14:m>
                <a:r>
                  <a:rPr lang="zh-CN" altLang="el-GR" sz="1600" dirty="0">
                    <a:latin typeface="+mj-ea"/>
                    <a:ea typeface="+mj-ea"/>
                  </a:rPr>
                  <a:t>）</a:t>
                </a:r>
                <a:r>
                  <a:rPr lang="zh-CN" altLang="en-US" sz="1600" dirty="0">
                    <a:latin typeface="+mj-ea"/>
                    <a:ea typeface="+mj-ea"/>
                  </a:rPr>
                  <a:t>的后验概率（条件概率），</a:t>
                </a:r>
                <a:r>
                  <a:rPr lang="zh-CN" altLang="en-US" sz="1600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其实就是隐变量的期望值，来作为</a:t>
                </a:r>
                <a:r>
                  <a:rPr lang="zh-CN" altLang="en-US" sz="1600" b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隐变量的当前估计值</a:t>
                </a:r>
                <a:endParaRPr lang="zh-CN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19D4054-F810-E162-DC4A-CA9F00FB0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9" y="4010922"/>
                <a:ext cx="5073650" cy="830997"/>
              </a:xfrm>
              <a:prstGeom prst="rect">
                <a:avLst/>
              </a:prstGeom>
              <a:blipFill>
                <a:blip r:embed="rId9"/>
                <a:stretch>
                  <a:fillRect l="-721" t="-2206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42011D-AC14-F0B3-0D4B-3B37B0CFCA7F}"/>
                  </a:ext>
                </a:extLst>
              </p:cNvPr>
              <p:cNvSpPr txBox="1"/>
              <p:nvPr/>
            </p:nvSpPr>
            <p:spPr>
              <a:xfrm>
                <a:off x="2038349" y="4691420"/>
                <a:ext cx="2908300" cy="1140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👈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𝑧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时正反面分布：</a:t>
                </a:r>
                <a:endParaRPr lang="en-US" altLang="zh-CN" sz="1800" dirty="0">
                  <a:latin typeface="+mj-ea"/>
                  <a:ea typeface="+mj-ea"/>
                </a:endParaRPr>
              </a:p>
              <a:p>
                <a:r>
                  <a:rPr lang="zh-CN" altLang="en-US" sz="1600" dirty="0">
                    <a:latin typeface="+mj-ea"/>
                    <a:ea typeface="+mj-ea"/>
                  </a:rPr>
                  <a:t>（如第一行</a:t>
                </a:r>
                <a:r>
                  <a:rPr lang="en-US" altLang="zh-CN" sz="1600" dirty="0">
                    <a:latin typeface="+mj-ea"/>
                    <a:ea typeface="+mj-ea"/>
                  </a:rPr>
                  <a:t>=3*0.14</a:t>
                </a:r>
                <a:r>
                  <a:rPr lang="zh-CN" altLang="en-US" sz="1600" dirty="0">
                    <a:latin typeface="+mj-ea"/>
                    <a:ea typeface="+mj-ea"/>
                  </a:rPr>
                  <a:t>：</a:t>
                </a:r>
                <a:r>
                  <a:rPr lang="en-US" altLang="zh-CN" sz="1600" dirty="0">
                    <a:latin typeface="+mj-ea"/>
                    <a:ea typeface="+mj-ea"/>
                  </a:rPr>
                  <a:t>2*0.14</a:t>
                </a:r>
                <a:r>
                  <a:rPr lang="zh-CN" altLang="en-US" sz="1600" dirty="0">
                    <a:latin typeface="+mj-ea"/>
                    <a:ea typeface="+mj-ea"/>
                  </a:rPr>
                  <a:t>）</a:t>
                </a:r>
                <a:r>
                  <a:rPr lang="en-US" altLang="zh-CN" sz="1600" dirty="0">
                    <a:latin typeface="+mj-ea"/>
                    <a:ea typeface="+mj-ea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  <m:t>4.22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</a:rPr>
                            <m:t>4.22+7.98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</a:rPr>
                        <m:t>=0.35</m:t>
                      </m:r>
                    </m:oMath>
                  </m:oMathPara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42011D-AC14-F0B3-0D4B-3B37B0CFC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49" y="4691420"/>
                <a:ext cx="2908300" cy="1140569"/>
              </a:xfrm>
              <a:prstGeom prst="rect">
                <a:avLst/>
              </a:prstGeom>
              <a:blipFill>
                <a:blip r:embed="rId10"/>
                <a:stretch>
                  <a:fillRect l="-1048" t="-4278" r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E6103A8-B08B-04DC-B1A5-232B12407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95043"/>
              </p:ext>
            </p:extLst>
          </p:nvPr>
        </p:nvGraphicFramePr>
        <p:xfrm>
          <a:off x="-19047" y="4841919"/>
          <a:ext cx="2076446" cy="18326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08820">
                  <a:extLst>
                    <a:ext uri="{9D8B030D-6E8A-4147-A177-3AD203B41FA5}">
                      <a16:colId xmlns:a16="http://schemas.microsoft.com/office/drawing/2014/main" val="1164966789"/>
                    </a:ext>
                  </a:extLst>
                </a:gridCol>
                <a:gridCol w="567251">
                  <a:extLst>
                    <a:ext uri="{9D8B030D-6E8A-4147-A177-3AD203B41FA5}">
                      <a16:colId xmlns:a16="http://schemas.microsoft.com/office/drawing/2014/main" val="1025883936"/>
                    </a:ext>
                  </a:extLst>
                </a:gridCol>
                <a:gridCol w="900375">
                  <a:extLst>
                    <a:ext uri="{9D8B030D-6E8A-4147-A177-3AD203B41FA5}">
                      <a16:colId xmlns:a16="http://schemas.microsoft.com/office/drawing/2014/main" val="3097730607"/>
                    </a:ext>
                  </a:extLst>
                </a:gridCol>
              </a:tblGrid>
              <a:tr h="164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轮数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正面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反面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219011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0.42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041718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1.22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1.83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541713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0.94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3.76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675535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0.42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0.28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549234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1.22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1.93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536841"/>
                  </a:ext>
                </a:extLst>
              </a:tr>
              <a:tr h="164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总计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4.22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7.98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5237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7E611A-E6A6-9615-C0DB-519894B12430}"/>
                  </a:ext>
                </a:extLst>
              </p:cNvPr>
              <p:cNvSpPr txBox="1"/>
              <p:nvPr/>
            </p:nvSpPr>
            <p:spPr>
              <a:xfrm>
                <a:off x="2076449" y="5702065"/>
                <a:ext cx="7080246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步：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步中求出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的概率分布，依据最大似然概率法则去估计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步就是最大化似然函数从而获得新的参数，然后用估计出的𝑃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_1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和𝑃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_2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再去估计𝑧，迭代多次后𝑃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_1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和𝑃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_2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越来越接近真实值。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7E611A-E6A6-9615-C0DB-519894B12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49" y="5702065"/>
                <a:ext cx="7080246" cy="861774"/>
              </a:xfrm>
              <a:prstGeom prst="rect">
                <a:avLst/>
              </a:prstGeom>
              <a:blipFill>
                <a:blip r:embed="rId11"/>
                <a:stretch>
                  <a:fillRect l="-775" t="-3521" r="-86" b="-7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DDB4EB8A-489A-EE33-E08F-80146B4BB9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633" y="6232493"/>
            <a:ext cx="2971800" cy="603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C473D4-C622-50B1-9AA1-CDA596E61128}"/>
                  </a:ext>
                </a:extLst>
              </p:cNvPr>
              <p:cNvSpPr txBox="1"/>
              <p:nvPr/>
            </p:nvSpPr>
            <p:spPr>
              <a:xfrm>
                <a:off x="4892680" y="3179999"/>
                <a:ext cx="48577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第一行硬币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0.2×0.2×0.2×0.8×0.8=0.00512</m:t>
                      </m:r>
                    </m:oMath>
                  </m:oMathPara>
                </a14:m>
                <a:endParaRPr lang="en-US" altLang="zh-CN" sz="1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C473D4-C622-50B1-9AA1-CDA596E6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680" y="3179999"/>
                <a:ext cx="485775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</TotalTime>
  <Words>2474</Words>
  <Application>Microsoft Office PowerPoint</Application>
  <PresentationFormat>全屏显示(4:3)</PresentationFormat>
  <Paragraphs>342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楷体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6.3 支持向量机</vt:lpstr>
      <vt:lpstr>K 邻近算法例子：电影观众兴趣发现</vt:lpstr>
      <vt:lpstr>6.5 K-Means聚类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357</cp:revision>
  <dcterms:created xsi:type="dcterms:W3CDTF">2010-07-16T22:48:55Z</dcterms:created>
  <dcterms:modified xsi:type="dcterms:W3CDTF">2025-01-05T16:12:54Z</dcterms:modified>
</cp:coreProperties>
</file>