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8" r:id="rId2"/>
    <p:sldId id="442" r:id="rId3"/>
    <p:sldId id="44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  <a:srgbClr val="3F21F1"/>
    <a:srgbClr val="0046D2"/>
    <a:srgbClr val="082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975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14"/>
    </p:cViewPr>
  </p:sorterViewPr>
  <p:notesViewPr>
    <p:cSldViewPr>
      <p:cViewPr varScale="1">
        <p:scale>
          <a:sx n="67" d="100"/>
          <a:sy n="67" d="100"/>
        </p:scale>
        <p:origin x="1758" y="2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2025-01-02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2025-01-02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January 2, 2025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2AAAF-8AA8-4465-94F4-AC95E791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January 2, 2025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A78AFB8-2F69-17D3-CFF3-3E0C2EDC9FE1}"/>
              </a:ext>
            </a:extLst>
          </p:cNvPr>
          <p:cNvSpPr txBox="1"/>
          <p:nvPr/>
        </p:nvSpPr>
        <p:spPr>
          <a:xfrm>
            <a:off x="2514600" y="-429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Lecture 7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数据分析算法（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）数据决策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0FE19A-5BFC-B326-B867-1672832625E4}"/>
              </a:ext>
            </a:extLst>
          </p:cNvPr>
          <p:cNvSpPr txBox="1"/>
          <p:nvPr/>
        </p:nvSpPr>
        <p:spPr>
          <a:xfrm>
            <a:off x="-38100" y="381000"/>
            <a:ext cx="92202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决策树是一个预测模型，代表</a:t>
            </a:r>
            <a:r>
              <a:rPr lang="zh-CN" altLang="en-US" sz="16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对象属性与对象值之间的一种映射关系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；决策树经常用于数据挖掘中的</a:t>
            </a:r>
            <a:r>
              <a:rPr lang="zh-CN" altLang="en-US" sz="16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数据分析和预测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；决策树是一种特殊树结构，由决策图和可能的结果组成，用来</a:t>
            </a:r>
            <a:r>
              <a:rPr lang="zh-CN" altLang="en-US" sz="16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创建到达目标的规划</a:t>
            </a:r>
            <a:endParaRPr lang="en-US" altLang="zh-CN" sz="1600" b="1" u="sng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数据决策定义：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试图从数据中挖掘特征与结果之间的关系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决策树的构成：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通常由结点和有向边组成，结点包括根结点、内部结点和叶节点；根结点和内部节点表示一个特征或者属性；叶节点表示一个具体分类</a:t>
            </a:r>
          </a:p>
          <a:p>
            <a:pPr>
              <a:spcBef>
                <a:spcPts val="0"/>
              </a:spcBef>
            </a:pP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</a:pP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261208-6334-7BDC-5C97-A6B620E8D1B0}"/>
              </a:ext>
            </a:extLst>
          </p:cNvPr>
          <p:cNvSpPr txBox="1"/>
          <p:nvPr/>
        </p:nvSpPr>
        <p:spPr>
          <a:xfrm>
            <a:off x="-54634" y="124364"/>
            <a:ext cx="4626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7.0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048DFB-36B7-73EC-82D4-5DA646A9ADCF}"/>
              </a:ext>
            </a:extLst>
          </p:cNvPr>
          <p:cNvSpPr txBox="1"/>
          <p:nvPr/>
        </p:nvSpPr>
        <p:spPr>
          <a:xfrm>
            <a:off x="-38100" y="1752600"/>
            <a:ext cx="4626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216095C-909A-D03E-B8D4-4618CCCC3EB0}"/>
                  </a:ext>
                </a:extLst>
              </p:cNvPr>
              <p:cNvSpPr txBox="1"/>
              <p:nvPr/>
            </p:nvSpPr>
            <p:spPr>
              <a:xfrm>
                <a:off x="-86263" y="2061193"/>
                <a:ext cx="9382664" cy="3629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以信息论为基础，以</a:t>
                </a:r>
                <a:r>
                  <a:rPr lang="zh-CN" altLang="en-US" b="1" u="sng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信息熵和信息增益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为衡量标准，从而实现对数据的归纳分类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构建方法：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根据信息增益运用</a:t>
                </a:r>
                <a:r>
                  <a:rPr lang="zh-CN" altLang="en-US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自顶向下的贪心策略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ID3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建立决策树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决策树关键问题：</a:t>
                </a:r>
                <a:r>
                  <a:rPr lang="zh-CN" altLang="en-US" sz="1800" dirty="0">
                    <a:latin typeface="+mj-ea"/>
                    <a:ea typeface="+mj-ea"/>
                  </a:rPr>
                  <a:t>树分支的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+mj-ea"/>
                    <a:ea typeface="+mj-ea"/>
                  </a:rPr>
                  <a:t>裂变</a:t>
                </a:r>
                <a:r>
                  <a:rPr lang="zh-CN" altLang="en-US" sz="1800" dirty="0">
                    <a:latin typeface="+mj-ea"/>
                    <a:ea typeface="+mj-ea"/>
                  </a:rPr>
                  <a:t>依据，即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+mj-ea"/>
                    <a:ea typeface="+mj-ea"/>
                  </a:rPr>
                  <a:t>属性选择</a:t>
                </a:r>
                <a:r>
                  <a:rPr lang="zh-CN" altLang="en-US" sz="1800" dirty="0">
                    <a:latin typeface="+mj-ea"/>
                    <a:ea typeface="+mj-ea"/>
                  </a:rPr>
                  <a:t>。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（依据什么裂变？）</a:t>
                </a:r>
                <a:endPara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核心概念：①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信息熵：接收</a:t>
                </a:r>
                <a:r>
                  <a:rPr lang="zh-CN" altLang="en-US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信息量的平均值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，度量信息的不确定程度，是随机变量的均值。</a:t>
                </a:r>
                <a:r>
                  <a:rPr lang="zh-CN" altLang="en-US" dirty="0">
                    <a:latin typeface="+mj-ea"/>
                    <a:ea typeface="+mj-ea"/>
                  </a:rPr>
                  <a:t>信息熵的处理信息是一个让信息的熵减少的过程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。计算</a:t>
                </a:r>
                <a14:m>
                  <m:oMath xmlns:m="http://schemas.openxmlformats.org/officeDocument/2006/math">
                    <m:r>
                      <a:rPr lang="zh-CN" altLang="en-US" sz="1800" b="1" i="1" dirty="0">
                        <a:solidFill>
                          <a:srgbClr val="3F21F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1800" b="1" i="1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altLang="zh-CN" sz="1800" b="1" i="0">
                        <a:solidFill>
                          <a:srgbClr val="3F21F1"/>
                        </a:solidFill>
                        <a:latin typeface="Cambria Math" panose="02040503050406030204" pitchFamily="18" charset="0"/>
                      </a:rPr>
                      <m:t>𝐧𝐭𝐫𝐨𝐩𝐲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800" b="1" i="0">
                        <a:solidFill>
                          <a:srgbClr val="3F21F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800" b="1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1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800" b="1" i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1" i="0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1800" b="1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1800" b="1" i="1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altLang="zh-CN" sz="1800" b="1" i="0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②信息增益：度量属性𝐴对降低样本集合𝑋的熵的</a:t>
                </a:r>
                <a:r>
                  <a:rPr lang="zh-CN" altLang="en-US" sz="1800" b="1" u="sng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贡献大小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，即度量𝐴对使信息有序的贡献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3F21F1"/>
                        </a:solidFill>
                        <a:latin typeface="Cambria Math" panose="02040503050406030204" pitchFamily="18" charset="0"/>
                      </a:rPr>
                      <m:t>𝐆𝐚𝐢𝐧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1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1800" b="1">
                        <a:solidFill>
                          <a:srgbClr val="3F21F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>
                        <a:solidFill>
                          <a:srgbClr val="3F21F1"/>
                        </a:solidFill>
                        <a:latin typeface="Cambria Math" panose="02040503050406030204" pitchFamily="18" charset="0"/>
                      </a:rPr>
                      <m:t>𝐄𝐧𝐭𝐫𝐨𝐩𝐲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1800" b="1" i="1">
                        <a:solidFill>
                          <a:srgbClr val="3F21F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1800" b="1" i="1">
                            <a:solidFill>
                              <a:srgbClr val="3F21F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zh-CN" sz="1800" b="1" i="1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b="1" i="1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1" i="1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1800" b="1" i="1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solidFill>
                                          <a:srgbClr val="3F21F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en-US" altLang="zh-CN" sz="1800" b="1" i="1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altLang="zh-CN" sz="1800" b="1" i="1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r>
                              <a:rPr lang="en-US" altLang="zh-CN" sz="1800" b="1" i="1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800" b="1" i="0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</a:rPr>
                              <m:t>𝐄𝐧𝐭𝐫𝐨𝐩𝐲</m:t>
                            </m:r>
                            <m:r>
                              <a:rPr lang="en-US" altLang="zh-CN" sz="1800" b="1" i="1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800" b="1" i="1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solidFill>
                                      <a:srgbClr val="3F21F1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sub>
                            </m:sSub>
                            <m:r>
                              <a:rPr lang="en-US" altLang="zh-CN" sz="1800" b="1" i="1">
                                <a:solidFill>
                                  <a:srgbClr val="3F21F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b="1" dirty="0">
                    <a:solidFill>
                      <a:srgbClr val="002060"/>
                    </a:solidFill>
                    <a:latin typeface="Calibri" pitchFamily="34" charset="0"/>
                    <a:ea typeface="宋体" charset="-122"/>
                  </a:rPr>
                  <a:t>ID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算法流程：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①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对当前样本集合计算</a:t>
                </a:r>
                <a:r>
                  <a:rPr lang="zh-CN" altLang="en-US" u="sng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所有属性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信息增益②选</a:t>
                </a:r>
                <a:r>
                  <a:rPr lang="zh-CN" altLang="en-US" u="sng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信息增益最大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属性裂变，</a:t>
                </a:r>
                <a:r>
                  <a:rPr lang="zh-CN" altLang="en-US" i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属性有多少个取值，树节点上就有多少个分支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。③若子样本集的类别属性只含单属性，</a:t>
                </a:r>
                <a:r>
                  <a:rPr lang="zh-CN" altLang="en-US" i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则分支为叶子节点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，判断其属性值并标上符号，然后返回调用处；否则对子样本集递归调用本算法。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216095C-909A-D03E-B8D4-4618CCCC3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263" y="2061193"/>
                <a:ext cx="9382664" cy="3629135"/>
              </a:xfrm>
              <a:prstGeom prst="rect">
                <a:avLst/>
              </a:prstGeom>
              <a:blipFill>
                <a:blip r:embed="rId2"/>
                <a:stretch>
                  <a:fillRect l="-585" t="-1176" r="-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A22A17F-50AA-8503-A181-DF496847D878}"/>
              </a:ext>
            </a:extLst>
          </p:cNvPr>
          <p:cNvSpPr txBox="1"/>
          <p:nvPr/>
        </p:nvSpPr>
        <p:spPr>
          <a:xfrm>
            <a:off x="-40347" y="5029200"/>
            <a:ext cx="471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7.2 C4.5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26AB6B-F3D0-0D9B-D26E-799DE64C7F7F}"/>
              </a:ext>
            </a:extLst>
          </p:cNvPr>
          <p:cNvSpPr txBox="1"/>
          <p:nvPr/>
        </p:nvSpPr>
        <p:spPr>
          <a:xfrm>
            <a:off x="-1" y="5339196"/>
            <a:ext cx="9220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ID3</a:t>
            </a:r>
            <a:r>
              <a:rPr lang="zh-CN" altLang="en-US" dirty="0"/>
              <a:t>算法改进。用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信息增益率</a:t>
            </a:r>
            <a:r>
              <a:rPr lang="zh-CN" altLang="en-US" dirty="0"/>
              <a:t>来选择属性</a:t>
            </a:r>
            <a:endParaRPr lang="en-US" altLang="zh-CN" dirty="0"/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r>
              <a:rPr lang="zh-CN" altLang="en-US" dirty="0"/>
              <a:t> ①克服了</a:t>
            </a:r>
            <a:r>
              <a:rPr lang="en-US" altLang="zh-CN" dirty="0"/>
              <a:t>ID3</a:t>
            </a:r>
            <a:r>
              <a:rPr lang="zh-CN" altLang="en-US" dirty="0"/>
              <a:t>算法选择属性时</a:t>
            </a:r>
            <a:r>
              <a:rPr lang="zh-CN" altLang="en-US" b="1" dirty="0"/>
              <a:t>偏向选择取值多</a:t>
            </a:r>
            <a:r>
              <a:rPr lang="zh-CN" altLang="en-US" dirty="0"/>
              <a:t>的属性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（相同条件下取值多的属性信息增益更大）</a:t>
            </a:r>
            <a:r>
              <a:rPr lang="zh-CN" altLang="en-US" dirty="0"/>
              <a:t>的不足②在决策树构造过程中支持剪枝③能够完成对连续属性的离散化处理。④能对缺失值数据处理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（丢弃、赋予常见值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概率分配：不缺失部分中为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60%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40%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；则在此属性裂变时，把缺失部分的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60%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分配给属性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的分支，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40%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分配给属性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的分支）。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760BF-2E9E-7657-C91F-B686B7ED0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4EAB851-834A-79B7-A9D5-9B136FBF892E}"/>
              </a:ext>
            </a:extLst>
          </p:cNvPr>
          <p:cNvSpPr txBox="1"/>
          <p:nvPr/>
        </p:nvSpPr>
        <p:spPr>
          <a:xfrm>
            <a:off x="-68944" y="-85335"/>
            <a:ext cx="471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7.2 C4.5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续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663B48F-4704-FA75-24AC-8481B7C94CA0}"/>
                  </a:ext>
                </a:extLst>
              </p:cNvPr>
              <p:cNvSpPr txBox="1"/>
              <p:nvPr/>
            </p:nvSpPr>
            <p:spPr>
              <a:xfrm>
                <a:off x="-68944" y="169779"/>
                <a:ext cx="9220199" cy="1136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步骤：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</a:rPr>
                  <a:t>①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计算出样本集合</a:t>
                </a:r>
                <a:r>
                  <a:rPr lang="en-US" altLang="zh-CN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的信息熵②计算每个属性的信息增益值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Gain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③</m:t>
                    </m:r>
                  </m:oMath>
                </a14:m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计算分裂信息度量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④</m:t>
                    </m:r>
                  </m:oMath>
                </a14:m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利用公式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IGR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𝑉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f>
                      <m:f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Gain</m:t>
                        </m:r>
                        <m:d>
                          <m:dPr>
                            <m:ctrlP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</a:t>
                </a:r>
                <a:r>
                  <a:rPr lang="zh-CN" altLang="en-US" sz="1800" b="1" u="sng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信息增益率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⑤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选择信息增益率最高的属性作为决策树结点进行分裂⑥在各结点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子集上递归步骤</a:t>
                </a:r>
                <a:r>
                  <a:rPr lang="en-US" altLang="zh-CN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2-6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至满足停止条件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663B48F-4704-FA75-24AC-8481B7C94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944" y="169779"/>
                <a:ext cx="9220199" cy="1136145"/>
              </a:xfrm>
              <a:prstGeom prst="rect">
                <a:avLst/>
              </a:prstGeom>
              <a:blipFill>
                <a:blip r:embed="rId2"/>
                <a:stretch>
                  <a:fillRect l="-595" t="-4301" r="-132" b="-7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61FC3CA-B50B-045F-7C9D-700D29677C8E}"/>
              </a:ext>
            </a:extLst>
          </p:cNvPr>
          <p:cNvSpPr txBox="1"/>
          <p:nvPr/>
        </p:nvSpPr>
        <p:spPr>
          <a:xfrm>
            <a:off x="-114301" y="1154288"/>
            <a:ext cx="4655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CART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6863C1-4ECE-BB6B-D239-B9AE662E240F}"/>
                  </a:ext>
                </a:extLst>
              </p:cNvPr>
              <p:cNvSpPr txBox="1"/>
              <p:nvPr/>
            </p:nvSpPr>
            <p:spPr>
              <a:xfrm>
                <a:off x="-103415" y="1338954"/>
                <a:ext cx="9358085" cy="6383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决策树两种类型：</a:t>
                </a:r>
                <a:r>
                  <a:rPr lang="zh-CN" altLang="en-US" sz="2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分类树和回归树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分类树输出是样本类标，回归树输出是实数。</a:t>
                </a:r>
                <a:endPara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lvl="1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决策树生成：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基于训练数据集生成决策树，生成决策树尽量大。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决策树剪枝：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用验证数据集对已生成的树进行剪枝并选择最优子树，这时用损失函数最小作为剪枝的标准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ID3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不同：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(1)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选择变量度量不同：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ID3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使用的是信息增益，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CART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使用的不纯度量是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GINI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指数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(2)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对于连续目标变量，在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CART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中预测目标变量的方法是找出一组基于树的回归方程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(3)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对于具有两个以上类别的多类问题，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CART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算法可能考虑将目标类别合并成两个超类别（双化）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lvl="1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GINI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系数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样本属第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类概率为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GINI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×(1−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；样本集合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中属第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类样本子集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GINI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样本集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被特征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划分成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两部分，则特征值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条件下，集合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Gini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GINI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GINI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GINI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。基尼指数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GINI(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𝐷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𝐴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表示经𝐴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𝛼分割后集合𝐷的不确定性。</a:t>
                </a:r>
                <a:r>
                  <a:rPr lang="zh-CN" altLang="en-US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基尼指数↑，样本集合不确定性（不纯度）也↑</a:t>
                </a:r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算法流程：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计算各特征的基尼指数，选择最优特征以及其最优切分点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连续属性处理：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每个划分依次移动，取隔板两侧平均（划分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a1 | a2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a3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a4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取：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(a1+a2)/2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划分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a1 a2 |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a3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a4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取：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(a2+a3)/2 ……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剪枝：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当分类回归树划分得太细时，会对噪声数据产生过拟合。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①预剪枝：每次划分前，</a:t>
                </a:r>
                <a:r>
                  <a:rPr lang="zh-CN" altLang="en-US" b="1" u="sng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先用验证集来验证划分是否能提高准确性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。若不能，就点标记为叶结点并退出进一步划分；如果可以就继续递归生成节点。②后剪枝：先训练集生成完整决策树，</a:t>
                </a:r>
                <a:r>
                  <a:rPr lang="zh-CN" altLang="en-US" b="1" u="sng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后自底向上对非叶结点考察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，若将该结点对应子树替换为叶结点能带来泛化性能提升，则将该子树替换为叶结点。方法：代价复杂性剪枝、最小误差剪枝、悲观误差剪枝</a:t>
                </a:r>
                <a:r>
                  <a:rPr lang="en-US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……</a:t>
                </a:r>
              </a:p>
              <a:p>
                <a:endParaRPr lang="en-US" altLang="zh-CN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lvl="1" ea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lvl="1" ea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6863C1-4ECE-BB6B-D239-B9AE662E2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415" y="1338954"/>
                <a:ext cx="9358085" cy="6383992"/>
              </a:xfrm>
              <a:prstGeom prst="rect">
                <a:avLst/>
              </a:prstGeom>
              <a:blipFill>
                <a:blip r:embed="rId3"/>
                <a:stretch>
                  <a:fillRect l="-651" t="-573" r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A3D1D52A-5FA6-0000-BF09-43065BAA1261}"/>
              </a:ext>
            </a:extLst>
          </p:cNvPr>
          <p:cNvSpPr txBox="1"/>
          <p:nvPr/>
        </p:nvSpPr>
        <p:spPr>
          <a:xfrm>
            <a:off x="1524000" y="1154288"/>
            <a:ext cx="4677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本节只关注分类树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46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836D05-C17A-9C7C-2838-F62FF2F6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2AAAF-8AA8-4465-94F4-AC95E791CFE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79FCE49-0D52-3A2C-BD7D-5DD72D20A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86125"/>
              </p:ext>
            </p:extLst>
          </p:nvPr>
        </p:nvGraphicFramePr>
        <p:xfrm>
          <a:off x="3459955" y="0"/>
          <a:ext cx="5695951" cy="28163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5498">
                  <a:extLst>
                    <a:ext uri="{9D8B030D-6E8A-4147-A177-3AD203B41FA5}">
                      <a16:colId xmlns:a16="http://schemas.microsoft.com/office/drawing/2014/main" val="1063759880"/>
                    </a:ext>
                  </a:extLst>
                </a:gridCol>
                <a:gridCol w="1700507">
                  <a:extLst>
                    <a:ext uri="{9D8B030D-6E8A-4147-A177-3AD203B41FA5}">
                      <a16:colId xmlns:a16="http://schemas.microsoft.com/office/drawing/2014/main" val="1143274380"/>
                    </a:ext>
                  </a:extLst>
                </a:gridCol>
                <a:gridCol w="1085440">
                  <a:extLst>
                    <a:ext uri="{9D8B030D-6E8A-4147-A177-3AD203B41FA5}">
                      <a16:colId xmlns:a16="http://schemas.microsoft.com/office/drawing/2014/main" val="661653284"/>
                    </a:ext>
                  </a:extLst>
                </a:gridCol>
                <a:gridCol w="1764506">
                  <a:extLst>
                    <a:ext uri="{9D8B030D-6E8A-4147-A177-3AD203B41FA5}">
                      <a16:colId xmlns:a16="http://schemas.microsoft.com/office/drawing/2014/main" val="2976383411"/>
                    </a:ext>
                  </a:extLst>
                </a:gridCol>
              </a:tblGrid>
              <a:tr h="193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考试成绩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作业完成情况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出勤率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是否能够通过</a:t>
                      </a:r>
                      <a:r>
                        <a:rPr lang="zh-CN" altLang="en-US" sz="1600" dirty="0">
                          <a:effectLst/>
                        </a:rPr>
                        <a:t>总评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7508054"/>
                  </a:ext>
                </a:extLst>
              </a:tr>
              <a:tr h="193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优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优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高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是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2487657"/>
                  </a:ext>
                </a:extLst>
              </a:tr>
              <a:tr h="193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优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良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高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8475007"/>
                  </a:ext>
                </a:extLst>
              </a:tr>
              <a:tr h="193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良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优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高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632090"/>
                  </a:ext>
                </a:extLst>
              </a:tr>
              <a:tr h="193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良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良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高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188992"/>
                  </a:ext>
                </a:extLst>
              </a:tr>
              <a:tr h="193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及格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良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高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693041"/>
                  </a:ext>
                </a:extLst>
              </a:tr>
              <a:tr h="193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及格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及格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高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是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7697868"/>
                  </a:ext>
                </a:extLst>
              </a:tr>
              <a:tr h="193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及格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不及格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低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否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5640932"/>
                  </a:ext>
                </a:extLst>
              </a:tr>
              <a:tr h="193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及格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不及格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高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是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704093"/>
                  </a:ext>
                </a:extLst>
              </a:tr>
              <a:tr h="193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不及格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及格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低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否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6982457"/>
                  </a:ext>
                </a:extLst>
              </a:tr>
              <a:tr h="1939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ffectLst/>
                        </a:rPr>
                        <a:t>不及格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不及格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低</a:t>
                      </a:r>
                      <a:endParaRPr lang="en-US" sz="16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</a:rPr>
                        <a:t>否</a:t>
                      </a:r>
                      <a:endParaRPr lang="en-US" sz="16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80670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35029AC-0EB6-25D8-7DB0-ABD359062A97}"/>
              </a:ext>
            </a:extLst>
          </p:cNvPr>
          <p:cNvSpPr txBox="1"/>
          <p:nvPr/>
        </p:nvSpPr>
        <p:spPr>
          <a:xfrm>
            <a:off x="76200" y="-76200"/>
            <a:ext cx="4586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算法实例：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A0AC450-52C7-27CE-670A-F049B57F17B4}"/>
                  </a:ext>
                </a:extLst>
              </p:cNvPr>
              <p:cNvSpPr txBox="1"/>
              <p:nvPr/>
            </p:nvSpPr>
            <p:spPr>
              <a:xfrm>
                <a:off x="0" y="253565"/>
                <a:ext cx="3733800" cy="762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算样本集合的信息熵（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看标签最后一列）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fun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0.881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A0AC450-52C7-27CE-670A-F049B57F1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565"/>
                <a:ext cx="3733800" cy="762773"/>
              </a:xfrm>
              <a:prstGeom prst="rect">
                <a:avLst/>
              </a:prstGeom>
              <a:blipFill>
                <a:blip r:embed="rId2"/>
                <a:stretch>
                  <a:fillRect l="-1305" t="-4800" b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DB51BAD-3E33-1EEB-021B-D88FD1522959}"/>
                  </a:ext>
                </a:extLst>
              </p:cNvPr>
              <p:cNvSpPr txBox="1"/>
              <p:nvPr/>
            </p:nvSpPr>
            <p:spPr>
              <a:xfrm>
                <a:off x="50006" y="1066800"/>
                <a:ext cx="3607594" cy="1315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eaLnBrk="1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考试成绩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及格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时的信息熵：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0.811</m:t>
                    </m:r>
                  </m:oMath>
                </a14:m>
                <a:endParaRPr lang="en-US" altLang="zh-CN" sz="1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 eaLnBrk="1" hangingPunct="1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考试成绩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优、良、不及格</a:t>
                </a:r>
                <a:r>
                  <a:rPr lang="zh-CN" altLang="en-US" sz="1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时的信息熵：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DB51BAD-3E33-1EEB-021B-D88FD1522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" y="1066800"/>
                <a:ext cx="3607594" cy="1315040"/>
              </a:xfrm>
              <a:prstGeom prst="rect">
                <a:avLst/>
              </a:prstGeom>
              <a:blipFill>
                <a:blip r:embed="rId3"/>
                <a:stretch>
                  <a:fillRect l="-1014" t="-2315" b="-6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A40723B-854D-ECCB-68F3-B896E770B037}"/>
              </a:ext>
            </a:extLst>
          </p:cNvPr>
          <p:cNvSpPr/>
          <p:nvPr/>
        </p:nvSpPr>
        <p:spPr>
          <a:xfrm>
            <a:off x="3733800" y="1219200"/>
            <a:ext cx="609600" cy="1143000"/>
          </a:xfrm>
          <a:prstGeom prst="roundRect">
            <a:avLst/>
          </a:prstGeom>
          <a:solidFill>
            <a:schemeClr val="accent3">
              <a:lumMod val="40000"/>
              <a:lumOff val="6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99B6A86-E1D2-5C93-9F13-7CB8691F11DC}"/>
              </a:ext>
            </a:extLst>
          </p:cNvPr>
          <p:cNvSpPr/>
          <p:nvPr/>
        </p:nvSpPr>
        <p:spPr>
          <a:xfrm>
            <a:off x="7924800" y="1219200"/>
            <a:ext cx="609600" cy="1143000"/>
          </a:xfrm>
          <a:prstGeom prst="roundRect">
            <a:avLst/>
          </a:prstGeom>
          <a:solidFill>
            <a:schemeClr val="accent3">
              <a:lumMod val="40000"/>
              <a:lumOff val="6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3DFED3-105F-71ED-C78C-F293DF88240A}"/>
              </a:ext>
            </a:extLst>
          </p:cNvPr>
          <p:cNvCxnSpPr/>
          <p:nvPr/>
        </p:nvCxnSpPr>
        <p:spPr>
          <a:xfrm>
            <a:off x="3105147" y="1600200"/>
            <a:ext cx="76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7C06DE6-80C3-AEC1-3429-3454F772F28C}"/>
                  </a:ext>
                </a:extLst>
              </p:cNvPr>
              <p:cNvSpPr txBox="1"/>
              <p:nvPr/>
            </p:nvSpPr>
            <p:spPr>
              <a:xfrm>
                <a:off x="118465" y="2438400"/>
                <a:ext cx="8449870" cy="1299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eaLnBrk="1" hangingPunct="1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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计算信息增益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>
                              <a:latin typeface="Cambria Math" panose="02040503050406030204" pitchFamily="18" charset="0"/>
                            </a:rPr>
                            <m:t>考试成绩</m:t>
                          </m:r>
                        </m:e>
                      </m:d>
                      <m:r>
                        <a:rPr lang="en-US" altLang="zh-CN" sz="1800">
                          <a:latin typeface="Cambria Math" panose="02040503050406030204" pitchFamily="18" charset="0"/>
                        </a:rPr>
                        <m:t>=0.881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×0+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×0+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×0+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×0.811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0.5388</m:t>
                      </m:r>
                    </m:oMath>
                  </m:oMathPara>
                </a14:m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Gain(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作业完成情况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)=0.4056        Gain(</a:t>
                </a: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出勤率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)=0.881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7C06DE6-80C3-AEC1-3429-3454F772F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65" y="2438400"/>
                <a:ext cx="8449870" cy="1299458"/>
              </a:xfrm>
              <a:prstGeom prst="rect">
                <a:avLst/>
              </a:prstGeom>
              <a:blipFill>
                <a:blip r:embed="rId4"/>
                <a:stretch>
                  <a:fillRect l="-649" t="-2347" b="-6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0A599F29-D946-03A4-99B7-6342F98C3C32}"/>
              </a:ext>
            </a:extLst>
          </p:cNvPr>
          <p:cNvSpPr txBox="1"/>
          <p:nvPr/>
        </p:nvSpPr>
        <p:spPr>
          <a:xfrm>
            <a:off x="-304800" y="3672925"/>
            <a:ext cx="944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/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出勤率信息增益最高，所以根据出勤率把样本分为两个</a:t>
            </a:r>
            <a:r>
              <a:rPr lang="zh-CN" altLang="en-US" sz="1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子集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（高、低），</a:t>
            </a:r>
            <a:r>
              <a:rPr lang="zh-CN" altLang="en-US" sz="1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形成决策树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/>
            <a:r>
              <a:rPr lang="zh-CN" altLang="en-US" i="1" dirty="0">
                <a:latin typeface="楷体" panose="02010609060101010101" pitchFamily="49" charset="-122"/>
                <a:ea typeface="楷体" panose="02010609060101010101" pitchFamily="49" charset="-122"/>
              </a:rPr>
              <a:t>注：这不需再递归，因为出勤率已可确定总评通过与否（出勤率高在数据集中一定通过总评），满足迭代停止条件。</a:t>
            </a:r>
            <a:endParaRPr lang="en-US" altLang="zh-CN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AF3B46C-E1F1-FB34-A06B-27FFB5183E8B}"/>
              </a:ext>
            </a:extLst>
          </p:cNvPr>
          <p:cNvCxnSpPr/>
          <p:nvPr/>
        </p:nvCxnSpPr>
        <p:spPr>
          <a:xfrm>
            <a:off x="0" y="4596255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774B614-AA47-517D-19E8-4C71CF65C5F9}"/>
              </a:ext>
            </a:extLst>
          </p:cNvPr>
          <p:cNvSpPr txBox="1"/>
          <p:nvPr/>
        </p:nvSpPr>
        <p:spPr>
          <a:xfrm>
            <a:off x="6764565" y="4311616"/>
            <a:ext cx="4586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C4.5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算法实例：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652CC1-601E-672B-3C37-7EEA208382CB}"/>
                  </a:ext>
                </a:extLst>
              </p:cNvPr>
              <p:cNvSpPr txBox="1"/>
              <p:nvPr/>
            </p:nvSpPr>
            <p:spPr>
              <a:xfrm>
                <a:off x="-61914" y="4503987"/>
                <a:ext cx="9448800" cy="2381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算样本集合信息熵和信息增益（同上），计算每个属性的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CN" dirty="0">
                  <a:latin typeface="楷体" panose="02010609060101010101" pitchFamily="49" charset="-122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属性考试成绩有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个取值，其中优有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个样本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良有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及格有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不及格有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个，则：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考试成绩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=1.9219</m:t>
                      </m:r>
                    </m:oMath>
                  </m:oMathPara>
                </a14:m>
                <a:endParaRPr lang="en-US" altLang="zh-CN" dirty="0"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作业完成情况</m:t>
                        </m:r>
                      </m:e>
                    </m:d>
                    <m:r>
                      <a:rPr lang="en-US" altLang="zh-CN" i="0">
                        <a:latin typeface="Cambria Math" panose="02040503050406030204" pitchFamily="18" charset="0"/>
                      </a:rPr>
                      <m:t>=1.9709</m:t>
                    </m:r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出勤率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=0.881</m:t>
                    </m:r>
                  </m:oMath>
                </a14:m>
                <a:endParaRPr lang="en-US" altLang="zh-CN" dirty="0"/>
              </a:p>
              <a:p>
                <a:pPr>
                  <a:spcAft>
                    <a:spcPts val="0"/>
                  </a:spcAft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计算每个属性的</a:t>
                </a:r>
                <a:r>
                  <a:rPr lang="zh-CN" altLang="en-US" b="1" u="sng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楷体" panose="02010609060101010101" pitchFamily="49" charset="-122"/>
                    <a:ea typeface="楷体" panose="02010609060101010101" pitchFamily="49" charset="-122"/>
                  </a:rPr>
                  <a:t>信息增益率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𝐼𝐺𝑅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Gain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IGR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Gain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)÷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考试成绩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)=0.5388÷1.9219</m:t>
                    </m:r>
                  </m:oMath>
                </a14:m>
                <a:r>
                  <a:rPr lang="en-US" altLang="zh-CN" sz="1400" dirty="0"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=0.2803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IGR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作业完成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=0.2058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IGR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出勤率</m:t>
                    </m:r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)=1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出勤率信息增益率最高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1652CC1-601E-672B-3C37-7EEA2083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914" y="4503987"/>
                <a:ext cx="9448800" cy="2381870"/>
              </a:xfrm>
              <a:prstGeom prst="rect">
                <a:avLst/>
              </a:prstGeom>
              <a:blipFill>
                <a:blip r:embed="rId5"/>
                <a:stretch>
                  <a:fillRect l="-581" b="-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41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</TotalTime>
  <Words>1312</Words>
  <Application>Microsoft Office PowerPoint</Application>
  <PresentationFormat>全屏显示(4:3)</PresentationFormat>
  <Paragraphs>88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楷体</vt:lpstr>
      <vt:lpstr>微软雅黑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谨谦 蒋</cp:lastModifiedBy>
  <cp:revision>343</cp:revision>
  <dcterms:created xsi:type="dcterms:W3CDTF">2010-07-16T22:48:55Z</dcterms:created>
  <dcterms:modified xsi:type="dcterms:W3CDTF">2025-01-02T16:14:26Z</dcterms:modified>
</cp:coreProperties>
</file>