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8" r:id="rId2"/>
    <p:sldId id="31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0823A8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7" autoAdjust="0"/>
  </p:normalViewPr>
  <p:slideViewPr>
    <p:cSldViewPr>
      <p:cViewPr>
        <p:scale>
          <a:sx n="75" d="100"/>
          <a:sy n="75" d="100"/>
        </p:scale>
        <p:origin x="14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3,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3,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3,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C01450-85DC-AC59-7188-1DE2F308808F}"/>
              </a:ext>
            </a:extLst>
          </p:cNvPr>
          <p:cNvSpPr txBox="1"/>
          <p:nvPr/>
        </p:nvSpPr>
        <p:spPr>
          <a:xfrm>
            <a:off x="2127250" y="-8015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8 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文本读写技术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ACE0A8-73E9-C1ED-D26C-B98F931A179C}"/>
              </a:ext>
            </a:extLst>
          </p:cNvPr>
          <p:cNvSpPr txBox="1"/>
          <p:nvPr/>
        </p:nvSpPr>
        <p:spPr>
          <a:xfrm>
            <a:off x="-76200" y="96260"/>
            <a:ext cx="9144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nl-NL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fp = open(‘iris.txt’,‘r’) [r</a:t>
            </a:r>
            <a:r>
              <a:rPr lang="zh-CN" altLang="en-US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代表读取模式</a:t>
            </a:r>
            <a:r>
              <a:rPr lang="en-US" altLang="zh-CN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/w</a:t>
            </a:r>
            <a:r>
              <a:rPr lang="zh-CN" altLang="en-US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写入</a:t>
            </a:r>
            <a:r>
              <a:rPr lang="en-US" altLang="zh-CN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/a</a:t>
            </a:r>
            <a:r>
              <a:rPr lang="zh-CN" altLang="en-US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追加</a:t>
            </a:r>
            <a:r>
              <a:rPr lang="en-US" altLang="zh-CN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/r+</a:t>
            </a:r>
            <a:r>
              <a:rPr lang="zh-CN" altLang="en-US" sz="1400" dirty="0">
                <a:latin typeface="Fira Code" pitchFamily="1" charset="0"/>
                <a:ea typeface="微软雅黑" panose="020B0503020204020204" pitchFamily="34" charset="-122"/>
                <a:cs typeface="Fira Code" pitchFamily="1" charset="0"/>
              </a:rPr>
              <a:t>读写</a:t>
            </a:r>
            <a:r>
              <a:rPr lang="nl-NL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]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；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fp.readline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 [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显示一行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]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；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lines=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fp.readlines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 [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显示所有行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]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；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seek(0)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跳转到开始；</a:t>
            </a: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同上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or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pd.read_csv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(‘iris.csv’)/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pd.read_table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(‘iris.csv',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sep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=',’)</a:t>
            </a:r>
          </a:p>
          <a:p>
            <a:pPr algn="just" eaLnBrk="1" hangingPunct="1"/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读取部分行：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pd.read_table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(‘iris.csv’,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nrows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=5)/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pd.read_csv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(‘iris.csv’,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chunksize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=5) 【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若一共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150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行，最后一共函数返回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30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个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chunks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，每个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chunks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五行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：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myfile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=open(‘testit.txt‘,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’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w‘);for line in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mydata:myfile.write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(line+ '\n’)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：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db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MySQLdb.connect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(“localhost”,“root”,“123456”,“myciti”);cursor=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db.cursor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();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cursor.execute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语句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 //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datas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cursor.fetchall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()[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读取全部数据，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datas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是二维数组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行列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)]</a:t>
            </a:r>
          </a:p>
          <a:p>
            <a:pPr eaLnBrk="1" hangingPunct="1"/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1" hangingPunct="1"/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E7E1D3-A52C-94F7-D887-41D63BAA2CF6}"/>
              </a:ext>
            </a:extLst>
          </p:cNvPr>
          <p:cNvSpPr txBox="1"/>
          <p:nvPr/>
        </p:nvSpPr>
        <p:spPr>
          <a:xfrm>
            <a:off x="2127250" y="198496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9 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数据处理技术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AB5F23-5496-238C-33F1-94D3CBE9CA3D}"/>
              </a:ext>
            </a:extLst>
          </p:cNvPr>
          <p:cNvSpPr txBox="1"/>
          <p:nvPr/>
        </p:nvSpPr>
        <p:spPr>
          <a:xfrm>
            <a:off x="-68292" y="2077789"/>
            <a:ext cx="463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索引上的合并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144A09-FCFF-97C4-161A-97B7B4DB0F89}"/>
              </a:ext>
            </a:extLst>
          </p:cNvPr>
          <p:cNvSpPr txBox="1"/>
          <p:nvPr/>
        </p:nvSpPr>
        <p:spPr>
          <a:xfrm>
            <a:off x="-23599" y="2358126"/>
            <a:ext cx="9372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①</a:t>
            </a:r>
            <a:r>
              <a:rPr lang="en-US" altLang="en-U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pd.merge</a:t>
            </a:r>
            <a:r>
              <a:rPr lang="en-US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data1</a:t>
            </a:r>
            <a:r>
              <a:rPr lang="en-US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data2</a:t>
            </a:r>
            <a:r>
              <a:rPr lang="en-US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,left_on=‘key’,</a:t>
            </a:r>
            <a:r>
              <a:rPr lang="en-US" altLang="en-U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right_index</a:t>
            </a:r>
            <a:r>
              <a:rPr lang="en-US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</a:t>
            </a:r>
            <a:r>
              <a:rPr lang="en-US" altLang="en-US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True,how</a:t>
            </a:r>
            <a:r>
              <a:rPr lang="en-US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=‘outer</a:t>
            </a:r>
            <a:r>
              <a:rPr lang="en-US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‘)[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按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的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key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列合并，当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key==data2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的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index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列时合并</a:t>
            </a:r>
            <a:r>
              <a:rPr lang="en-US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]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；②若是联合索引，可以用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pd.merge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lefth,righth,left_on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 [’key1’,‘key2’],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right_index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=True)</a:t>
            </a:r>
            <a:r>
              <a:rPr lang="en-US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[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按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的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key1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、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key2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列合并，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data2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的索引列也由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key1key2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组成</a:t>
            </a:r>
            <a:r>
              <a:rPr lang="en-US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Fira Code" pitchFamily="1" charset="0"/>
              </a:rPr>
              <a:t>]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③直接按索引合并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left2.join(right2,how='outer’)/left1.join(right1, on='key’)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轴向连接：</a:t>
            </a:r>
            <a:r>
              <a:rPr lang="it-IT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np.concatenate([arr1,arr2],axis=1) 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【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arr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的第一个元素拼接</a:t>
            </a:r>
            <a:r>
              <a:rPr lang="it-IT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arr2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的第一个元素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,……】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选择性合并：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np.where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pd.isnull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(a),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b,a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 【a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是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null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，则赋值为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b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的元素，否则仍然用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的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  <a:endParaRPr lang="it-IT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ECB33B-4E4C-3D64-A170-5F040915A9F1}"/>
              </a:ext>
            </a:extLst>
          </p:cNvPr>
          <p:cNvSpPr txBox="1"/>
          <p:nvPr/>
        </p:nvSpPr>
        <p:spPr>
          <a:xfrm>
            <a:off x="-100042" y="3679869"/>
            <a:ext cx="463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2762E5-3796-1CC7-0725-D3CFA7C2307A}"/>
              </a:ext>
            </a:extLst>
          </p:cNvPr>
          <p:cNvSpPr txBox="1"/>
          <p:nvPr/>
        </p:nvSpPr>
        <p:spPr>
          <a:xfrm>
            <a:off x="-68292" y="3942569"/>
            <a:ext cx="9372600" cy="239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重复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data.duplicated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():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判断每行是否重复 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data.drop_duplicates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([‘k1’,‘k2’],keep=‘last’): 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判断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k1k2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联合的重复值，并去除保留最后一个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[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不加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keep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默认保第一个，不传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key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那么整行都重复才删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]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替换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data.replace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(-999,np.nan)/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data.replace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([-999,-1000],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np.nan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)【-999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或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-1000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换空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】/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data.replace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([-999, -1000],[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np.nan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, 0])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【-999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换空 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-1000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换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0】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cs typeface="Fira Code" pitchFamily="1" charset="0"/>
              </a:rPr>
              <a:t>异常值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data[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np.abs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(data) &gt; 3] =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np.sign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(data) * 3 【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绝对值大于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3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的统统变为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3/-3】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排列 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np.random.permutation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(5)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生成从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到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数字随机排列 采样：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df.take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([1,3,4])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选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134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行作为样本</a:t>
            </a: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df.take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np.random.permutation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len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4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df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))[:3])【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随机选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3</a:t>
            </a: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行作为采样</a:t>
            </a:r>
            <a:r>
              <a:rPr lang="en-US" altLang="zh-CN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</a:p>
          <a:p>
            <a:pPr eaLnBrk="0" hangingPunct="0">
              <a:spcBef>
                <a:spcPct val="20000"/>
              </a:spcBef>
            </a:pP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   </a:t>
            </a:r>
            <a:endParaRPr lang="en-US" altLang="zh-CN" sz="1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66F1B8-8C11-D872-F3E6-B8DC39F382EE}"/>
              </a:ext>
            </a:extLst>
          </p:cNvPr>
          <p:cNvSpPr txBox="1"/>
          <p:nvPr/>
        </p:nvSpPr>
        <p:spPr>
          <a:xfrm>
            <a:off x="2332008" y="56910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10 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数据分析技术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6D2AEA-610C-4DA2-B71F-19C7DBD8667D}"/>
              </a:ext>
            </a:extLst>
          </p:cNvPr>
          <p:cNvSpPr txBox="1"/>
          <p:nvPr/>
        </p:nvSpPr>
        <p:spPr>
          <a:xfrm>
            <a:off x="-61942" y="5691078"/>
            <a:ext cx="463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en-US" altLang="zh-CN" sz="1800" b="1" kern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AE275E-13FD-D1B6-6D79-606456DC864A}"/>
              </a:ext>
            </a:extLst>
          </p:cNvPr>
          <p:cNvSpPr txBox="1"/>
          <p:nvPr/>
        </p:nvSpPr>
        <p:spPr>
          <a:xfrm>
            <a:off x="-36542" y="5958214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属性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nidm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维数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(1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维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/2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维数组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)shape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维度（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m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行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列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)size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元素个数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itemsize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占字节大小</a:t>
            </a:r>
            <a:endParaRPr lang="en-US" altLang="zh-CN" sz="15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【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举例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 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arange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(15).reshape(3,5)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取值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0~14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分为三行五列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[[0,1,2,3,4],[5…… dtype.name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为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int64 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ndim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=2 shape=(3,5)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23BA0C1-6570-4B15-420A-0B9F25037453}"/>
              </a:ext>
            </a:extLst>
          </p:cNvPr>
          <p:cNvSpPr txBox="1"/>
          <p:nvPr/>
        </p:nvSpPr>
        <p:spPr>
          <a:xfrm>
            <a:off x="19050" y="0"/>
            <a:ext cx="92773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①创数组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array([2,3,4])/array([[1,2],[3,4]],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dtype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=complex)【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复数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】/zeros((3,4))</a:t>
            </a:r>
          </a:p>
          <a:p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全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矩阵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/ones((2,3,4),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dtype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=int16)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全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三维矩阵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[[[1,1,1,1]…/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arange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(10,30,5)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从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10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到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30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（不含）间隔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5[10,15,20,25] 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②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运算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：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A*B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对应元素乘法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/dot(A,B)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矩阵相乘 ③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复制：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不拷贝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b=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a【b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is a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返回真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浅拷贝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c=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a.view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()【c is a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返回假 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c.base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is a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返回真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深拷贝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d=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a.copy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1BC28D-033F-07EF-8432-7FE99ADED49F}"/>
              </a:ext>
            </a:extLst>
          </p:cNvPr>
          <p:cNvSpPr txBox="1"/>
          <p:nvPr/>
        </p:nvSpPr>
        <p:spPr>
          <a:xfrm>
            <a:off x="-61942" y="914400"/>
            <a:ext cx="463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Pandas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821A1B-E3B3-F749-8DB8-7B15D8C36D11}"/>
              </a:ext>
            </a:extLst>
          </p:cNvPr>
          <p:cNvSpPr txBox="1"/>
          <p:nvPr/>
        </p:nvSpPr>
        <p:spPr>
          <a:xfrm>
            <a:off x="6350" y="1143000"/>
            <a:ext cx="91376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①创数组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pd.Series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([4,7,-5,3])【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自动索引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0~3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，用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obj.values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和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obj.index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分别取数据和索引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】/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pd.Series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([4,7,-5,3],index=[‘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d’,‘b’,‘a’,‘c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’])【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指定索引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】/obj2[‘a’]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读取数据</a:t>
            </a:r>
            <a:endParaRPr lang="en-US" altLang="zh-CN" sz="15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ira Code" pitchFamily="1" charset="0"/>
                <a:cs typeface="Times New Roman" panose="02020603050405020304" pitchFamily="18" charset="0"/>
              </a:rPr>
              <a:t>②转</a:t>
            </a:r>
            <a:r>
              <a:rPr lang="en-US" altLang="zh-CN" sz="1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ira Code" pitchFamily="1" charset="0"/>
                <a:cs typeface="Times New Roman" panose="02020603050405020304" pitchFamily="18" charset="0"/>
              </a:rPr>
              <a:t>DataFrame: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={‘state’:[‘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Ohio’,‘Ohio’,‘Nevada’,‘Nevada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’], ‘year’:[2000,</a:t>
            </a:r>
          </a:p>
          <a:p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2001,2002],‘pop’:[1.5,1.7,2.4,2.9]} 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；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frame= 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pd.DataFrame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data,columns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=[</a:t>
            </a:r>
          </a:p>
          <a:p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‘</a:t>
            </a:r>
            <a:r>
              <a:rPr lang="en-US" altLang="zh-CN" sz="15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year’,‘state’,‘pop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’])【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传入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columns</a:t>
            </a:r>
            <a:r>
              <a:rPr lang="zh-CN" altLang="en-US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指定列顺序</a:t>
            </a:r>
            <a:r>
              <a:rPr lang="en-US" altLang="zh-CN" sz="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】</a:t>
            </a:r>
          </a:p>
          <a:p>
            <a:endParaRPr lang="en-US" altLang="zh-CN" sz="15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99C2C5-7467-C3DD-4DAE-21E0129D5330}"/>
              </a:ext>
            </a:extLst>
          </p:cNvPr>
          <p:cNvSpPr txBox="1"/>
          <p:nvPr/>
        </p:nvSpPr>
        <p:spPr>
          <a:xfrm>
            <a:off x="-61942" y="2275423"/>
            <a:ext cx="463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800" b="1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en-US" altLang="zh-CN" sz="1800" b="1" kern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2FCB09-947C-FEBF-F3C1-85AD68F40149}"/>
              </a:ext>
            </a:extLst>
          </p:cNvPr>
          <p:cNvSpPr txBox="1"/>
          <p:nvPr/>
        </p:nvSpPr>
        <p:spPr>
          <a:xfrm>
            <a:off x="-6350" y="2505670"/>
            <a:ext cx="96837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训练集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X_train,X_test,Y_train,Y_test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iris_feature,iris_label,test_size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=0.3,random_state=30)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生成决策树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tree.DecisionTreeClassifier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clf=clf.fit(X_train,Y_train)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clf.predict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获取预测率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predict,Y_test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D1AFFB-0743-926E-FBDD-51085307DE1B}"/>
              </a:ext>
            </a:extLst>
          </p:cNvPr>
          <p:cNvSpPr txBox="1"/>
          <p:nvPr/>
        </p:nvSpPr>
        <p:spPr>
          <a:xfrm>
            <a:off x="1981200" y="32766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11 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数据可视化技术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C0F15B-0F2A-79D5-79FF-FCEADA7BEE44}"/>
              </a:ext>
            </a:extLst>
          </p:cNvPr>
          <p:cNvSpPr txBox="1"/>
          <p:nvPr/>
        </p:nvSpPr>
        <p:spPr>
          <a:xfrm>
            <a:off x="-38100" y="3574255"/>
            <a:ext cx="9258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折线图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4], [1, 4, 9, 16])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散点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4], [1, 4, 9, 16],’o’)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柱状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subplot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子图内部图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17942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</TotalTime>
  <Words>1064</Words>
  <Application>Microsoft Office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</vt:lpstr>
      <vt:lpstr>微软雅黑</vt:lpstr>
      <vt:lpstr>Arial</vt:lpstr>
      <vt:lpstr>Calibri</vt:lpstr>
      <vt:lpstr>Fira Code</vt:lpstr>
      <vt:lpstr>Times New Roman</vt:lpstr>
      <vt:lpstr>Office 主题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255</cp:revision>
  <dcterms:created xsi:type="dcterms:W3CDTF">2010-07-16T22:48:55Z</dcterms:created>
  <dcterms:modified xsi:type="dcterms:W3CDTF">2025-01-03T06:27:00Z</dcterms:modified>
</cp:coreProperties>
</file>