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257" r:id="rId2"/>
    <p:sldId id="625" r:id="rId3"/>
    <p:sldId id="626" r:id="rId4"/>
    <p:sldId id="627" r:id="rId5"/>
    <p:sldId id="628" r:id="rId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9">
          <p15:clr>
            <a:srgbClr val="A4A3A4"/>
          </p15:clr>
        </p15:guide>
      </p15:sldGuideLst>
    </p:ext>
    <p:ext uri="{2D200454-40CA-4A62-9FC3-DE9A4176ACB9}">
      <p15:notesGuideLst xmlns:p15="http://schemas.microsoft.com/office/powerpoint/2012/main">
        <p15:guide id="1" orient="horz" pos="2880">
          <p15:clr>
            <a:srgbClr val="A4A3A4"/>
          </p15:clr>
        </p15:guide>
        <p15:guide id="2" pos="21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3A8"/>
    <a:srgbClr val="3F21F1"/>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53" autoAdjust="0"/>
    <p:restoredTop sz="94660"/>
  </p:normalViewPr>
  <p:slideViewPr>
    <p:cSldViewPr>
      <p:cViewPr varScale="1">
        <p:scale>
          <a:sx n="83" d="100"/>
          <a:sy n="83" d="100"/>
        </p:scale>
        <p:origin x="1257" y="57"/>
      </p:cViewPr>
      <p:guideLst>
        <p:guide orient="horz" pos="2160"/>
        <p:guide pos="2889"/>
      </p:guideLst>
    </p:cSldViewPr>
  </p:slideViewPr>
  <p:notesTextViewPr>
    <p:cViewPr>
      <p:scale>
        <a:sx n="100" d="100"/>
        <a:sy n="100" d="100"/>
      </p:scale>
      <p:origin x="0" y="0"/>
    </p:cViewPr>
  </p:notesTextViewPr>
  <p:sorterViewPr>
    <p:cViewPr>
      <p:scale>
        <a:sx n="66" d="100"/>
        <a:sy n="66" d="100"/>
      </p:scale>
      <p:origin x="0" y="1704"/>
    </p:cViewPr>
  </p:sorterViewPr>
  <p:notesViewPr>
    <p:cSldViewPr>
      <p:cViewPr varScale="1">
        <p:scale>
          <a:sx n="67" d="100"/>
          <a:sy n="67" d="100"/>
        </p:scale>
        <p:origin x="2613" y="27"/>
      </p:cViewPr>
      <p:guideLst>
        <p:guide orient="horz" pos="2880"/>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t>2025-01-03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t>2025-01-03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EEE04-AD56-47D8-0E70-1CAAAAC55393}"/>
            </a:ext>
          </a:extLst>
        </p:cNvPr>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84D36A3F-AF10-99B6-8C95-DABC1378C9A5}"/>
              </a:ext>
            </a:extLst>
          </p:cNvPr>
          <p:cNvSpPr>
            <a:spLocks noGrp="1" noRot="1" noChangeAspect="1" noTextEdit="1"/>
          </p:cNvSpPr>
          <p:nvPr>
            <p:ph type="sldImg"/>
          </p:nvPr>
        </p:nvSpPr>
        <p:spPr bwMode="auto">
          <a:noFill/>
          <a:ln>
            <a:solidFill>
              <a:srgbClr val="000000"/>
            </a:solidFill>
            <a:miter lim="800000"/>
          </a:ln>
        </p:spPr>
      </p:sp>
      <p:sp>
        <p:nvSpPr>
          <p:cNvPr id="46083" name="备注占位符 2">
            <a:extLst>
              <a:ext uri="{FF2B5EF4-FFF2-40B4-BE49-F238E27FC236}">
                <a16:creationId xmlns:a16="http://schemas.microsoft.com/office/drawing/2014/main" id="{FB5D4D18-7879-E2F4-412B-FFAC2338C0FD}"/>
              </a:ext>
            </a:extLst>
          </p:cNvPr>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Tree>
    <p:extLst>
      <p:ext uri="{BB962C8B-B14F-4D97-AF65-F5344CB8AC3E}">
        <p14:creationId xmlns:p14="http://schemas.microsoft.com/office/powerpoint/2010/main" val="700053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331DE-FF44-64B2-797E-B9C8F4CA2F61}"/>
            </a:ext>
          </a:extLst>
        </p:cNvPr>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3FBE32DA-A8BC-62BC-B028-16F9D6CE6754}"/>
              </a:ext>
            </a:extLst>
          </p:cNvPr>
          <p:cNvSpPr>
            <a:spLocks noGrp="1" noRot="1" noChangeAspect="1" noTextEdit="1"/>
          </p:cNvSpPr>
          <p:nvPr>
            <p:ph type="sldImg"/>
          </p:nvPr>
        </p:nvSpPr>
        <p:spPr bwMode="auto">
          <a:noFill/>
          <a:ln>
            <a:solidFill>
              <a:srgbClr val="000000"/>
            </a:solidFill>
            <a:miter lim="800000"/>
          </a:ln>
        </p:spPr>
      </p:sp>
      <p:sp>
        <p:nvSpPr>
          <p:cNvPr id="46083" name="备注占位符 2">
            <a:extLst>
              <a:ext uri="{FF2B5EF4-FFF2-40B4-BE49-F238E27FC236}">
                <a16:creationId xmlns:a16="http://schemas.microsoft.com/office/drawing/2014/main" id="{2ECC5846-F6C0-48D7-6210-880527665F6A}"/>
              </a:ext>
            </a:extLst>
          </p:cNvPr>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Tree>
    <p:extLst>
      <p:ext uri="{BB962C8B-B14F-4D97-AF65-F5344CB8AC3E}">
        <p14:creationId xmlns:p14="http://schemas.microsoft.com/office/powerpoint/2010/main" val="2430195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436BB-4F99-39E5-DD5D-D6C341C352A7}"/>
            </a:ext>
          </a:extLst>
        </p:cNvPr>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E10F8487-AA8B-38EB-4052-F00B578A4E71}"/>
              </a:ext>
            </a:extLst>
          </p:cNvPr>
          <p:cNvSpPr>
            <a:spLocks noGrp="1" noRot="1" noChangeAspect="1" noTextEdit="1"/>
          </p:cNvSpPr>
          <p:nvPr>
            <p:ph type="sldImg"/>
          </p:nvPr>
        </p:nvSpPr>
        <p:spPr bwMode="auto">
          <a:noFill/>
          <a:ln>
            <a:solidFill>
              <a:srgbClr val="000000"/>
            </a:solidFill>
            <a:miter lim="800000"/>
          </a:ln>
        </p:spPr>
      </p:sp>
      <p:sp>
        <p:nvSpPr>
          <p:cNvPr id="46083" name="备注占位符 2">
            <a:extLst>
              <a:ext uri="{FF2B5EF4-FFF2-40B4-BE49-F238E27FC236}">
                <a16:creationId xmlns:a16="http://schemas.microsoft.com/office/drawing/2014/main" id="{88F1180D-1E9A-E88F-9CCC-7683AFADBAF6}"/>
              </a:ext>
            </a:extLst>
          </p:cNvPr>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Tree>
    <p:extLst>
      <p:ext uri="{BB962C8B-B14F-4D97-AF65-F5344CB8AC3E}">
        <p14:creationId xmlns:p14="http://schemas.microsoft.com/office/powerpoint/2010/main" val="1552677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9BCA4-6817-9288-FEB8-0502EC657E87}"/>
            </a:ext>
          </a:extLst>
        </p:cNvPr>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132C65BD-231C-6312-C798-7329C2D88256}"/>
              </a:ext>
            </a:extLst>
          </p:cNvPr>
          <p:cNvSpPr>
            <a:spLocks noGrp="1" noRot="1" noChangeAspect="1" noTextEdit="1"/>
          </p:cNvSpPr>
          <p:nvPr>
            <p:ph type="sldImg"/>
          </p:nvPr>
        </p:nvSpPr>
        <p:spPr bwMode="auto">
          <a:noFill/>
          <a:ln>
            <a:solidFill>
              <a:srgbClr val="000000"/>
            </a:solidFill>
            <a:miter lim="800000"/>
          </a:ln>
        </p:spPr>
      </p:sp>
      <p:sp>
        <p:nvSpPr>
          <p:cNvPr id="46083" name="备注占位符 2">
            <a:extLst>
              <a:ext uri="{FF2B5EF4-FFF2-40B4-BE49-F238E27FC236}">
                <a16:creationId xmlns:a16="http://schemas.microsoft.com/office/drawing/2014/main" id="{6469B72A-145B-90B6-5CD0-C363E7C629EB}"/>
              </a:ext>
            </a:extLst>
          </p:cNvPr>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Tree>
    <p:extLst>
      <p:ext uri="{BB962C8B-B14F-4D97-AF65-F5344CB8AC3E}">
        <p14:creationId xmlns:p14="http://schemas.microsoft.com/office/powerpoint/2010/main" val="1774095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t>January 3, 2025</a:t>
            </a:fld>
            <a:endParaRPr lang="zh-CN" alt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t>January 3, 2025</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t>‹#›</a:t>
            </a:fld>
            <a:endParaRPr lang="zh-CN" alt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t>January 3, 2025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t>January 3, 2025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t>‹#›</a:t>
            </a:fld>
            <a:endParaRPr lang="zh-CN" alt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t>January 3, 2025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t>‹#›</a:t>
            </a:fld>
            <a:endParaRPr lang="zh-CN" alt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t>January 3, 2025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t>‹#›</a:t>
            </a:fld>
            <a:endParaRPr lang="zh-CN" alt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t>January 3, 2025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t>‹#›</a:t>
            </a:fld>
            <a:endParaRPr lang="zh-CN" alt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t>January 3, 2025</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t>‹#›</a:t>
            </a:fld>
            <a:endParaRPr lang="zh-CN" alt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t>January 3, 2025</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t>‹#›</a:t>
            </a:fld>
            <a:endParaRPr lang="zh-CN" alt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t>January 3, 2025</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t>‹#›</a:t>
            </a:fld>
            <a:endParaRPr lang="zh-CN" alt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t>January 3, 2025</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t>‹#›</a:t>
            </a:fld>
            <a:endParaRPr lang="zh-CN" alt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t>January 3, 2025</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t>‹#›</a:t>
            </a:fld>
            <a:endParaRPr lang="zh-CN" alt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t>January 3, 2025</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2.wdp"/><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NULL" TargetMode="Externa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3" name="灯片编号占位符 9"/>
          <p:cNvSpPr>
            <a:spLocks noGrp="1"/>
          </p:cNvSpPr>
          <p:nvPr>
            <p:ph type="sldNum" sz="quarter" idx="12"/>
          </p:nvPr>
        </p:nvSpPr>
        <p:spPr/>
        <p:txBody>
          <a:bodyPr/>
          <a:lstStyle/>
          <a:p>
            <a:fld id="{FEDE585B-7DBF-4E9A-8DFC-40CAE5833393}" type="slidenum">
              <a:rPr lang="zh-CN" altLang="en-US" smtClean="0"/>
              <a:t>1</a:t>
            </a:fld>
            <a:endParaRPr lang="zh-CN" altLang="en-US"/>
          </a:p>
        </p:txBody>
      </p:sp>
      <p:sp>
        <p:nvSpPr>
          <p:cNvPr id="3" name="文本框 2">
            <a:extLst>
              <a:ext uri="{FF2B5EF4-FFF2-40B4-BE49-F238E27FC236}">
                <a16:creationId xmlns:a16="http://schemas.microsoft.com/office/drawing/2014/main" id="{8CFD4BAC-BC16-3353-9C6F-7139BBDEE27E}"/>
              </a:ext>
            </a:extLst>
          </p:cNvPr>
          <p:cNvSpPr txBox="1"/>
          <p:nvPr/>
        </p:nvSpPr>
        <p:spPr>
          <a:xfrm>
            <a:off x="2819400" y="33068"/>
            <a:ext cx="4572000" cy="400110"/>
          </a:xfrm>
          <a:prstGeom prst="rect">
            <a:avLst/>
          </a:prstGeom>
          <a:noFill/>
        </p:spPr>
        <p:txBody>
          <a:bodyPr wrap="square">
            <a:spAutoFit/>
          </a:bodyPr>
          <a:lstStyle/>
          <a:p>
            <a:r>
              <a:rPr lang="en-US" altLang="zh-CN" sz="2000" b="1" dirty="0"/>
              <a:t>Lecture 12 Hadoop</a:t>
            </a:r>
            <a:r>
              <a:rPr lang="zh-CN" altLang="en-US" sz="2000" b="1" dirty="0"/>
              <a:t>生态系统</a:t>
            </a:r>
          </a:p>
        </p:txBody>
      </p:sp>
      <p:sp>
        <p:nvSpPr>
          <p:cNvPr id="5" name="文本框 4">
            <a:extLst>
              <a:ext uri="{FF2B5EF4-FFF2-40B4-BE49-F238E27FC236}">
                <a16:creationId xmlns:a16="http://schemas.microsoft.com/office/drawing/2014/main" id="{B28BF3B8-0070-D2A1-E9AE-BD2137CFA410}"/>
              </a:ext>
            </a:extLst>
          </p:cNvPr>
          <p:cNvSpPr txBox="1"/>
          <p:nvPr/>
        </p:nvSpPr>
        <p:spPr>
          <a:xfrm>
            <a:off x="-76200" y="304800"/>
            <a:ext cx="9296400" cy="338554"/>
          </a:xfrm>
          <a:prstGeom prst="rect">
            <a:avLst/>
          </a:prstGeom>
          <a:noFill/>
        </p:spPr>
        <p:txBody>
          <a:bodyPr wrap="square">
            <a:spAutoFit/>
          </a:bodyPr>
          <a:lstStyle/>
          <a:p>
            <a:r>
              <a:rPr lang="en-US" altLang="zh-CN" sz="1600" dirty="0">
                <a:latin typeface="楷体" panose="02010609060101010101" pitchFamily="49" charset="-122"/>
                <a:ea typeface="楷体" panose="02010609060101010101" pitchFamily="49" charset="-122"/>
              </a:rPr>
              <a:t>Hadoop</a:t>
            </a:r>
            <a:r>
              <a:rPr lang="zh-CN" altLang="en-US" sz="1600" dirty="0">
                <a:latin typeface="楷体" panose="02010609060101010101" pitchFamily="49" charset="-122"/>
                <a:ea typeface="楷体" panose="02010609060101010101" pitchFamily="49" charset="-122"/>
              </a:rPr>
              <a:t>是分布式计算平台基于</a:t>
            </a:r>
            <a:r>
              <a:rPr lang="en-US" altLang="zh-CN" sz="1600" dirty="0">
                <a:latin typeface="楷体" panose="02010609060101010101" pitchFamily="49" charset="-122"/>
                <a:ea typeface="楷体" panose="02010609060101010101" pitchFamily="49" charset="-122"/>
              </a:rPr>
              <a:t>Java</a:t>
            </a:r>
            <a:r>
              <a:rPr lang="zh-CN" altLang="en-US" sz="1600" dirty="0">
                <a:latin typeface="楷体" panose="02010609060101010101" pitchFamily="49" charset="-122"/>
                <a:ea typeface="楷体" panose="02010609060101010101" pitchFamily="49" charset="-122"/>
              </a:rPr>
              <a:t>开发。核心是</a:t>
            </a:r>
            <a:r>
              <a:rPr lang="en-US" altLang="zh-CN" sz="1600" dirty="0">
                <a:latin typeface="楷体" panose="02010609060101010101" pitchFamily="49" charset="-122"/>
                <a:ea typeface="楷体" panose="02010609060101010101" pitchFamily="49" charset="-122"/>
              </a:rPr>
              <a:t>Hadoop</a:t>
            </a:r>
            <a:r>
              <a:rPr lang="zh-CN" altLang="en-US" sz="1600" dirty="0">
                <a:latin typeface="楷体" panose="02010609060101010101" pitchFamily="49" charset="-122"/>
                <a:ea typeface="楷体" panose="02010609060101010101" pitchFamily="49" charset="-122"/>
              </a:rPr>
              <a:t>分布式文件系统（</a:t>
            </a:r>
            <a:r>
              <a:rPr lang="en-US" altLang="zh-CN" sz="1600" dirty="0">
                <a:latin typeface="楷体" panose="02010609060101010101" pitchFamily="49" charset="-122"/>
                <a:ea typeface="楷体" panose="02010609060101010101" pitchFamily="49" charset="-122"/>
              </a:rPr>
              <a:t>HDFS</a:t>
            </a:r>
            <a:r>
              <a:rPr lang="zh-CN" altLang="en-US" sz="1600" dirty="0">
                <a:latin typeface="楷体" panose="02010609060101010101" pitchFamily="49" charset="-122"/>
                <a:ea typeface="楷体" panose="02010609060101010101" pitchFamily="49" charset="-122"/>
              </a:rPr>
              <a:t>）和</a:t>
            </a:r>
            <a:r>
              <a:rPr lang="en-US" altLang="zh-CN" sz="1600" dirty="0">
                <a:latin typeface="楷体" panose="02010609060101010101" pitchFamily="49" charset="-122"/>
                <a:ea typeface="楷体" panose="02010609060101010101" pitchFamily="49" charset="-122"/>
              </a:rPr>
              <a:t>MapReduce</a:t>
            </a:r>
            <a:endParaRPr lang="zh-CN" altLang="en-US" sz="1600" dirty="0">
              <a:latin typeface="楷体" panose="02010609060101010101" pitchFamily="49" charset="-122"/>
              <a:ea typeface="楷体" panose="02010609060101010101" pitchFamily="49" charset="-122"/>
            </a:endParaRPr>
          </a:p>
        </p:txBody>
      </p:sp>
      <p:sp>
        <p:nvSpPr>
          <p:cNvPr id="7" name="TextBox 11">
            <a:extLst>
              <a:ext uri="{FF2B5EF4-FFF2-40B4-BE49-F238E27FC236}">
                <a16:creationId xmlns:a16="http://schemas.microsoft.com/office/drawing/2014/main" id="{33D3777F-9AC9-D6A7-81A9-9DEE2C2351A4}"/>
              </a:ext>
            </a:extLst>
          </p:cNvPr>
          <p:cNvSpPr txBox="1">
            <a:spLocks noChangeArrowheads="1"/>
          </p:cNvSpPr>
          <p:nvPr/>
        </p:nvSpPr>
        <p:spPr bwMode="auto">
          <a:xfrm>
            <a:off x="-76200" y="478390"/>
            <a:ext cx="5562600" cy="400110"/>
          </a:xfrm>
          <a:prstGeom prst="rect">
            <a:avLst/>
          </a:prstGeom>
          <a:noFill/>
          <a:ln w="9525">
            <a:noFill/>
            <a:miter lim="800000"/>
          </a:ln>
        </p:spPr>
        <p:txBody>
          <a:bodyPr>
            <a:spAutoFit/>
          </a:bodyPr>
          <a:lstStyle/>
          <a:p>
            <a:r>
              <a:rPr lang="zh-CN" altLang="en-US" b="1" dirty="0">
                <a:solidFill>
                  <a:srgbClr val="002060"/>
                </a:solidFill>
                <a:latin typeface="微软雅黑" panose="020B0503020204020204" pitchFamily="34" charset="-122"/>
                <a:ea typeface="微软雅黑" panose="020B0503020204020204" pitchFamily="34" charset="-122"/>
                <a:sym typeface="+mn-ea"/>
              </a:rPr>
              <a:t>1</a:t>
            </a:r>
            <a:r>
              <a:rPr lang="en-US" altLang="zh-CN" b="1" dirty="0">
                <a:solidFill>
                  <a:srgbClr val="002060"/>
                </a:solidFill>
                <a:latin typeface="微软雅黑" panose="020B0503020204020204" pitchFamily="34" charset="-122"/>
                <a:ea typeface="微软雅黑" panose="020B0503020204020204" pitchFamily="34" charset="-122"/>
                <a:sym typeface="+mn-ea"/>
              </a:rPr>
              <a:t>2</a:t>
            </a:r>
            <a:r>
              <a:rPr lang="zh-CN" altLang="en-US" b="1" dirty="0">
                <a:solidFill>
                  <a:srgbClr val="002060"/>
                </a:solidFill>
                <a:latin typeface="微软雅黑" panose="020B0503020204020204" pitchFamily="34" charset="-122"/>
                <a:ea typeface="微软雅黑" panose="020B0503020204020204" pitchFamily="34" charset="-122"/>
                <a:sym typeface="+mn-ea"/>
              </a:rPr>
              <a:t>.1 Hadoop总体架构</a:t>
            </a:r>
            <a:endParaRPr lang="zh-CN" altLang="en-US" sz="2000" b="1" dirty="0">
              <a:solidFill>
                <a:srgbClr val="002060"/>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3A74775-1BD7-4543-2462-5D2954C23512}"/>
              </a:ext>
            </a:extLst>
          </p:cNvPr>
          <p:cNvSpPr txBox="1"/>
          <p:nvPr/>
        </p:nvSpPr>
        <p:spPr>
          <a:xfrm>
            <a:off x="-66136" y="743576"/>
            <a:ext cx="9210136" cy="3939540"/>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rPr>
              <a:t>系统架构：</a:t>
            </a:r>
            <a:r>
              <a:rPr lang="zh-CN" altLang="en-US" dirty="0"/>
              <a:t>部署在低成本的</a:t>
            </a:r>
            <a:r>
              <a:rPr lang="en-US" altLang="zh-CN" dirty="0"/>
              <a:t>Intel/Linux</a:t>
            </a:r>
            <a:r>
              <a:rPr lang="zh-CN" altLang="en-US" dirty="0"/>
              <a:t>硬件平台上。由多台装有</a:t>
            </a:r>
            <a:r>
              <a:rPr lang="en-US" altLang="zh-CN" dirty="0"/>
              <a:t>Intel x86</a:t>
            </a:r>
            <a:r>
              <a:rPr lang="zh-CN" altLang="en-US" dirty="0"/>
              <a:t>处理器的服务器或</a:t>
            </a:r>
            <a:r>
              <a:rPr lang="en-US" altLang="zh-CN" dirty="0"/>
              <a:t>PC</a:t>
            </a:r>
            <a:r>
              <a:rPr lang="zh-CN" altLang="en-US" dirty="0"/>
              <a:t>机组成。通过高速局域网构成一个计算集群。各个节点上运行</a:t>
            </a:r>
            <a:r>
              <a:rPr lang="en-US" altLang="zh-CN" dirty="0"/>
              <a:t>Linux</a:t>
            </a:r>
            <a:r>
              <a:rPr lang="zh-CN" altLang="en-US" dirty="0"/>
              <a:t>操作系统</a:t>
            </a:r>
            <a:endParaRPr lang="en-US" altLang="zh-CN" dirty="0"/>
          </a:p>
          <a:p>
            <a:r>
              <a:rPr lang="zh-CN" altLang="en-US" b="1" dirty="0">
                <a:latin typeface="微软雅黑" panose="020B0503020204020204" pitchFamily="34" charset="-122"/>
                <a:ea typeface="微软雅黑" panose="020B0503020204020204" pitchFamily="34" charset="-122"/>
              </a:rPr>
              <a:t>主要模式：</a:t>
            </a:r>
            <a:r>
              <a:rPr lang="zh-CN" altLang="en-US" dirty="0"/>
              <a:t>单机模式、虚拟分布模式、完全分布模式</a:t>
            </a:r>
            <a:endParaRPr lang="en-US" altLang="zh-CN" dirty="0"/>
          </a:p>
          <a:p>
            <a:r>
              <a:rPr lang="zh-CN" altLang="en-US" b="1" dirty="0">
                <a:latin typeface="微软雅黑" panose="020B0503020204020204" pitchFamily="34" charset="-122"/>
                <a:ea typeface="微软雅黑" panose="020B0503020204020204" pitchFamily="34" charset="-122"/>
              </a:rPr>
              <a:t>集群配置：</a:t>
            </a:r>
            <a:r>
              <a:rPr lang="en-US" altLang="zh-CN" sz="1600" dirty="0"/>
              <a:t>【</a:t>
            </a:r>
            <a:r>
              <a:rPr lang="zh-CN" altLang="en-US" sz="1600" dirty="0"/>
              <a:t>硬件</a:t>
            </a:r>
            <a:r>
              <a:rPr lang="en-US" altLang="zh-CN" sz="1600" dirty="0"/>
              <a:t>】</a:t>
            </a:r>
            <a:r>
              <a:rPr lang="en-US" altLang="zh-CN" sz="1600" dirty="0" err="1"/>
              <a:t>NameNode</a:t>
            </a:r>
            <a:r>
              <a:rPr lang="zh-CN" altLang="zh-CN" sz="1600" dirty="0">
                <a:solidFill>
                  <a:prstClr val="black"/>
                </a:solidFill>
                <a:latin typeface="楷体" panose="02010609060101010101" pitchFamily="49" charset="-122"/>
                <a:ea typeface="楷体" panose="02010609060101010101" pitchFamily="49" charset="-122"/>
                <a:sym typeface="+mn-ea"/>
              </a:rPr>
              <a:t>（执行作业调度</a:t>
            </a:r>
            <a:r>
              <a:rPr lang="en-US" altLang="zh-CN" sz="1600" dirty="0">
                <a:solidFill>
                  <a:prstClr val="black"/>
                </a:solidFill>
                <a:latin typeface="楷体" panose="02010609060101010101" pitchFamily="49" charset="-122"/>
                <a:ea typeface="楷体" panose="02010609060101010101" pitchFamily="49" charset="-122"/>
                <a:sym typeface="+mn-ea"/>
              </a:rPr>
              <a:t>/</a:t>
            </a:r>
            <a:r>
              <a:rPr lang="zh-CN" altLang="zh-CN" sz="1600" dirty="0">
                <a:solidFill>
                  <a:prstClr val="black"/>
                </a:solidFill>
                <a:latin typeface="楷体" panose="02010609060101010101" pitchFamily="49" charset="-122"/>
                <a:ea typeface="楷体" panose="02010609060101010101" pitchFamily="49" charset="-122"/>
                <a:sym typeface="+mn-ea"/>
              </a:rPr>
              <a:t>资源调配</a:t>
            </a:r>
            <a:r>
              <a:rPr lang="en-US" altLang="zh-CN" sz="1600" dirty="0">
                <a:solidFill>
                  <a:prstClr val="black"/>
                </a:solidFill>
                <a:latin typeface="楷体" panose="02010609060101010101" pitchFamily="49" charset="-122"/>
                <a:ea typeface="楷体" panose="02010609060101010101" pitchFamily="49" charset="-122"/>
                <a:sym typeface="+mn-ea"/>
              </a:rPr>
              <a:t>/</a:t>
            </a:r>
            <a:r>
              <a:rPr lang="zh-CN" altLang="zh-CN" sz="1600" dirty="0">
                <a:solidFill>
                  <a:prstClr val="black"/>
                </a:solidFill>
                <a:latin typeface="楷体" panose="02010609060101010101" pitchFamily="49" charset="-122"/>
                <a:ea typeface="楷体" panose="02010609060101010101" pitchFamily="49" charset="-122"/>
                <a:sym typeface="+mn-ea"/>
              </a:rPr>
              <a:t>系统监控等）</a:t>
            </a:r>
            <a:r>
              <a:rPr lang="en-US" altLang="zh-CN" sz="1600" dirty="0" err="1">
                <a:solidFill>
                  <a:prstClr val="black"/>
                </a:solidFill>
                <a:latin typeface="Calibri" panose="020F0502020204030204"/>
                <a:ea typeface="宋体" panose="02010600030101010101" pitchFamily="2" charset="-122"/>
                <a:sym typeface="+mn-ea"/>
              </a:rPr>
              <a:t>DataNode</a:t>
            </a:r>
            <a:r>
              <a:rPr lang="zh-CN" altLang="zh-CN" sz="1600" dirty="0">
                <a:solidFill>
                  <a:prstClr val="black"/>
                </a:solidFill>
                <a:latin typeface="楷体" panose="02010609060101010101" pitchFamily="49" charset="-122"/>
                <a:ea typeface="楷体" panose="02010609060101010101" pitchFamily="49" charset="-122"/>
                <a:sym typeface="+mn-ea"/>
              </a:rPr>
              <a:t>（具体的数据计算任务）</a:t>
            </a:r>
            <a:r>
              <a:rPr lang="en-US" altLang="zh-CN" sz="1600" dirty="0">
                <a:solidFill>
                  <a:prstClr val="black"/>
                </a:solidFill>
                <a:latin typeface="Calibri" panose="020F0502020204030204"/>
                <a:ea typeface="宋体" panose="02010600030101010101" pitchFamily="2" charset="-122"/>
                <a:sym typeface="+mn-ea"/>
              </a:rPr>
              <a:t>【</a:t>
            </a:r>
            <a:r>
              <a:rPr lang="zh-CN" altLang="en-US" sz="1600" dirty="0">
                <a:solidFill>
                  <a:prstClr val="black"/>
                </a:solidFill>
                <a:latin typeface="Calibri" panose="020F0502020204030204"/>
                <a:ea typeface="宋体" panose="02010600030101010101" pitchFamily="2" charset="-122"/>
                <a:sym typeface="+mn-ea"/>
              </a:rPr>
              <a:t>网络</a:t>
            </a:r>
            <a:r>
              <a:rPr lang="en-US" altLang="zh-CN" sz="1600" dirty="0">
                <a:solidFill>
                  <a:prstClr val="black"/>
                </a:solidFill>
                <a:latin typeface="Calibri" panose="020F0502020204030204"/>
                <a:ea typeface="宋体" panose="02010600030101010101" pitchFamily="2" charset="-122"/>
                <a:sym typeface="+mn-ea"/>
              </a:rPr>
              <a:t>】</a:t>
            </a:r>
            <a:r>
              <a:rPr lang="en-US" altLang="zh-CN" sz="1600" dirty="0" err="1">
                <a:solidFill>
                  <a:prstClr val="black"/>
                </a:solidFill>
                <a:latin typeface="Calibri" panose="020F0502020204030204"/>
                <a:ea typeface="宋体" panose="02010600030101010101" pitchFamily="2" charset="-122"/>
                <a:sym typeface="+mn-ea"/>
              </a:rPr>
              <a:t>NameNode</a:t>
            </a:r>
            <a:r>
              <a:rPr lang="zh-CN" altLang="en-US" sz="1600" dirty="0">
                <a:solidFill>
                  <a:prstClr val="black"/>
                </a:solidFill>
                <a:latin typeface="Calibri" panose="020F0502020204030204"/>
                <a:ea typeface="宋体" panose="02010600030101010101" pitchFamily="2" charset="-122"/>
                <a:sym typeface="+mn-ea"/>
              </a:rPr>
              <a:t>到机架（</a:t>
            </a:r>
            <a:r>
              <a:rPr lang="en-US" altLang="zh-CN" sz="1600" dirty="0">
                <a:solidFill>
                  <a:prstClr val="black"/>
                </a:solidFill>
                <a:latin typeface="Calibri" panose="020F0502020204030204"/>
                <a:ea typeface="宋体" panose="02010600030101010101" pitchFamily="2" charset="-122"/>
                <a:sym typeface="+mn-ea"/>
              </a:rPr>
              <a:t>Rack</a:t>
            </a:r>
            <a:r>
              <a:rPr lang="zh-CN" altLang="en-US" sz="1600" dirty="0">
                <a:solidFill>
                  <a:prstClr val="black"/>
                </a:solidFill>
                <a:latin typeface="Calibri" panose="020F0502020204030204"/>
                <a:ea typeface="宋体" panose="02010600030101010101" pitchFamily="2" charset="-122"/>
                <a:sym typeface="+mn-ea"/>
              </a:rPr>
              <a:t>）的网络连接、机架内部的</a:t>
            </a:r>
            <a:r>
              <a:rPr lang="en-US" altLang="zh-CN" sz="1600" dirty="0" err="1">
                <a:solidFill>
                  <a:prstClr val="black"/>
                </a:solidFill>
                <a:latin typeface="Calibri" panose="020F0502020204030204"/>
                <a:ea typeface="宋体" panose="02010600030101010101" pitchFamily="2" charset="-122"/>
                <a:sym typeface="+mn-ea"/>
              </a:rPr>
              <a:t>DataNode</a:t>
            </a:r>
            <a:r>
              <a:rPr lang="zh-CN" altLang="en-US" sz="1600" dirty="0">
                <a:solidFill>
                  <a:prstClr val="black"/>
                </a:solidFill>
                <a:latin typeface="Calibri" panose="020F0502020204030204"/>
                <a:ea typeface="宋体" panose="02010600030101010101" pitchFamily="2" charset="-122"/>
                <a:sym typeface="+mn-ea"/>
              </a:rPr>
              <a:t>之间的网络连接</a:t>
            </a:r>
            <a:endParaRPr lang="en-US" altLang="zh-CN" sz="1600" dirty="0">
              <a:solidFill>
                <a:prstClr val="black"/>
              </a:solidFill>
              <a:latin typeface="Calibri" panose="020F0502020204030204"/>
              <a:ea typeface="宋体" panose="02010600030101010101" pitchFamily="2" charset="-122"/>
              <a:sym typeface="+mn-ea"/>
            </a:endParaRPr>
          </a:p>
          <a:p>
            <a:r>
              <a:rPr lang="zh-CN" altLang="en-US" b="1" dirty="0">
                <a:latin typeface="微软雅黑" panose="020B0503020204020204" pitchFamily="34" charset="-122"/>
                <a:ea typeface="微软雅黑" panose="020B0503020204020204" pitchFamily="34" charset="-122"/>
                <a:sym typeface="+mn-ea"/>
              </a:rPr>
              <a:t>集群软件配置（主从区别）：</a:t>
            </a:r>
            <a:r>
              <a:rPr lang="en-US" altLang="zh-CN" sz="1800" dirty="0"/>
              <a:t> </a:t>
            </a:r>
            <a:r>
              <a:rPr lang="zh-CN" altLang="en-US" sz="1600" u="sng" dirty="0">
                <a:latin typeface="楷体" panose="02010609060101010101" pitchFamily="49" charset="-122"/>
                <a:ea typeface="楷体" panose="02010609060101010101" pitchFamily="49" charset="-122"/>
              </a:rPr>
              <a:t>主节点</a:t>
            </a:r>
            <a:r>
              <a:rPr lang="zh-CN" altLang="en-US" sz="1600"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（唯一）</a:t>
            </a:r>
            <a:r>
              <a:rPr lang="zh-CN" altLang="en-US" sz="1600" u="sng" dirty="0">
                <a:latin typeface="楷体" panose="02010609060101010101" pitchFamily="49" charset="-122"/>
                <a:ea typeface="楷体" panose="02010609060101010101" pitchFamily="49" charset="-122"/>
              </a:rPr>
              <a:t>运行的进程</a:t>
            </a:r>
            <a:r>
              <a:rPr lang="zh-CN" altLang="en-US" sz="1600" dirty="0">
                <a:latin typeface="楷体" panose="02010609060101010101" pitchFamily="49" charset="-122"/>
                <a:ea typeface="楷体" panose="02010609060101010101" pitchFamily="49" charset="-122"/>
              </a:rPr>
              <a:t>：主节点程序</a:t>
            </a:r>
            <a:r>
              <a:rPr lang="en-US" altLang="zh-CN" sz="1600" dirty="0" err="1">
                <a:latin typeface="楷体" panose="02010609060101010101" pitchFamily="49" charset="-122"/>
                <a:ea typeface="楷体" panose="02010609060101010101" pitchFamily="49" charset="-122"/>
              </a:rPr>
              <a:t>Namenode</a:t>
            </a:r>
            <a:r>
              <a:rPr lang="zh-CN" altLang="en-US"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Jobtracker</a:t>
            </a:r>
            <a:r>
              <a:rPr lang="zh-CN" altLang="en-US" sz="1600" dirty="0">
                <a:latin typeface="楷体" panose="02010609060101010101" pitchFamily="49" charset="-122"/>
                <a:ea typeface="楷体" panose="02010609060101010101" pitchFamily="49" charset="-122"/>
              </a:rPr>
              <a:t>守护进程、管理集群所用的</a:t>
            </a:r>
            <a:r>
              <a:rPr lang="en-US" altLang="zh-CN" sz="1600" dirty="0">
                <a:latin typeface="楷体" panose="02010609060101010101" pitchFamily="49" charset="-122"/>
                <a:ea typeface="楷体" panose="02010609060101010101" pitchFamily="49" charset="-122"/>
              </a:rPr>
              <a:t>Hadoop</a:t>
            </a:r>
            <a:r>
              <a:rPr lang="zh-CN" altLang="en-US" sz="1600" dirty="0">
                <a:latin typeface="楷体" panose="02010609060101010101" pitchFamily="49" charset="-122"/>
                <a:ea typeface="楷体" panose="02010609060101010101" pitchFamily="49" charset="-122"/>
              </a:rPr>
              <a:t>工具程序和集群监控浏览器；</a:t>
            </a:r>
            <a:r>
              <a:rPr lang="zh-CN" altLang="en-US" sz="1600" u="sng" dirty="0">
                <a:latin typeface="楷体" panose="02010609060101010101" pitchFamily="49" charset="-122"/>
                <a:ea typeface="楷体" panose="02010609060101010101" pitchFamily="49" charset="-122"/>
              </a:rPr>
              <a:t>从节点</a:t>
            </a:r>
            <a:r>
              <a:rPr lang="zh-CN" altLang="en-US" sz="1600" b="1"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（可多个）</a:t>
            </a:r>
            <a:r>
              <a:rPr lang="zh-CN" altLang="en-US" sz="1600" u="sng" dirty="0">
                <a:latin typeface="楷体" panose="02010609060101010101" pitchFamily="49" charset="-122"/>
                <a:ea typeface="楷体" panose="02010609060101010101" pitchFamily="49" charset="-122"/>
              </a:rPr>
              <a:t>运行程序</a:t>
            </a:r>
            <a:r>
              <a:rPr lang="zh-CN" altLang="en-US" sz="1600" dirty="0">
                <a:latin typeface="楷体" panose="02010609060101010101" pitchFamily="49" charset="-122"/>
                <a:ea typeface="楷体" panose="02010609060101010101" pitchFamily="49" charset="-122"/>
              </a:rPr>
              <a:t>：从节点程序</a:t>
            </a:r>
            <a:r>
              <a:rPr lang="en-US" altLang="zh-CN" sz="1600" dirty="0" err="1">
                <a:latin typeface="楷体" panose="02010609060101010101" pitchFamily="49" charset="-122"/>
                <a:ea typeface="楷体" panose="02010609060101010101" pitchFamily="49" charset="-122"/>
              </a:rPr>
              <a:t>Datanode</a:t>
            </a: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 </a:t>
            </a:r>
            <a:r>
              <a:rPr lang="en-US" altLang="zh-CN" sz="1600" dirty="0" err="1">
                <a:latin typeface="楷体" panose="02010609060101010101" pitchFamily="49" charset="-122"/>
                <a:ea typeface="楷体" panose="02010609060101010101" pitchFamily="49" charset="-122"/>
              </a:rPr>
              <a:t>Tasktracker</a:t>
            </a:r>
            <a:r>
              <a:rPr lang="zh-CN" altLang="en-US" sz="1600" dirty="0">
                <a:latin typeface="楷体" panose="02010609060101010101" pitchFamily="49" charset="-122"/>
                <a:ea typeface="楷体" panose="02010609060101010101" pitchFamily="49" charset="-122"/>
              </a:rPr>
              <a:t>任务管理进程；</a:t>
            </a:r>
            <a:r>
              <a:rPr lang="zh-CN" altLang="en-US" sz="1600"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区别：主节点程序提供 </a:t>
            </a:r>
            <a:r>
              <a:rPr lang="en-US" altLang="zh-CN" sz="1600"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Hadoop </a:t>
            </a:r>
            <a:r>
              <a:rPr lang="zh-CN" altLang="en-US" sz="1600"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集群管理、协调和资源调度功能、从节点程序主要实现</a:t>
            </a:r>
            <a:r>
              <a:rPr lang="en-US" altLang="zh-CN" sz="1600"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Hadoop</a:t>
            </a:r>
            <a:r>
              <a:rPr lang="zh-CN" altLang="en-US" sz="1600"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文件系统（</a:t>
            </a:r>
            <a:r>
              <a:rPr lang="en-US" altLang="zh-CN" sz="1600"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HDFS</a:t>
            </a:r>
            <a:r>
              <a:rPr lang="zh-CN" altLang="en-US" sz="1600"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）存储功能和节点数据处理功能</a:t>
            </a: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 </a:t>
            </a:r>
          </a:p>
          <a:p>
            <a:r>
              <a:rPr lang="en-US" altLang="zh-CN" sz="1600" b="1" dirty="0">
                <a:latin typeface="微软雅黑" panose="020B0503020204020204" pitchFamily="34" charset="-122"/>
                <a:ea typeface="微软雅黑" panose="020B0503020204020204" pitchFamily="34" charset="-122"/>
              </a:rPr>
              <a:t>Hadoop</a:t>
            </a:r>
            <a:r>
              <a:rPr lang="zh-CN" altLang="en-US" sz="1600" b="1" dirty="0">
                <a:latin typeface="微软雅黑" panose="020B0503020204020204" pitchFamily="34" charset="-122"/>
                <a:ea typeface="微软雅黑" panose="020B0503020204020204" pitchFamily="34" charset="-122"/>
              </a:rPr>
              <a:t>软件架构：</a:t>
            </a:r>
            <a:r>
              <a:rPr lang="zh-CN" altLang="en-US" sz="1600" dirty="0">
                <a:latin typeface="楷体" panose="02010609060101010101" pitchFamily="49" charset="-122"/>
                <a:ea typeface="楷体" panose="02010609060101010101" pitchFamily="49" charset="-122"/>
              </a:rPr>
              <a:t>基于</a:t>
            </a:r>
            <a:r>
              <a:rPr lang="en-US" altLang="zh-CN" sz="1600" dirty="0">
                <a:latin typeface="楷体" panose="02010609060101010101" pitchFamily="49" charset="-122"/>
                <a:ea typeface="楷体" panose="02010609060101010101" pitchFamily="49" charset="-122"/>
              </a:rPr>
              <a:t>HDFS/HBase</a:t>
            </a:r>
            <a:r>
              <a:rPr lang="zh-CN" altLang="en-US" sz="1600" dirty="0">
                <a:latin typeface="楷体" panose="02010609060101010101" pitchFamily="49" charset="-122"/>
                <a:ea typeface="楷体" panose="02010609060101010101" pitchFamily="49" charset="-122"/>
              </a:rPr>
              <a:t>的数据存储系统、基于</a:t>
            </a:r>
            <a:r>
              <a:rPr lang="en-US" altLang="zh-CN" sz="1600" dirty="0">
                <a:latin typeface="楷体" panose="02010609060101010101" pitchFamily="49" charset="-122"/>
                <a:ea typeface="楷体" panose="02010609060101010101" pitchFamily="49" charset="-122"/>
              </a:rPr>
              <a:t>YARN/Zookeeper</a:t>
            </a:r>
            <a:r>
              <a:rPr lang="zh-CN" altLang="en-US" sz="1600" dirty="0">
                <a:latin typeface="楷体" panose="02010609060101010101" pitchFamily="49" charset="-122"/>
                <a:ea typeface="楷体" panose="02010609060101010101" pitchFamily="49" charset="-122"/>
              </a:rPr>
              <a:t>的管理调度系统支持不同计算模式的处理引擎</a:t>
            </a:r>
            <a:endParaRPr lang="en-US" altLang="zh-CN" sz="1600" dirty="0">
              <a:latin typeface="楷体" panose="02010609060101010101" pitchFamily="49" charset="-122"/>
              <a:ea typeface="楷体" panose="02010609060101010101" pitchFamily="49" charset="-122"/>
            </a:endParaRPr>
          </a:p>
          <a:p>
            <a:r>
              <a:rPr lang="zh-CN" altLang="en-US" sz="1600" b="1" dirty="0">
                <a:latin typeface="微软雅黑" panose="020B0503020204020204" pitchFamily="34" charset="-122"/>
                <a:ea typeface="微软雅黑" panose="020B0503020204020204" pitchFamily="34" charset="-122"/>
              </a:rPr>
              <a:t>数据存储系统：</a:t>
            </a:r>
            <a:r>
              <a:rPr lang="zh-CN" altLang="en-US" sz="1600" dirty="0">
                <a:latin typeface="楷体" panose="02010609060101010101" pitchFamily="49" charset="-122"/>
                <a:ea typeface="楷体" panose="02010609060101010101" pitchFamily="49" charset="-122"/>
              </a:rPr>
              <a:t>分布式文件系统</a:t>
            </a:r>
            <a:r>
              <a:rPr lang="en-US" altLang="zh-CN" sz="1600" dirty="0">
                <a:latin typeface="楷体" panose="02010609060101010101" pitchFamily="49" charset="-122"/>
                <a:ea typeface="楷体" panose="02010609060101010101" pitchFamily="49" charset="-122"/>
              </a:rPr>
              <a:t>HDFS</a:t>
            </a:r>
            <a:r>
              <a:rPr lang="zh-CN" altLang="en-US" sz="1600" dirty="0">
                <a:latin typeface="楷体" panose="02010609060101010101" pitchFamily="49" charset="-122"/>
                <a:ea typeface="楷体" panose="02010609060101010101" pitchFamily="49" charset="-122"/>
              </a:rPr>
              <a:t>、分布式非关系型数据库</a:t>
            </a:r>
            <a:r>
              <a:rPr lang="en-US" altLang="zh-CN" sz="1600" dirty="0" err="1">
                <a:latin typeface="楷体" panose="02010609060101010101" pitchFamily="49" charset="-122"/>
                <a:ea typeface="楷体" panose="02010609060101010101" pitchFamily="49" charset="-122"/>
              </a:rPr>
              <a:t>Hbase</a:t>
            </a:r>
            <a:r>
              <a:rPr lang="zh-CN" altLang="en-US" sz="1600" dirty="0">
                <a:latin typeface="楷体" panose="02010609060101010101" pitchFamily="49" charset="-122"/>
                <a:ea typeface="楷体" panose="02010609060101010101" pitchFamily="49" charset="-122"/>
              </a:rPr>
              <a:t>、数据仓库及数据分析工具</a:t>
            </a:r>
            <a:r>
              <a:rPr lang="en-US" altLang="zh-CN" sz="1600" dirty="0">
                <a:latin typeface="楷体" panose="02010609060101010101" pitchFamily="49" charset="-122"/>
                <a:ea typeface="楷体" panose="02010609060101010101" pitchFamily="49" charset="-122"/>
              </a:rPr>
              <a:t>Hive</a:t>
            </a:r>
            <a:r>
              <a:rPr lang="zh-CN" altLang="en-US" sz="1600" dirty="0">
                <a:latin typeface="楷体" panose="02010609060101010101" pitchFamily="49" charset="-122"/>
                <a:ea typeface="楷体" panose="02010609060101010101" pitchFamily="49" charset="-122"/>
              </a:rPr>
              <a:t>和</a:t>
            </a:r>
            <a:r>
              <a:rPr lang="en-US" altLang="zh-CN" sz="1600" dirty="0">
                <a:latin typeface="楷体" panose="02010609060101010101" pitchFamily="49" charset="-122"/>
                <a:ea typeface="楷体" panose="02010609060101010101" pitchFamily="49" charset="-122"/>
              </a:rPr>
              <a:t>Pig</a:t>
            </a:r>
            <a:r>
              <a:rPr lang="zh-CN" altLang="en-US" sz="1600" dirty="0">
                <a:latin typeface="楷体" panose="02010609060101010101" pitchFamily="49" charset="-122"/>
                <a:ea typeface="楷体" panose="02010609060101010101" pitchFamily="49" charset="-122"/>
              </a:rPr>
              <a:t>、用于数据采集转移汇总工具</a:t>
            </a:r>
            <a:r>
              <a:rPr lang="en-US" altLang="zh-CN" sz="1600" dirty="0">
                <a:latin typeface="楷体" panose="02010609060101010101" pitchFamily="49" charset="-122"/>
                <a:ea typeface="楷体" panose="02010609060101010101" pitchFamily="49" charset="-122"/>
              </a:rPr>
              <a:t>Sqoop</a:t>
            </a:r>
            <a:r>
              <a:rPr lang="zh-CN" altLang="en-US" sz="1600" dirty="0">
                <a:latin typeface="楷体" panose="02010609060101010101" pitchFamily="49" charset="-122"/>
                <a:ea typeface="楷体" panose="02010609060101010101" pitchFamily="49" charset="-122"/>
              </a:rPr>
              <a:t>和</a:t>
            </a:r>
            <a:r>
              <a:rPr lang="en-US" altLang="zh-CN" sz="1600" dirty="0" err="1">
                <a:latin typeface="楷体" panose="02010609060101010101" pitchFamily="49" charset="-122"/>
                <a:ea typeface="楷体" panose="02010609060101010101" pitchFamily="49" charset="-122"/>
              </a:rPr>
              <a:t>Flume【</a:t>
            </a:r>
            <a:r>
              <a:rPr lang="en-US" altLang="zh-CN" sz="1600" u="sng" dirty="0" err="1">
                <a:latin typeface="楷体" panose="02010609060101010101" pitchFamily="49" charset="-122"/>
                <a:ea typeface="楷体" panose="02010609060101010101" pitchFamily="49" charset="-122"/>
              </a:rPr>
              <a:t>HDFS</a:t>
            </a:r>
            <a:r>
              <a:rPr lang="zh-CN" altLang="en-US" sz="1600" u="sng" dirty="0">
                <a:latin typeface="楷体" panose="02010609060101010101" pitchFamily="49" charset="-122"/>
                <a:ea typeface="楷体" panose="02010609060101010101" pitchFamily="49" charset="-122"/>
              </a:rPr>
              <a:t>文件系统构成了</a:t>
            </a:r>
            <a:r>
              <a:rPr lang="en-US" altLang="zh-CN" sz="1600" u="sng" dirty="0">
                <a:latin typeface="楷体" panose="02010609060101010101" pitchFamily="49" charset="-122"/>
                <a:ea typeface="楷体" panose="02010609060101010101" pitchFamily="49" charset="-122"/>
              </a:rPr>
              <a:t>Hadoop</a:t>
            </a:r>
            <a:r>
              <a:rPr lang="zh-CN" altLang="en-US" sz="1600" u="sng" dirty="0">
                <a:latin typeface="楷体" panose="02010609060101010101" pitchFamily="49" charset="-122"/>
                <a:ea typeface="楷体" panose="02010609060101010101" pitchFamily="49" charset="-122"/>
              </a:rPr>
              <a:t>数据存储体系的</a:t>
            </a:r>
            <a:r>
              <a:rPr lang="zh-CN" altLang="en-US" sz="1600" b="1"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基础</a:t>
            </a:r>
            <a:r>
              <a:rPr lang="en-US" altLang="zh-CN" sz="1600" dirty="0">
                <a:latin typeface="楷体" panose="02010609060101010101" pitchFamily="49" charset="-122"/>
                <a:ea typeface="楷体" panose="02010609060101010101" pitchFamily="49" charset="-122"/>
              </a:rPr>
              <a:t>】</a:t>
            </a:r>
          </a:p>
          <a:p>
            <a:r>
              <a:rPr lang="zh-CN" altLang="en-US" sz="1600" b="1" dirty="0">
                <a:latin typeface="微软雅黑" panose="020B0503020204020204" pitchFamily="34" charset="-122"/>
                <a:ea typeface="微软雅黑" panose="020B0503020204020204" pitchFamily="34" charset="-122"/>
              </a:rPr>
              <a:t>管理调度系统：</a:t>
            </a:r>
            <a:r>
              <a:rPr lang="en-US" altLang="zh-CN" sz="1600" dirty="0">
                <a:latin typeface="楷体" panose="02010609060101010101" pitchFamily="49" charset="-122"/>
                <a:ea typeface="楷体" panose="02010609060101010101" pitchFamily="49" charset="-122"/>
              </a:rPr>
              <a:t>Zookeeper</a:t>
            </a:r>
            <a:r>
              <a:rPr lang="zh-CN" altLang="en-US" sz="1600" dirty="0">
                <a:latin typeface="楷体" panose="02010609060101010101" pitchFamily="49" charset="-122"/>
                <a:ea typeface="楷体" panose="02010609060101010101" pitchFamily="49" charset="-122"/>
              </a:rPr>
              <a:t>分布式协调服务管理</a:t>
            </a:r>
            <a:r>
              <a:rPr lang="en-US" altLang="zh-CN" sz="1600" dirty="0">
                <a:latin typeface="楷体" panose="02010609060101010101" pitchFamily="49" charset="-122"/>
                <a:ea typeface="楷体" panose="02010609060101010101" pitchFamily="49" charset="-122"/>
              </a:rPr>
              <a:t>/Oozie</a:t>
            </a:r>
            <a:r>
              <a:rPr lang="zh-CN" altLang="en-US" sz="1600" dirty="0">
                <a:latin typeface="楷体" panose="02010609060101010101" pitchFamily="49" charset="-122"/>
                <a:ea typeface="楷体" panose="02010609060101010101" pitchFamily="49" charset="-122"/>
              </a:rPr>
              <a:t>作业调度</a:t>
            </a:r>
            <a:r>
              <a:rPr lang="en-US" altLang="zh-CN" sz="1600" dirty="0">
                <a:latin typeface="楷体" panose="02010609060101010101" pitchFamily="49" charset="-122"/>
                <a:ea typeface="楷体" panose="02010609060101010101" pitchFamily="49" charset="-122"/>
              </a:rPr>
              <a:t>/Ambari</a:t>
            </a:r>
            <a:r>
              <a:rPr lang="zh-CN" altLang="en-US" sz="1600" dirty="0">
                <a:latin typeface="楷体" panose="02010609060101010101" pitchFamily="49" charset="-122"/>
                <a:ea typeface="楷体" panose="02010609060101010101" pitchFamily="49" charset="-122"/>
              </a:rPr>
              <a:t>集群配置管理监控</a:t>
            </a:r>
            <a:r>
              <a:rPr lang="en-US" altLang="zh-CN"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Chukwa</a:t>
            </a:r>
            <a:r>
              <a:rPr lang="zh-CN" altLang="en-US" sz="1600" dirty="0">
                <a:latin typeface="楷体" panose="02010609060101010101" pitchFamily="49" charset="-122"/>
                <a:ea typeface="楷体" panose="02010609060101010101" pitchFamily="49" charset="-122"/>
              </a:rPr>
              <a:t>大型集群监控系统</a:t>
            </a:r>
            <a:r>
              <a:rPr lang="en-US" altLang="zh-CN" sz="1600" dirty="0">
                <a:latin typeface="楷体" panose="02010609060101010101" pitchFamily="49" charset="-122"/>
                <a:ea typeface="楷体" panose="02010609060101010101" pitchFamily="49" charset="-122"/>
              </a:rPr>
              <a:t>/YARN</a:t>
            </a:r>
            <a:r>
              <a:rPr lang="zh-CN" altLang="en-US" sz="1600" dirty="0">
                <a:latin typeface="楷体" panose="02010609060101010101" pitchFamily="49" charset="-122"/>
                <a:ea typeface="楷体" panose="02010609060101010101" pitchFamily="49" charset="-122"/>
              </a:rPr>
              <a:t>集群资源调度管理系统</a:t>
            </a:r>
            <a:endParaRPr lang="en-US" altLang="zh-CN" sz="1800" dirty="0">
              <a:solidFill>
                <a:prstClr val="black"/>
              </a:solidFill>
              <a:latin typeface="Calibri" panose="020F0502020204030204"/>
              <a:ea typeface="宋体" panose="02010600030101010101" pitchFamily="2" charset="-122"/>
            </a:endParaRPr>
          </a:p>
        </p:txBody>
      </p:sp>
      <p:pic>
        <p:nvPicPr>
          <p:cNvPr id="11" name="图片 10">
            <a:extLst>
              <a:ext uri="{FF2B5EF4-FFF2-40B4-BE49-F238E27FC236}">
                <a16:creationId xmlns:a16="http://schemas.microsoft.com/office/drawing/2014/main" id="{4FD0C0B0-E81B-B7F4-12B7-D82CC9945954}"/>
              </a:ext>
            </a:extLst>
          </p:cNvPr>
          <p:cNvPicPr>
            <a:picLocks noChangeAspect="1"/>
          </p:cNvPicPr>
          <p:nvPr/>
        </p:nvPicPr>
        <p:blipFill>
          <a:blip r:embed="rId3"/>
          <a:stretch>
            <a:fillRect/>
          </a:stretch>
        </p:blipFill>
        <p:spPr>
          <a:xfrm>
            <a:off x="5129505" y="4277131"/>
            <a:ext cx="3988616" cy="2580869"/>
          </a:xfrm>
          <a:prstGeom prst="rect">
            <a:avLst/>
          </a:prstGeom>
        </p:spPr>
      </p:pic>
      <p:sp>
        <p:nvSpPr>
          <p:cNvPr id="12" name="TextBox 11">
            <a:extLst>
              <a:ext uri="{FF2B5EF4-FFF2-40B4-BE49-F238E27FC236}">
                <a16:creationId xmlns:a16="http://schemas.microsoft.com/office/drawing/2014/main" id="{E425521A-2CB1-0265-DA67-B5D7D2CCA443}"/>
              </a:ext>
            </a:extLst>
          </p:cNvPr>
          <p:cNvSpPr txBox="1">
            <a:spLocks noChangeArrowheads="1"/>
          </p:cNvSpPr>
          <p:nvPr/>
        </p:nvSpPr>
        <p:spPr bwMode="auto">
          <a:xfrm>
            <a:off x="-76200" y="4572000"/>
            <a:ext cx="5562600" cy="400110"/>
          </a:xfrm>
          <a:prstGeom prst="rect">
            <a:avLst/>
          </a:prstGeom>
          <a:noFill/>
          <a:ln w="9525">
            <a:noFill/>
            <a:miter lim="800000"/>
          </a:ln>
        </p:spPr>
        <p:txBody>
          <a:bodyPr>
            <a:spAutoFit/>
          </a:bodyPr>
          <a:lstStyle/>
          <a:p>
            <a:r>
              <a:rPr lang="zh-CN" altLang="en-US" b="1" dirty="0">
                <a:solidFill>
                  <a:srgbClr val="002060"/>
                </a:solidFill>
                <a:latin typeface="微软雅黑" panose="020B0503020204020204" pitchFamily="34" charset="-122"/>
                <a:ea typeface="微软雅黑" panose="020B0503020204020204" pitchFamily="34" charset="-122"/>
                <a:sym typeface="+mn-ea"/>
              </a:rPr>
              <a:t>1</a:t>
            </a:r>
            <a:r>
              <a:rPr lang="en-US" altLang="zh-CN" b="1" dirty="0">
                <a:solidFill>
                  <a:srgbClr val="002060"/>
                </a:solidFill>
                <a:latin typeface="微软雅黑" panose="020B0503020204020204" pitchFamily="34" charset="-122"/>
                <a:ea typeface="微软雅黑" panose="020B0503020204020204" pitchFamily="34" charset="-122"/>
                <a:sym typeface="+mn-ea"/>
              </a:rPr>
              <a:t>2</a:t>
            </a:r>
            <a:r>
              <a:rPr lang="zh-CN" altLang="en-US" b="1" dirty="0">
                <a:solidFill>
                  <a:srgbClr val="002060"/>
                </a:solidFill>
                <a:latin typeface="微软雅黑" panose="020B0503020204020204" pitchFamily="34" charset="-122"/>
                <a:ea typeface="微软雅黑" panose="020B0503020204020204" pitchFamily="34" charset="-122"/>
                <a:sym typeface="+mn-ea"/>
              </a:rPr>
              <a:t>.</a:t>
            </a:r>
            <a:r>
              <a:rPr lang="en-US" altLang="zh-CN" b="1" dirty="0">
                <a:solidFill>
                  <a:srgbClr val="002060"/>
                </a:solidFill>
                <a:latin typeface="微软雅黑" panose="020B0503020204020204" pitchFamily="34" charset="-122"/>
                <a:ea typeface="微软雅黑" panose="020B0503020204020204" pitchFamily="34" charset="-122"/>
                <a:sym typeface="+mn-ea"/>
              </a:rPr>
              <a:t>2 HDFS</a:t>
            </a:r>
            <a:r>
              <a:rPr lang="zh-CN" altLang="en-US" b="1" dirty="0">
                <a:solidFill>
                  <a:srgbClr val="002060"/>
                </a:solidFill>
                <a:latin typeface="微软雅黑" panose="020B0503020204020204" pitchFamily="34" charset="-122"/>
                <a:ea typeface="微软雅黑" panose="020B0503020204020204" pitchFamily="34" charset="-122"/>
                <a:sym typeface="+mn-ea"/>
              </a:rPr>
              <a:t>分布式文件系统</a:t>
            </a:r>
            <a:endParaRPr lang="zh-CN" altLang="en-US" sz="2000" b="1" dirty="0">
              <a:solidFill>
                <a:srgbClr val="00206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D501EC35-77CD-9402-1D0D-262F9EFEF219}"/>
              </a:ext>
            </a:extLst>
          </p:cNvPr>
          <p:cNvSpPr txBox="1"/>
          <p:nvPr/>
        </p:nvSpPr>
        <p:spPr>
          <a:xfrm>
            <a:off x="-18692" y="4874815"/>
            <a:ext cx="5200291" cy="1477328"/>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rPr>
              <a:t>结构：</a:t>
            </a:r>
            <a:r>
              <a:rPr lang="zh-CN" altLang="en-US" dirty="0">
                <a:latin typeface="楷体" panose="02010609060101010101" pitchFamily="49" charset="-122"/>
                <a:ea typeface="楷体" panose="02010609060101010101" pitchFamily="49" charset="-122"/>
              </a:rPr>
              <a:t>物理存储资源和对象分散存储在通过网络相连的远程节点上。</a:t>
            </a:r>
            <a:r>
              <a:rPr lang="zh-CN" altLang="en-US" u="sng" dirty="0">
                <a:effectLst>
                  <a:outerShdw blurRad="38100" dist="38100" dir="2700000" algn="tl">
                    <a:srgbClr val="000000">
                      <a:alpha val="43137"/>
                    </a:srgbClr>
                  </a:outerShdw>
                </a:effectLst>
              </a:rPr>
              <a:t>主控服务器</a:t>
            </a:r>
            <a:r>
              <a:rPr lang="zh-CN" altLang="en-US" dirty="0"/>
              <a:t>（也称元数据服务器）负责管理命名空间和文件目录；</a:t>
            </a:r>
            <a:r>
              <a:rPr lang="zh-CN" altLang="en-US" u="sng" dirty="0">
                <a:effectLst>
                  <a:outerShdw blurRad="38100" dist="38100" dir="2700000" algn="tl">
                    <a:srgbClr val="000000">
                      <a:alpha val="43137"/>
                    </a:srgbClr>
                  </a:outerShdw>
                </a:effectLst>
              </a:rPr>
              <a:t>远程数据服务器</a:t>
            </a:r>
            <a:r>
              <a:rPr lang="zh-CN" altLang="en-US" dirty="0"/>
              <a:t>（也称存储服务器）存储实际文件数据</a:t>
            </a:r>
          </a:p>
          <a:p>
            <a:r>
              <a:rPr lang="zh-CN" altLang="en-US" b="1" dirty="0">
                <a:latin typeface="微软雅黑" panose="020B0503020204020204" pitchFamily="34" charset="-122"/>
                <a:ea typeface="微软雅黑" panose="020B0503020204020204" pitchFamily="34" charset="-122"/>
              </a:rPr>
              <a:t>特点</a:t>
            </a:r>
            <a:r>
              <a:rPr lang="zh-CN" altLang="en-US" dirty="0"/>
              <a:t>：透明</a:t>
            </a:r>
            <a:r>
              <a:rPr lang="en-US" altLang="zh-CN" dirty="0"/>
              <a:t>/</a:t>
            </a:r>
            <a:r>
              <a:rPr lang="zh-CN" altLang="en-US" dirty="0"/>
              <a:t>高可用</a:t>
            </a:r>
            <a:r>
              <a:rPr lang="en-US" altLang="zh-CN" dirty="0"/>
              <a:t>/</a:t>
            </a:r>
            <a:r>
              <a:rPr lang="zh-CN" altLang="en-US" dirty="0"/>
              <a:t>支持并发访问</a:t>
            </a:r>
            <a:r>
              <a:rPr lang="en-US" altLang="zh-CN" dirty="0"/>
              <a:t>/</a:t>
            </a:r>
            <a:r>
              <a:rPr lang="zh-CN" altLang="en-US" dirty="0"/>
              <a:t>可扩展性</a:t>
            </a:r>
            <a:r>
              <a:rPr lang="en-US" altLang="zh-CN" dirty="0"/>
              <a:t>/</a:t>
            </a:r>
            <a:r>
              <a:rPr lang="zh-CN" altLang="en-US" dirty="0"/>
              <a:t>安全</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82FB86E-17D9-1F04-DD2C-9FE8B1D7BF90}"/>
            </a:ext>
          </a:extLst>
        </p:cNvPr>
        <p:cNvGrpSpPr/>
        <p:nvPr/>
      </p:nvGrpSpPr>
      <p:grpSpPr>
        <a:xfrm>
          <a:off x="0" y="0"/>
          <a:ext cx="0" cy="0"/>
          <a:chOff x="0" y="0"/>
          <a:chExt cx="0" cy="0"/>
        </a:xfrm>
      </p:grpSpPr>
      <p:sp>
        <p:nvSpPr>
          <p:cNvPr id="2053" name="灯片编号占位符 9">
            <a:extLst>
              <a:ext uri="{FF2B5EF4-FFF2-40B4-BE49-F238E27FC236}">
                <a16:creationId xmlns:a16="http://schemas.microsoft.com/office/drawing/2014/main" id="{631F91BC-AD24-1D24-FEBB-2E50FA2134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DE585B-7DBF-4E9A-8DFC-40CAE5833393}" type="slidenum">
              <a:rPr kumimoji="0" lang="zh-CN" altLang="en-US" sz="1600" b="1" i="0" u="none" strike="noStrike" kern="1200" cap="none" spc="0" normalizeH="0" baseline="0" noProof="0" smtClean="0">
                <a:ln>
                  <a:noFill/>
                </a:ln>
                <a:solidFill>
                  <a:srgbClr val="0046D2"/>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600" b="1" i="0" u="none" strike="noStrike" kern="1200" cap="none" spc="0" normalizeH="0" baseline="0" noProof="0">
              <a:ln>
                <a:noFill/>
              </a:ln>
              <a:solidFill>
                <a:srgbClr val="0046D2"/>
              </a:solidFill>
              <a:effectLst/>
              <a:uLnTx/>
              <a:uFillTx/>
              <a:latin typeface="Calibri"/>
              <a:ea typeface="宋体" panose="02010600030101010101" pitchFamily="2" charset="-122"/>
              <a:cs typeface="+mn-cs"/>
            </a:endParaRPr>
          </a:p>
        </p:txBody>
      </p:sp>
      <p:sp>
        <p:nvSpPr>
          <p:cNvPr id="12" name="TextBox 11">
            <a:extLst>
              <a:ext uri="{FF2B5EF4-FFF2-40B4-BE49-F238E27FC236}">
                <a16:creationId xmlns:a16="http://schemas.microsoft.com/office/drawing/2014/main" id="{0E52F46D-21E0-42D0-FD96-087BA85ECB98}"/>
              </a:ext>
            </a:extLst>
          </p:cNvPr>
          <p:cNvSpPr txBox="1">
            <a:spLocks noChangeArrowheads="1"/>
          </p:cNvSpPr>
          <p:nvPr/>
        </p:nvSpPr>
        <p:spPr bwMode="auto">
          <a:xfrm>
            <a:off x="-76200" y="0"/>
            <a:ext cx="5562600" cy="36933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1</a:t>
            </a:r>
            <a:r>
              <a:rPr kumimoji="0" lang="en-US" altLang="zh-CN"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2 HDFS</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分布式文件系统（续）</a:t>
            </a:r>
            <a:endPar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776342BF-FDA0-59E2-50DF-D9DA7E1C04F8}"/>
              </a:ext>
            </a:extLst>
          </p:cNvPr>
          <p:cNvSpPr txBox="1"/>
          <p:nvPr/>
        </p:nvSpPr>
        <p:spPr>
          <a:xfrm>
            <a:off x="-76200" y="228600"/>
            <a:ext cx="9296400" cy="5047536"/>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b="1" dirty="0">
                <a:solidFill>
                  <a:prstClr val="black"/>
                </a:solidFill>
                <a:latin typeface="微软雅黑" panose="020B0503020204020204" pitchFamily="34" charset="-122"/>
                <a:ea typeface="微软雅黑" panose="020B0503020204020204" pitchFamily="34" charset="-122"/>
              </a:rPr>
              <a:t>HDFS</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架构：</a:t>
            </a:r>
            <a:r>
              <a:rPr kumimoji="0" lang="en-US" altLang="zh-CN" sz="1800" b="0" i="0" u="none" strike="noStrike" kern="1200" cap="none" spc="0" normalizeH="0" baseline="0" noProof="0" dirty="0">
                <a:ln>
                  <a:noFill/>
                </a:ln>
                <a:solidFill>
                  <a:prstClr val="black"/>
                </a:solidFill>
                <a:effectLst/>
                <a:uLnTx/>
                <a:uFillTx/>
                <a:latin typeface="+mj-ea"/>
                <a:ea typeface="+mj-ea"/>
                <a:cs typeface="+mn-cs"/>
              </a:rPr>
              <a:t>Master/Slave</a:t>
            </a:r>
            <a:r>
              <a:rPr kumimoji="0" lang="zh-CN" altLang="en-US" sz="1800" b="0" i="0" u="none" strike="noStrike" kern="1200" cap="none" spc="0" normalizeH="0" baseline="0" noProof="0" dirty="0">
                <a:ln>
                  <a:noFill/>
                </a:ln>
                <a:solidFill>
                  <a:prstClr val="black"/>
                </a:solidFill>
                <a:effectLst/>
                <a:uLnTx/>
                <a:uFillTx/>
                <a:latin typeface="+mj-ea"/>
                <a:ea typeface="+mj-ea"/>
                <a:cs typeface="+mn-cs"/>
              </a:rPr>
              <a:t>架构</a:t>
            </a:r>
            <a:r>
              <a:rPr kumimoji="0" lang="en-US" altLang="zh-CN" sz="1800" b="0" i="0" u="none" strike="noStrike" kern="1200" cap="none" spc="0" normalizeH="0" baseline="0" noProof="0" dirty="0">
                <a:ln>
                  <a:noFill/>
                </a:ln>
                <a:solidFill>
                  <a:prstClr val="black"/>
                </a:solidFill>
                <a:effectLst/>
                <a:uLnTx/>
                <a:uFillTx/>
                <a:latin typeface="+mj-ea"/>
                <a:ea typeface="+mj-ea"/>
                <a:cs typeface="+mn-cs"/>
              </a:rPr>
              <a:t>,</a:t>
            </a:r>
            <a:r>
              <a:rPr kumimoji="0" lang="zh-CN" altLang="en-US" sz="1800" b="0" i="0" u="none" strike="noStrike" kern="1200" cap="none" spc="0" normalizeH="0" baseline="0" noProof="0" dirty="0">
                <a:ln>
                  <a:noFill/>
                </a:ln>
                <a:solidFill>
                  <a:prstClr val="black"/>
                </a:solidFill>
                <a:effectLst/>
                <a:uLnTx/>
                <a:uFillTx/>
                <a:latin typeface="+mj-ea"/>
                <a:ea typeface="+mj-ea"/>
                <a:cs typeface="+mn-cs"/>
              </a:rPr>
              <a:t>集群只设一主节点</a:t>
            </a:r>
            <a:r>
              <a:rPr lang="zh-CN" altLang="en-US" dirty="0">
                <a:solidFill>
                  <a:prstClr val="black"/>
                </a:solidFill>
                <a:latin typeface="楷体" panose="02010609060101010101" pitchFamily="49" charset="-122"/>
                <a:ea typeface="楷体" panose="02010609060101010101" pitchFamily="49" charset="-122"/>
              </a:rPr>
              <a:t> </a:t>
            </a:r>
            <a:r>
              <a:rPr kumimoji="0" lang="zh-CN" altLang="en-US" sz="1800" b="1" i="0" u="sng"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楷体" panose="02010609060101010101" pitchFamily="49" charset="-122"/>
                <a:ea typeface="楷体" panose="02010609060101010101" pitchFamily="49" charset="-122"/>
                <a:cs typeface="+mn-cs"/>
              </a:rPr>
              <a:t>优：</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简化系统设计、元数据管理和资源调配更易</a:t>
            </a:r>
            <a:r>
              <a:rPr lang="zh-CN" altLang="en-US" dirty="0">
                <a:solidFill>
                  <a:prstClr val="black"/>
                </a:solidFill>
                <a:latin typeface="楷体" panose="02010609060101010101" pitchFamily="49" charset="-122"/>
                <a:ea typeface="楷体" panose="02010609060101010101" pitchFamily="49" charset="-122"/>
              </a:rPr>
              <a:t> </a:t>
            </a:r>
            <a:r>
              <a:rPr kumimoji="0" lang="zh-CN" altLang="en-US" sz="1800" b="1" i="0" u="sng"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楷体" panose="02010609060101010101" pitchFamily="49" charset="-122"/>
                <a:ea typeface="楷体" panose="02010609060101010101" pitchFamily="49" charset="-122"/>
                <a:cs typeface="+mn-cs"/>
              </a:rPr>
              <a:t>劣：①</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命名空间限制：管理命名空间名称节点进程保存在内存，因此名称节点能容纳的对象（文件</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块）个数会受内存空间大小限制②性能瓶颈：整个系统吞吐量受限于单个名称节点吞吐量③单点失效（</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SPOF</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）问题：一旦唯一的名称节点故障</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整个集群不可用。</a:t>
            </a:r>
            <a:endPar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b="1" dirty="0">
                <a:solidFill>
                  <a:prstClr val="black"/>
                </a:solidFill>
                <a:latin typeface="微软雅黑" panose="020B0503020204020204" pitchFamily="34" charset="-122"/>
                <a:ea typeface="微软雅黑" panose="020B0503020204020204" pitchFamily="34" charset="-122"/>
              </a:rPr>
              <a:t>存储结构</a:t>
            </a:r>
            <a:r>
              <a:rPr lang="zh-CN" altLang="en-US" dirty="0">
                <a:solidFill>
                  <a:prstClr val="black"/>
                </a:solidFill>
                <a:latin typeface="楷体" panose="02010609060101010101" pitchFamily="49" charset="-122"/>
                <a:ea typeface="楷体" panose="02010609060101010101" pitchFamily="49" charset="-122"/>
              </a:rPr>
              <a:t>：①以块（</a:t>
            </a:r>
            <a:r>
              <a:rPr lang="en-US" altLang="zh-CN" dirty="0">
                <a:solidFill>
                  <a:prstClr val="black"/>
                </a:solidFill>
                <a:latin typeface="楷体" panose="02010609060101010101" pitchFamily="49" charset="-122"/>
                <a:ea typeface="楷体" panose="02010609060101010101" pitchFamily="49" charset="-122"/>
              </a:rPr>
              <a:t>block</a:t>
            </a:r>
            <a:r>
              <a:rPr lang="zh-CN" altLang="en-US" dirty="0">
                <a:solidFill>
                  <a:prstClr val="black"/>
                </a:solidFill>
                <a:latin typeface="楷体" panose="02010609060101010101" pitchFamily="49" charset="-122"/>
                <a:ea typeface="楷体" panose="02010609060101010101" pitchFamily="49" charset="-122"/>
              </a:rPr>
              <a:t>）为基本单位存储②每个文件被划分成</a:t>
            </a:r>
            <a:r>
              <a:rPr lang="en-US" altLang="zh-CN" dirty="0">
                <a:solidFill>
                  <a:prstClr val="black"/>
                </a:solidFill>
                <a:latin typeface="楷体" panose="02010609060101010101" pitchFamily="49" charset="-122"/>
                <a:ea typeface="楷体" panose="02010609060101010101" pitchFamily="49" charset="-122"/>
              </a:rPr>
              <a:t>64MB</a:t>
            </a:r>
            <a:r>
              <a:rPr lang="zh-CN" altLang="en-US" dirty="0">
                <a:solidFill>
                  <a:prstClr val="black"/>
                </a:solidFill>
                <a:latin typeface="楷体" panose="02010609060101010101" pitchFamily="49" charset="-122"/>
                <a:ea typeface="楷体" panose="02010609060101010101" pitchFamily="49" charset="-122"/>
              </a:rPr>
              <a:t>大小的多个</a:t>
            </a:r>
            <a:r>
              <a:rPr lang="en-US" altLang="zh-CN" dirty="0">
                <a:solidFill>
                  <a:prstClr val="black"/>
                </a:solidFill>
                <a:latin typeface="楷体" panose="02010609060101010101" pitchFamily="49" charset="-122"/>
                <a:ea typeface="楷体" panose="02010609060101010101" pitchFamily="49" charset="-122"/>
              </a:rPr>
              <a:t>blocks</a:t>
            </a:r>
            <a:r>
              <a:rPr lang="zh-CN" altLang="en-US" dirty="0">
                <a:solidFill>
                  <a:prstClr val="black"/>
                </a:solidFill>
                <a:latin typeface="楷体" panose="02010609060101010101" pitchFamily="49" charset="-122"/>
                <a:ea typeface="楷体" panose="02010609060101010101" pitchFamily="49" charset="-122"/>
              </a:rPr>
              <a:t>，属同一文件的</a:t>
            </a:r>
            <a:r>
              <a:rPr lang="en-US" altLang="zh-CN" dirty="0">
                <a:solidFill>
                  <a:prstClr val="black"/>
                </a:solidFill>
                <a:latin typeface="楷体" panose="02010609060101010101" pitchFamily="49" charset="-122"/>
                <a:ea typeface="楷体" panose="02010609060101010101" pitchFamily="49" charset="-122"/>
              </a:rPr>
              <a:t>blocks</a:t>
            </a:r>
            <a:r>
              <a:rPr lang="zh-CN" altLang="en-US" dirty="0">
                <a:solidFill>
                  <a:prstClr val="black"/>
                </a:solidFill>
                <a:latin typeface="楷体" panose="02010609060101010101" pitchFamily="49" charset="-122"/>
                <a:ea typeface="楷体" panose="02010609060101010101" pitchFamily="49" charset="-122"/>
              </a:rPr>
              <a:t>分散存储不同</a:t>
            </a:r>
            <a:r>
              <a:rPr lang="en-US" altLang="zh-CN" dirty="0" err="1">
                <a:solidFill>
                  <a:prstClr val="black"/>
                </a:solidFill>
                <a:latin typeface="楷体" panose="02010609060101010101" pitchFamily="49" charset="-122"/>
                <a:ea typeface="楷体" panose="02010609060101010101" pitchFamily="49" charset="-122"/>
              </a:rPr>
              <a:t>DataNode</a:t>
            </a:r>
            <a:r>
              <a:rPr lang="zh-CN" altLang="en-US" dirty="0">
                <a:solidFill>
                  <a:prstClr val="black"/>
                </a:solidFill>
                <a:latin typeface="楷体" panose="02010609060101010101" pitchFamily="49" charset="-122"/>
                <a:ea typeface="楷体" panose="02010609060101010101" pitchFamily="49" charset="-122"/>
              </a:rPr>
              <a:t>③出于系统容错需要，每个</a:t>
            </a:r>
            <a:r>
              <a:rPr lang="en-US" altLang="zh-CN" dirty="0">
                <a:solidFill>
                  <a:prstClr val="black"/>
                </a:solidFill>
                <a:latin typeface="楷体" panose="02010609060101010101" pitchFamily="49" charset="-122"/>
                <a:ea typeface="楷体" panose="02010609060101010101" pitchFamily="49" charset="-122"/>
              </a:rPr>
              <a:t>block</a:t>
            </a:r>
            <a:r>
              <a:rPr lang="zh-CN" altLang="en-US" dirty="0">
                <a:solidFill>
                  <a:prstClr val="black"/>
                </a:solidFill>
                <a:latin typeface="楷体" panose="02010609060101010101" pitchFamily="49" charset="-122"/>
                <a:ea typeface="楷体" panose="02010609060101010101" pitchFamily="49" charset="-122"/>
              </a:rPr>
              <a:t>有多副本存储在不同的</a:t>
            </a:r>
            <a:r>
              <a:rPr lang="en-US" altLang="zh-CN" dirty="0" err="1">
                <a:solidFill>
                  <a:prstClr val="black"/>
                </a:solidFill>
                <a:latin typeface="楷体" panose="02010609060101010101" pitchFamily="49" charset="-122"/>
                <a:ea typeface="楷体" panose="02010609060101010101" pitchFamily="49" charset="-122"/>
              </a:rPr>
              <a:t>DataNode</a:t>
            </a:r>
            <a:r>
              <a:rPr lang="zh-CN" altLang="en-US" dirty="0">
                <a:solidFill>
                  <a:prstClr val="black"/>
                </a:solidFill>
                <a:latin typeface="楷体" panose="02010609060101010101" pitchFamily="49" charset="-122"/>
                <a:ea typeface="楷体" panose="02010609060101010101" pitchFamily="49" charset="-122"/>
              </a:rPr>
              <a:t>上；④每个</a:t>
            </a:r>
            <a:r>
              <a:rPr lang="en-US" altLang="zh-CN" dirty="0" err="1">
                <a:solidFill>
                  <a:prstClr val="black"/>
                </a:solidFill>
                <a:latin typeface="楷体" panose="02010609060101010101" pitchFamily="49" charset="-122"/>
                <a:ea typeface="楷体" panose="02010609060101010101" pitchFamily="49" charset="-122"/>
              </a:rPr>
              <a:t>DataNode</a:t>
            </a:r>
            <a:r>
              <a:rPr lang="zh-CN" altLang="en-US" dirty="0">
                <a:solidFill>
                  <a:prstClr val="black"/>
                </a:solidFill>
                <a:latin typeface="楷体" panose="02010609060101010101" pitchFamily="49" charset="-122"/>
                <a:ea typeface="楷体" panose="02010609060101010101" pitchFamily="49" charset="-122"/>
              </a:rPr>
              <a:t>上的数据存储在本地的</a:t>
            </a:r>
            <a:r>
              <a:rPr lang="en-US" altLang="zh-CN" dirty="0">
                <a:solidFill>
                  <a:prstClr val="black"/>
                </a:solidFill>
                <a:latin typeface="楷体" panose="02010609060101010101" pitchFamily="49" charset="-122"/>
                <a:ea typeface="楷体" panose="02010609060101010101" pitchFamily="49" charset="-122"/>
              </a:rPr>
              <a:t>Linux</a:t>
            </a:r>
            <a:r>
              <a:rPr lang="zh-CN" altLang="en-US" dirty="0">
                <a:solidFill>
                  <a:prstClr val="black"/>
                </a:solidFill>
                <a:latin typeface="楷体" panose="02010609060101010101" pitchFamily="49" charset="-122"/>
                <a:ea typeface="楷体" panose="02010609060101010101" pitchFamily="49" charset="-122"/>
              </a:rPr>
              <a:t>文件系统中</a:t>
            </a:r>
            <a:endParaRPr lang="en-US" altLang="zh-CN" dirty="0">
              <a:solidFill>
                <a:prstClr val="black"/>
              </a:solidFill>
              <a:latin typeface="楷体" panose="02010609060101010101" pitchFamily="49" charset="-122"/>
              <a:ea typeface="楷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b="1" dirty="0">
                <a:solidFill>
                  <a:prstClr val="black"/>
                </a:solidFill>
                <a:latin typeface="微软雅黑" panose="020B0503020204020204" pitchFamily="34" charset="-122"/>
                <a:ea typeface="微软雅黑" panose="020B0503020204020204" pitchFamily="34" charset="-122"/>
              </a:rPr>
              <a:t>HDFS</a:t>
            </a:r>
            <a:r>
              <a:rPr lang="zh-CN" altLang="en-US" b="1" dirty="0">
                <a:solidFill>
                  <a:prstClr val="black"/>
                </a:solidFill>
                <a:latin typeface="微软雅黑" panose="020B0503020204020204" pitchFamily="34" charset="-122"/>
                <a:ea typeface="微软雅黑" panose="020B0503020204020204" pitchFamily="34" charset="-122"/>
              </a:rPr>
              <a:t>存储优势：</a:t>
            </a:r>
            <a:r>
              <a:rPr lang="zh-CN" altLang="en-US" dirty="0">
                <a:solidFill>
                  <a:prstClr val="black"/>
                </a:solidFill>
                <a:latin typeface="楷体" panose="02010609060101010101" pitchFamily="49" charset="-122"/>
                <a:ea typeface="楷体" panose="02010609060101010101" pitchFamily="49" charset="-122"/>
              </a:rPr>
              <a:t>①利于大规模文件存储：大规模文件可被分拆若干文件块，不同文件块可被分发到不同节点，因此一个文件的大小不受单个节点存储容量限制②适合数据备份：每个文件块都可冗余存储到多节点，提高了系统的容错性和可用性③系统设计简化：首先简化了存储管理，因文件块大小是固定的可以计算一节点可存多少文件块；其次方便元数据管理，元数据不需和文件块一起存储，可由其他系统管理</a:t>
            </a:r>
            <a:r>
              <a:rPr lang="en-US" altLang="zh-CN" u="sng" dirty="0">
                <a:solidFill>
                  <a:prstClr val="black"/>
                </a:solidFill>
                <a:latin typeface="楷体" panose="02010609060101010101" pitchFamily="49" charset="-122"/>
                <a:ea typeface="楷体" panose="02010609060101010101" pitchFamily="49" charset="-122"/>
              </a:rPr>
              <a:t>【</a:t>
            </a:r>
            <a:r>
              <a:rPr lang="zh-CN" altLang="en-US" u="sng" dirty="0">
                <a:solidFill>
                  <a:prstClr val="black"/>
                </a:solidFill>
                <a:latin typeface="楷体" panose="02010609060101010101" pitchFamily="49" charset="-122"/>
                <a:ea typeface="楷体" panose="02010609060101010101" pitchFamily="49" charset="-122"/>
              </a:rPr>
              <a:t>注</a:t>
            </a:r>
            <a:r>
              <a:rPr lang="en-US" altLang="zh-CN" u="sng" dirty="0">
                <a:solidFill>
                  <a:prstClr val="black"/>
                </a:solidFill>
                <a:latin typeface="楷体" panose="02010609060101010101" pitchFamily="49" charset="-122"/>
                <a:ea typeface="楷体" panose="02010609060101010101" pitchFamily="49" charset="-122"/>
              </a:rPr>
              <a:t>】</a:t>
            </a:r>
            <a:r>
              <a:rPr lang="zh-CN" altLang="en-US" u="sng" dirty="0">
                <a:solidFill>
                  <a:prstClr val="black"/>
                </a:solidFill>
                <a:latin typeface="楷体" panose="02010609060101010101" pitchFamily="49" charset="-122"/>
                <a:ea typeface="楷体" panose="02010609060101010101" pitchFamily="49" charset="-122"/>
              </a:rPr>
              <a:t>要实现上述基于块的存储机制</a:t>
            </a:r>
            <a:r>
              <a:rPr lang="en-US" altLang="zh-CN" u="sng" dirty="0">
                <a:solidFill>
                  <a:prstClr val="black"/>
                </a:solidFill>
                <a:latin typeface="楷体" panose="02010609060101010101" pitchFamily="49" charset="-122"/>
                <a:ea typeface="楷体" panose="02010609060101010101" pitchFamily="49" charset="-122"/>
              </a:rPr>
              <a:t>HDFS</a:t>
            </a:r>
            <a:r>
              <a:rPr lang="zh-CN" altLang="en-US" u="sng" dirty="0">
                <a:solidFill>
                  <a:prstClr val="black"/>
                </a:solidFill>
                <a:latin typeface="楷体" panose="02010609060101010101" pitchFamily="49" charset="-122"/>
                <a:ea typeface="楷体" panose="02010609060101010101" pitchFamily="49" charset="-122"/>
              </a:rPr>
              <a:t>需解决三个问题：文件</a:t>
            </a:r>
            <a:r>
              <a:rPr lang="en-US" altLang="zh-CN" u="sng" dirty="0">
                <a:solidFill>
                  <a:prstClr val="black"/>
                </a:solidFill>
                <a:latin typeface="楷体" panose="02010609060101010101" pitchFamily="49" charset="-122"/>
                <a:ea typeface="楷体" panose="02010609060101010101" pitchFamily="49" charset="-122"/>
              </a:rPr>
              <a:t>-</a:t>
            </a:r>
            <a:r>
              <a:rPr lang="zh-CN" altLang="en-US" u="sng" dirty="0">
                <a:solidFill>
                  <a:prstClr val="black"/>
                </a:solidFill>
                <a:latin typeface="楷体" panose="02010609060101010101" pitchFamily="49" charset="-122"/>
                <a:ea typeface="楷体" panose="02010609060101010101" pitchFamily="49" charset="-122"/>
              </a:rPr>
              <a:t>块</a:t>
            </a:r>
            <a:r>
              <a:rPr lang="en-US" altLang="zh-CN" u="sng" dirty="0">
                <a:solidFill>
                  <a:prstClr val="black"/>
                </a:solidFill>
                <a:latin typeface="楷体" panose="02010609060101010101" pitchFamily="49" charset="-122"/>
                <a:ea typeface="楷体" panose="02010609060101010101" pitchFamily="49" charset="-122"/>
              </a:rPr>
              <a:t>-</a:t>
            </a:r>
            <a:r>
              <a:rPr lang="zh-CN" altLang="en-US" u="sng" dirty="0">
                <a:solidFill>
                  <a:prstClr val="black"/>
                </a:solidFill>
                <a:latin typeface="楷体" panose="02010609060101010101" pitchFamily="49" charset="-122"/>
                <a:ea typeface="楷体" panose="02010609060101010101" pitchFamily="49" charset="-122"/>
              </a:rPr>
              <a:t>节点的映射关系</a:t>
            </a:r>
            <a:r>
              <a:rPr lang="en-US" altLang="zh-CN" u="sng" dirty="0">
                <a:solidFill>
                  <a:prstClr val="black"/>
                </a:solidFill>
                <a:latin typeface="楷体" panose="02010609060101010101" pitchFamily="49" charset="-122"/>
                <a:ea typeface="楷体" panose="02010609060101010101" pitchFamily="49" charset="-122"/>
              </a:rPr>
              <a:t>/</a:t>
            </a:r>
            <a:r>
              <a:rPr lang="zh-CN" altLang="en-US" u="sng" dirty="0">
                <a:solidFill>
                  <a:prstClr val="black"/>
                </a:solidFill>
                <a:latin typeface="楷体" panose="02010609060101010101" pitchFamily="49" charset="-122"/>
                <a:ea typeface="楷体" panose="02010609060101010101" pitchFamily="49" charset="-122"/>
              </a:rPr>
              <a:t>命名空间管理</a:t>
            </a:r>
            <a:r>
              <a:rPr lang="en-US" altLang="zh-CN" u="sng" dirty="0">
                <a:solidFill>
                  <a:prstClr val="black"/>
                </a:solidFill>
                <a:latin typeface="楷体" panose="02010609060101010101" pitchFamily="49" charset="-122"/>
                <a:ea typeface="楷体" panose="02010609060101010101" pitchFamily="49" charset="-122"/>
              </a:rPr>
              <a:t>/</a:t>
            </a:r>
            <a:r>
              <a:rPr lang="zh-CN" altLang="en-US" u="sng" dirty="0">
                <a:solidFill>
                  <a:prstClr val="black"/>
                </a:solidFill>
                <a:latin typeface="楷体" panose="02010609060101010101" pitchFamily="49" charset="-122"/>
                <a:ea typeface="楷体" panose="02010609060101010101" pitchFamily="49" charset="-122"/>
              </a:rPr>
              <a:t>文件读写操作流程</a:t>
            </a:r>
            <a:endParaRPr lang="en-US" altLang="zh-CN" u="sng" dirty="0">
              <a:solidFill>
                <a:prstClr val="black"/>
              </a:solidFill>
              <a:latin typeface="楷体" panose="02010609060101010101" pitchFamily="49" charset="-122"/>
              <a:ea typeface="楷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b="1" dirty="0">
                <a:solidFill>
                  <a:prstClr val="black"/>
                </a:solidFill>
                <a:latin typeface="微软雅黑" panose="020B0503020204020204" pitchFamily="34" charset="-122"/>
                <a:ea typeface="微软雅黑" panose="020B0503020204020204" pitchFamily="34" charset="-122"/>
              </a:rPr>
              <a:t>HDFS</a:t>
            </a:r>
            <a:r>
              <a:rPr lang="zh-CN" altLang="en-US" b="1" dirty="0">
                <a:solidFill>
                  <a:prstClr val="black"/>
                </a:solidFill>
                <a:latin typeface="微软雅黑" panose="020B0503020204020204" pitchFamily="34" charset="-122"/>
                <a:ea typeface="微软雅黑" panose="020B0503020204020204" pitchFamily="34" charset="-122"/>
              </a:rPr>
              <a:t>命名空间管理</a:t>
            </a:r>
            <a:r>
              <a:rPr lang="zh-CN" altLang="en-US" dirty="0">
                <a:solidFill>
                  <a:prstClr val="black"/>
                </a:solidFill>
                <a:latin typeface="楷体" panose="02010609060101010101" pitchFamily="49" charset="-122"/>
                <a:ea typeface="楷体" panose="02010609060101010101" pitchFamily="49" charset="-122"/>
              </a:rPr>
              <a:t>：①命名空间包括目录</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文件</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块②文件</a:t>
            </a:r>
            <a:r>
              <a:rPr lang="en-US" altLang="zh-CN" dirty="0">
                <a:solidFill>
                  <a:prstClr val="black"/>
                </a:solidFill>
                <a:latin typeface="楷体" panose="02010609060101010101" pitchFamily="49" charset="-122"/>
                <a:ea typeface="楷体" panose="02010609060101010101" pitchFamily="49" charset="-122"/>
              </a:rPr>
              <a:t>-block-</a:t>
            </a:r>
            <a:r>
              <a:rPr lang="zh-CN" altLang="en-US" dirty="0">
                <a:solidFill>
                  <a:prstClr val="black"/>
                </a:solidFill>
                <a:latin typeface="楷体" panose="02010609060101010101" pitchFamily="49" charset="-122"/>
                <a:ea typeface="楷体" panose="02010609060101010101" pitchFamily="49" charset="-122"/>
              </a:rPr>
              <a:t>节点的映射关系作为元数据存储在</a:t>
            </a:r>
            <a:r>
              <a:rPr lang="en-US" altLang="zh-CN" dirty="0" err="1">
                <a:solidFill>
                  <a:prstClr val="black"/>
                </a:solidFill>
                <a:latin typeface="楷体" panose="02010609060101010101" pitchFamily="49" charset="-122"/>
                <a:ea typeface="楷体" panose="02010609060101010101" pitchFamily="49" charset="-122"/>
              </a:rPr>
              <a:t>Namenode</a:t>
            </a:r>
            <a:r>
              <a:rPr lang="zh-CN" altLang="en-US" dirty="0">
                <a:solidFill>
                  <a:prstClr val="black"/>
                </a:solidFill>
                <a:latin typeface="楷体" panose="02010609060101010101" pitchFamily="49" charset="-122"/>
                <a:ea typeface="楷体" panose="02010609060101010101" pitchFamily="49" charset="-122"/>
              </a:rPr>
              <a:t>上③整个</a:t>
            </a:r>
            <a:r>
              <a:rPr lang="en-US" altLang="zh-CN" dirty="0">
                <a:solidFill>
                  <a:prstClr val="black"/>
                </a:solidFill>
                <a:latin typeface="楷体" panose="02010609060101010101" pitchFamily="49" charset="-122"/>
                <a:ea typeface="楷体" panose="02010609060101010101" pitchFamily="49" charset="-122"/>
              </a:rPr>
              <a:t>HDFS</a:t>
            </a:r>
            <a:r>
              <a:rPr lang="zh-CN" altLang="en-US" dirty="0">
                <a:solidFill>
                  <a:prstClr val="black"/>
                </a:solidFill>
                <a:latin typeface="楷体" panose="02010609060101010101" pitchFamily="49" charset="-122"/>
                <a:ea typeface="楷体" panose="02010609060101010101" pitchFamily="49" charset="-122"/>
              </a:rPr>
              <a:t>集群仅一个命名空间，由唯一的名称节点负责管理</a:t>
            </a: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a:solidFill>
                  <a:prstClr val="black"/>
                </a:solidFill>
                <a:latin typeface="楷体" panose="02010609060101010101" pitchFamily="49" charset="-122"/>
                <a:ea typeface="楷体" panose="02010609060101010101" pitchFamily="49" charset="-122"/>
              </a:rPr>
              <a:t>④</a:t>
            </a:r>
            <a:r>
              <a:rPr lang="en-US" altLang="zh-CN" dirty="0">
                <a:solidFill>
                  <a:prstClr val="black"/>
                </a:solidFill>
                <a:latin typeface="楷体" panose="02010609060101010101" pitchFamily="49" charset="-122"/>
                <a:ea typeface="楷体" panose="02010609060101010101" pitchFamily="49" charset="-122"/>
              </a:rPr>
              <a:t>HDFS</a:t>
            </a:r>
            <a:r>
              <a:rPr lang="zh-CN" altLang="en-US" dirty="0">
                <a:solidFill>
                  <a:prstClr val="black"/>
                </a:solidFill>
                <a:latin typeface="楷体" panose="02010609060101010101" pitchFamily="49" charset="-122"/>
                <a:ea typeface="楷体" panose="02010609060101010101" pitchFamily="49" charset="-122"/>
              </a:rPr>
              <a:t>是传统分级文件体系④</a:t>
            </a:r>
            <a:r>
              <a:rPr lang="en-US" altLang="zh-CN" dirty="0" err="1">
                <a:solidFill>
                  <a:prstClr val="black"/>
                </a:solidFill>
                <a:latin typeface="楷体" panose="02010609060101010101" pitchFamily="49" charset="-122"/>
                <a:ea typeface="楷体" panose="02010609060101010101" pitchFamily="49" charset="-122"/>
              </a:rPr>
              <a:t>NameNode</a:t>
            </a:r>
            <a:r>
              <a:rPr lang="zh-CN" altLang="en-US" dirty="0">
                <a:solidFill>
                  <a:prstClr val="black"/>
                </a:solidFill>
                <a:latin typeface="楷体" panose="02010609060101010101" pitchFamily="49" charset="-122"/>
                <a:ea typeface="楷体" panose="02010609060101010101" pitchFamily="49" charset="-122"/>
              </a:rPr>
              <a:t>进程使用</a:t>
            </a:r>
            <a:r>
              <a:rPr lang="en-US" altLang="zh-CN" dirty="0" err="1">
                <a:solidFill>
                  <a:prstClr val="black"/>
                </a:solidFill>
                <a:latin typeface="楷体" panose="02010609060101010101" pitchFamily="49" charset="-122"/>
                <a:ea typeface="楷体" panose="02010609060101010101" pitchFamily="49" charset="-122"/>
              </a:rPr>
              <a:t>FsImage</a:t>
            </a:r>
            <a:r>
              <a:rPr lang="zh-CN" altLang="en-US" sz="1600" dirty="0">
                <a:solidFill>
                  <a:prstClr val="black"/>
                </a:solidFill>
                <a:latin typeface="楷体" panose="02010609060101010101" pitchFamily="49" charset="-122"/>
                <a:ea typeface="楷体" panose="02010609060101010101" pitchFamily="49" charset="-122"/>
              </a:rPr>
              <a:t>（存储和管理文件系统目录树以及目录树中所有文件和文件夹的元数据，即</a:t>
            </a:r>
            <a:r>
              <a:rPr lang="en-US" altLang="zh-CN" sz="1600" dirty="0" err="1">
                <a:solidFill>
                  <a:prstClr val="black"/>
                </a:solidFill>
                <a:latin typeface="楷体" panose="02010609060101010101" pitchFamily="49" charset="-122"/>
                <a:ea typeface="楷体" panose="02010609060101010101" pitchFamily="49" charset="-122"/>
              </a:rPr>
              <a:t>inode</a:t>
            </a:r>
            <a:r>
              <a:rPr lang="zh-CN" altLang="en-US" sz="1600" dirty="0">
                <a:solidFill>
                  <a:prstClr val="black"/>
                </a:solidFill>
                <a:latin typeface="楷体" panose="02010609060101010101" pitchFamily="49" charset="-122"/>
                <a:ea typeface="楷体" panose="02010609060101010101" pitchFamily="49" charset="-122"/>
              </a:rPr>
              <a:t>；由名称节点进程把文件</a:t>
            </a:r>
            <a:r>
              <a:rPr lang="en-US" altLang="zh-CN" sz="1600" dirty="0">
                <a:solidFill>
                  <a:prstClr val="black"/>
                </a:solidFill>
                <a:latin typeface="楷体" panose="02010609060101010101" pitchFamily="49" charset="-122"/>
                <a:ea typeface="楷体" panose="02010609060101010101" pitchFamily="49" charset="-122"/>
              </a:rPr>
              <a:t>-block-</a:t>
            </a:r>
            <a:r>
              <a:rPr lang="zh-CN" altLang="en-US" sz="1600" dirty="0">
                <a:solidFill>
                  <a:prstClr val="black"/>
                </a:solidFill>
                <a:latin typeface="楷体" panose="02010609060101010101" pitchFamily="49" charset="-122"/>
                <a:ea typeface="楷体" panose="02010609060101010101" pitchFamily="49" charset="-122"/>
              </a:rPr>
              <a:t>节点映射关系表装载并保留在内存中）</a:t>
            </a:r>
            <a:r>
              <a:rPr lang="zh-CN" altLang="en-US" dirty="0">
                <a:solidFill>
                  <a:prstClr val="black"/>
                </a:solidFill>
                <a:latin typeface="楷体" panose="02010609060101010101" pitchFamily="49" charset="-122"/>
                <a:ea typeface="楷体" panose="02010609060101010101" pitchFamily="49" charset="-122"/>
              </a:rPr>
              <a:t>和</a:t>
            </a:r>
            <a:r>
              <a:rPr lang="en-US" altLang="zh-CN" dirty="0" err="1">
                <a:solidFill>
                  <a:prstClr val="black"/>
                </a:solidFill>
                <a:latin typeface="楷体" panose="02010609060101010101" pitchFamily="49" charset="-122"/>
                <a:ea typeface="楷体" panose="02010609060101010101" pitchFamily="49" charset="-122"/>
              </a:rPr>
              <a:t>EditLog</a:t>
            </a:r>
            <a:r>
              <a:rPr lang="zh-CN" altLang="en-US" sz="1600" dirty="0">
                <a:solidFill>
                  <a:prstClr val="black"/>
                </a:solidFill>
                <a:latin typeface="楷体" panose="02010609060101010101" pitchFamily="49" charset="-122"/>
                <a:ea typeface="楷体" panose="02010609060101010101" pitchFamily="49" charset="-122"/>
              </a:rPr>
              <a:t>（</a:t>
            </a:r>
            <a:r>
              <a:rPr lang="en-US" altLang="zh-CN" sz="1600" dirty="0" err="1">
                <a:solidFill>
                  <a:prstClr val="black"/>
                </a:solidFill>
                <a:latin typeface="楷体" panose="02010609060101010101" pitchFamily="49" charset="-122"/>
                <a:ea typeface="楷体" panose="02010609060101010101" pitchFamily="49" charset="-122"/>
              </a:rPr>
              <a:t>NameNode</a:t>
            </a:r>
            <a:r>
              <a:rPr lang="zh-CN" altLang="en-US" sz="1600" dirty="0">
                <a:solidFill>
                  <a:prstClr val="black"/>
                </a:solidFill>
                <a:latin typeface="楷体" panose="02010609060101010101" pitchFamily="49" charset="-122"/>
                <a:ea typeface="楷体" panose="02010609060101010101" pitchFamily="49" charset="-122"/>
              </a:rPr>
              <a:t>启动后对文件系统改动操作的记录）</a:t>
            </a:r>
            <a:r>
              <a:rPr lang="zh-CN" altLang="en-US" dirty="0">
                <a:solidFill>
                  <a:prstClr val="black"/>
                </a:solidFill>
                <a:latin typeface="楷体" panose="02010609060101010101" pitchFamily="49" charset="-122"/>
                <a:ea typeface="楷体" panose="02010609060101010101" pitchFamily="49" charset="-122"/>
              </a:rPr>
              <a:t>对命名空间进行管理</a:t>
            </a:r>
          </a:p>
        </p:txBody>
      </p:sp>
      <p:pic>
        <p:nvPicPr>
          <p:cNvPr id="2" name="图片 1">
            <a:extLst>
              <a:ext uri="{FF2B5EF4-FFF2-40B4-BE49-F238E27FC236}">
                <a16:creationId xmlns:a16="http://schemas.microsoft.com/office/drawing/2014/main" id="{97A6FB89-44CB-FAC7-2228-EE630982F6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5105400"/>
            <a:ext cx="3679930" cy="1752600"/>
          </a:xfrm>
          <a:prstGeom prst="rect">
            <a:avLst/>
          </a:prstGeom>
          <a:solidFill>
            <a:schemeClr val="bg1"/>
          </a:solidFill>
        </p:spPr>
      </p:pic>
      <p:sp>
        <p:nvSpPr>
          <p:cNvPr id="6" name="文本框 5">
            <a:extLst>
              <a:ext uri="{FF2B5EF4-FFF2-40B4-BE49-F238E27FC236}">
                <a16:creationId xmlns:a16="http://schemas.microsoft.com/office/drawing/2014/main" id="{8D00DE93-AB88-4DCF-2EAE-0C42675B9DDC}"/>
              </a:ext>
            </a:extLst>
          </p:cNvPr>
          <p:cNvSpPr txBox="1"/>
          <p:nvPr/>
        </p:nvSpPr>
        <p:spPr>
          <a:xfrm>
            <a:off x="-104236" y="5184695"/>
            <a:ext cx="5895436" cy="1600438"/>
          </a:xfrm>
          <a:prstGeom prst="rect">
            <a:avLst/>
          </a:prstGeom>
          <a:noFill/>
        </p:spPr>
        <p:txBody>
          <a:bodyPr wrap="square" rtlCol="0">
            <a:spAutoFit/>
          </a:bodyPr>
          <a:lstStyle/>
          <a:p>
            <a:r>
              <a:rPr lang="zh-CN" altLang="en-US" b="1" dirty="0">
                <a:solidFill>
                  <a:prstClr val="black"/>
                </a:solidFill>
                <a:latin typeface="微软雅黑" panose="020B0503020204020204" pitchFamily="34" charset="-122"/>
                <a:ea typeface="微软雅黑" panose="020B0503020204020204" pitchFamily="34" charset="-122"/>
              </a:rPr>
              <a:t>第二名称节点</a:t>
            </a:r>
            <a:r>
              <a:rPr lang="zh-CN" altLang="en-US" dirty="0"/>
              <a:t>：</a:t>
            </a:r>
            <a:r>
              <a:rPr lang="zh-CN" altLang="en-US" sz="1600" dirty="0"/>
              <a:t>作用：</a:t>
            </a:r>
            <a:r>
              <a:rPr lang="zh-CN" altLang="en-US" sz="1600" dirty="0">
                <a:latin typeface="楷体" panose="02010609060101010101" pitchFamily="49" charset="-122"/>
                <a:ea typeface="楷体" panose="02010609060101010101" pitchFamily="49" charset="-122"/>
              </a:rPr>
              <a:t>保存名称节点对</a:t>
            </a:r>
            <a:r>
              <a:rPr lang="en-US" altLang="zh-CN" sz="1600" dirty="0">
                <a:latin typeface="楷体" panose="02010609060101010101" pitchFamily="49" charset="-122"/>
                <a:ea typeface="楷体" panose="02010609060101010101" pitchFamily="49" charset="-122"/>
              </a:rPr>
              <a:t>HDFS</a:t>
            </a:r>
            <a:r>
              <a:rPr lang="zh-CN" altLang="en-US" sz="1600" dirty="0">
                <a:latin typeface="楷体" panose="02010609060101010101" pitchFamily="49" charset="-122"/>
                <a:ea typeface="楷体" panose="02010609060101010101" pitchFamily="49" charset="-122"/>
              </a:rPr>
              <a:t>元数据信息备份、减少名称节点重启的时间</a:t>
            </a:r>
            <a:r>
              <a:rPr lang="zh-CN" altLang="en-US" sz="1600" dirty="0"/>
              <a:t>。一般独立部署在一台机器上；流程：</a:t>
            </a:r>
            <a:r>
              <a:rPr lang="en-US" altLang="zh-CN" sz="1600" dirty="0"/>
              <a:t>Roll edits</a:t>
            </a:r>
            <a:r>
              <a:rPr lang="zh-CN" altLang="en-US" sz="1600" dirty="0">
                <a:latin typeface="楷体" panose="02010609060101010101" pitchFamily="49" charset="-122"/>
                <a:ea typeface="楷体" panose="02010609060101010101" pitchFamily="49" charset="-122"/>
              </a:rPr>
              <a:t>（让名称节点开始一个新的</a:t>
            </a:r>
            <a:r>
              <a:rPr lang="en-US" altLang="zh-CN" sz="1600" dirty="0" err="1">
                <a:latin typeface="楷体" panose="02010609060101010101" pitchFamily="49" charset="-122"/>
                <a:ea typeface="楷体" panose="02010609060101010101" pitchFamily="49" charset="-122"/>
              </a:rPr>
              <a:t>Editlog</a:t>
            </a:r>
            <a:r>
              <a:rPr lang="zh-CN" altLang="en-US" sz="1600" dirty="0">
                <a:latin typeface="楷体" panose="02010609060101010101" pitchFamily="49" charset="-122"/>
                <a:ea typeface="楷体" panose="02010609060101010101" pitchFamily="49" charset="-122"/>
              </a:rPr>
              <a:t>文件）</a:t>
            </a:r>
            <a:r>
              <a:rPr lang="zh-CN" altLang="en-US" sz="1600" dirty="0"/>
              <a:t>、</a:t>
            </a:r>
            <a:r>
              <a:rPr lang="en-US" altLang="zh-CN" sz="1600" dirty="0"/>
              <a:t>Retrieve </a:t>
            </a:r>
            <a:r>
              <a:rPr lang="en-US" altLang="zh-CN" sz="1600" dirty="0" err="1"/>
              <a:t>FsImage</a:t>
            </a:r>
            <a:r>
              <a:rPr lang="en-US" altLang="zh-CN" sz="1600" dirty="0"/>
              <a:t> and edits from </a:t>
            </a:r>
            <a:r>
              <a:rPr lang="en-US" altLang="zh-CN" sz="1600" dirty="0" err="1"/>
              <a:t>NameNode</a:t>
            </a:r>
            <a:r>
              <a:rPr lang="zh-CN" altLang="en-US" sz="1600" dirty="0"/>
              <a:t>、</a:t>
            </a:r>
            <a:r>
              <a:rPr lang="en-US" altLang="zh-CN" sz="1600" dirty="0"/>
              <a:t>Merge</a:t>
            </a:r>
            <a:r>
              <a:rPr lang="zh-CN" altLang="en-US" sz="1600" dirty="0">
                <a:latin typeface="楷体" panose="02010609060101010101" pitchFamily="49" charset="-122"/>
                <a:ea typeface="楷体" panose="02010609060101010101" pitchFamily="49" charset="-122"/>
              </a:rPr>
              <a:t>（</a:t>
            </a:r>
            <a:r>
              <a:rPr lang="zh-CN" altLang="en-US" sz="1600" b="0" i="0" dirty="0">
                <a:solidFill>
                  <a:srgbClr val="1A2029"/>
                </a:solidFill>
                <a:effectLst/>
                <a:latin typeface="楷体" panose="02010609060101010101" pitchFamily="49" charset="-122"/>
                <a:ea typeface="楷体" panose="02010609060101010101" pitchFamily="49" charset="-122"/>
              </a:rPr>
              <a:t>将</a:t>
            </a:r>
            <a:r>
              <a:rPr lang="en-US" altLang="zh-CN" sz="1600" b="0" i="0" dirty="0" err="1">
                <a:solidFill>
                  <a:srgbClr val="1A2029"/>
                </a:solidFill>
                <a:effectLst/>
                <a:latin typeface="楷体" panose="02010609060101010101" pitchFamily="49" charset="-122"/>
                <a:ea typeface="楷体" panose="02010609060101010101" pitchFamily="49" charset="-122"/>
              </a:rPr>
              <a:t>Editlog</a:t>
            </a:r>
            <a:r>
              <a:rPr lang="zh-CN" altLang="en-US" sz="1600" b="0" i="0" dirty="0">
                <a:solidFill>
                  <a:srgbClr val="1A2029"/>
                </a:solidFill>
                <a:effectLst/>
                <a:latin typeface="楷体" panose="02010609060101010101" pitchFamily="49" charset="-122"/>
                <a:ea typeface="楷体" panose="02010609060101010101" pitchFamily="49" charset="-122"/>
              </a:rPr>
              <a:t>中的所有修改应用到</a:t>
            </a:r>
            <a:r>
              <a:rPr lang="en-US" altLang="zh-CN" sz="1600" b="0" i="0" dirty="0" err="1">
                <a:solidFill>
                  <a:srgbClr val="1A2029"/>
                </a:solidFill>
                <a:effectLst/>
                <a:latin typeface="楷体" panose="02010609060101010101" pitchFamily="49" charset="-122"/>
                <a:ea typeface="楷体" panose="02010609060101010101" pitchFamily="49" charset="-122"/>
              </a:rPr>
              <a:t>FsImage</a:t>
            </a:r>
            <a:r>
              <a:rPr lang="zh-CN" altLang="en-US" sz="1600" b="0" i="0" dirty="0">
                <a:solidFill>
                  <a:srgbClr val="1A2029"/>
                </a:solidFill>
                <a:effectLst/>
                <a:latin typeface="楷体" panose="02010609060101010101" pitchFamily="49" charset="-122"/>
                <a:ea typeface="楷体" panose="02010609060101010101" pitchFamily="49" charset="-122"/>
              </a:rPr>
              <a:t>上</a:t>
            </a:r>
            <a:r>
              <a:rPr lang="zh-CN" altLang="en-US" sz="1600" dirty="0">
                <a:latin typeface="楷体" panose="02010609060101010101" pitchFamily="49" charset="-122"/>
                <a:ea typeface="楷体" panose="02010609060101010101" pitchFamily="49" charset="-122"/>
              </a:rPr>
              <a:t>）</a:t>
            </a:r>
            <a:r>
              <a:rPr lang="zh-CN" altLang="en-US" sz="1600" dirty="0"/>
              <a:t>、</a:t>
            </a:r>
            <a:r>
              <a:rPr lang="en-US" altLang="zh-CN" sz="1600" dirty="0"/>
              <a:t>Transfer checkpoint to </a:t>
            </a:r>
            <a:r>
              <a:rPr lang="en-US" altLang="zh-CN" sz="1600" dirty="0" err="1"/>
              <a:t>NameNode</a:t>
            </a:r>
            <a:r>
              <a:rPr lang="zh-CN" altLang="en-US" sz="1600" dirty="0">
                <a:latin typeface="楷体" panose="02010609060101010101" pitchFamily="49" charset="-122"/>
                <a:ea typeface="楷体" panose="02010609060101010101" pitchFamily="49" charset="-122"/>
              </a:rPr>
              <a:t>（名称节点替换旧的</a:t>
            </a:r>
            <a:r>
              <a:rPr lang="en-US" altLang="zh-CN" sz="1600" dirty="0" err="1">
                <a:latin typeface="楷体" panose="02010609060101010101" pitchFamily="49" charset="-122"/>
                <a:ea typeface="楷体" panose="02010609060101010101" pitchFamily="49" charset="-122"/>
              </a:rPr>
              <a:t>FsImage</a:t>
            </a:r>
            <a:r>
              <a:rPr lang="zh-CN" altLang="en-US" sz="1600" dirty="0">
                <a:latin typeface="楷体" panose="02010609060101010101" pitchFamily="49" charset="-122"/>
                <a:ea typeface="楷体" panose="02010609060101010101" pitchFamily="49" charset="-122"/>
              </a:rPr>
              <a:t>）</a:t>
            </a:r>
            <a:r>
              <a:rPr lang="zh-CN" altLang="en-US" sz="1600" dirty="0"/>
              <a:t>、</a:t>
            </a:r>
            <a:r>
              <a:rPr lang="en-US" altLang="zh-CN" sz="1600" dirty="0"/>
              <a:t>Roll again</a:t>
            </a:r>
            <a:endParaRPr lang="zh-CN" altLang="en-US" dirty="0"/>
          </a:p>
        </p:txBody>
      </p:sp>
    </p:spTree>
    <p:extLst>
      <p:ext uri="{BB962C8B-B14F-4D97-AF65-F5344CB8AC3E}">
        <p14:creationId xmlns:p14="http://schemas.microsoft.com/office/powerpoint/2010/main" val="223586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98E4915-374D-29F4-2FF0-B582C2EBAD1C}"/>
            </a:ext>
          </a:extLst>
        </p:cNvPr>
        <p:cNvGrpSpPr/>
        <p:nvPr/>
      </p:nvGrpSpPr>
      <p:grpSpPr>
        <a:xfrm>
          <a:off x="0" y="0"/>
          <a:ext cx="0" cy="0"/>
          <a:chOff x="0" y="0"/>
          <a:chExt cx="0" cy="0"/>
        </a:xfrm>
      </p:grpSpPr>
      <p:sp>
        <p:nvSpPr>
          <p:cNvPr id="2053" name="灯片编号占位符 9">
            <a:extLst>
              <a:ext uri="{FF2B5EF4-FFF2-40B4-BE49-F238E27FC236}">
                <a16:creationId xmlns:a16="http://schemas.microsoft.com/office/drawing/2014/main" id="{D3ACFBD9-9D20-EAF7-D49D-DD18F10F55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DE585B-7DBF-4E9A-8DFC-40CAE5833393}" type="slidenum">
              <a:rPr kumimoji="0" lang="zh-CN" altLang="en-US" sz="1600" b="1" i="0" u="none" strike="noStrike" kern="1200" cap="none" spc="0" normalizeH="0" baseline="0" noProof="0" smtClean="0">
                <a:ln>
                  <a:noFill/>
                </a:ln>
                <a:solidFill>
                  <a:srgbClr val="0046D2"/>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600" b="1" i="0" u="none" strike="noStrike" kern="1200" cap="none" spc="0" normalizeH="0" baseline="0" noProof="0">
              <a:ln>
                <a:noFill/>
              </a:ln>
              <a:solidFill>
                <a:srgbClr val="0046D2"/>
              </a:solidFill>
              <a:effectLst/>
              <a:uLnTx/>
              <a:uFillTx/>
              <a:latin typeface="Calibri"/>
              <a:ea typeface="宋体" panose="02010600030101010101" pitchFamily="2" charset="-122"/>
              <a:cs typeface="+mn-cs"/>
            </a:endParaRPr>
          </a:p>
        </p:txBody>
      </p:sp>
      <p:sp>
        <p:nvSpPr>
          <p:cNvPr id="12" name="TextBox 11">
            <a:extLst>
              <a:ext uri="{FF2B5EF4-FFF2-40B4-BE49-F238E27FC236}">
                <a16:creationId xmlns:a16="http://schemas.microsoft.com/office/drawing/2014/main" id="{962CCD36-F3F9-362C-F36A-A7FF87E9ED9A}"/>
              </a:ext>
            </a:extLst>
          </p:cNvPr>
          <p:cNvSpPr txBox="1">
            <a:spLocks noChangeArrowheads="1"/>
          </p:cNvSpPr>
          <p:nvPr/>
        </p:nvSpPr>
        <p:spPr bwMode="auto">
          <a:xfrm>
            <a:off x="-76200" y="0"/>
            <a:ext cx="5562600" cy="36933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1</a:t>
            </a:r>
            <a:r>
              <a:rPr kumimoji="0" lang="en-US" altLang="zh-CN"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2 HDFS</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分布式文件系统（续）</a:t>
            </a:r>
            <a:endPar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6E8A5C9B-0425-CE9A-0FD0-0B361A2CEABB}"/>
              </a:ext>
            </a:extLst>
          </p:cNvPr>
          <p:cNvSpPr txBox="1"/>
          <p:nvPr/>
        </p:nvSpPr>
        <p:spPr>
          <a:xfrm>
            <a:off x="-4313" y="236310"/>
            <a:ext cx="9296400" cy="5078313"/>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HDFS</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读文件流程：</a:t>
            </a:r>
            <a:r>
              <a:rPr kumimoji="0" lang="zh-CN" altLang="en-US" sz="1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打开文件、获取块信息、读请求、读数据、读下一个数据块</a:t>
            </a:r>
            <a:r>
              <a:rPr lang="zh-CN" altLang="en-US" dirty="0">
                <a:solidFill>
                  <a:prstClr val="black"/>
                </a:solidFill>
                <a:latin typeface="楷体" panose="02010609060101010101" pitchFamily="49" charset="-122"/>
                <a:ea typeface="楷体" panose="02010609060101010101" pitchFamily="49" charset="-122"/>
              </a:rPr>
              <a:t>、</a:t>
            </a:r>
            <a:r>
              <a:rPr kumimoji="0" lang="zh-CN" altLang="en-US" sz="1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关闭文件</a:t>
            </a:r>
            <a:endParaRPr kumimoji="0" lang="en-US" altLang="zh-CN" sz="1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HDFS</a:t>
            </a:r>
            <a:r>
              <a:rPr lang="zh-CN" altLang="en-US" b="1" dirty="0">
                <a:solidFill>
                  <a:prstClr val="black"/>
                </a:solidFill>
                <a:latin typeface="微软雅黑" panose="020B0503020204020204" pitchFamily="34" charset="-122"/>
                <a:ea typeface="微软雅黑" panose="020B0503020204020204" pitchFamily="34" charset="-122"/>
              </a:rPr>
              <a:t>写</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文件流程：</a:t>
            </a:r>
            <a:r>
              <a:rPr kumimoji="0" lang="zh-CN" altLang="en-US" sz="1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创建文件、建立文件元数据、写入请求、写入数据包、接收确认包、关闭文件、结束过程</a:t>
            </a: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b="1" dirty="0">
                <a:solidFill>
                  <a:prstClr val="black"/>
                </a:solidFill>
                <a:latin typeface="微软雅黑" panose="020B0503020204020204" pitchFamily="34" charset="-122"/>
                <a:ea typeface="微软雅黑" panose="020B0503020204020204" pitchFamily="34" charset="-122"/>
              </a:rPr>
              <a:t>容错与恢复</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1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a:solidFill>
                  <a:prstClr val="black"/>
                </a:solidFill>
                <a:latin typeface="楷体" panose="02010609060101010101" pitchFamily="49" charset="-122"/>
                <a:ea typeface="楷体" panose="02010609060101010101" pitchFamily="49" charset="-122"/>
              </a:rPr>
              <a:t>（</a:t>
            </a:r>
            <a:r>
              <a:rPr lang="en-US" altLang="zh-CN" dirty="0">
                <a:solidFill>
                  <a:prstClr val="black"/>
                </a:solidFill>
                <a:latin typeface="楷体" panose="02010609060101010101" pitchFamily="49" charset="-122"/>
                <a:ea typeface="楷体" panose="02010609060101010101" pitchFamily="49" charset="-122"/>
              </a:rPr>
              <a:t>1</a:t>
            </a:r>
            <a:r>
              <a:rPr lang="zh-CN" altLang="en-US" dirty="0">
                <a:solidFill>
                  <a:prstClr val="black"/>
                </a:solidFill>
                <a:latin typeface="楷体" panose="02010609060101010101" pitchFamily="49" charset="-122"/>
                <a:ea typeface="楷体" panose="02010609060101010101" pitchFamily="49" charset="-122"/>
              </a:rPr>
              <a:t>）</a:t>
            </a:r>
            <a:r>
              <a:rPr kumimoji="0" lang="zh-CN" altLang="en-US" sz="1800" b="1" i="0" u="sng"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楷体" panose="02010609060101010101" pitchFamily="49" charset="-122"/>
                <a:ea typeface="楷体" panose="02010609060101010101" pitchFamily="49" charset="-122"/>
              </a:rPr>
              <a:t>多副本冗余存储：</a:t>
            </a:r>
            <a:r>
              <a:rPr kumimoji="0" lang="zh-CN" altLang="en-US" sz="1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加快</a:t>
            </a:r>
            <a:br>
              <a:rPr kumimoji="0" lang="en-US" altLang="zh-CN" sz="1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br>
            <a:r>
              <a:rPr kumimoji="0" lang="zh-CN" altLang="en-US" sz="1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数据传输速度、容易检查数据</a:t>
            </a:r>
            <a:br>
              <a:rPr kumimoji="0" lang="en-US" altLang="zh-CN" sz="1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br>
            <a:r>
              <a:rPr kumimoji="0" lang="zh-CN" altLang="en-US" sz="1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错误</a:t>
            </a:r>
            <a:r>
              <a:rPr lang="zh-CN" altLang="en-US" dirty="0">
                <a:solidFill>
                  <a:prstClr val="black"/>
                </a:solidFill>
                <a:latin typeface="楷体" panose="02010609060101010101" pitchFamily="49" charset="-122"/>
                <a:ea typeface="楷体" panose="02010609060101010101" pitchFamily="49" charset="-122"/>
              </a:rPr>
              <a:t>、</a:t>
            </a:r>
            <a:r>
              <a:rPr kumimoji="0" lang="zh-CN" altLang="en-US" sz="1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保证数据可用性</a:t>
            </a:r>
            <a:endParaRPr kumimoji="0" lang="en-US" altLang="zh-CN" sz="1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a:solidFill>
                  <a:prstClr val="black"/>
                </a:solidFill>
                <a:latin typeface="楷体" panose="02010609060101010101" pitchFamily="49" charset="-122"/>
                <a:ea typeface="楷体" panose="02010609060101010101" pitchFamily="49" charset="-122"/>
              </a:rPr>
              <a:t>（</a:t>
            </a:r>
            <a:r>
              <a:rPr lang="en-US" altLang="zh-CN" dirty="0">
                <a:solidFill>
                  <a:prstClr val="black"/>
                </a:solidFill>
                <a:latin typeface="楷体" panose="02010609060101010101" pitchFamily="49" charset="-122"/>
                <a:ea typeface="楷体" panose="02010609060101010101" pitchFamily="49" charset="-122"/>
              </a:rPr>
              <a:t>2</a:t>
            </a:r>
            <a:r>
              <a:rPr lang="zh-CN" altLang="en-US" dirty="0">
                <a:solidFill>
                  <a:prstClr val="black"/>
                </a:solidFill>
                <a:latin typeface="楷体" panose="02010609060101010101" pitchFamily="49" charset="-122"/>
                <a:ea typeface="楷体" panose="02010609060101010101" pitchFamily="49" charset="-122"/>
              </a:rPr>
              <a:t>）</a:t>
            </a:r>
            <a:r>
              <a:rPr lang="zh-CN" altLang="en-US" b="1" u="sng" dirty="0">
                <a:solidFill>
                  <a:prstClr val="black"/>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机架感知副本存放策略</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优</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改进数据可靠性、可用</a:t>
            </a:r>
            <a:br>
              <a:rPr lang="en-US" altLang="zh-CN" dirty="0">
                <a:solidFill>
                  <a:prstClr val="black"/>
                </a:solidFill>
                <a:latin typeface="楷体" panose="02010609060101010101" pitchFamily="49" charset="-122"/>
                <a:ea typeface="楷体" panose="02010609060101010101" pitchFamily="49" charset="-122"/>
              </a:rPr>
            </a:br>
            <a:r>
              <a:rPr lang="zh-CN" altLang="en-US" dirty="0">
                <a:solidFill>
                  <a:prstClr val="black"/>
                </a:solidFill>
                <a:latin typeface="楷体" panose="02010609060101010101" pitchFamily="49" charset="-122"/>
                <a:ea typeface="楷体" panose="02010609060101010101" pitchFamily="49" charset="-122"/>
              </a:rPr>
              <a:t>性和网络宽带利用率、防某一机架失效时数据丢失、利用机架内高带宽特性提高读取速度</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存储过程</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存放</a:t>
            </a:r>
            <a:r>
              <a:rPr lang="en-US" altLang="zh-CN" dirty="0">
                <a:solidFill>
                  <a:prstClr val="black"/>
                </a:solidFill>
                <a:latin typeface="楷体" panose="02010609060101010101" pitchFamily="49" charset="-122"/>
                <a:ea typeface="楷体" panose="02010609060101010101" pitchFamily="49" charset="-122"/>
              </a:rPr>
              <a:t>client</a:t>
            </a:r>
            <a:r>
              <a:rPr lang="zh-CN" altLang="en-US" dirty="0">
                <a:solidFill>
                  <a:prstClr val="black"/>
                </a:solidFill>
                <a:latin typeface="楷体" panose="02010609060101010101" pitchFamily="49" charset="-122"/>
                <a:ea typeface="楷体" panose="02010609060101010101" pitchFamily="49" charset="-122"/>
              </a:rPr>
              <a:t>本机架</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另一个机架的两个节点存两个</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读取流程</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①客户端从名称节点获不同副本存放位置列表②调用</a:t>
            </a:r>
            <a:r>
              <a:rPr lang="en-US" altLang="zh-CN" dirty="0">
                <a:solidFill>
                  <a:prstClr val="black"/>
                </a:solidFill>
                <a:latin typeface="楷体" panose="02010609060101010101" pitchFamily="49" charset="-122"/>
                <a:ea typeface="楷体" panose="02010609060101010101" pitchFamily="49" charset="-122"/>
              </a:rPr>
              <a:t>API</a:t>
            </a:r>
            <a:r>
              <a:rPr lang="zh-CN" altLang="en-US" dirty="0">
                <a:solidFill>
                  <a:prstClr val="black"/>
                </a:solidFill>
                <a:latin typeface="楷体" panose="02010609060101010101" pitchFamily="49" charset="-122"/>
                <a:ea typeface="楷体" panose="02010609060101010101" pitchFamily="49" charset="-122"/>
              </a:rPr>
              <a:t>确定这些数据节点所属机架</a:t>
            </a:r>
            <a:r>
              <a:rPr lang="en-US" altLang="zh-CN" dirty="0">
                <a:solidFill>
                  <a:prstClr val="black"/>
                </a:solidFill>
                <a:latin typeface="楷体" panose="02010609060101010101" pitchFamily="49" charset="-122"/>
                <a:ea typeface="楷体" panose="02010609060101010101" pitchFamily="49" charset="-122"/>
              </a:rPr>
              <a:t>ID</a:t>
            </a:r>
            <a:r>
              <a:rPr lang="zh-CN" altLang="en-US" dirty="0">
                <a:solidFill>
                  <a:prstClr val="black"/>
                </a:solidFill>
                <a:latin typeface="楷体" panose="02010609060101010101" pitchFamily="49" charset="-122"/>
                <a:ea typeface="楷体" panose="02010609060101010101" pitchFamily="49" charset="-122"/>
              </a:rPr>
              <a:t>③发现</a:t>
            </a:r>
            <a:r>
              <a:rPr lang="en-US" altLang="zh-CN" dirty="0">
                <a:solidFill>
                  <a:prstClr val="black"/>
                </a:solidFill>
                <a:latin typeface="楷体" panose="02010609060101010101" pitchFamily="49" charset="-122"/>
                <a:ea typeface="楷体" panose="02010609060101010101" pitchFamily="49" charset="-122"/>
              </a:rPr>
              <a:t>ID</a:t>
            </a:r>
            <a:r>
              <a:rPr lang="zh-CN" altLang="en-US" dirty="0">
                <a:solidFill>
                  <a:prstClr val="black"/>
                </a:solidFill>
                <a:latin typeface="楷体" panose="02010609060101010101" pitchFamily="49" charset="-122"/>
                <a:ea typeface="楷体" panose="02010609060101010101" pitchFamily="49" charset="-122"/>
              </a:rPr>
              <a:t>匹配：优先读取该数据节点存放的副本；没有发现：随机选择一个副本读取数据</a:t>
            </a:r>
            <a:endParaRPr lang="en-US" altLang="zh-CN" dirty="0">
              <a:solidFill>
                <a:prstClr val="black"/>
              </a:solidFill>
              <a:latin typeface="楷体" panose="02010609060101010101" pitchFamily="49" charset="-122"/>
              <a:ea typeface="楷体" panose="02010609060101010101" pitchFamily="49" charset="-122"/>
            </a:endParaRPr>
          </a:p>
          <a:p>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错误监测与恢复</a:t>
            </a:r>
            <a:r>
              <a:rPr lang="zh-CN" altLang="en-US" dirty="0">
                <a:solidFill>
                  <a:prstClr val="black"/>
                </a:solidFill>
                <a:latin typeface="楷体" panose="02010609060101010101" pitchFamily="49" charset="-122"/>
                <a:ea typeface="楷体" panose="02010609060101010101" pitchFamily="49" charset="-122"/>
              </a:rPr>
              <a:t>：</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监测对象</a:t>
            </a:r>
            <a:r>
              <a:rPr lang="en-US" altLang="zh-CN" dirty="0">
                <a:solidFill>
                  <a:prstClr val="black"/>
                </a:solidFill>
                <a:latin typeface="楷体" panose="02010609060101010101" pitchFamily="49" charset="-122"/>
                <a:ea typeface="楷体" panose="02010609060101010101" pitchFamily="49" charset="-122"/>
              </a:rPr>
              <a:t>】</a:t>
            </a:r>
            <a:r>
              <a:rPr lang="en-US" altLang="zh-CN" dirty="0" err="1">
                <a:solidFill>
                  <a:prstClr val="black"/>
                </a:solidFill>
                <a:latin typeface="楷体" panose="02010609060101010101" pitchFamily="49" charset="-122"/>
                <a:ea typeface="楷体" panose="02010609060101010101" pitchFamily="49" charset="-122"/>
              </a:rPr>
              <a:t>NameNode</a:t>
            </a:r>
            <a:r>
              <a:rPr lang="zh-CN" altLang="en-US" dirty="0">
                <a:solidFill>
                  <a:prstClr val="black"/>
                </a:solidFill>
                <a:latin typeface="楷体" panose="02010609060101010101" pitchFamily="49" charset="-122"/>
                <a:ea typeface="楷体" panose="02010609060101010101" pitchFamily="49" charset="-122"/>
              </a:rPr>
              <a:t>检测：第二名称节点；</a:t>
            </a:r>
            <a:r>
              <a:rPr lang="en-US" altLang="zh-CN" dirty="0" err="1">
                <a:solidFill>
                  <a:prstClr val="black"/>
                </a:solidFill>
                <a:latin typeface="楷体" panose="02010609060101010101" pitchFamily="49" charset="-122"/>
                <a:ea typeface="楷体" panose="02010609060101010101" pitchFamily="49" charset="-122"/>
              </a:rPr>
              <a:t>DataNode</a:t>
            </a:r>
            <a:r>
              <a:rPr lang="zh-CN" altLang="en-US" dirty="0">
                <a:solidFill>
                  <a:prstClr val="black"/>
                </a:solidFill>
                <a:latin typeface="楷体" panose="02010609060101010101" pitchFamily="49" charset="-122"/>
                <a:ea typeface="楷体" panose="02010609060101010101" pitchFamily="49" charset="-122"/>
              </a:rPr>
              <a:t>检测：心跳检测，</a:t>
            </a:r>
            <a:r>
              <a:rPr lang="en-US" altLang="zh-CN" dirty="0" err="1">
                <a:solidFill>
                  <a:prstClr val="black"/>
                </a:solidFill>
                <a:latin typeface="楷体" panose="02010609060101010101" pitchFamily="49" charset="-122"/>
                <a:ea typeface="楷体" panose="02010609060101010101" pitchFamily="49" charset="-122"/>
              </a:rPr>
              <a:t>DataNode</a:t>
            </a:r>
            <a:r>
              <a:rPr lang="zh-CN" altLang="en-US" dirty="0">
                <a:solidFill>
                  <a:prstClr val="black"/>
                </a:solidFill>
                <a:latin typeface="楷体" panose="02010609060101010101" pitchFamily="49" charset="-122"/>
                <a:ea typeface="楷体" panose="02010609060101010101" pitchFamily="49" charset="-122"/>
              </a:rPr>
              <a:t>周期性的向集群</a:t>
            </a:r>
            <a:r>
              <a:rPr lang="en-US" altLang="zh-CN" dirty="0" err="1">
                <a:solidFill>
                  <a:prstClr val="black"/>
                </a:solidFill>
                <a:latin typeface="楷体" panose="02010609060101010101" pitchFamily="49" charset="-122"/>
                <a:ea typeface="楷体" panose="02010609060101010101" pitchFamily="49" charset="-122"/>
              </a:rPr>
              <a:t>NameNode</a:t>
            </a:r>
            <a:r>
              <a:rPr lang="zh-CN" altLang="en-US" dirty="0">
                <a:solidFill>
                  <a:prstClr val="black"/>
                </a:solidFill>
                <a:latin typeface="楷体" panose="02010609060101010101" pitchFamily="49" charset="-122"/>
                <a:ea typeface="楷体" panose="02010609060101010101" pitchFamily="49" charset="-122"/>
              </a:rPr>
              <a:t>发送心跳包和块报告</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应对</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规定时间内未收到心跳报告</a:t>
            </a:r>
            <a:r>
              <a:rPr lang="en-US" altLang="zh-CN" dirty="0">
                <a:solidFill>
                  <a:prstClr val="black"/>
                </a:solidFill>
                <a:latin typeface="楷体" panose="02010609060101010101" pitchFamily="49" charset="-122"/>
                <a:ea typeface="楷体" panose="02010609060101010101" pitchFamily="49" charset="-122"/>
              </a:rPr>
              <a:t>:</a:t>
            </a:r>
            <a:r>
              <a:rPr lang="en-US" altLang="zh-CN" dirty="0" err="1">
                <a:solidFill>
                  <a:prstClr val="black"/>
                </a:solidFill>
                <a:latin typeface="楷体" panose="02010609060101010101" pitchFamily="49" charset="-122"/>
                <a:ea typeface="楷体" panose="02010609060101010101" pitchFamily="49" charset="-122"/>
              </a:rPr>
              <a:t>DataNode</a:t>
            </a:r>
            <a:r>
              <a:rPr lang="zh-CN" altLang="en-US" dirty="0">
                <a:solidFill>
                  <a:prstClr val="black"/>
                </a:solidFill>
                <a:latin typeface="楷体" panose="02010609060101010101" pitchFamily="49" charset="-122"/>
                <a:ea typeface="楷体" panose="02010609060101010101" pitchFamily="49" charset="-122"/>
              </a:rPr>
              <a:t>标记无效；数据块副本数目低于设定值：启动数据冗余复制，为该数据块生成新副本放置在另外节点上；数据副本损坏、</a:t>
            </a:r>
            <a:r>
              <a:rPr lang="en-US" altLang="zh-CN" dirty="0" err="1">
                <a:solidFill>
                  <a:prstClr val="black"/>
                </a:solidFill>
                <a:latin typeface="楷体" panose="02010609060101010101" pitchFamily="49" charset="-122"/>
                <a:ea typeface="楷体" panose="02010609060101010101" pitchFamily="49" charset="-122"/>
              </a:rPr>
              <a:t>DataNode</a:t>
            </a:r>
            <a:r>
              <a:rPr lang="zh-CN" altLang="en-US" dirty="0">
                <a:solidFill>
                  <a:prstClr val="black"/>
                </a:solidFill>
                <a:latin typeface="楷体" panose="02010609060101010101" pitchFamily="49" charset="-122"/>
                <a:ea typeface="楷体" panose="02010609060101010101" pitchFamily="49" charset="-122"/>
              </a:rPr>
              <a:t>上的磁盘错误或者复制因子增大：触发复制副本进程</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错误监测</a:t>
            </a:r>
            <a:r>
              <a:rPr lang="en-US" altLang="zh-CN" dirty="0">
                <a:solidFill>
                  <a:prstClr val="black"/>
                </a:solidFill>
                <a:latin typeface="楷体" panose="02010609060101010101" pitchFamily="49" charset="-122"/>
                <a:ea typeface="楷体" panose="02010609060101010101" pitchFamily="49" charset="-122"/>
              </a:rPr>
              <a:t>】CRC</a:t>
            </a:r>
            <a:r>
              <a:rPr lang="zh-CN" altLang="en-US" dirty="0">
                <a:solidFill>
                  <a:prstClr val="black"/>
                </a:solidFill>
                <a:latin typeface="楷体" panose="02010609060101010101" pitchFamily="49" charset="-122"/>
                <a:ea typeface="楷体" panose="02010609060101010101" pitchFamily="49" charset="-122"/>
              </a:rPr>
              <a:t>循环校验</a:t>
            </a:r>
          </a:p>
        </p:txBody>
      </p:sp>
      <p:pic>
        <p:nvPicPr>
          <p:cNvPr id="3" name="图片 2" descr="http://img.blog.csdn.net/20160112215053932?watermark/2/text/aHR0cDovL2Jsb2cuY3Nkbi5uZXQv/font/5a6L5L2T/fontsize/400/fill/I0JBQkFCMA==/dissolve/70/gravity/Center">
            <a:extLst>
              <a:ext uri="{FF2B5EF4-FFF2-40B4-BE49-F238E27FC236}">
                <a16:creationId xmlns:a16="http://schemas.microsoft.com/office/drawing/2014/main" id="{35B6853A-05AE-A095-6668-8C828A2C5079}"/>
              </a:ext>
            </a:extLst>
          </p:cNvPr>
          <p:cNvPicPr/>
          <p:nvPr/>
        </p:nvPicPr>
        <p:blipFill>
          <a:blip r:embed="rId3" r:link="rId5" cstate="print">
            <a:extLst>
              <a:ext uri="{BEBA8EAE-BF5A-486C-A8C5-ECC9F3942E4B}">
                <a14:imgProps xmlns:a14="http://schemas.microsoft.com/office/drawing/2010/main">
                  <a14:imgLayer r:embed="rId4">
                    <a14:imgEffect>
                      <a14:sharpenSoften amount="50000"/>
                    </a14:imgEffect>
                    <a14:imgEffect>
                      <a14:saturation sat="0"/>
                    </a14:imgEffect>
                  </a14:imgLayer>
                </a14:imgProps>
              </a:ext>
            </a:extLst>
          </a:blip>
          <a:srcRect/>
          <a:stretch>
            <a:fillRect/>
          </a:stretch>
        </p:blipFill>
        <p:spPr>
          <a:xfrm>
            <a:off x="5891212" y="838201"/>
            <a:ext cx="3200400" cy="1905000"/>
          </a:xfrm>
          <a:prstGeom prst="rect">
            <a:avLst/>
          </a:prstGeom>
          <a:noFill/>
          <a:ln w="9525">
            <a:noFill/>
            <a:miter lim="800000"/>
            <a:headEnd/>
            <a:tailEnd/>
          </a:ln>
        </p:spPr>
      </p:pic>
      <p:pic>
        <p:nvPicPr>
          <p:cNvPr id="4" name="图片 3" descr="http://img.blog.csdn.net/20160112215034047?watermark/2/text/aHR0cDovL2Jsb2cuY3Nkbi5uZXQv/font/5a6L5L2T/fontsize/400/fill/I0JBQkFCMA==/dissolve/70/gravity/Center">
            <a:extLst>
              <a:ext uri="{FF2B5EF4-FFF2-40B4-BE49-F238E27FC236}">
                <a16:creationId xmlns:a16="http://schemas.microsoft.com/office/drawing/2014/main" id="{0BE48423-DC70-E774-DD1C-EEC18F59E635}"/>
              </a:ext>
            </a:extLst>
          </p:cNvPr>
          <p:cNvPicPr/>
          <p:nvPr/>
        </p:nvPicPr>
        <p:blipFill>
          <a:blip r:embed="rId6" r:link="rId5" cstate="print">
            <a:extLst>
              <a:ext uri="{BEBA8EAE-BF5A-486C-A8C5-ECC9F3942E4B}">
                <a14:imgProps xmlns:a14="http://schemas.microsoft.com/office/drawing/2010/main">
                  <a14:imgLayer r:embed="rId7">
                    <a14:imgEffect>
                      <a14:sharpenSoften amount="50000"/>
                    </a14:imgEffect>
                    <a14:imgEffect>
                      <a14:saturation sat="0"/>
                    </a14:imgEffect>
                  </a14:imgLayer>
                </a14:imgProps>
              </a:ext>
            </a:extLst>
          </a:blip>
          <a:srcRect/>
          <a:stretch>
            <a:fillRect/>
          </a:stretch>
        </p:blipFill>
        <p:spPr>
          <a:xfrm>
            <a:off x="2971800" y="838200"/>
            <a:ext cx="2895600" cy="1828800"/>
          </a:xfrm>
          <a:prstGeom prst="rect">
            <a:avLst/>
          </a:prstGeom>
          <a:noFill/>
          <a:ln w="9525">
            <a:noFill/>
            <a:miter lim="800000"/>
            <a:headEnd/>
            <a:tailEnd/>
          </a:ln>
        </p:spPr>
      </p:pic>
      <p:sp>
        <p:nvSpPr>
          <p:cNvPr id="7" name="TextBox 11">
            <a:extLst>
              <a:ext uri="{FF2B5EF4-FFF2-40B4-BE49-F238E27FC236}">
                <a16:creationId xmlns:a16="http://schemas.microsoft.com/office/drawing/2014/main" id="{75719770-937B-7376-F80C-8DED26026559}"/>
              </a:ext>
            </a:extLst>
          </p:cNvPr>
          <p:cNvSpPr txBox="1">
            <a:spLocks noChangeArrowheads="1"/>
          </p:cNvSpPr>
          <p:nvPr/>
        </p:nvSpPr>
        <p:spPr bwMode="auto">
          <a:xfrm>
            <a:off x="-83389" y="5181600"/>
            <a:ext cx="5562600" cy="36933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1</a:t>
            </a:r>
            <a:r>
              <a:rPr kumimoji="0" lang="en-US" altLang="zh-CN"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3 </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资源管理与作业调度</a:t>
            </a:r>
            <a:endPar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id="{D9BCE7AB-D27D-BBC3-A78C-9EE6A9B19D6A}"/>
              </a:ext>
            </a:extLst>
          </p:cNvPr>
          <p:cNvSpPr txBox="1"/>
          <p:nvPr/>
        </p:nvSpPr>
        <p:spPr>
          <a:xfrm>
            <a:off x="-61824" y="5447943"/>
            <a:ext cx="9296400" cy="1477328"/>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多节点多任务并行计算的分布式系统必须解决如下问题：①不同节点、不同计算</a:t>
            </a:r>
            <a:r>
              <a:rPr lang="zh-CN" altLang="en-US" b="1" u="sng"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任务</a:t>
            </a:r>
            <a:r>
              <a:rPr lang="zh-CN" altLang="en-US" dirty="0">
                <a:latin typeface="楷体" panose="02010609060101010101" pitchFamily="49" charset="-122"/>
                <a:ea typeface="楷体" panose="02010609060101010101" pitchFamily="49" charset="-122"/>
              </a:rPr>
              <a:t>之间的协同管理②分布式</a:t>
            </a:r>
            <a:r>
              <a:rPr lang="zh-CN" altLang="en-US" b="1" u="sng"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作业</a:t>
            </a:r>
            <a:r>
              <a:rPr lang="zh-CN" altLang="en-US" dirty="0">
                <a:latin typeface="楷体" panose="02010609060101010101" pitchFamily="49" charset="-122"/>
                <a:ea typeface="楷体" panose="02010609060101010101" pitchFamily="49" charset="-122"/>
              </a:rPr>
              <a:t>的调度和执行机制③分布式系统中的</a:t>
            </a:r>
            <a:r>
              <a:rPr lang="zh-CN" altLang="en-US" b="1" u="sng"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资源</a:t>
            </a:r>
            <a:r>
              <a:rPr lang="zh-CN" altLang="en-US" dirty="0">
                <a:latin typeface="楷体" panose="02010609060101010101" pitchFamily="49" charset="-122"/>
                <a:ea typeface="楷体" panose="02010609060101010101" pitchFamily="49" charset="-122"/>
              </a:rPr>
              <a:t>或数据共享协调方法</a:t>
            </a:r>
            <a:endParaRPr lang="en-US" altLang="zh-CN" dirty="0">
              <a:latin typeface="楷体" panose="02010609060101010101" pitchFamily="49" charset="-122"/>
              <a:ea typeface="楷体" panose="02010609060101010101" pitchFamily="49" charset="-122"/>
            </a:endParaRPr>
          </a:p>
          <a:p>
            <a:r>
              <a:rPr lang="zh-CN" altLang="en-US" b="1" dirty="0">
                <a:latin typeface="微软雅黑" panose="020B0503020204020204" pitchFamily="34" charset="-122"/>
                <a:ea typeface="微软雅黑" panose="020B0503020204020204" pitchFamily="34" charset="-122"/>
              </a:rPr>
              <a:t>实现方案：</a:t>
            </a:r>
            <a:r>
              <a:rPr lang="zh-CN" altLang="en-US" dirty="0">
                <a:latin typeface="楷体" panose="02010609060101010101" pitchFamily="49" charset="-122"/>
                <a:ea typeface="楷体" panose="02010609060101010101" pitchFamily="49" charset="-122"/>
              </a:rPr>
              <a:t>三大组件（</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Zookeeper</a:t>
            </a:r>
            <a:r>
              <a:rPr lang="zh-CN" altLang="en-US" dirty="0">
                <a:latin typeface="楷体" panose="02010609060101010101" pitchFamily="49" charset="-122"/>
                <a:ea typeface="楷体" panose="02010609060101010101" pitchFamily="49" charset="-122"/>
              </a:rPr>
              <a:t>提供分布式协同服务（</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Oozie </a:t>
            </a:r>
            <a:r>
              <a:rPr lang="zh-CN" altLang="en-US" dirty="0">
                <a:latin typeface="楷体" panose="02010609060101010101" pitchFamily="49" charset="-122"/>
                <a:ea typeface="楷体" panose="02010609060101010101" pitchFamily="49" charset="-122"/>
              </a:rPr>
              <a:t>提供作业调度和工作流执行（</a:t>
            </a:r>
            <a:r>
              <a:rPr lang="en-US" altLang="zh-CN" dirty="0">
                <a:latin typeface="楷体" panose="02010609060101010101" pitchFamily="49" charset="-122"/>
                <a:ea typeface="楷体" panose="02010609060101010101" pitchFamily="49" charset="-122"/>
              </a:rPr>
              <a:t>3</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YARN</a:t>
            </a:r>
            <a:r>
              <a:rPr lang="zh-CN" altLang="en-US" dirty="0">
                <a:latin typeface="楷体" panose="02010609060101010101" pitchFamily="49" charset="-122"/>
                <a:ea typeface="楷体" panose="02010609060101010101" pitchFamily="49" charset="-122"/>
              </a:rPr>
              <a:t>提供集群资源管理服务</a:t>
            </a: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19714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7776CE9-A40A-3584-92F9-0B2933CDF9A8}"/>
            </a:ext>
          </a:extLst>
        </p:cNvPr>
        <p:cNvGrpSpPr/>
        <p:nvPr/>
      </p:nvGrpSpPr>
      <p:grpSpPr>
        <a:xfrm>
          <a:off x="0" y="0"/>
          <a:ext cx="0" cy="0"/>
          <a:chOff x="0" y="0"/>
          <a:chExt cx="0" cy="0"/>
        </a:xfrm>
      </p:grpSpPr>
      <p:sp>
        <p:nvSpPr>
          <p:cNvPr id="7" name="TextBox 11">
            <a:extLst>
              <a:ext uri="{FF2B5EF4-FFF2-40B4-BE49-F238E27FC236}">
                <a16:creationId xmlns:a16="http://schemas.microsoft.com/office/drawing/2014/main" id="{133F2B26-23F2-A39C-354B-85F07CB142BE}"/>
              </a:ext>
            </a:extLst>
          </p:cNvPr>
          <p:cNvSpPr txBox="1">
            <a:spLocks noChangeArrowheads="1"/>
          </p:cNvSpPr>
          <p:nvPr/>
        </p:nvSpPr>
        <p:spPr bwMode="auto">
          <a:xfrm>
            <a:off x="-76200" y="-76200"/>
            <a:ext cx="5562600" cy="36933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1</a:t>
            </a:r>
            <a:r>
              <a:rPr kumimoji="0" lang="en-US" altLang="zh-CN"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3 </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资源管理与作业调度（</a:t>
            </a:r>
            <a:r>
              <a:rPr kumimoji="0" lang="en-US" altLang="zh-CN" sz="1800" b="1" i="0" u="none" strike="noStrike" kern="1200" cap="none" spc="0" normalizeH="0" baseline="0" noProof="0" dirty="0" err="1">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ZooKeeper</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a:t>
            </a:r>
            <a:endPar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9" name="文本框 8">
            <a:extLst>
              <a:ext uri="{FF2B5EF4-FFF2-40B4-BE49-F238E27FC236}">
                <a16:creationId xmlns:a16="http://schemas.microsoft.com/office/drawing/2014/main" id="{A0452CBD-F703-16B7-C7A2-C7A372AC7003}"/>
              </a:ext>
            </a:extLst>
          </p:cNvPr>
          <p:cNvSpPr txBox="1"/>
          <p:nvPr/>
        </p:nvSpPr>
        <p:spPr>
          <a:xfrm>
            <a:off x="-61912" y="228600"/>
            <a:ext cx="9296400" cy="535531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多分布式协调服务框架，解决分布式集群中的一致性问题和数据管理问题</a:t>
            </a:r>
            <a:endPar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b="1" dirty="0">
                <a:solidFill>
                  <a:prstClr val="black"/>
                </a:solidFill>
                <a:latin typeface="微软雅黑" panose="020B0503020204020204" pitchFamily="34" charset="-122"/>
                <a:ea typeface="微软雅黑" panose="020B0503020204020204" pitchFamily="34" charset="-122"/>
              </a:rPr>
              <a:t>提供服务</a:t>
            </a:r>
            <a:r>
              <a:rPr lang="zh-CN" altLang="en-US" dirty="0">
                <a:solidFill>
                  <a:prstClr val="black"/>
                </a:solidFill>
                <a:latin typeface="楷体" panose="02010609060101010101" pitchFamily="49" charset="-122"/>
                <a:ea typeface="楷体" panose="02010609060101010101" pitchFamily="49" charset="-122"/>
              </a:rPr>
              <a:t>：统一命名服务、应用配置管理、分布式锁服务、分布式消息队列</a:t>
            </a:r>
            <a:endParaRPr lang="en-US" altLang="zh-CN" dirty="0">
              <a:solidFill>
                <a:prstClr val="black"/>
              </a:solidFill>
              <a:latin typeface="楷体" panose="02010609060101010101" pitchFamily="49" charset="-122"/>
              <a:ea typeface="楷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b="1" dirty="0">
                <a:solidFill>
                  <a:prstClr val="black"/>
                </a:solidFill>
                <a:latin typeface="微软雅黑" panose="020B0503020204020204" pitchFamily="34" charset="-122"/>
                <a:ea typeface="微软雅黑" panose="020B0503020204020204" pitchFamily="34" charset="-122"/>
              </a:rPr>
              <a:t>架构：</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采用</a:t>
            </a:r>
            <a:r>
              <a:rPr kumimoji="0" lang="zh-CN" altLang="en-US" sz="1800" b="0" i="0" u="sng"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主从架构</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，由</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2</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𝑛</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+1</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台的</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Server</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节点组成，</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每个节点维护</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自身的内存状态镜像、持久化存储的事务日志和快照 </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角色</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①</a:t>
            </a:r>
            <a:r>
              <a:rPr kumimoji="0" lang="en-US" altLang="zh-CN" sz="1800" b="1" i="0" u="sng"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Leader</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工作核心，事务请求（写操作）的唯一调度和处理者，保证集群事务处理的顺序性；集群内部各个服务的调度者。②</a:t>
            </a:r>
            <a:r>
              <a:rPr kumimoji="0" lang="en-US" altLang="zh-CN" sz="1800" b="1" i="0" u="sng"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Follower</a:t>
            </a:r>
            <a:r>
              <a:rPr kumimoji="0" lang="zh-CN" altLang="en-US" sz="1800" b="1" i="0" u="sng"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处理客户端非事务（读操作）请求，转发事务请求给</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Leader</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，参与集群</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leader</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选举投票</a:t>
            </a:r>
            <a:r>
              <a:rPr lang="zh-CN" altLang="en-US" dirty="0">
                <a:solidFill>
                  <a:prstClr val="black"/>
                </a:solidFill>
                <a:latin typeface="楷体" panose="02010609060101010101" pitchFamily="49" charset="-122"/>
                <a:ea typeface="楷体" panose="02010609060101010101" pitchFamily="49" charset="-122"/>
              </a:rPr>
              <a:t>③</a:t>
            </a:r>
            <a:r>
              <a:rPr lang="en-US" altLang="zh-CN" dirty="0">
                <a:solidFill>
                  <a:prstClr val="black"/>
                </a:solidFill>
                <a:latin typeface="楷体" panose="02010609060101010101" pitchFamily="49" charset="-122"/>
                <a:ea typeface="楷体" panose="02010609060101010101" pitchFamily="49" charset="-122"/>
              </a:rPr>
              <a:t>O</a:t>
            </a:r>
            <a:r>
              <a:rPr kumimoji="0" lang="en-US" altLang="zh-CN" sz="1800" b="0" i="0" u="none" strike="noStrike" kern="1200" cap="none" spc="0" normalizeH="0" baseline="0" noProof="0" dirty="0" err="1">
                <a:ln>
                  <a:noFill/>
                </a:ln>
                <a:solidFill>
                  <a:prstClr val="black"/>
                </a:solidFill>
                <a:effectLst/>
                <a:uLnTx/>
                <a:uFillTx/>
                <a:latin typeface="楷体" panose="02010609060101010101" pitchFamily="49" charset="-122"/>
                <a:ea typeface="楷体" panose="02010609060101010101" pitchFamily="49" charset="-122"/>
                <a:cs typeface="+mn-cs"/>
              </a:rPr>
              <a:t>bserver</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：观察者角色，观察集群的最新状态变化并将状态同步，其对于非事务请求可以进行独立处理；对于事务请求，则会转发给</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Leader</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服务器处理</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底线</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过半</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Server</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可用</a:t>
            </a:r>
            <a:endPar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b="1" dirty="0" err="1">
                <a:solidFill>
                  <a:prstClr val="black"/>
                </a:solidFill>
                <a:latin typeface="微软雅黑" panose="020B0503020204020204" pitchFamily="34" charset="-122"/>
                <a:ea typeface="微软雅黑" panose="020B0503020204020204" pitchFamily="34" charset="-122"/>
              </a:rPr>
              <a:t>Znode</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用共享存储模型和类似于文件系统的层级树状结构来实现名称空间和各种分布式协同服务。名称空间中的每个节点都是一个</a:t>
            </a:r>
            <a:r>
              <a:rPr lang="en-US" altLang="zh-CN" dirty="0" err="1">
                <a:solidFill>
                  <a:prstClr val="black"/>
                </a:solidFill>
                <a:latin typeface="楷体" panose="02010609060101010101" pitchFamily="49" charset="-122"/>
                <a:ea typeface="楷体" panose="02010609060101010101" pitchFamily="49" charset="-122"/>
              </a:rPr>
              <a:t>znode</a:t>
            </a:r>
            <a:r>
              <a:rPr lang="zh-CN" altLang="en-US" dirty="0">
                <a:solidFill>
                  <a:prstClr val="black"/>
                </a:solidFill>
                <a:latin typeface="楷体" panose="02010609060101010101" pitchFamily="49" charset="-122"/>
                <a:ea typeface="楷体" panose="02010609060101010101" pitchFamily="49" charset="-122"/>
              </a:rPr>
              <a:t>。</a:t>
            </a:r>
            <a:r>
              <a:rPr lang="en-US" altLang="zh-CN" dirty="0" err="1">
                <a:solidFill>
                  <a:prstClr val="black"/>
                </a:solidFill>
                <a:latin typeface="楷体" panose="02010609060101010101" pitchFamily="49" charset="-122"/>
                <a:ea typeface="楷体" panose="02010609060101010101" pitchFamily="49" charset="-122"/>
              </a:rPr>
              <a:t>znode</a:t>
            </a:r>
            <a:r>
              <a:rPr lang="zh-CN" altLang="en-US" dirty="0">
                <a:solidFill>
                  <a:prstClr val="black"/>
                </a:solidFill>
                <a:latin typeface="楷体" panose="02010609060101010101" pitchFamily="49" charset="-122"/>
                <a:ea typeface="楷体" panose="02010609060101010101" pitchFamily="49" charset="-122"/>
              </a:rPr>
              <a:t>不仅是一个路径，还携带数据。</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b="1" dirty="0">
                <a:solidFill>
                  <a:prstClr val="black"/>
                </a:solidFill>
                <a:latin typeface="微软雅黑" panose="020B0503020204020204" pitchFamily="34" charset="-122"/>
                <a:ea typeface="微软雅黑" panose="020B0503020204020204" pitchFamily="34" charset="-122"/>
              </a:rPr>
              <a:t>选举：</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领导失效</a:t>
            </a:r>
            <a:r>
              <a:rPr lang="en-US" altLang="zh-CN" dirty="0">
                <a:solidFill>
                  <a:prstClr val="black"/>
                </a:solidFill>
                <a:latin typeface="楷体" panose="02010609060101010101" pitchFamily="49" charset="-122"/>
                <a:ea typeface="楷体" panose="02010609060101010101" pitchFamily="49" charset="-122"/>
              </a:rPr>
              <a:t>】</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Fast </a:t>
            </a:r>
            <a:r>
              <a:rPr kumimoji="0" lang="en-US" altLang="zh-CN" sz="1800" b="0" i="0" u="none" strike="noStrike" kern="1200" cap="none" spc="0" normalizeH="0" baseline="0" noProof="0" dirty="0" err="1">
                <a:ln>
                  <a:noFill/>
                </a:ln>
                <a:solidFill>
                  <a:prstClr val="black"/>
                </a:solidFill>
                <a:effectLst/>
                <a:uLnTx/>
                <a:uFillTx/>
                <a:latin typeface="楷体" panose="02010609060101010101" pitchFamily="49" charset="-122"/>
                <a:ea typeface="楷体" panose="02010609060101010101" pitchFamily="49" charset="-122"/>
                <a:cs typeface="+mn-cs"/>
              </a:rPr>
              <a:t>Paxas</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算法重新推举并变更同步（广播）到其他的</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Follower</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节点</a:t>
            </a:r>
            <a:endPar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b="1" dirty="0">
                <a:solidFill>
                  <a:prstClr val="black"/>
                </a:solidFill>
                <a:latin typeface="微软雅黑" panose="020B0503020204020204" pitchFamily="34" charset="-122"/>
                <a:ea typeface="微软雅黑" panose="020B0503020204020204" pitchFamily="34" charset="-122"/>
              </a:rPr>
              <a:t>监听</a:t>
            </a:r>
            <a:r>
              <a:rPr lang="zh-CN" altLang="en-US" dirty="0">
                <a:solidFill>
                  <a:prstClr val="black"/>
                </a:solidFill>
                <a:latin typeface="楷体" panose="02010609060101010101" pitchFamily="49" charset="-122"/>
                <a:ea typeface="楷体" panose="02010609060101010101" pitchFamily="49" charset="-122"/>
              </a:rPr>
              <a:t>：注册一些</a:t>
            </a:r>
            <a:r>
              <a:rPr lang="en-US" altLang="zh-CN" dirty="0">
                <a:solidFill>
                  <a:prstClr val="black"/>
                </a:solidFill>
                <a:latin typeface="楷体" panose="02010609060101010101" pitchFamily="49" charset="-122"/>
                <a:ea typeface="楷体" panose="02010609060101010101" pitchFamily="49" charset="-122"/>
              </a:rPr>
              <a:t>watcher</a:t>
            </a:r>
            <a:r>
              <a:rPr lang="zh-CN" altLang="en-US" dirty="0">
                <a:solidFill>
                  <a:prstClr val="black"/>
                </a:solidFill>
                <a:latin typeface="楷体" panose="02010609060101010101" pitchFamily="49" charset="-122"/>
                <a:ea typeface="楷体" panose="02010609060101010101" pitchFamily="49" charset="-122"/>
              </a:rPr>
              <a:t>监听器，注册</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监听机制、发布订阅模式</a:t>
            </a:r>
            <a:endParaRPr lang="en-US" altLang="zh-CN" dirty="0">
              <a:solidFill>
                <a:prstClr val="black"/>
              </a:solidFill>
              <a:latin typeface="楷体" panose="02010609060101010101" pitchFamily="49" charset="-122"/>
              <a:ea typeface="楷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b="1" dirty="0">
                <a:solidFill>
                  <a:prstClr val="black"/>
                </a:solidFill>
                <a:latin typeface="微软雅黑" panose="020B0503020204020204" pitchFamily="34" charset="-122"/>
                <a:ea typeface="微软雅黑" panose="020B0503020204020204" pitchFamily="34" charset="-122"/>
              </a:rPr>
              <a:t>应用场景</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①统一命名服务（不同节点识别和资源共享、服务名称地址目录信息分层存储、生成有顺序的序列编号）②配置管理服务（发布监听模式实现配置文件集中管理和远程自动同步更新）③集群管理（机器在</a:t>
            </a:r>
            <a:r>
              <a:rPr kumimoji="0" lang="en-US" altLang="zh-CN" sz="1800" b="0" i="0" u="none" strike="noStrike" kern="1200" cap="none" spc="0" normalizeH="0" baseline="0" noProof="0" dirty="0" err="1">
                <a:ln>
                  <a:noFill/>
                </a:ln>
                <a:solidFill>
                  <a:prstClr val="black"/>
                </a:solidFill>
                <a:effectLst/>
                <a:uLnTx/>
                <a:uFillTx/>
                <a:latin typeface="楷体" panose="02010609060101010101" pitchFamily="49" charset="-122"/>
                <a:ea typeface="楷体" panose="02010609060101010101" pitchFamily="49" charset="-122"/>
                <a:cs typeface="+mn-cs"/>
              </a:rPr>
              <a:t>ZooKeeper</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注册临时节点，节点存在即机器在线，不存在则离线）④分布锁（独占锁和控制时序锁）⑤分布式消息队列（同步队列需全员到齐才激活，</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FIFO</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队列按先入先出处理，如生产消费模式）</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 name="TextBox 11">
            <a:extLst>
              <a:ext uri="{FF2B5EF4-FFF2-40B4-BE49-F238E27FC236}">
                <a16:creationId xmlns:a16="http://schemas.microsoft.com/office/drawing/2014/main" id="{C1BF0A9A-994B-14A9-229A-A9763F94F91F}"/>
              </a:ext>
            </a:extLst>
          </p:cNvPr>
          <p:cNvSpPr txBox="1">
            <a:spLocks noChangeArrowheads="1"/>
          </p:cNvSpPr>
          <p:nvPr/>
        </p:nvSpPr>
        <p:spPr bwMode="auto">
          <a:xfrm>
            <a:off x="-94892" y="5198765"/>
            <a:ext cx="9162691" cy="369332"/>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1</a:t>
            </a:r>
            <a:r>
              <a:rPr kumimoji="0" lang="en-US" altLang="zh-CN"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3.2 </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作业调度与工作流引擎</a:t>
            </a:r>
            <a:r>
              <a:rPr kumimoji="0" lang="en-US" altLang="zh-CN"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Oozie</a:t>
            </a:r>
            <a:endPar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5B1903B4-D39D-AB2D-C351-0578D3E4EA70}"/>
              </a:ext>
            </a:extLst>
          </p:cNvPr>
          <p:cNvSpPr txBox="1"/>
          <p:nvPr/>
        </p:nvSpPr>
        <p:spPr>
          <a:xfrm>
            <a:off x="-94892" y="5410200"/>
            <a:ext cx="9238892" cy="1477328"/>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开源</a:t>
            </a:r>
            <a:r>
              <a:rPr lang="zh-CN" altLang="en-US" dirty="0">
                <a:solidFill>
                  <a:srgbClr val="FF0000"/>
                </a:solidFill>
                <a:latin typeface="楷体" panose="02010609060101010101" pitchFamily="49" charset="-122"/>
                <a:ea typeface="楷体" panose="02010609060101010101" pitchFamily="49" charset="-122"/>
              </a:rPr>
              <a:t>工作流调度引擎</a:t>
            </a:r>
            <a:r>
              <a:rPr lang="zh-CN" altLang="en-US" dirty="0">
                <a:latin typeface="楷体" panose="02010609060101010101" pitchFamily="49" charset="-122"/>
                <a:ea typeface="楷体" panose="02010609060101010101" pitchFamily="49" charset="-122"/>
              </a:rPr>
              <a:t>，用于管理和协调多个运行在</a:t>
            </a:r>
            <a:r>
              <a:rPr lang="en-US" altLang="zh-CN" dirty="0">
                <a:latin typeface="楷体" panose="02010609060101010101" pitchFamily="49" charset="-122"/>
                <a:ea typeface="楷体" panose="02010609060101010101" pitchFamily="49" charset="-122"/>
              </a:rPr>
              <a:t>Hadoop</a:t>
            </a:r>
            <a:r>
              <a:rPr lang="zh-CN" altLang="en-US" dirty="0">
                <a:latin typeface="楷体" panose="02010609060101010101" pitchFamily="49" charset="-122"/>
                <a:ea typeface="楷体" panose="02010609060101010101" pitchFamily="49" charset="-122"/>
              </a:rPr>
              <a:t>平台上的作业</a:t>
            </a:r>
            <a:endParaRPr lang="en-US" altLang="zh-CN" dirty="0">
              <a:latin typeface="楷体" panose="02010609060101010101" pitchFamily="49" charset="-122"/>
              <a:ea typeface="楷体" panose="02010609060101010101" pitchFamily="49" charset="-122"/>
            </a:endParaRPr>
          </a:p>
          <a:p>
            <a:r>
              <a:rPr lang="zh-CN" altLang="en-US" b="1" dirty="0">
                <a:solidFill>
                  <a:prstClr val="black"/>
                </a:solidFill>
                <a:latin typeface="微软雅黑" panose="020B0503020204020204" pitchFamily="34" charset="-122"/>
                <a:ea typeface="微软雅黑" panose="020B0503020204020204" pitchFamily="34" charset="-122"/>
              </a:rPr>
              <a:t>工作流程</a:t>
            </a:r>
            <a:r>
              <a:rPr lang="zh-CN" altLang="en-US" dirty="0">
                <a:latin typeface="楷体" panose="02010609060101010101" pitchFamily="49" charset="-122"/>
                <a:ea typeface="楷体" panose="02010609060101010101" pitchFamily="49" charset="-122"/>
              </a:rPr>
              <a:t>：一旦一个</a:t>
            </a:r>
            <a:r>
              <a:rPr lang="en-US" altLang="zh-CN" dirty="0">
                <a:latin typeface="楷体" panose="02010609060101010101" pitchFamily="49" charset="-122"/>
                <a:ea typeface="楷体" panose="02010609060101010101" pitchFamily="49" charset="-122"/>
              </a:rPr>
              <a:t>Action</a:t>
            </a:r>
            <a:r>
              <a:rPr lang="zh-CN" altLang="en-US" dirty="0">
                <a:latin typeface="楷体" panose="02010609060101010101" pitchFamily="49" charset="-122"/>
                <a:ea typeface="楷体" panose="02010609060101010101" pitchFamily="49" charset="-122"/>
              </a:rPr>
              <a:t>完成远程服务器将回调</a:t>
            </a:r>
            <a:r>
              <a:rPr lang="en-US" altLang="zh-CN" dirty="0">
                <a:latin typeface="楷体" panose="02010609060101010101" pitchFamily="49" charset="-122"/>
                <a:ea typeface="楷体" panose="02010609060101010101" pitchFamily="49" charset="-122"/>
              </a:rPr>
              <a:t>Oozie</a:t>
            </a:r>
            <a:r>
              <a:rPr lang="zh-CN" altLang="en-US" dirty="0">
                <a:latin typeface="楷体" panose="02010609060101010101" pitchFamily="49" charset="-122"/>
                <a:ea typeface="楷体" panose="02010609060101010101" pitchFamily="49" charset="-122"/>
              </a:rPr>
              <a:t>接口并通知已完成，直到所有完成</a:t>
            </a:r>
            <a:endParaRPr lang="en-US" altLang="zh-CN" dirty="0">
              <a:latin typeface="楷体" panose="02010609060101010101" pitchFamily="49" charset="-122"/>
              <a:ea typeface="楷体" panose="02010609060101010101" pitchFamily="49" charset="-122"/>
            </a:endParaRPr>
          </a:p>
          <a:p>
            <a:r>
              <a:rPr lang="zh-CN" altLang="en-US" b="1" dirty="0">
                <a:solidFill>
                  <a:prstClr val="black"/>
                </a:solidFill>
                <a:latin typeface="微软雅黑" panose="020B0503020204020204" pitchFamily="34" charset="-122"/>
                <a:ea typeface="微软雅黑" panose="020B0503020204020204" pitchFamily="34" charset="-122"/>
              </a:rPr>
              <a:t>系统框架</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Oozie Client</a:t>
            </a:r>
            <a:r>
              <a:rPr lang="zh-CN" altLang="en-US" dirty="0">
                <a:latin typeface="楷体" panose="02010609060101010101" pitchFamily="49" charset="-122"/>
                <a:ea typeface="楷体" panose="02010609060101010101" pitchFamily="49" charset="-122"/>
              </a:rPr>
              <a:t>（通过</a:t>
            </a:r>
            <a:r>
              <a:rPr lang="en-US" altLang="zh-CN" dirty="0">
                <a:latin typeface="楷体" panose="02010609060101010101" pitchFamily="49" charset="-122"/>
                <a:ea typeface="楷体" panose="02010609060101010101" pitchFamily="49" charset="-122"/>
              </a:rPr>
              <a:t>API</a:t>
            </a:r>
            <a:r>
              <a:rPr lang="zh-CN" altLang="en-US" dirty="0">
                <a:latin typeface="楷体" panose="02010609060101010101" pitchFamily="49" charset="-122"/>
                <a:ea typeface="楷体" panose="02010609060101010101" pitchFamily="49" charset="-122"/>
              </a:rPr>
              <a:t>提交工作流作业（</a:t>
            </a:r>
            <a:r>
              <a:rPr lang="en-US" altLang="zh-CN" dirty="0">
                <a:latin typeface="楷体" panose="02010609060101010101" pitchFamily="49" charset="-122"/>
                <a:ea typeface="楷体" panose="02010609060101010101" pitchFamily="49" charset="-122"/>
              </a:rPr>
              <a:t>Job</a:t>
            </a:r>
            <a:r>
              <a:rPr lang="zh-CN" altLang="en-US" dirty="0">
                <a:latin typeface="楷体" panose="02010609060101010101" pitchFamily="49" charset="-122"/>
                <a:ea typeface="楷体" panose="02010609060101010101" pitchFamily="49" charset="-122"/>
              </a:rPr>
              <a:t>）请求）、</a:t>
            </a:r>
            <a:r>
              <a:rPr lang="en-US" altLang="zh-CN" dirty="0">
                <a:latin typeface="楷体" panose="02010609060101010101" pitchFamily="49" charset="-122"/>
                <a:ea typeface="楷体" panose="02010609060101010101" pitchFamily="49" charset="-122"/>
              </a:rPr>
              <a:t>Oozie Server</a:t>
            </a:r>
            <a:r>
              <a:rPr lang="zh-CN" altLang="en-US" dirty="0">
                <a:latin typeface="楷体" panose="02010609060101010101" pitchFamily="49" charset="-122"/>
                <a:ea typeface="楷体" panose="02010609060101010101" pitchFamily="49" charset="-122"/>
              </a:rPr>
              <a:t>（接收请求、调度任务、监控执行，自身不执行仅发送任务配置至执行环境）、</a:t>
            </a:r>
            <a:r>
              <a:rPr lang="en-US" altLang="zh-CN" dirty="0" err="1">
                <a:latin typeface="楷体" panose="02010609060101010101" pitchFamily="49" charset="-122"/>
                <a:ea typeface="楷体" panose="02010609060101010101" pitchFamily="49" charset="-122"/>
              </a:rPr>
              <a:t>DataBase</a:t>
            </a:r>
            <a:r>
              <a:rPr lang="zh-CN" altLang="en-US" dirty="0">
                <a:latin typeface="楷体" panose="02010609060101010101" pitchFamily="49" charset="-122"/>
                <a:ea typeface="楷体" panose="02010609060101010101" pitchFamily="49" charset="-122"/>
              </a:rPr>
              <a:t>（存储</a:t>
            </a:r>
            <a:r>
              <a:rPr lang="en-US" altLang="zh-CN" dirty="0">
                <a:latin typeface="楷体" panose="02010609060101010101" pitchFamily="49" charset="-122"/>
                <a:ea typeface="楷体" panose="02010609060101010101" pitchFamily="49" charset="-122"/>
              </a:rPr>
              <a:t>Action</a:t>
            </a:r>
            <a:r>
              <a:rPr lang="zh-CN" altLang="en-US" dirty="0">
                <a:latin typeface="楷体" panose="02010609060101010101" pitchFamily="49" charset="-122"/>
                <a:ea typeface="楷体" panose="02010609060101010101" pitchFamily="49" charset="-122"/>
              </a:rPr>
              <a:t>、系统、</a:t>
            </a:r>
            <a:r>
              <a:rPr lang="en-US" altLang="zh-CN" dirty="0">
                <a:latin typeface="楷体" panose="02010609060101010101" pitchFamily="49" charset="-122"/>
                <a:ea typeface="楷体" panose="02010609060101010101" pitchFamily="49" charset="-122"/>
              </a:rPr>
              <a:t>job</a:t>
            </a:r>
            <a:r>
              <a:rPr lang="zh-CN" altLang="en-US" dirty="0">
                <a:latin typeface="楷体" panose="02010609060101010101" pitchFamily="49" charset="-122"/>
                <a:ea typeface="楷体" panose="02010609060101010101" pitchFamily="49" charset="-122"/>
              </a:rPr>
              <a:t>信息）和</a:t>
            </a:r>
            <a:r>
              <a:rPr lang="en-US" altLang="zh-CN" dirty="0">
                <a:latin typeface="楷体" panose="02010609060101010101" pitchFamily="49" charset="-122"/>
                <a:ea typeface="楷体" panose="02010609060101010101" pitchFamily="49" charset="-122"/>
              </a:rPr>
              <a:t>Hadoop</a:t>
            </a:r>
            <a:r>
              <a:rPr lang="zh-CN" altLang="en-US" dirty="0">
                <a:latin typeface="楷体" panose="02010609060101010101" pitchFamily="49" charset="-122"/>
                <a:ea typeface="楷体" panose="02010609060101010101" pitchFamily="49" charset="-122"/>
              </a:rPr>
              <a:t>集群（运行</a:t>
            </a:r>
            <a:r>
              <a:rPr lang="en-US" altLang="zh-CN" dirty="0">
                <a:latin typeface="楷体" panose="02010609060101010101" pitchFamily="49" charset="-122"/>
                <a:ea typeface="楷体" panose="02010609060101010101" pitchFamily="49" charset="-122"/>
              </a:rPr>
              <a:t>Oozie</a:t>
            </a:r>
            <a:r>
              <a:rPr lang="zh-CN" altLang="en-US" dirty="0">
                <a:latin typeface="楷体" panose="02010609060101010101" pitchFamily="49" charset="-122"/>
                <a:ea typeface="楷体" panose="02010609060101010101" pitchFamily="49" charset="-122"/>
              </a:rPr>
              <a:t>工作流的实体）</a:t>
            </a:r>
          </a:p>
        </p:txBody>
      </p:sp>
    </p:spTree>
    <p:extLst>
      <p:ext uri="{BB962C8B-B14F-4D97-AF65-F5344CB8AC3E}">
        <p14:creationId xmlns:p14="http://schemas.microsoft.com/office/powerpoint/2010/main" val="2235792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1B5286D-FC8E-63D1-E360-31FDD749EF47}"/>
            </a:ext>
          </a:extLst>
        </p:cNvPr>
        <p:cNvGrpSpPr/>
        <p:nvPr/>
      </p:nvGrpSpPr>
      <p:grpSpPr>
        <a:xfrm>
          <a:off x="0" y="0"/>
          <a:ext cx="0" cy="0"/>
          <a:chOff x="0" y="0"/>
          <a:chExt cx="0" cy="0"/>
        </a:xfrm>
      </p:grpSpPr>
      <p:sp>
        <p:nvSpPr>
          <p:cNvPr id="2" name="TextBox 11">
            <a:extLst>
              <a:ext uri="{FF2B5EF4-FFF2-40B4-BE49-F238E27FC236}">
                <a16:creationId xmlns:a16="http://schemas.microsoft.com/office/drawing/2014/main" id="{6AC2D794-D28D-F335-5871-4EF394F8149E}"/>
              </a:ext>
            </a:extLst>
          </p:cNvPr>
          <p:cNvSpPr txBox="1">
            <a:spLocks noChangeArrowheads="1"/>
          </p:cNvSpPr>
          <p:nvPr/>
        </p:nvSpPr>
        <p:spPr bwMode="auto">
          <a:xfrm>
            <a:off x="-47446" y="-59035"/>
            <a:ext cx="9162691" cy="369332"/>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1</a:t>
            </a:r>
            <a:r>
              <a:rPr kumimoji="0" lang="en-US" altLang="zh-CN"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3.2 </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作业调度与工作流引擎</a:t>
            </a:r>
            <a:r>
              <a:rPr kumimoji="0" lang="en-US" altLang="zh-CN"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Oozie</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（续）</a:t>
            </a:r>
            <a:endPar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a:extLst>
              <a:ext uri="{FF2B5EF4-FFF2-40B4-BE49-F238E27FC236}">
                <a16:creationId xmlns:a16="http://schemas.microsoft.com/office/drawing/2014/main" id="{DDBBB4CB-991A-8E9D-9487-F8CADE97512F}"/>
              </a:ext>
            </a:extLst>
          </p:cNvPr>
          <p:cNvSpPr txBox="1"/>
          <p:nvPr/>
        </p:nvSpPr>
        <p:spPr>
          <a:xfrm>
            <a:off x="-47446" y="152400"/>
            <a:ext cx="9238892" cy="203132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工作流定义</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Oozie Workflow</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由控制流和动作节点组成，分别用于构建动作间的依赖关系并执行动作，形成有向无环图</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DAG</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描述数据处理流程。描述了一个完整的数据处理执行流程</a:t>
            </a:r>
            <a:endPar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b="1" dirty="0">
                <a:solidFill>
                  <a:prstClr val="black"/>
                </a:solidFill>
                <a:latin typeface="微软雅黑" panose="020B0503020204020204" pitchFamily="34" charset="-122"/>
                <a:ea typeface="微软雅黑" panose="020B0503020204020204" pitchFamily="34" charset="-122"/>
              </a:rPr>
              <a:t>协调器</a:t>
            </a:r>
            <a:r>
              <a:rPr lang="zh-CN" altLang="en-US" dirty="0">
                <a:solidFill>
                  <a:prstClr val="black"/>
                </a:solidFill>
                <a:latin typeface="楷体" panose="02010609060101010101" pitchFamily="49" charset="-122"/>
                <a:ea typeface="楷体" panose="02010609060101010101" pitchFamily="49" charset="-122"/>
              </a:rPr>
              <a:t>：将多个工作流协调成一个工作流来处理。</a:t>
            </a:r>
            <a:r>
              <a:rPr lang="en-US" altLang="zh-CN" dirty="0">
                <a:solidFill>
                  <a:prstClr val="black"/>
                </a:solidFill>
                <a:latin typeface="楷体" panose="02010609060101010101" pitchFamily="49" charset="-122"/>
                <a:ea typeface="楷体" panose="02010609060101010101" pitchFamily="49" charset="-122"/>
              </a:rPr>
              <a:t>Oozie Coordinator</a:t>
            </a:r>
            <a:r>
              <a:rPr lang="zh-CN" altLang="en-US" dirty="0">
                <a:solidFill>
                  <a:prstClr val="black"/>
                </a:solidFill>
                <a:latin typeface="楷体" panose="02010609060101010101" pitchFamily="49" charset="-122"/>
                <a:ea typeface="楷体" panose="02010609060101010101" pitchFamily="49" charset="-122"/>
              </a:rPr>
              <a:t>可将多个</a:t>
            </a:r>
            <a:r>
              <a:rPr lang="en-US" altLang="zh-CN" dirty="0">
                <a:solidFill>
                  <a:prstClr val="black"/>
                </a:solidFill>
                <a:latin typeface="楷体" panose="02010609060101010101" pitchFamily="49" charset="-122"/>
                <a:ea typeface="楷体" panose="02010609060101010101" pitchFamily="49" charset="-122"/>
              </a:rPr>
              <a:t>Workflow</a:t>
            </a:r>
            <a:r>
              <a:rPr lang="zh-CN" altLang="en-US" dirty="0">
                <a:solidFill>
                  <a:prstClr val="black"/>
                </a:solidFill>
                <a:latin typeface="楷体" panose="02010609060101010101" pitchFamily="49" charset="-122"/>
                <a:ea typeface="楷体" panose="02010609060101010101" pitchFamily="49" charset="-122"/>
              </a:rPr>
              <a:t>串联在一起形成成</a:t>
            </a:r>
            <a:r>
              <a:rPr lang="zh-CN" altLang="en-US" b="1" u="sng" dirty="0">
                <a:solidFill>
                  <a:prstClr val="black"/>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数据应用管道</a:t>
            </a:r>
            <a:r>
              <a:rPr lang="zh-CN" altLang="en-US" dirty="0">
                <a:solidFill>
                  <a:prstClr val="black"/>
                </a:solidFill>
                <a:latin typeface="楷体" panose="02010609060101010101" pitchFamily="49" charset="-122"/>
                <a:ea typeface="楷体" panose="02010609060101010101" pitchFamily="49" charset="-122"/>
              </a:rPr>
              <a:t>，支持定义周期性和依赖性作业。</a:t>
            </a:r>
            <a:r>
              <a:rPr lang="en-US" altLang="zh-CN" dirty="0">
                <a:solidFill>
                  <a:prstClr val="black"/>
                </a:solidFill>
                <a:latin typeface="楷体" panose="02010609060101010101" pitchFamily="49" charset="-122"/>
                <a:ea typeface="楷体" panose="02010609060101010101" pitchFamily="49" charset="-122"/>
              </a:rPr>
              <a:t> </a:t>
            </a:r>
            <a:r>
              <a:rPr lang="en-US" altLang="zh-CN" b="1" dirty="0">
                <a:solidFill>
                  <a:prstClr val="black"/>
                </a:solidFill>
                <a:latin typeface="微软雅黑" panose="020B0503020204020204" pitchFamily="34" charset="-122"/>
                <a:ea typeface="微软雅黑" panose="020B0503020204020204" pitchFamily="34" charset="-122"/>
              </a:rPr>
              <a:t>Bundle</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：批处理一组</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Coordinator</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应用程序，支持用户定义和执行数据管道</a:t>
            </a:r>
            <a:r>
              <a:rPr lang="zh-CN" altLang="en-US" dirty="0">
                <a:solidFill>
                  <a:prstClr val="black"/>
                </a:solidFill>
                <a:latin typeface="楷体" panose="02010609060101010101" pitchFamily="49" charset="-122"/>
                <a:ea typeface="楷体" panose="02010609060101010101" pitchFamily="49" charset="-122"/>
              </a:rPr>
              <a:t>（一组</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Coordinator</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应用程序</a:t>
            </a:r>
            <a:r>
              <a:rPr lang="zh-CN" altLang="en-US" dirty="0">
                <a:solidFill>
                  <a:prstClr val="black"/>
                </a:solidFill>
                <a:latin typeface="楷体" panose="02010609060101010101" pitchFamily="49" charset="-122"/>
                <a:ea typeface="楷体" panose="02010609060101010101" pitchFamily="49" charset="-122"/>
              </a:rPr>
              <a:t>）</a:t>
            </a:r>
            <a:endParaRPr lang="en-US" altLang="zh-CN" dirty="0">
              <a:solidFill>
                <a:prstClr val="black"/>
              </a:solidFill>
              <a:latin typeface="楷体" panose="02010609060101010101" pitchFamily="49" charset="-122"/>
              <a:ea typeface="楷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mj-ea"/>
                <a:ea typeface="+mj-ea"/>
                <a:cs typeface="+mn-cs"/>
              </a:rPr>
              <a:t>【Workflow</a:t>
            </a:r>
            <a:r>
              <a:rPr kumimoji="0" lang="zh-CN" altLang="en-US" sz="1800" b="0" i="0" u="none" strike="noStrike" kern="1200" cap="none" spc="0" normalizeH="0" baseline="0" noProof="0" dirty="0">
                <a:ln>
                  <a:noFill/>
                </a:ln>
                <a:solidFill>
                  <a:prstClr val="black"/>
                </a:solidFill>
                <a:effectLst/>
                <a:uLnTx/>
                <a:uFillTx/>
                <a:latin typeface="+mj-ea"/>
                <a:ea typeface="+mj-ea"/>
                <a:cs typeface="+mn-cs"/>
              </a:rPr>
              <a:t>是对要进行的顺序化工作的抽象，</a:t>
            </a:r>
            <a:r>
              <a:rPr kumimoji="0" lang="en-US" altLang="zh-CN" sz="1800" b="0" i="0" u="none" strike="noStrike" kern="1200" cap="none" spc="0" normalizeH="0" baseline="0" noProof="0" dirty="0">
                <a:ln>
                  <a:noFill/>
                </a:ln>
                <a:solidFill>
                  <a:prstClr val="black"/>
                </a:solidFill>
                <a:effectLst/>
                <a:uLnTx/>
                <a:uFillTx/>
                <a:latin typeface="+mj-ea"/>
                <a:ea typeface="+mj-ea"/>
                <a:cs typeface="+mn-cs"/>
              </a:rPr>
              <a:t>Coordinator</a:t>
            </a:r>
            <a:r>
              <a:rPr kumimoji="0" lang="zh-CN" altLang="en-US" sz="1800" b="0" i="0" u="none" strike="noStrike" kern="1200" cap="none" spc="0" normalizeH="0" baseline="0" noProof="0" dirty="0">
                <a:ln>
                  <a:noFill/>
                </a:ln>
                <a:solidFill>
                  <a:prstClr val="black"/>
                </a:solidFill>
                <a:effectLst/>
                <a:uLnTx/>
                <a:uFillTx/>
                <a:latin typeface="+mj-ea"/>
                <a:ea typeface="+mj-ea"/>
                <a:cs typeface="+mn-cs"/>
              </a:rPr>
              <a:t>是对要进行的顺序化的</a:t>
            </a:r>
            <a:r>
              <a:rPr kumimoji="0" lang="en-US" altLang="zh-CN" sz="1800" b="0" i="0" u="none" strike="noStrike" kern="1200" cap="none" spc="0" normalizeH="0" baseline="0" noProof="0" dirty="0">
                <a:ln>
                  <a:noFill/>
                </a:ln>
                <a:solidFill>
                  <a:prstClr val="black"/>
                </a:solidFill>
                <a:effectLst/>
                <a:uLnTx/>
                <a:uFillTx/>
                <a:latin typeface="+mj-ea"/>
                <a:ea typeface="+mj-ea"/>
                <a:cs typeface="+mn-cs"/>
              </a:rPr>
              <a:t>Workflow</a:t>
            </a:r>
            <a:r>
              <a:rPr kumimoji="0" lang="zh-CN" altLang="en-US" sz="1800" b="0" i="0" u="none" strike="noStrike" kern="1200" cap="none" spc="0" normalizeH="0" baseline="0" noProof="0" dirty="0">
                <a:ln>
                  <a:noFill/>
                </a:ln>
                <a:solidFill>
                  <a:prstClr val="black"/>
                </a:solidFill>
                <a:effectLst/>
                <a:uLnTx/>
                <a:uFillTx/>
                <a:latin typeface="+mj-ea"/>
                <a:ea typeface="+mj-ea"/>
                <a:cs typeface="+mn-cs"/>
              </a:rPr>
              <a:t>的抽象，</a:t>
            </a:r>
            <a:r>
              <a:rPr kumimoji="0" lang="en-US" altLang="zh-CN" sz="1800" b="0" i="0" u="none" strike="noStrike" kern="1200" cap="none" spc="0" normalizeH="0" baseline="0" noProof="0" dirty="0">
                <a:ln>
                  <a:noFill/>
                </a:ln>
                <a:solidFill>
                  <a:prstClr val="black"/>
                </a:solidFill>
                <a:effectLst/>
                <a:uLnTx/>
                <a:uFillTx/>
                <a:latin typeface="+mj-ea"/>
                <a:ea typeface="+mj-ea"/>
                <a:cs typeface="+mn-cs"/>
              </a:rPr>
              <a:t>Bundle</a:t>
            </a:r>
            <a:r>
              <a:rPr kumimoji="0" lang="zh-CN" altLang="en-US" sz="1800" b="0" i="0" u="none" strike="noStrike" kern="1200" cap="none" spc="0" normalizeH="0" baseline="0" noProof="0" dirty="0">
                <a:ln>
                  <a:noFill/>
                </a:ln>
                <a:solidFill>
                  <a:prstClr val="black"/>
                </a:solidFill>
                <a:effectLst/>
                <a:uLnTx/>
                <a:uFillTx/>
                <a:latin typeface="+mj-ea"/>
                <a:ea typeface="+mj-ea"/>
                <a:cs typeface="+mn-cs"/>
              </a:rPr>
              <a:t>是对一堆</a:t>
            </a:r>
            <a:r>
              <a:rPr kumimoji="0" lang="en-US" altLang="zh-CN" sz="1800" b="0" i="0" u="none" strike="noStrike" kern="1200" cap="none" spc="0" normalizeH="0" baseline="0" noProof="0" dirty="0">
                <a:ln>
                  <a:noFill/>
                </a:ln>
                <a:solidFill>
                  <a:prstClr val="black"/>
                </a:solidFill>
                <a:effectLst/>
                <a:uLnTx/>
                <a:uFillTx/>
                <a:latin typeface="+mj-ea"/>
                <a:ea typeface="+mj-ea"/>
                <a:cs typeface="+mn-cs"/>
              </a:rPr>
              <a:t>Coordinator</a:t>
            </a:r>
            <a:r>
              <a:rPr kumimoji="0" lang="zh-CN" altLang="en-US" sz="1800" b="0" i="0" u="none" strike="noStrike" kern="1200" cap="none" spc="0" normalizeH="0" baseline="0" noProof="0" dirty="0">
                <a:ln>
                  <a:noFill/>
                </a:ln>
                <a:solidFill>
                  <a:prstClr val="black"/>
                </a:solidFill>
                <a:effectLst/>
                <a:uLnTx/>
                <a:uFillTx/>
                <a:latin typeface="+mj-ea"/>
                <a:ea typeface="+mj-ea"/>
                <a:cs typeface="+mn-cs"/>
              </a:rPr>
              <a:t>的抽象</a:t>
            </a:r>
            <a:r>
              <a:rPr kumimoji="0" lang="en-US" altLang="zh-CN" sz="1800" b="0" i="0" u="none" strike="noStrike" kern="1200" cap="none" spc="0" normalizeH="0" baseline="0" noProof="0" dirty="0">
                <a:ln>
                  <a:noFill/>
                </a:ln>
                <a:solidFill>
                  <a:prstClr val="black"/>
                </a:solidFill>
                <a:effectLst/>
                <a:uLnTx/>
                <a:uFillTx/>
                <a:latin typeface="+mj-ea"/>
                <a:ea typeface="+mj-ea"/>
                <a:cs typeface="+mn-cs"/>
              </a:rPr>
              <a:t>】</a:t>
            </a:r>
            <a:endParaRPr kumimoji="0" lang="zh-CN" altLang="en-US" sz="1800" b="0" i="0" u="none" strike="noStrike" kern="1200" cap="none" spc="0" normalizeH="0" baseline="0" noProof="0" dirty="0">
              <a:ln>
                <a:noFill/>
              </a:ln>
              <a:solidFill>
                <a:prstClr val="black"/>
              </a:solidFill>
              <a:effectLst/>
              <a:uLnTx/>
              <a:uFillTx/>
              <a:latin typeface="+mj-ea"/>
              <a:ea typeface="+mj-ea"/>
              <a:cs typeface="+mn-cs"/>
            </a:endParaRPr>
          </a:p>
        </p:txBody>
      </p:sp>
      <p:sp>
        <p:nvSpPr>
          <p:cNvPr id="3" name="TextBox 11">
            <a:extLst>
              <a:ext uri="{FF2B5EF4-FFF2-40B4-BE49-F238E27FC236}">
                <a16:creationId xmlns:a16="http://schemas.microsoft.com/office/drawing/2014/main" id="{C88C22CA-0CB4-0722-35E4-C5A0BF69E91D}"/>
              </a:ext>
            </a:extLst>
          </p:cNvPr>
          <p:cNvSpPr txBox="1">
            <a:spLocks noChangeArrowheads="1"/>
          </p:cNvSpPr>
          <p:nvPr/>
        </p:nvSpPr>
        <p:spPr bwMode="auto">
          <a:xfrm>
            <a:off x="-76200" y="2025828"/>
            <a:ext cx="9162691" cy="369332"/>
          </a:xfrm>
          <a:prstGeom prst="rect">
            <a:avLst/>
          </a:prstGeom>
          <a:noFill/>
          <a:ln w="9525">
            <a:noFill/>
            <a:miter lim="800000"/>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1</a:t>
            </a:r>
            <a:r>
              <a:rPr kumimoji="0" lang="en-US" altLang="zh-CN"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2</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3.3 </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集群资源管理框架</a:t>
            </a:r>
            <a:r>
              <a:rPr kumimoji="0" lang="en-US" altLang="zh-CN"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sym typeface="+mn-ea"/>
              </a:rPr>
              <a:t>YARN</a:t>
            </a:r>
            <a:endParaRPr kumimoji="0" lang="zh-CN" altLang="en-US" sz="2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DC0F65C2-ED1D-44C7-A97A-F308CF3BDB26}"/>
              </a:ext>
            </a:extLst>
          </p:cNvPr>
          <p:cNvSpPr txBox="1"/>
          <p:nvPr/>
        </p:nvSpPr>
        <p:spPr>
          <a:xfrm>
            <a:off x="-60026" y="2286000"/>
            <a:ext cx="9356426" cy="3416320"/>
          </a:xfrm>
          <a:prstGeom prst="rect">
            <a:avLst/>
          </a:prstGeom>
          <a:noFill/>
        </p:spPr>
        <p:txBody>
          <a:bodyPr wrap="square">
            <a:spAutoFit/>
          </a:bodyPr>
          <a:lstStyle/>
          <a:p>
            <a:r>
              <a:rPr lang="zh-CN" altLang="en-US" b="1"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传统</a:t>
            </a:r>
            <a:r>
              <a:rPr lang="zh-CN" altLang="en-US" dirty="0">
                <a:latin typeface="楷体" panose="02010609060101010101" pitchFamily="49" charset="-122"/>
                <a:ea typeface="楷体" panose="02010609060101010101" pitchFamily="49" charset="-122"/>
              </a:rPr>
              <a:t>：一集群一个框架</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集群资源利用率低</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数据无法共享</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维护代价高</a:t>
            </a:r>
            <a:r>
              <a:rPr lang="zh-CN" altLang="en-US" b="1"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目标：</a:t>
            </a:r>
            <a:r>
              <a:rPr lang="zh-CN" altLang="en-US" dirty="0">
                <a:latin typeface="楷体" panose="02010609060101010101" pitchFamily="49" charset="-122"/>
                <a:ea typeface="楷体" panose="02010609060101010101" pitchFamily="49" charset="-122"/>
              </a:rPr>
              <a:t>一集群多框架</a:t>
            </a:r>
            <a:endParaRPr lang="en-US" altLang="zh-CN" dirty="0">
              <a:latin typeface="楷体" panose="02010609060101010101" pitchFamily="49" charset="-122"/>
              <a:ea typeface="楷体" panose="02010609060101010101" pitchFamily="49" charset="-122"/>
            </a:endParaRPr>
          </a:p>
          <a:p>
            <a:r>
              <a:rPr lang="zh-CN" altLang="en-US" b="1" dirty="0">
                <a:latin typeface="微软雅黑" panose="020B0503020204020204" pitchFamily="34" charset="-122"/>
                <a:ea typeface="微软雅黑" panose="020B0503020204020204" pitchFamily="34" charset="-122"/>
              </a:rPr>
              <a:t>体系架构</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 Master/Slave</a:t>
            </a:r>
            <a:r>
              <a:rPr lang="zh-CN" altLang="en-US" dirty="0">
                <a:latin typeface="楷体" panose="02010609060101010101" pitchFamily="49" charset="-122"/>
                <a:ea typeface="楷体" panose="02010609060101010101" pitchFamily="49" charset="-122"/>
              </a:rPr>
              <a:t>架构。 ①</a:t>
            </a:r>
            <a:r>
              <a:rPr lang="en-US" altLang="zh-CN" dirty="0" err="1">
                <a:latin typeface="楷体" panose="02010609060101010101" pitchFamily="49" charset="-122"/>
                <a:ea typeface="楷体" panose="02010609060101010101" pitchFamily="49" charset="-122"/>
              </a:rPr>
              <a:t>ResourceManager</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RM</a:t>
            </a:r>
            <a:r>
              <a:rPr lang="zh-CN" altLang="en-US" dirty="0">
                <a:latin typeface="楷体" panose="02010609060101010101" pitchFamily="49" charset="-122"/>
                <a:ea typeface="楷体" panose="02010609060101010101" pitchFamily="49" charset="-122"/>
              </a:rPr>
              <a:t>）管理调度</a:t>
            </a:r>
            <a:r>
              <a:rPr lang="en-US" altLang="zh-CN" dirty="0" err="1">
                <a:latin typeface="楷体" panose="02010609060101010101" pitchFamily="49" charset="-122"/>
                <a:ea typeface="楷体" panose="02010609060101010101" pitchFamily="49" charset="-122"/>
              </a:rPr>
              <a:t>NodeManager</a:t>
            </a:r>
            <a:r>
              <a:rPr lang="zh-CN" altLang="en-US" dirty="0">
                <a:latin typeface="楷体" panose="02010609060101010101" pitchFamily="49" charset="-122"/>
                <a:ea typeface="楷体" panose="02010609060101010101" pitchFamily="49" charset="-122"/>
              </a:rPr>
              <a:t>的资源、处理客户端请求、启动监控</a:t>
            </a:r>
            <a:r>
              <a:rPr lang="en-US" altLang="zh-CN" dirty="0">
                <a:latin typeface="楷体" panose="02010609060101010101" pitchFamily="49" charset="-122"/>
                <a:ea typeface="楷体" panose="02010609060101010101" pitchFamily="49" charset="-122"/>
              </a:rPr>
              <a:t>AM&amp;NM</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RM</a:t>
            </a:r>
            <a:r>
              <a:rPr lang="zh-CN" altLang="en-US" dirty="0">
                <a:latin typeface="楷体" panose="02010609060101010101" pitchFamily="49" charset="-122"/>
                <a:ea typeface="楷体" panose="02010609060101010101" pitchFamily="49" charset="-122"/>
              </a:rPr>
              <a:t>具体组成包括：</a:t>
            </a:r>
            <a:r>
              <a:rPr lang="en-US" altLang="zh-CN" dirty="0">
                <a:latin typeface="楷体" panose="02010609060101010101" pitchFamily="49" charset="-122"/>
                <a:ea typeface="楷体" panose="02010609060101010101" pitchFamily="49" charset="-122"/>
              </a:rPr>
              <a:t>(1) Scheduler</a:t>
            </a:r>
            <a:r>
              <a:rPr lang="zh-CN" altLang="en-US" dirty="0">
                <a:latin typeface="楷体" panose="02010609060101010101" pitchFamily="49" charset="-122"/>
                <a:ea typeface="楷体" panose="02010609060101010101" pitchFamily="49" charset="-122"/>
              </a:rPr>
              <a:t>（调度器）据容量队列等约束向各运行程序分配资源</a:t>
            </a:r>
            <a:r>
              <a:rPr lang="en-US" altLang="zh-CN" dirty="0">
                <a:latin typeface="楷体" panose="02010609060101010101" pitchFamily="49" charset="-122"/>
                <a:ea typeface="楷体" panose="02010609060101010101" pitchFamily="49" charset="-122"/>
              </a:rPr>
              <a:t>(2) Application Manager</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AM </a:t>
            </a:r>
            <a:r>
              <a:rPr lang="zh-CN" altLang="en-US" dirty="0">
                <a:latin typeface="楷体" panose="02010609060101010101" pitchFamily="49" charset="-122"/>
                <a:ea typeface="楷体" panose="02010609060101010101" pitchFamily="49" charset="-122"/>
              </a:rPr>
              <a:t>应用程序管理器）接收作业</a:t>
            </a:r>
            <a:r>
              <a:rPr lang="en-US" altLang="zh-CN" dirty="0">
                <a:latin typeface="楷体" panose="02010609060101010101" pitchFamily="49" charset="-122"/>
                <a:ea typeface="楷体" panose="02010609060101010101" pitchFamily="49" charset="-122"/>
              </a:rPr>
              <a:t>Job</a:t>
            </a:r>
            <a:r>
              <a:rPr lang="zh-CN" altLang="en-US" dirty="0">
                <a:latin typeface="楷体" panose="02010609060101010101" pitchFamily="49" charset="-122"/>
                <a:ea typeface="楷体" panose="02010609060101010101" pitchFamily="49" charset="-122"/>
              </a:rPr>
              <a:t>，确定</a:t>
            </a:r>
            <a:r>
              <a:rPr lang="en-US" altLang="zh-CN" dirty="0">
                <a:latin typeface="楷体" panose="02010609060101010101" pitchFamily="49" charset="-122"/>
                <a:ea typeface="楷体" panose="02010609060101010101" pitchFamily="49" charset="-122"/>
              </a:rPr>
              <a:t>Job</a:t>
            </a:r>
            <a:r>
              <a:rPr lang="zh-CN" altLang="en-US" dirty="0">
                <a:latin typeface="楷体" panose="02010609060101010101" pitchFamily="49" charset="-122"/>
                <a:ea typeface="楷体" panose="02010609060101010101" pitchFamily="49" charset="-122"/>
              </a:rPr>
              <a:t>所需容器，监控</a:t>
            </a:r>
            <a:r>
              <a:rPr lang="en-US" altLang="zh-CN" dirty="0">
                <a:latin typeface="楷体" panose="02010609060101010101" pitchFamily="49" charset="-122"/>
                <a:ea typeface="楷体" panose="02010609060101010101" pitchFamily="49" charset="-122"/>
              </a:rPr>
              <a:t>App Master</a:t>
            </a:r>
            <a:r>
              <a:rPr lang="zh-CN" altLang="en-US" dirty="0">
                <a:latin typeface="楷体" panose="02010609060101010101" pitchFamily="49" charset="-122"/>
                <a:ea typeface="楷体" panose="02010609060101010101" pitchFamily="49" charset="-122"/>
              </a:rPr>
              <a:t>以重启故障 ②</a:t>
            </a:r>
            <a:r>
              <a:rPr lang="en-US" altLang="zh-CN" dirty="0">
                <a:latin typeface="楷体" panose="02010609060101010101" pitchFamily="49" charset="-122"/>
                <a:ea typeface="楷体" panose="02010609060101010101" pitchFamily="49" charset="-122"/>
              </a:rPr>
              <a:t>Slave</a:t>
            </a:r>
            <a:r>
              <a:rPr lang="zh-CN" altLang="en-US" dirty="0">
                <a:latin typeface="楷体" panose="02010609060101010101" pitchFamily="49" charset="-122"/>
                <a:ea typeface="楷体" panose="02010609060101010101" pitchFamily="49" charset="-122"/>
              </a:rPr>
              <a:t>是</a:t>
            </a:r>
            <a:r>
              <a:rPr lang="en-US" altLang="zh-CN" dirty="0" err="1">
                <a:latin typeface="楷体" panose="02010609060101010101" pitchFamily="49" charset="-122"/>
                <a:ea typeface="楷体" panose="02010609060101010101" pitchFamily="49" charset="-122"/>
              </a:rPr>
              <a:t>NodeManager</a:t>
            </a:r>
            <a:endParaRPr lang="en-US" altLang="zh-CN" dirty="0">
              <a:latin typeface="楷体" panose="02010609060101010101" pitchFamily="49" charset="-122"/>
              <a:ea typeface="楷体" panose="02010609060101010101" pitchFamily="49" charset="-122"/>
            </a:endParaRPr>
          </a:p>
          <a:p>
            <a:r>
              <a:rPr lang="zh-CN" altLang="en-US" b="1" dirty="0">
                <a:latin typeface="微软雅黑" panose="020B0503020204020204" pitchFamily="34" charset="-122"/>
                <a:ea typeface="微软雅黑" panose="020B0503020204020204" pitchFamily="34" charset="-122"/>
              </a:rPr>
              <a:t>部署方式</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RM</a:t>
            </a:r>
            <a:r>
              <a:rPr lang="zh-CN" altLang="en-US" dirty="0">
                <a:latin typeface="楷体" panose="02010609060101010101" pitchFamily="49" charset="-122"/>
                <a:ea typeface="楷体" panose="02010609060101010101" pitchFamily="49" charset="-122"/>
              </a:rPr>
              <a:t>部署并运行在</a:t>
            </a:r>
            <a:r>
              <a:rPr lang="en-US" altLang="zh-CN" dirty="0" err="1">
                <a:latin typeface="楷体" panose="02010609060101010101" pitchFamily="49" charset="-122"/>
                <a:ea typeface="楷体" panose="02010609060101010101" pitchFamily="49" charset="-122"/>
              </a:rPr>
              <a:t>NameNode</a:t>
            </a:r>
            <a:r>
              <a:rPr lang="zh-CN" altLang="en-US" dirty="0">
                <a:latin typeface="楷体" panose="02010609060101010101" pitchFamily="49" charset="-122"/>
                <a:ea typeface="楷体" panose="02010609060101010101" pitchFamily="49" charset="-122"/>
              </a:rPr>
              <a:t>上，以容器（</a:t>
            </a:r>
            <a:r>
              <a:rPr lang="en-US" altLang="zh-CN" dirty="0">
                <a:latin typeface="楷体" panose="02010609060101010101" pitchFamily="49" charset="-122"/>
                <a:ea typeface="楷体" panose="02010609060101010101" pitchFamily="49" charset="-122"/>
              </a:rPr>
              <a:t>Container</a:t>
            </a:r>
            <a:r>
              <a:rPr lang="zh-CN" altLang="en-US" dirty="0">
                <a:latin typeface="楷体" panose="02010609060101010101" pitchFamily="49" charset="-122"/>
                <a:ea typeface="楷体" panose="02010609060101010101" pitchFamily="49" charset="-122"/>
              </a:rPr>
              <a:t>）形式提供资源；</a:t>
            </a:r>
            <a:r>
              <a:rPr lang="en-US" altLang="zh-CN" dirty="0">
                <a:latin typeface="楷体" panose="02010609060101010101" pitchFamily="49" charset="-122"/>
                <a:ea typeface="楷体" panose="02010609060101010101" pitchFamily="49" charset="-122"/>
              </a:rPr>
              <a:t>NM</a:t>
            </a:r>
            <a:r>
              <a:rPr lang="zh-CN" altLang="en-US" dirty="0">
                <a:latin typeface="楷体" panose="02010609060101010101" pitchFamily="49" charset="-122"/>
                <a:ea typeface="楷体" panose="02010609060101010101" pitchFamily="49" charset="-122"/>
              </a:rPr>
              <a:t>部署在每个</a:t>
            </a:r>
            <a:r>
              <a:rPr lang="en-US" altLang="zh-CN" dirty="0" err="1">
                <a:latin typeface="楷体" panose="02010609060101010101" pitchFamily="49" charset="-122"/>
                <a:ea typeface="楷体" panose="02010609060101010101" pitchFamily="49" charset="-122"/>
              </a:rPr>
              <a:t>DataNode</a:t>
            </a:r>
            <a:r>
              <a:rPr lang="zh-CN" altLang="en-US" dirty="0">
                <a:latin typeface="楷体" panose="02010609060101010101" pitchFamily="49" charset="-122"/>
                <a:ea typeface="楷体" panose="02010609060101010101" pitchFamily="49" charset="-122"/>
              </a:rPr>
              <a:t>上，是实际拥有计算资源使用权的工作节点（一个</a:t>
            </a:r>
            <a:r>
              <a:rPr lang="en-US" altLang="zh-CN" dirty="0">
                <a:latin typeface="楷体" panose="02010609060101010101" pitchFamily="49" charset="-122"/>
                <a:ea typeface="楷体" panose="02010609060101010101" pitchFamily="49" charset="-122"/>
              </a:rPr>
              <a:t>NM</a:t>
            </a:r>
            <a:r>
              <a:rPr lang="zh-CN" altLang="en-US" dirty="0">
                <a:latin typeface="楷体" panose="02010609060101010101" pitchFamily="49" charset="-122"/>
                <a:ea typeface="楷体" panose="02010609060101010101" pitchFamily="49" charset="-122"/>
              </a:rPr>
              <a:t>可有多个容器）；每个提交给</a:t>
            </a:r>
            <a:r>
              <a:rPr lang="en-US" altLang="zh-CN" dirty="0">
                <a:latin typeface="楷体" panose="02010609060101010101" pitchFamily="49" charset="-122"/>
                <a:ea typeface="楷体" panose="02010609060101010101" pitchFamily="49" charset="-122"/>
              </a:rPr>
              <a:t>Hadoop</a:t>
            </a:r>
            <a:r>
              <a:rPr lang="zh-CN" altLang="en-US" dirty="0">
                <a:latin typeface="楷体" panose="02010609060101010101" pitchFamily="49" charset="-122"/>
                <a:ea typeface="楷体" panose="02010609060101010101" pitchFamily="49" charset="-122"/>
              </a:rPr>
              <a:t>集群的</a:t>
            </a:r>
            <a:r>
              <a:rPr lang="en-US" altLang="zh-CN" dirty="0">
                <a:latin typeface="楷体" panose="02010609060101010101" pitchFamily="49" charset="-122"/>
                <a:ea typeface="楷体" panose="02010609060101010101" pitchFamily="49" charset="-122"/>
              </a:rPr>
              <a:t>Application</a:t>
            </a:r>
            <a:r>
              <a:rPr lang="zh-CN" altLang="en-US" dirty="0">
                <a:latin typeface="楷体" panose="02010609060101010101" pitchFamily="49" charset="-122"/>
                <a:ea typeface="楷体" panose="02010609060101010101" pitchFamily="49" charset="-122"/>
              </a:rPr>
              <a:t>都有一个</a:t>
            </a:r>
            <a:r>
              <a:rPr lang="en-US" altLang="zh-CN" dirty="0">
                <a:latin typeface="楷体" panose="02010609060101010101" pitchFamily="49" charset="-122"/>
                <a:ea typeface="楷体" panose="02010609060101010101" pitchFamily="49" charset="-122"/>
              </a:rPr>
              <a:t>Application Master</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AM</a:t>
            </a:r>
            <a:r>
              <a:rPr lang="zh-CN" altLang="en-US" dirty="0">
                <a:latin typeface="楷体" panose="02010609060101010101" pitchFamily="49" charset="-122"/>
                <a:ea typeface="楷体" panose="02010609060101010101" pitchFamily="49" charset="-122"/>
              </a:rPr>
              <a:t>）对应，运行在</a:t>
            </a:r>
            <a:r>
              <a:rPr lang="en-US" altLang="zh-CN" dirty="0" err="1">
                <a:latin typeface="楷体" panose="02010609060101010101" pitchFamily="49" charset="-122"/>
                <a:ea typeface="楷体" panose="02010609060101010101" pitchFamily="49" charset="-122"/>
              </a:rPr>
              <a:t>DataNode</a:t>
            </a:r>
            <a:r>
              <a:rPr lang="zh-CN" altLang="en-US" dirty="0">
                <a:latin typeface="楷体" panose="02010609060101010101" pitchFamily="49" charset="-122"/>
                <a:ea typeface="楷体" panose="02010609060101010101" pitchFamily="49" charset="-122"/>
              </a:rPr>
              <a:t>上</a:t>
            </a:r>
            <a:endParaRPr lang="en-US" altLang="zh-CN" dirty="0">
              <a:latin typeface="楷体" panose="02010609060101010101" pitchFamily="49" charset="-122"/>
              <a:ea typeface="楷体" panose="02010609060101010101" pitchFamily="49" charset="-122"/>
            </a:endParaRPr>
          </a:p>
          <a:p>
            <a:r>
              <a:rPr lang="zh-CN" altLang="en-US" b="1" dirty="0">
                <a:latin typeface="微软雅黑" panose="020B0503020204020204" pitchFamily="34" charset="-122"/>
                <a:ea typeface="微软雅黑" panose="020B0503020204020204" pitchFamily="34" charset="-122"/>
              </a:rPr>
              <a:t>资源调度模型</a:t>
            </a:r>
            <a:r>
              <a:rPr lang="zh-CN" altLang="en-US" dirty="0">
                <a:latin typeface="楷体" panose="02010609060101010101" pitchFamily="49" charset="-122"/>
                <a:ea typeface="楷体" panose="02010609060101010101" pitchFamily="49" charset="-122"/>
              </a:rPr>
              <a:t>：抽象资源模型。物理资源映射至</a:t>
            </a:r>
            <a:r>
              <a:rPr lang="en-US" altLang="zh-CN" dirty="0">
                <a:latin typeface="楷体" panose="02010609060101010101" pitchFamily="49" charset="-122"/>
                <a:ea typeface="楷体" panose="02010609060101010101" pitchFamily="49" charset="-122"/>
              </a:rPr>
              <a:t>Container</a:t>
            </a:r>
            <a:r>
              <a:rPr lang="zh-CN" altLang="en-US" dirty="0">
                <a:latin typeface="楷体" panose="02010609060101010101" pitchFamily="49" charset="-122"/>
                <a:ea typeface="楷体" panose="02010609060101010101" pitchFamily="49" charset="-122"/>
              </a:rPr>
              <a:t>，实现抽象虚拟化资源分配调度</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组成</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①两层调度：</a:t>
            </a:r>
            <a:r>
              <a:rPr lang="en-US" altLang="zh-CN" dirty="0">
                <a:latin typeface="楷体" panose="02010609060101010101" pitchFamily="49" charset="-122"/>
                <a:ea typeface="楷体" panose="02010609060101010101" pitchFamily="49" charset="-122"/>
              </a:rPr>
              <a:t>RM</a:t>
            </a:r>
            <a:r>
              <a:rPr lang="zh-CN" altLang="en-US" dirty="0">
                <a:latin typeface="楷体" panose="02010609060101010101" pitchFamily="49" charset="-122"/>
                <a:ea typeface="楷体" panose="02010609060101010101" pitchFamily="49" charset="-122"/>
              </a:rPr>
              <a:t>分资源给</a:t>
            </a:r>
            <a:r>
              <a:rPr lang="en-US" altLang="zh-CN" dirty="0">
                <a:latin typeface="楷体" panose="02010609060101010101" pitchFamily="49" charset="-122"/>
                <a:ea typeface="楷体" panose="02010609060101010101" pitchFamily="49" charset="-122"/>
              </a:rPr>
              <a:t>AM</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AM</a:t>
            </a:r>
            <a:r>
              <a:rPr lang="zh-CN" altLang="en-US" dirty="0">
                <a:latin typeface="楷体" panose="02010609060101010101" pitchFamily="49" charset="-122"/>
                <a:ea typeface="楷体" panose="02010609060101010101" pitchFamily="49" charset="-122"/>
              </a:rPr>
              <a:t>内部分配给</a:t>
            </a:r>
            <a:r>
              <a:rPr lang="en-US" altLang="zh-CN" dirty="0">
                <a:latin typeface="楷体" panose="02010609060101010101" pitchFamily="49" charset="-122"/>
                <a:ea typeface="楷体" panose="02010609060101010101" pitchFamily="49" charset="-122"/>
              </a:rPr>
              <a:t>Task</a:t>
            </a:r>
            <a:r>
              <a:rPr lang="zh-CN" altLang="en-US" dirty="0">
                <a:latin typeface="楷体" panose="02010609060101010101" pitchFamily="49" charset="-122"/>
                <a:ea typeface="楷体" panose="02010609060101010101" pitchFamily="49" charset="-122"/>
              </a:rPr>
              <a:t>②资源预留的调度策略：资源不够时，会为</a:t>
            </a:r>
            <a:r>
              <a:rPr lang="en-US" altLang="zh-CN" dirty="0">
                <a:latin typeface="楷体" panose="02010609060101010101" pitchFamily="49" charset="-122"/>
                <a:ea typeface="楷体" panose="02010609060101010101" pitchFamily="49" charset="-122"/>
              </a:rPr>
              <a:t>Task</a:t>
            </a:r>
            <a:r>
              <a:rPr lang="zh-CN" altLang="en-US" dirty="0">
                <a:latin typeface="楷体" panose="02010609060101010101" pitchFamily="49" charset="-122"/>
                <a:ea typeface="楷体" panose="02010609060101010101" pitchFamily="49" charset="-122"/>
              </a:rPr>
              <a:t>预留资源，直到够它使用</a:t>
            </a:r>
          </a:p>
          <a:p>
            <a:endParaRPr lang="zh-CN" altLang="en-US" dirty="0">
              <a:latin typeface="楷体" panose="02010609060101010101" pitchFamily="49" charset="-122"/>
              <a:ea typeface="楷体" panose="02010609060101010101" pitchFamily="49" charset="-122"/>
            </a:endParaRPr>
          </a:p>
        </p:txBody>
      </p:sp>
      <p:sp>
        <p:nvSpPr>
          <p:cNvPr id="10" name="文本框 9">
            <a:extLst>
              <a:ext uri="{FF2B5EF4-FFF2-40B4-BE49-F238E27FC236}">
                <a16:creationId xmlns:a16="http://schemas.microsoft.com/office/drawing/2014/main" id="{117C6511-E066-E572-9FD1-A50653EA42EC}"/>
              </a:ext>
            </a:extLst>
          </p:cNvPr>
          <p:cNvSpPr txBox="1"/>
          <p:nvPr/>
        </p:nvSpPr>
        <p:spPr>
          <a:xfrm>
            <a:off x="0" y="5334000"/>
            <a:ext cx="4792514" cy="1477328"/>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rPr>
              <a:t>流程：</a:t>
            </a:r>
            <a:r>
              <a:rPr lang="zh-CN" altLang="en-US" dirty="0">
                <a:latin typeface="楷体" panose="02010609060101010101" pitchFamily="49" charset="-122"/>
                <a:ea typeface="楷体" panose="02010609060101010101" pitchFamily="49" charset="-122"/>
              </a:rPr>
              <a:t>用户编写程序交至</a:t>
            </a:r>
            <a:r>
              <a:rPr lang="en-US" altLang="zh-CN" dirty="0">
                <a:latin typeface="楷体" panose="02010609060101010101" pitchFamily="49" charset="-122"/>
                <a:ea typeface="楷体" panose="02010609060101010101" pitchFamily="49" charset="-122"/>
              </a:rPr>
              <a:t>YARN</a:t>
            </a:r>
            <a:r>
              <a:rPr lang="zh-CN" altLang="en-US" dirty="0">
                <a:latin typeface="楷体" panose="02010609060101010101" pitchFamily="49" charset="-122"/>
                <a:ea typeface="楷体" panose="02010609060101010101" pitchFamily="49" charset="-122"/>
              </a:rPr>
              <a:t>（含</a:t>
            </a:r>
            <a:r>
              <a:rPr lang="en-US" altLang="zh-CN" dirty="0">
                <a:latin typeface="楷体" panose="02010609060101010101" pitchFamily="49" charset="-122"/>
                <a:ea typeface="楷体" panose="02010609060101010101" pitchFamily="49" charset="-122"/>
              </a:rPr>
              <a:t>AM</a:t>
            </a:r>
            <a:r>
              <a:rPr lang="zh-CN" altLang="en-US" dirty="0">
                <a:latin typeface="楷体" panose="02010609060101010101" pitchFamily="49" charset="-122"/>
                <a:ea typeface="楷体" panose="02010609060101010101" pitchFamily="49" charset="-122"/>
              </a:rPr>
              <a:t>和用户程序）；</a:t>
            </a:r>
            <a:r>
              <a:rPr lang="en-US" altLang="zh-CN" dirty="0">
                <a:latin typeface="楷体" panose="02010609060101010101" pitchFamily="49" charset="-122"/>
                <a:ea typeface="楷体" panose="02010609060101010101" pitchFamily="49" charset="-122"/>
              </a:rPr>
              <a:t>RM</a:t>
            </a:r>
            <a:r>
              <a:rPr lang="zh-CN" altLang="en-US" dirty="0">
                <a:latin typeface="楷体" panose="02010609060101010101" pitchFamily="49" charset="-122"/>
                <a:ea typeface="楷体" panose="02010609060101010101" pitchFamily="49" charset="-122"/>
              </a:rPr>
              <a:t>接收请求，为应用分配容器启动</a:t>
            </a:r>
            <a:r>
              <a:rPr lang="en-US" altLang="zh-CN" dirty="0">
                <a:latin typeface="楷体" panose="02010609060101010101" pitchFamily="49" charset="-122"/>
                <a:ea typeface="楷体" panose="02010609060101010101" pitchFamily="49" charset="-122"/>
              </a:rPr>
              <a:t>AM</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AM</a:t>
            </a:r>
            <a:r>
              <a:rPr lang="zh-CN" altLang="en-US" dirty="0">
                <a:latin typeface="楷体" panose="02010609060101010101" pitchFamily="49" charset="-122"/>
                <a:ea typeface="楷体" panose="02010609060101010101" pitchFamily="49" charset="-122"/>
              </a:rPr>
              <a:t>向</a:t>
            </a:r>
            <a:r>
              <a:rPr lang="en-US" altLang="zh-CN" dirty="0">
                <a:latin typeface="楷体" panose="02010609060101010101" pitchFamily="49" charset="-122"/>
                <a:ea typeface="楷体" panose="02010609060101010101" pitchFamily="49" charset="-122"/>
              </a:rPr>
              <a:t>RM</a:t>
            </a:r>
            <a:r>
              <a:rPr lang="zh-CN" altLang="en-US" dirty="0">
                <a:latin typeface="楷体" panose="02010609060101010101" pitchFamily="49" charset="-122"/>
                <a:ea typeface="楷体" panose="02010609060101010101" pitchFamily="49" charset="-122"/>
              </a:rPr>
              <a:t>注册；</a:t>
            </a:r>
            <a:r>
              <a:rPr lang="en-US" altLang="zh-CN" dirty="0">
                <a:latin typeface="楷体" panose="02010609060101010101" pitchFamily="49" charset="-122"/>
                <a:ea typeface="楷体" panose="02010609060101010101" pitchFamily="49" charset="-122"/>
              </a:rPr>
              <a:t>AM</a:t>
            </a:r>
            <a:r>
              <a:rPr lang="zh-CN" altLang="en-US" dirty="0">
                <a:latin typeface="楷体" panose="02010609060101010101" pitchFamily="49" charset="-122"/>
                <a:ea typeface="楷体" panose="02010609060101010101" pitchFamily="49" charset="-122"/>
              </a:rPr>
              <a:t>轮询</a:t>
            </a:r>
            <a:r>
              <a:rPr lang="en-US" altLang="zh-CN" dirty="0">
                <a:latin typeface="楷体" panose="02010609060101010101" pitchFamily="49" charset="-122"/>
                <a:ea typeface="楷体" panose="02010609060101010101" pitchFamily="49" charset="-122"/>
              </a:rPr>
              <a:t>RM</a:t>
            </a:r>
            <a:r>
              <a:rPr lang="zh-CN" altLang="en-US" dirty="0">
                <a:latin typeface="楷体" panose="02010609060101010101" pitchFamily="49" charset="-122"/>
                <a:ea typeface="楷体" panose="02010609060101010101" pitchFamily="49" charset="-122"/>
              </a:rPr>
              <a:t>请求资源；</a:t>
            </a:r>
            <a:r>
              <a:rPr lang="en-US" altLang="zh-CN" dirty="0">
                <a:latin typeface="楷体" panose="02010609060101010101" pitchFamily="49" charset="-122"/>
                <a:ea typeface="楷体" panose="02010609060101010101" pitchFamily="49" charset="-122"/>
              </a:rPr>
              <a:t>RM</a:t>
            </a:r>
            <a:r>
              <a:rPr lang="zh-CN" altLang="en-US" dirty="0">
                <a:latin typeface="楷体" panose="02010609060101010101" pitchFamily="49" charset="-122"/>
                <a:ea typeface="楷体" panose="02010609060101010101" pitchFamily="49" charset="-122"/>
              </a:rPr>
              <a:t>以容器形式分配资源给</a:t>
            </a:r>
            <a:r>
              <a:rPr lang="en-US" altLang="zh-CN" dirty="0">
                <a:latin typeface="楷体" panose="02010609060101010101" pitchFamily="49" charset="-122"/>
                <a:ea typeface="楷体" panose="02010609060101010101" pitchFamily="49" charset="-122"/>
              </a:rPr>
              <a:t>AM</a:t>
            </a:r>
            <a:r>
              <a:rPr lang="zh-CN" altLang="en-US" dirty="0">
                <a:latin typeface="楷体" panose="02010609060101010101" pitchFamily="49" charset="-122"/>
                <a:ea typeface="楷体" panose="02010609060101010101" pitchFamily="49" charset="-122"/>
              </a:rPr>
              <a:t>；容器中启动任务；任务向</a:t>
            </a:r>
            <a:r>
              <a:rPr lang="en-US" altLang="zh-CN" dirty="0">
                <a:latin typeface="楷体" panose="02010609060101010101" pitchFamily="49" charset="-122"/>
                <a:ea typeface="楷体" panose="02010609060101010101" pitchFamily="49" charset="-122"/>
              </a:rPr>
              <a:t>AM</a:t>
            </a:r>
            <a:r>
              <a:rPr lang="zh-CN" altLang="en-US" dirty="0">
                <a:latin typeface="楷体" panose="02010609060101010101" pitchFamily="49" charset="-122"/>
                <a:ea typeface="楷体" panose="02010609060101010101" pitchFamily="49" charset="-122"/>
              </a:rPr>
              <a:t>报告状态和进度；应用完成后，</a:t>
            </a:r>
            <a:r>
              <a:rPr lang="en-US" altLang="zh-CN" dirty="0">
                <a:latin typeface="楷体" panose="02010609060101010101" pitchFamily="49" charset="-122"/>
                <a:ea typeface="楷体" panose="02010609060101010101" pitchFamily="49" charset="-122"/>
              </a:rPr>
              <a:t>AM</a:t>
            </a:r>
            <a:r>
              <a:rPr lang="zh-CN" altLang="en-US" dirty="0">
                <a:latin typeface="楷体" panose="02010609060101010101" pitchFamily="49" charset="-122"/>
                <a:ea typeface="楷体" panose="02010609060101010101" pitchFamily="49" charset="-122"/>
              </a:rPr>
              <a:t>注销并关闭</a:t>
            </a:r>
          </a:p>
        </p:txBody>
      </p:sp>
      <p:pic>
        <p:nvPicPr>
          <p:cNvPr id="11" name="图片 10">
            <a:extLst>
              <a:ext uri="{FF2B5EF4-FFF2-40B4-BE49-F238E27FC236}">
                <a16:creationId xmlns:a16="http://schemas.microsoft.com/office/drawing/2014/main" id="{741614B1-BFF9-C3B9-6C7A-99F4480A6CA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648199" y="5049531"/>
            <a:ext cx="4467045" cy="1808469"/>
          </a:xfrm>
          <a:prstGeom prst="rect">
            <a:avLst/>
          </a:prstGeom>
        </p:spPr>
      </p:pic>
    </p:spTree>
    <p:extLst>
      <p:ext uri="{BB962C8B-B14F-4D97-AF65-F5344CB8AC3E}">
        <p14:creationId xmlns:p14="http://schemas.microsoft.com/office/powerpoint/2010/main" val="19457600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2719</TotalTime>
  <Words>2221</Words>
  <Application>Microsoft Office PowerPoint</Application>
  <PresentationFormat>全屏显示(4:3)</PresentationFormat>
  <Paragraphs>58</Paragraphs>
  <Slides>5</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楷体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谨谦 蒋</cp:lastModifiedBy>
  <cp:revision>398</cp:revision>
  <dcterms:created xsi:type="dcterms:W3CDTF">2010-07-16T22:48:00Z</dcterms:created>
  <dcterms:modified xsi:type="dcterms:W3CDTF">2025-01-03T12:58:02Z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DEA8CD4F70B9475281D52FE89D2649A8</vt:lpwstr>
  </property>
</Properties>
</file>