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551" r:id="rId3"/>
    <p:sldId id="552" r:id="rId4"/>
    <p:sldId id="553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3A8"/>
    <a:srgbClr val="3F21F1"/>
    <a:srgbClr val="004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20" y="75"/>
      </p:cViewPr>
      <p:guideLst>
        <p:guide orient="horz" pos="2160"/>
        <p:guide pos="28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t>2025-01-04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t>2025-01-04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B376D-A066-2B7C-C7CE-3771A79D2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F95CA2A9-6026-EE97-1F13-7C5FE6EDDF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DA2E1697-A6C1-574D-145C-056DC9675E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47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8D996-9B1B-8391-460C-79CACA7B1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3A6E1FC6-7248-FEB0-191A-C94F5A8039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4E966327-F35B-6290-3CAF-32480B44B6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26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37719-C060-C2AF-0AAB-A6D2E575C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1DB2CB00-B112-31D0-B303-0281591694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5D96EEDC-4920-548F-DEBF-8B723E539E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75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t>January 4, 2025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t>January 4,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t>January 4,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t>January 4,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t>January 4,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t>January 4,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t>January 4,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t>January 4,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t>January 4, 2025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t>January 4, 2025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t>January 4, 2025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t>January 4,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t>January 4, 2025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5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DFB9C5-46C1-8E34-103E-5D12F663AAE4}"/>
              </a:ext>
            </a:extLst>
          </p:cNvPr>
          <p:cNvSpPr txBox="1"/>
          <p:nvPr/>
        </p:nvSpPr>
        <p:spPr>
          <a:xfrm>
            <a:off x="2667000" y="-6353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Lecture 13 HBase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分布式存储架构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796898-B371-E8D9-180A-6563B4B353FD}"/>
              </a:ext>
            </a:extLst>
          </p:cNvPr>
          <p:cNvSpPr txBox="1"/>
          <p:nvPr/>
        </p:nvSpPr>
        <p:spPr>
          <a:xfrm>
            <a:off x="-76200" y="228600"/>
            <a:ext cx="9220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HBase</a:t>
            </a:r>
            <a:r>
              <a:rPr lang="zh-CN" altLang="en-US" sz="1600" dirty="0"/>
              <a:t>解决的问题：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高可靠的海量数据存储；高并发读写；面向列，快速随机访问；线性扩展；数据存储在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HDFS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，备份机制完备；通过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zk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协调查找数据，并实现容错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92C00C2E-A04E-E052-CCE1-84E4D19F5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1758" y="720877"/>
            <a:ext cx="55626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13.1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分布式存储架构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F4FB81-C377-3780-44B6-B74B3668BBBE}"/>
              </a:ext>
            </a:extLst>
          </p:cNvPr>
          <p:cNvSpPr txBox="1"/>
          <p:nvPr/>
        </p:nvSpPr>
        <p:spPr>
          <a:xfrm>
            <a:off x="-60386" y="970661"/>
            <a:ext cx="9356786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HDFS</a:t>
            </a:r>
            <a:r>
              <a:rPr lang="zh-CN" altLang="en-US" dirty="0"/>
              <a:t>只提供了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基于文件</a:t>
            </a:r>
            <a:r>
              <a:rPr lang="zh-CN" altLang="en-US" dirty="0"/>
              <a:t>的</a:t>
            </a:r>
            <a:r>
              <a:rPr lang="zh-CN" altLang="en-US" u="sng" dirty="0"/>
              <a:t>底层数据存储架构</a:t>
            </a:r>
            <a:endParaRPr lang="en-US" altLang="zh-CN" u="sng" dirty="0"/>
          </a:p>
          <a:p>
            <a:r>
              <a:rPr lang="en-US" altLang="zh-CN" dirty="0" err="1"/>
              <a:t>Hbase</a:t>
            </a:r>
            <a:r>
              <a:rPr lang="zh-CN" altLang="en-US" dirty="0"/>
              <a:t>满足</a:t>
            </a:r>
            <a:r>
              <a:rPr lang="en-US" altLang="zh-CN" dirty="0"/>
              <a:t>C</a:t>
            </a:r>
            <a:r>
              <a:rPr lang="zh-CN" altLang="en-US" dirty="0"/>
              <a:t>一致性</a:t>
            </a:r>
            <a:r>
              <a:rPr lang="en-US" altLang="zh-CN" dirty="0"/>
              <a:t>P</a:t>
            </a:r>
            <a:r>
              <a:rPr lang="zh-CN" altLang="en-US" dirty="0"/>
              <a:t>分区容错性，不满足可用性</a:t>
            </a:r>
            <a:r>
              <a:rPr lang="en-US" altLang="zh-CN" dirty="0"/>
              <a:t>A</a:t>
            </a:r>
            <a:r>
              <a:rPr lang="zh-CN" altLang="en-US" dirty="0"/>
              <a:t>；为</a:t>
            </a:r>
            <a:r>
              <a:rPr lang="en-US" altLang="zh-CN" dirty="0"/>
              <a:t>M</a:t>
            </a:r>
            <a:br>
              <a:rPr lang="en-US" altLang="zh-CN" dirty="0"/>
            </a:br>
            <a:r>
              <a:rPr lang="en-US" altLang="zh-CN" dirty="0" err="1"/>
              <a:t>apReduce</a:t>
            </a:r>
            <a:r>
              <a:rPr lang="zh-CN" altLang="en-US" dirty="0"/>
              <a:t>批处理计算和上层的应用程序提供数据服务</a:t>
            </a:r>
            <a:endParaRPr lang="en-US" altLang="zh-CN" dirty="0"/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r>
              <a:rPr lang="zh-CN" altLang="en-US" dirty="0"/>
              <a:t>：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 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节点</a:t>
            </a:r>
            <a:r>
              <a:rPr lang="zh-CN" altLang="en-US" dirty="0"/>
              <a:t>是</a:t>
            </a:r>
            <a:r>
              <a:rPr lang="en-US" altLang="zh-CN" dirty="0"/>
              <a:t>HBase</a:t>
            </a:r>
            <a:r>
              <a:rPr lang="zh-CN" altLang="en-US" dirty="0"/>
              <a:t>的主控制服务器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作用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集群状态管理维护，为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Region Server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RS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）分配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Region/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均衡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RS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负载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调整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Region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分布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发现并处理失效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RS/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处理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Schema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（模式）更新请求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</a:t>
            </a:r>
            <a:r>
              <a:rPr lang="zh-CN" altLang="en-US" dirty="0"/>
              <a:t>是</a:t>
            </a:r>
            <a:r>
              <a:rPr lang="en-US" altLang="zh-CN" dirty="0"/>
              <a:t>HBase</a:t>
            </a:r>
            <a:r>
              <a:rPr lang="zh-CN" altLang="en-US" dirty="0"/>
              <a:t>具体对外提供服务的进程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作用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管理多个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Region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并提供数据访问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维护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Master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分配给其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Region/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处理对这些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Region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访问请求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向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HDFS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读写数据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切分运行中过大的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Region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③</a:t>
            </a:r>
            <a:r>
              <a:rPr lang="en-US" altLang="zh-CN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ZooKeeper</a:t>
            </a:r>
            <a:r>
              <a:rPr lang="zh-CN" altLang="en-US" dirty="0">
                <a:latin typeface="+mj-ea"/>
                <a:ea typeface="+mj-ea"/>
              </a:rPr>
              <a:t>分布式协调服务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作用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提供锁服务并保证集群中视图一致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存储所有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Region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寻址入口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监控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RS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状态并通知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Master/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存储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HBase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Schema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（包括有哪些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Table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，每个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Table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有哪些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Column Family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>
                <a:latin typeface="+mj-ea"/>
                <a:ea typeface="+mj-ea"/>
              </a:rPr>
              <a:t>④</a:t>
            </a:r>
            <a:r>
              <a:rPr lang="en-US" altLang="zh-CN" dirty="0">
                <a:latin typeface="+mj-ea"/>
                <a:ea typeface="+mj-ea"/>
              </a:rPr>
              <a:t>Client</a:t>
            </a:r>
            <a:r>
              <a:rPr lang="zh-CN" altLang="en-US" dirty="0">
                <a:latin typeface="+mj-ea"/>
                <a:ea typeface="+mj-ea"/>
              </a:rPr>
              <a:t>客户端提供了访问</a:t>
            </a:r>
            <a:r>
              <a:rPr lang="en-US" altLang="zh-CN" dirty="0">
                <a:latin typeface="+mj-ea"/>
                <a:ea typeface="+mj-ea"/>
              </a:rPr>
              <a:t>HBase</a:t>
            </a:r>
            <a:r>
              <a:rPr lang="zh-CN" altLang="en-US" dirty="0">
                <a:latin typeface="+mj-ea"/>
                <a:ea typeface="+mj-ea"/>
              </a:rPr>
              <a:t>的接口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r>
              <a:rPr lang="zh-CN" altLang="en-US" dirty="0">
                <a:latin typeface="+mj-ea"/>
                <a:ea typeface="+mj-ea"/>
              </a:rPr>
              <a:t>：</a:t>
            </a:r>
            <a:r>
              <a:rPr lang="en-US" altLang="zh-CN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Region</a:t>
            </a:r>
            <a:r>
              <a:rPr lang="en-US" altLang="zh-CN" dirty="0">
                <a:latin typeface="+mj-ea"/>
                <a:ea typeface="+mj-ea"/>
              </a:rPr>
              <a:t>-HBase</a:t>
            </a:r>
            <a:r>
              <a:rPr lang="zh-CN" altLang="en-US" dirty="0">
                <a:latin typeface="+mj-ea"/>
                <a:ea typeface="+mj-ea"/>
              </a:rPr>
              <a:t>通过行键的分片存储不同数据于不同主机。</a:t>
            </a:r>
            <a:r>
              <a:rPr lang="en-US" altLang="zh-CN" dirty="0">
                <a:latin typeface="+mj-ea"/>
                <a:ea typeface="+mj-ea"/>
              </a:rPr>
              <a:t>Region</a:t>
            </a:r>
            <a:r>
              <a:rPr lang="zh-CN" altLang="en-US" dirty="0">
                <a:latin typeface="+mj-ea"/>
                <a:ea typeface="+mj-ea"/>
              </a:rPr>
              <a:t>是按</a:t>
            </a:r>
            <a:r>
              <a:rPr lang="en-US" altLang="zh-CN" dirty="0" err="1">
                <a:latin typeface="+mj-ea"/>
                <a:ea typeface="+mj-ea"/>
              </a:rPr>
              <a:t>RowKey</a:t>
            </a:r>
            <a:r>
              <a:rPr lang="zh-CN" altLang="en-US" dirty="0">
                <a:latin typeface="+mj-ea"/>
                <a:ea typeface="+mj-ea"/>
              </a:rPr>
              <a:t>划分的子表，是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集群存储的基本单位</a:t>
            </a:r>
            <a:r>
              <a:rPr lang="zh-CN" altLang="en-US" dirty="0">
                <a:latin typeface="+mj-ea"/>
                <a:ea typeface="+mj-ea"/>
              </a:rPr>
              <a:t>，分配给某个</a:t>
            </a:r>
            <a:r>
              <a:rPr lang="en-US" altLang="zh-CN" dirty="0">
                <a:latin typeface="+mj-ea"/>
                <a:ea typeface="+mj-ea"/>
              </a:rPr>
              <a:t>RS</a:t>
            </a:r>
            <a:r>
              <a:rPr lang="zh-CN" altLang="en-US" dirty="0">
                <a:latin typeface="+mj-ea"/>
                <a:ea typeface="+mj-ea"/>
              </a:rPr>
              <a:t>存储。</a:t>
            </a:r>
            <a:r>
              <a:rPr lang="en-US" altLang="zh-CN" dirty="0">
                <a:latin typeface="+mj-ea"/>
                <a:ea typeface="+mj-ea"/>
              </a:rPr>
              <a:t>Region</a:t>
            </a:r>
            <a:r>
              <a:rPr lang="zh-CN" altLang="en-US" dirty="0">
                <a:latin typeface="+mj-ea"/>
                <a:ea typeface="+mj-ea"/>
              </a:rPr>
              <a:t>包含</a:t>
            </a:r>
            <a:r>
              <a:rPr lang="en-US" altLang="zh-CN" dirty="0" err="1">
                <a:latin typeface="+mj-ea"/>
                <a:ea typeface="+mj-ea"/>
              </a:rPr>
              <a:t>HLog</a:t>
            </a:r>
            <a:r>
              <a:rPr lang="zh-CN" altLang="en-US" dirty="0">
                <a:latin typeface="+mj-ea"/>
                <a:ea typeface="+mj-ea"/>
              </a:rPr>
              <a:t>日志和多个</a:t>
            </a:r>
            <a:r>
              <a:rPr lang="en-US" altLang="zh-CN" dirty="0">
                <a:latin typeface="+mj-ea"/>
                <a:ea typeface="+mj-ea"/>
              </a:rPr>
              <a:t>Store</a:t>
            </a:r>
            <a:r>
              <a:rPr lang="zh-CN" altLang="en-US" dirty="0">
                <a:latin typeface="+mj-ea"/>
                <a:ea typeface="+mj-ea"/>
              </a:rPr>
              <a:t>，数据存储在</a:t>
            </a:r>
            <a:r>
              <a:rPr lang="en-US" altLang="zh-CN" dirty="0">
                <a:latin typeface="+mj-ea"/>
                <a:ea typeface="+mj-ea"/>
              </a:rPr>
              <a:t>Store</a:t>
            </a:r>
            <a:r>
              <a:rPr lang="zh-CN" altLang="en-US" dirty="0">
                <a:latin typeface="+mj-ea"/>
                <a:ea typeface="+mj-ea"/>
              </a:rPr>
              <a:t>内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B00248-07D5-1767-67CF-BBC97CD0A7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3"/>
          <a:stretch/>
        </p:blipFill>
        <p:spPr>
          <a:xfrm>
            <a:off x="5727219" y="533969"/>
            <a:ext cx="3416779" cy="13316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BBC221-0F32-A7FF-C4E0-61212E935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0600" y="4350196"/>
            <a:ext cx="4240103" cy="233105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B47780D-5CCE-D6DB-6A4C-9042792B1E04}"/>
              </a:ext>
            </a:extLst>
          </p:cNvPr>
          <p:cNvSpPr txBox="1"/>
          <p:nvPr/>
        </p:nvSpPr>
        <p:spPr>
          <a:xfrm>
            <a:off x="-30192" y="4637515"/>
            <a:ext cx="47128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-Region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内部按</a:t>
            </a:r>
            <a:r>
              <a:rPr kumimoji="0" lang="zh-CN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列簇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Store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，每个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Store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包含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memStore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（内存缓存）和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StoreFile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（硬盘数据文件）。数据先写入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memStore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，满后转为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StoreFile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。检索数据先查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memStore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，再查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StoreFile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D8EEF8-E99E-2049-68D7-D6A1DC2BB6FB}"/>
              </a:ext>
            </a:extLst>
          </p:cNvPr>
          <p:cNvSpPr txBox="1"/>
          <p:nvPr/>
        </p:nvSpPr>
        <p:spPr>
          <a:xfrm>
            <a:off x="88920" y="6172200"/>
            <a:ext cx="319464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a-DK" altLang="zh-CN" sz="1600" dirty="0"/>
              <a:t>Region = HLog + m*Store </a:t>
            </a:r>
          </a:p>
          <a:p>
            <a:r>
              <a:rPr lang="da-DK" altLang="zh-CN" sz="1600" dirty="0"/>
              <a:t>Store = MemStore + n*StoreFile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2F0F6DA-B05E-9E11-3A8B-E525C0F41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942C61F5-B9D7-4197-0527-1AFA29D8F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572000"/>
            <a:ext cx="4267200" cy="2286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53" name="灯片编号占位符 9">
            <a:extLst>
              <a:ext uri="{FF2B5EF4-FFF2-40B4-BE49-F238E27FC236}">
                <a16:creationId xmlns:a16="http://schemas.microsoft.com/office/drawing/2014/main" id="{71C49B97-DE6C-214E-40B7-34FE2356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DE585B-7DBF-4E9A-8DFC-40CAE5833393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46D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46D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270FD82F-C0E0-C31D-99A0-374127AF9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0386" y="-27317"/>
            <a:ext cx="55626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13.1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分布式存储架构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(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续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BD481A-BA1D-264C-6E5F-B7EDFBF82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4000" y="-1"/>
            <a:ext cx="3838575" cy="339055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05BBC57-D15B-6B61-1A53-105426660A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" y="1047577"/>
            <a:ext cx="5299074" cy="1295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920228-DA46-75BB-BEF9-B38744EAEC71}"/>
              </a:ext>
            </a:extLst>
          </p:cNvPr>
          <p:cNvSpPr txBox="1"/>
          <p:nvPr/>
        </p:nvSpPr>
        <p:spPr>
          <a:xfrm>
            <a:off x="0" y="228600"/>
            <a:ext cx="5562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Store</a:t>
            </a:r>
            <a:r>
              <a:rPr lang="zh-CN" altLang="en-US" dirty="0"/>
              <a:t>中两个操作：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Compact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合并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多个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StoreFile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减少文件数，并进行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版本合并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和数据删除；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Split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操作则在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StoreFile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过大时将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Region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分裂成两个子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Region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0FF79AF8-DAEF-D1CD-F79A-92BA5700C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7572" y="3607850"/>
            <a:ext cx="55626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13.1.2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Hbase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数据模型与存储模式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A53A785-BB43-8850-099C-45A5A8E1364A}"/>
              </a:ext>
            </a:extLst>
          </p:cNvPr>
          <p:cNvGrpSpPr/>
          <p:nvPr/>
        </p:nvGrpSpPr>
        <p:grpSpPr>
          <a:xfrm>
            <a:off x="-67572" y="2288129"/>
            <a:ext cx="9842738" cy="1415772"/>
            <a:chOff x="-67572" y="2288129"/>
            <a:chExt cx="9842738" cy="141577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97EE2A1-E57E-06AB-2C67-33717AF83AF1}"/>
                </a:ext>
              </a:extLst>
            </p:cNvPr>
            <p:cNvSpPr txBox="1"/>
            <p:nvPr/>
          </p:nvSpPr>
          <p:spPr>
            <a:xfrm>
              <a:off x="-67572" y="2288129"/>
              <a:ext cx="5463397" cy="14157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800" b="1" i="0" u="sng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000000"/>
                  </a:highligh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Hfile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-StoreFile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HFile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的轻量级封装。数据以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HFile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格式存储在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Hadoop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上，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File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使用固定格式的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byte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数组存储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KeyValue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对。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数组项包括数据块（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Data Block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/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元数据块（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Meta Block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/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文件信息（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File Info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/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数据块索引（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Data Block Index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/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元数据块索引（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Meta 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C55F110-BDF4-C0A7-25EA-19312A3F778B}"/>
                </a:ext>
              </a:extLst>
            </p:cNvPr>
            <p:cNvSpPr txBox="1"/>
            <p:nvPr/>
          </p:nvSpPr>
          <p:spPr>
            <a:xfrm>
              <a:off x="5105400" y="3388340"/>
              <a:ext cx="46697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Block Index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）和尾块（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Trailer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）记录各段偏移量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ADFA586-E7D2-B8F6-2BDD-4B35CF69BC4F}"/>
              </a:ext>
            </a:extLst>
          </p:cNvPr>
          <p:cNvSpPr txBox="1"/>
          <p:nvPr/>
        </p:nvSpPr>
        <p:spPr>
          <a:xfrm>
            <a:off x="-67572" y="3827426"/>
            <a:ext cx="928777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总述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】HBase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表特性：面向列的、稀疏的、分布式的、持久化存储的多维排序映射表；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HBase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表索引：行关键字、列簇名、列关键字及时间戳；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HBase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表值形式：一个未经解析的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Byte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以表的形式存储数据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表由行和列族组成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一表可含若干列族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一列族内可用列限定符来标志不同的列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存于表中单元的数据尚需打上时间戳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表：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HBase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用表组织数据，表由行和列组成，</a:t>
            </a:r>
            <a:b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列分为若干列族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行：表由若干行组成，每行由行键（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row key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）标识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列族：一表被分组成许多“列族” 集合，</a:t>
            </a:r>
            <a:b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是基本访问控制单元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列限定符：列族里的数据通过列限定符（或列）定位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单元格：在表中，通过行、列族和列限定符确定一个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时间戳：每个单元存储的数据随时间戳不同可以有多个版本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BB93035-C821-04E1-1BBF-E47E2D3F7544}"/>
              </a:ext>
            </a:extLst>
          </p:cNvPr>
          <p:cNvSpPr txBox="1"/>
          <p:nvPr/>
        </p:nvSpPr>
        <p:spPr>
          <a:xfrm>
            <a:off x="1066800" y="2039092"/>
            <a:ext cx="49486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i="1" u="sng" dirty="0">
                <a:latin typeface="PMingLiU" panose="02020500000000000000" pitchFamily="18" charset="-120"/>
                <a:ea typeface="PMingLiU" panose="02020500000000000000" pitchFamily="18" charset="-120"/>
              </a:rPr>
              <a:t>版本合并：同一行键（</a:t>
            </a:r>
            <a:r>
              <a:rPr lang="en-US" altLang="zh-CN" sz="1400" i="1" u="sng" dirty="0">
                <a:latin typeface="PMingLiU" panose="02020500000000000000" pitchFamily="18" charset="-120"/>
                <a:ea typeface="PMingLiU" panose="02020500000000000000" pitchFamily="18" charset="-120"/>
              </a:rPr>
              <a:t>key</a:t>
            </a:r>
            <a:r>
              <a:rPr lang="zh-CN" altLang="en-US" sz="1400" i="1" u="sng" dirty="0">
                <a:latin typeface="PMingLiU" panose="02020500000000000000" pitchFamily="18" charset="-120"/>
                <a:ea typeface="PMingLiU" panose="02020500000000000000" pitchFamily="18" charset="-120"/>
              </a:rPr>
              <a:t>）的多个修改操作合在一起</a:t>
            </a:r>
          </a:p>
        </p:txBody>
      </p:sp>
    </p:spTree>
    <p:extLst>
      <p:ext uri="{BB962C8B-B14F-4D97-AF65-F5344CB8AC3E}">
        <p14:creationId xmlns:p14="http://schemas.microsoft.com/office/powerpoint/2010/main" val="83133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FA3862D-6C6D-63EC-FFA9-7A837ED1D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D174A28-FADD-254B-94BC-8336EB0CD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041" y="1593449"/>
            <a:ext cx="5420212" cy="189362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53" name="灯片编号占位符 9">
            <a:extLst>
              <a:ext uri="{FF2B5EF4-FFF2-40B4-BE49-F238E27FC236}">
                <a16:creationId xmlns:a16="http://schemas.microsoft.com/office/drawing/2014/main" id="{937CE493-B4DF-C09C-2A60-E6701E50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DE585B-7DBF-4E9A-8DFC-40CAE5833393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46D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46D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D341CD8E-0E3B-E000-D22D-7B6C75B91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7572" y="-7189"/>
            <a:ext cx="55626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13.1.2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Hbase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数据模型与存储模式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(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续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82DFCF-0D49-4470-5046-8383A6ABD6F0}"/>
              </a:ext>
            </a:extLst>
          </p:cNvPr>
          <p:cNvSpPr txBox="1"/>
          <p:nvPr/>
        </p:nvSpPr>
        <p:spPr>
          <a:xfrm>
            <a:off x="-80512" y="228600"/>
            <a:ext cx="92245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存储模式</a:t>
            </a:r>
            <a:r>
              <a:rPr lang="zh-CN" altLang="en-US" dirty="0"/>
              <a:t>：逻辑视图</a:t>
            </a:r>
            <a:r>
              <a:rPr lang="en-US" altLang="zh-CN" dirty="0"/>
              <a:t>: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三元组（行键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列族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列限制符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时间戳）可</a:t>
            </a:r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唯一地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确定存储在单元中的数据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+mj-ea"/>
                <a:ea typeface="+mj-ea"/>
              </a:rPr>
              <a:t>物理视图：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一列族对应生成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Region,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列族所含的列对应着的存储区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Region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包含的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Store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49F469BC-8C14-6DC7-8CC6-E08C5ECE1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9267" y="828764"/>
            <a:ext cx="55626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13.1.3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Hbase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寻址机制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0FD91F-89FD-4606-8622-E738C594EBAC}"/>
              </a:ext>
            </a:extLst>
          </p:cNvPr>
          <p:cNvSpPr txBox="1"/>
          <p:nvPr/>
        </p:nvSpPr>
        <p:spPr>
          <a:xfrm>
            <a:off x="-109267" y="1039737"/>
            <a:ext cx="92245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三层结构</a:t>
            </a:r>
            <a:r>
              <a:rPr lang="zh-CN" altLang="en-US" dirty="0"/>
              <a:t>：客户端通过</a:t>
            </a:r>
            <a:r>
              <a:rPr lang="en-US" altLang="zh-CN" dirty="0"/>
              <a:t>Zookeeper</a:t>
            </a:r>
            <a:r>
              <a:rPr lang="zh-CN" altLang="en-US" dirty="0"/>
              <a:t>定位</a:t>
            </a:r>
            <a:r>
              <a:rPr lang="en-US" altLang="zh-CN" dirty="0"/>
              <a:t>-ROOT-</a:t>
            </a:r>
            <a:r>
              <a:rPr lang="zh-CN" altLang="en-US" dirty="0"/>
              <a:t>表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（根数据表，记录所有元数据具体位置</a:t>
            </a:r>
            <a:r>
              <a:rPr lang="zh-CN" altLang="en-US" dirty="0"/>
              <a:t>），再由根数据表查询</a:t>
            </a:r>
            <a:r>
              <a:rPr lang="en-US" altLang="zh-CN" dirty="0"/>
              <a:t>.META.</a:t>
            </a:r>
            <a:r>
              <a:rPr lang="zh-CN" altLang="en-US" dirty="0"/>
              <a:t>表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（元数据表，存储了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Region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Region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服务器的映射关系），</a:t>
            </a:r>
            <a:r>
              <a:rPr lang="zh-CN" altLang="en-US" dirty="0"/>
              <a:t>最终直接在相应的</a:t>
            </a:r>
            <a:r>
              <a:rPr lang="en-US" altLang="zh-CN" dirty="0"/>
              <a:t>Region Server</a:t>
            </a:r>
            <a:r>
              <a:rPr lang="zh-CN" altLang="en-US" dirty="0"/>
              <a:t>上操作数据。然后对该</a:t>
            </a:r>
            <a:r>
              <a:rPr lang="en-US" altLang="zh-CN" dirty="0"/>
              <a:t>Server</a:t>
            </a:r>
            <a:r>
              <a:rPr lang="zh-CN" altLang="en-US" dirty="0"/>
              <a:t>上的</a:t>
            </a:r>
            <a:r>
              <a:rPr lang="en-US" altLang="zh-CN" dirty="0" err="1"/>
              <a:t>HFile</a:t>
            </a:r>
            <a:r>
              <a:rPr lang="zh-CN" altLang="en-US" dirty="0"/>
              <a:t>进行扫描读取所需数据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90D183C-157D-26BB-0EF9-BBF725DB07E3}"/>
              </a:ext>
            </a:extLst>
          </p:cNvPr>
          <p:cNvSpPr txBox="1"/>
          <p:nvPr/>
        </p:nvSpPr>
        <p:spPr>
          <a:xfrm>
            <a:off x="152400" y="1981916"/>
            <a:ext cx="4510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HBase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将存储文件分块，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get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scan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操作时块载入内存，顺序读取数据块至缓存，后续读取相邻数据</a:t>
            </a:r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直接从内存进行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，避免磁盘访问。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32B6F6-5B1F-7F37-1E79-FA11A7EAFA11}"/>
              </a:ext>
            </a:extLst>
          </p:cNvPr>
          <p:cNvSpPr txBox="1"/>
          <p:nvPr/>
        </p:nvSpPr>
        <p:spPr>
          <a:xfrm>
            <a:off x="-48762" y="3379521"/>
            <a:ext cx="92245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写数据</a:t>
            </a:r>
            <a:r>
              <a:rPr lang="zh-CN" altLang="en-US" dirty="0"/>
              <a:t>：客户端提交写请求至</a:t>
            </a:r>
            <a:r>
              <a:rPr lang="en-US" altLang="zh-CN" dirty="0"/>
              <a:t>Region Server</a:t>
            </a:r>
            <a:r>
              <a:rPr lang="zh-CN" altLang="en-US" dirty="0"/>
              <a:t>，定位目标</a:t>
            </a:r>
            <a:r>
              <a:rPr lang="en-US" altLang="zh-CN" dirty="0"/>
              <a:t>Region</a:t>
            </a:r>
            <a:r>
              <a:rPr lang="zh-CN" altLang="en-US" dirty="0"/>
              <a:t>并检查数据一致性。若未指定版本，则用系统时间。先写入</a:t>
            </a:r>
            <a:r>
              <a:rPr lang="en-US" altLang="zh-CN" dirty="0" err="1"/>
              <a:t>Hlog</a:t>
            </a:r>
            <a:r>
              <a:rPr lang="en-US" altLang="zh-CN" dirty="0"/>
              <a:t>(Wal)</a:t>
            </a:r>
            <a:r>
              <a:rPr lang="zh-CN" altLang="en-US" dirty="0"/>
              <a:t>确保持久性，再写入</a:t>
            </a:r>
            <a:r>
              <a:rPr lang="en-US" altLang="zh-CN" dirty="0" err="1"/>
              <a:t>MemStore</a:t>
            </a:r>
            <a:r>
              <a:rPr lang="zh-CN" altLang="en-US" dirty="0"/>
              <a:t>。</a:t>
            </a:r>
            <a:r>
              <a:rPr lang="en-US" altLang="zh-CN" dirty="0" err="1"/>
              <a:t>MemStore</a:t>
            </a:r>
            <a:r>
              <a:rPr lang="zh-CN" altLang="en-US" dirty="0"/>
              <a:t>满则</a:t>
            </a:r>
            <a:r>
              <a:rPr lang="en-US" altLang="zh-CN" dirty="0"/>
              <a:t>flush</a:t>
            </a:r>
            <a:r>
              <a:rPr lang="zh-CN" altLang="en-US" dirty="0"/>
              <a:t>成</a:t>
            </a:r>
            <a:r>
              <a:rPr lang="en-US" altLang="zh-CN" dirty="0" err="1"/>
              <a:t>StoreFile</a:t>
            </a:r>
            <a:r>
              <a:rPr lang="zh-CN" altLang="en-US" dirty="0"/>
              <a:t>。</a:t>
            </a:r>
            <a:r>
              <a:rPr lang="en-US" altLang="zh-CN" dirty="0" err="1"/>
              <a:t>StoreFile</a:t>
            </a:r>
            <a:r>
              <a:rPr lang="zh-CN" altLang="en-US" dirty="0"/>
              <a:t>大小达到阈值时，触发</a:t>
            </a:r>
            <a:r>
              <a:rPr lang="en-US" altLang="zh-CN" dirty="0"/>
              <a:t>compact</a:t>
            </a:r>
            <a:r>
              <a:rPr lang="zh-CN" altLang="en-US" dirty="0"/>
              <a:t>合并和</a:t>
            </a:r>
            <a:r>
              <a:rPr lang="en-US" altLang="zh-CN" dirty="0"/>
              <a:t>split</a:t>
            </a:r>
            <a:r>
              <a:rPr lang="zh-CN" altLang="en-US" dirty="0"/>
              <a:t>拆分操作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5B8A469-664B-58CE-A7A9-7168E112D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445" r="1534"/>
          <a:stretch/>
        </p:blipFill>
        <p:spPr>
          <a:xfrm>
            <a:off x="-83682" y="4267200"/>
            <a:ext cx="4669970" cy="258714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CFD2528-D9B9-B0ED-2F1B-99C40265EE3E}"/>
              </a:ext>
            </a:extLst>
          </p:cNvPr>
          <p:cNvSpPr txBox="1"/>
          <p:nvPr/>
        </p:nvSpPr>
        <p:spPr>
          <a:xfrm>
            <a:off x="4511615" y="4210347"/>
            <a:ext cx="46697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更新表</a:t>
            </a:r>
            <a:r>
              <a:rPr lang="zh-CN" altLang="en-US" dirty="0"/>
              <a:t>：先写入</a:t>
            </a:r>
            <a:r>
              <a:rPr lang="en-US" altLang="zh-CN" dirty="0" err="1"/>
              <a:t>HLog</a:t>
            </a:r>
            <a:r>
              <a:rPr lang="zh-CN" altLang="en-US" dirty="0"/>
              <a:t>和排序的</a:t>
            </a:r>
            <a:r>
              <a:rPr lang="en-US" altLang="zh-CN" dirty="0" err="1"/>
              <a:t>MemStore</a:t>
            </a:r>
            <a:r>
              <a:rPr lang="zh-CN" altLang="en-US" dirty="0"/>
              <a:t>，</a:t>
            </a:r>
            <a:r>
              <a:rPr lang="en-US" altLang="zh-CN" dirty="0" err="1"/>
              <a:t>MemStore</a:t>
            </a:r>
            <a:r>
              <a:rPr lang="zh-CN" altLang="en-US" dirty="0"/>
              <a:t>达阈值时，新建</a:t>
            </a:r>
            <a:r>
              <a:rPr lang="en-US" altLang="zh-CN" dirty="0" err="1"/>
              <a:t>MemStore</a:t>
            </a:r>
            <a:r>
              <a:rPr lang="zh-CN" altLang="en-US" dirty="0"/>
              <a:t>并将老</a:t>
            </a:r>
            <a:r>
              <a:rPr lang="en-US" altLang="zh-CN" dirty="0" err="1"/>
              <a:t>MemStore</a:t>
            </a:r>
            <a:r>
              <a:rPr lang="zh-CN" altLang="en-US" dirty="0"/>
              <a:t>刷写至磁盘成</a:t>
            </a:r>
            <a:r>
              <a:rPr lang="en-US" altLang="zh-CN" dirty="0" err="1"/>
              <a:t>StoreFile</a:t>
            </a:r>
            <a:r>
              <a:rPr lang="zh-CN" altLang="en-US" dirty="0"/>
              <a:t>，同时在</a:t>
            </a:r>
            <a:r>
              <a:rPr lang="en-US" altLang="zh-CN" dirty="0" err="1"/>
              <a:t>HLog</a:t>
            </a:r>
            <a:r>
              <a:rPr lang="zh-CN" altLang="en-US" dirty="0"/>
              <a:t>记录检查点，标记变更持久化。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F30AA62-D90C-CC4C-8FFB-671994AA536C}"/>
              </a:ext>
            </a:extLst>
          </p:cNvPr>
          <p:cNvSpPr txBox="1"/>
          <p:nvPr/>
        </p:nvSpPr>
        <p:spPr>
          <a:xfrm>
            <a:off x="4495732" y="5303126"/>
            <a:ext cx="46699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预防数据丢失</a:t>
            </a:r>
            <a:r>
              <a:rPr lang="zh-CN" altLang="en-US" dirty="0"/>
              <a:t>：每个</a:t>
            </a:r>
            <a:r>
              <a:rPr lang="en-US" altLang="zh-CN" dirty="0"/>
              <a:t>Region</a:t>
            </a:r>
            <a:r>
              <a:rPr lang="zh-CN" altLang="en-US" dirty="0"/>
              <a:t>服务器维护自己的</a:t>
            </a:r>
            <a:r>
              <a:rPr lang="en-US" altLang="zh-CN" dirty="0" err="1"/>
              <a:t>HLog</a:t>
            </a:r>
            <a:r>
              <a:rPr lang="zh-CN" altLang="en-US" dirty="0"/>
              <a:t>，启动时检查</a:t>
            </a:r>
            <a:r>
              <a:rPr lang="en-US" altLang="zh-CN" dirty="0" err="1"/>
              <a:t>HLog</a:t>
            </a:r>
            <a:r>
              <a:rPr lang="zh-CN" altLang="en-US" dirty="0"/>
              <a:t>以确认是否有未持久化的写入操作，若有，则将这些操作重新写入</a:t>
            </a:r>
            <a:r>
              <a:rPr lang="en-US" altLang="zh-CN" dirty="0" err="1"/>
              <a:t>MemStore</a:t>
            </a:r>
            <a:r>
              <a:rPr lang="zh-CN" altLang="en-US" dirty="0"/>
              <a:t>并刷写到</a:t>
            </a:r>
            <a:r>
              <a:rPr lang="en-US" altLang="zh-CN" dirty="0" err="1"/>
              <a:t>StoreFile</a:t>
            </a:r>
            <a:r>
              <a:rPr lang="zh-CN" altLang="en-US" dirty="0"/>
              <a:t>，完成后删除旧</a:t>
            </a:r>
            <a:r>
              <a:rPr lang="en-US" altLang="zh-CN" dirty="0" err="1"/>
              <a:t>HLog</a:t>
            </a:r>
            <a:r>
              <a:rPr lang="zh-CN" altLang="en-US" dirty="0"/>
              <a:t>，继续服务。</a:t>
            </a:r>
          </a:p>
        </p:txBody>
      </p:sp>
    </p:spTree>
    <p:extLst>
      <p:ext uri="{BB962C8B-B14F-4D97-AF65-F5344CB8AC3E}">
        <p14:creationId xmlns:p14="http://schemas.microsoft.com/office/powerpoint/2010/main" val="341273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997E2-B096-91B3-2694-3F5ACA2E7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3D1D034A-CB6F-4471-3BC0-55C7331A1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9267" y="-14379"/>
            <a:ext cx="55626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13.1.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HBase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索引与检索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2CC7A5-B9EA-A442-1776-63CE0C38237E}"/>
              </a:ext>
            </a:extLst>
          </p:cNvPr>
          <p:cNvSpPr txBox="1"/>
          <p:nvPr/>
        </p:nvSpPr>
        <p:spPr>
          <a:xfrm>
            <a:off x="-34248" y="219151"/>
            <a:ext cx="5368248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dirty="0"/>
              <a:t>：客户端通过</a:t>
            </a:r>
            <a:r>
              <a:rPr lang="en-US" altLang="zh-CN" dirty="0" err="1"/>
              <a:t>RowKey</a:t>
            </a:r>
            <a:r>
              <a:rPr lang="zh-CN" altLang="en-US" dirty="0"/>
              <a:t>可以看作表的一级索引</a:t>
            </a:r>
            <a:endParaRPr lang="en-US" altLang="zh-CN" dirty="0"/>
          </a:p>
          <a:p>
            <a:r>
              <a:rPr lang="en-US" altLang="zh-CN" sz="1600" dirty="0"/>
              <a:t>【</a:t>
            </a:r>
            <a:r>
              <a:rPr lang="zh-CN" altLang="en-US" sz="1600" dirty="0"/>
              <a:t>传统方案</a:t>
            </a:r>
            <a:r>
              <a:rPr lang="en-US" altLang="zh-CN" sz="1600" dirty="0"/>
              <a:t>】</a:t>
            </a:r>
            <a:r>
              <a:rPr lang="zh-CN" altLang="en-US" sz="1600" dirty="0"/>
              <a:t>给</a:t>
            </a:r>
            <a:r>
              <a:rPr lang="en-US" altLang="zh-CN" sz="1600" dirty="0"/>
              <a:t>F</a:t>
            </a:r>
            <a:r>
              <a:rPr lang="zh-CN" altLang="en-US" sz="1600" dirty="0"/>
              <a:t>列值</a:t>
            </a:r>
            <a:r>
              <a:rPr lang="en-US" altLang="zh-CN" sz="1600" dirty="0"/>
              <a:t>,</a:t>
            </a:r>
            <a:r>
              <a:rPr lang="zh-CN" altLang="en-US" sz="1600" dirty="0"/>
              <a:t>全部遍历找索引</a:t>
            </a:r>
            <a:r>
              <a:rPr lang="en-US" altLang="zh-CN" sz="1600" dirty="0" err="1"/>
              <a:t>rowKey</a:t>
            </a:r>
            <a:r>
              <a:rPr lang="en-US" altLang="zh-CN" sz="1600" dirty="0"/>
              <a:t>,</a:t>
            </a:r>
            <a:r>
              <a:rPr lang="zh-CN" altLang="en-US" sz="1600" dirty="0"/>
              <a:t>然后找</a:t>
            </a:r>
            <a:r>
              <a:rPr lang="en-US" altLang="zh-CN" sz="1600" dirty="0"/>
              <a:t>C21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二次索引表机制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：建立各列值与行键之间的映射关系，以列的值为键，以记录的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RowKey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为值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关键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建立主表列到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RowKey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的逆向映射关系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实现技术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表索引：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主表的索引列值为索引表的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RowKey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，主表的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RowKey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做为索引表的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Qualifier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；②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列索引：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加一单独列族存储索引值，主表的用户数据列值做为索引列族的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Qualifier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，用户数据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Qualifier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做为索引列族列值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D2AE21-E4AD-EC57-64D1-C8F61EF56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0"/>
            <a:ext cx="4132136" cy="2819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D79A96-636B-F700-70BD-A019C7212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82"/>
          <a:stretch/>
        </p:blipFill>
        <p:spPr>
          <a:xfrm>
            <a:off x="10064" y="2971800"/>
            <a:ext cx="3235969" cy="31027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5FBE44-92DD-C25A-A9AD-5698249723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34" y="2667000"/>
            <a:ext cx="5927972" cy="4191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768C662-29DE-0BE3-6C83-9CCEC7C472EE}"/>
              </a:ext>
            </a:extLst>
          </p:cNvPr>
          <p:cNvSpPr txBox="1"/>
          <p:nvPr/>
        </p:nvSpPr>
        <p:spPr>
          <a:xfrm>
            <a:off x="762000" y="6096959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👆均为表索引👉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32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1194</Words>
  <Application>Microsoft Office PowerPoint</Application>
  <PresentationFormat>全屏显示(4:3)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PMingLiU</vt:lpstr>
      <vt:lpstr>楷体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谨谦 蒋</cp:lastModifiedBy>
  <cp:revision>350</cp:revision>
  <dcterms:created xsi:type="dcterms:W3CDTF">2010-07-16T22:48:00Z</dcterms:created>
  <dcterms:modified xsi:type="dcterms:W3CDTF">2025-01-03T16:33:33Z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DEA8CD4F70B9475281D52FE89D2649A8</vt:lpwstr>
  </property>
</Properties>
</file>