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7" r:id="rId3"/>
    <p:sldId id="433" r:id="rId4"/>
    <p:sldId id="434" r:id="rId5"/>
    <p:sldId id="435" r:id="rId6"/>
    <p:sldId id="261" r:id="rId7"/>
    <p:sldId id="284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22A9F5E-E504-4C8B-A1F3-D9DC7208DC6E}">
          <p14:sldIdLst>
            <p14:sldId id="257"/>
            <p14:sldId id="433"/>
            <p14:sldId id="434"/>
            <p14:sldId id="435"/>
            <p14:sldId id="261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23A8"/>
    <a:srgbClr val="3F21F1"/>
    <a:srgbClr val="004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66" autoAdjust="0"/>
  </p:normalViewPr>
  <p:slideViewPr>
    <p:cSldViewPr>
      <p:cViewPr varScale="1">
        <p:scale>
          <a:sx n="67" d="100"/>
          <a:sy n="67" d="100"/>
        </p:scale>
        <p:origin x="1668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7314"/>
    </p:cViewPr>
  </p:sorterViewPr>
  <p:notesViewPr>
    <p:cSldViewPr>
      <p:cViewPr varScale="1">
        <p:scale>
          <a:sx n="83" d="100"/>
          <a:sy n="83" d="100"/>
        </p:scale>
        <p:origin x="-387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519A841-229C-4536-9187-C2ADFE99B617}" type="datetimeFigureOut">
              <a:rPr lang="zh-CN" altLang="en-US"/>
              <a:t>2025-01-04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95BE26F-04B8-415D-B1CD-C9BB6047607F}" type="slidenum">
              <a:rPr lang="zh-CN" altLang="en-US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7AC1450-904E-4FA6-8761-E4FAC0837620}" type="datetimeFigureOut">
              <a:rPr lang="zh-CN" altLang="en-US"/>
              <a:t>2025-01-04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0564BA8-0B8C-47CD-BCA4-1448C8AFB812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48AE39C6-15C2-4807-8E1B-3C327B9D5887}" type="datetime4">
              <a:rPr lang="en-US" altLang="zh-CN" smtClean="0"/>
              <a:t>January 4,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D9EECB-3C99-4366-A15A-BA97BD83FED8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F8ABE-C3CE-4473-8B56-462A72AD310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85A8B-1B23-4E5F-9616-BD125CD45E96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2C252-56B2-46B1-9A0D-824C8FB4927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pic>
        <p:nvPicPr>
          <p:cNvPr id="7" name="Picture 2" descr="F:\UESTC\misc\uestc-logo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4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8" name="直接连接符 7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83F94-11E5-4D7A-989C-04968AD78DF8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4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CA6AC-CF9C-4ADB-904E-BCC7294BDBF4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7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0281B-0C32-4371-AE61-E6961A4A1D9E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A723E8-49E1-4BCD-9CF1-AA761B793547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6BF03-17DF-474C-986B-8CCF910A89B1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F88F6-2690-4465-8218-A1F5E943E910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575050" y="273054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457202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86962-02D4-40FE-86DA-E327413012E1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E769CE-EF80-460A-BBAB-D8B1E90E831E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5D659-05D9-490A-B3D0-FD33CD1664C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0C48C-38D9-46D2-97EF-4C29458B8A87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9E6B4-3356-4539-B2D7-DEC7EBC03C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42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381000" y="1371600"/>
            <a:ext cx="8305800" cy="4724400"/>
          </a:xfrm>
          <a:prstGeom prst="rect">
            <a:avLst/>
          </a:prstGeom>
        </p:spPr>
        <p:txBody>
          <a:bodyPr/>
          <a:lstStyle>
            <a:lvl1pPr>
              <a:defRPr lang="zh-CN" altLang="en-US" sz="1800" kern="1200" baseline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 lvl="0" algn="l" rtl="0" fontAlgn="base">
              <a:spcAft>
                <a:spcPct val="0"/>
              </a:spcAft>
            </a:pPr>
            <a:r>
              <a:rPr lang="zh-CN" altLang="en-US"/>
              <a:t>编辑母版文本样式</a:t>
            </a:r>
          </a:p>
          <a:p>
            <a:pPr lvl="1" algn="l" rtl="0" fontAlgn="base">
              <a:spcAft>
                <a:spcPct val="0"/>
              </a:spcAft>
            </a:pPr>
            <a:r>
              <a:rPr lang="zh-CN" altLang="en-US"/>
              <a:t>第二级</a:t>
            </a:r>
          </a:p>
          <a:p>
            <a:pPr lvl="2" algn="l" rtl="0" fontAlgn="base">
              <a:spcAft>
                <a:spcPct val="0"/>
              </a:spcAft>
            </a:pPr>
            <a:r>
              <a:rPr lang="zh-CN" altLang="en-US"/>
              <a:t>第三级</a:t>
            </a:r>
          </a:p>
          <a:p>
            <a:pPr lvl="3" algn="l" rtl="0" fontAlgn="base">
              <a:spcAft>
                <a:spcPct val="0"/>
              </a:spcAft>
            </a:pPr>
            <a:r>
              <a:rPr lang="zh-CN" altLang="en-US"/>
              <a:t>第四级</a:t>
            </a:r>
          </a:p>
          <a:p>
            <a:pPr lvl="4" algn="l" rtl="0" fontAlgn="base">
              <a:spcAft>
                <a:spcPct val="0"/>
              </a:spcAft>
            </a:pPr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  <a:prstGeom prst="rect">
            <a:avLst/>
          </a:prstGeom>
        </p:spPr>
        <p:txBody>
          <a:bodyPr/>
          <a:lstStyle>
            <a:lvl1pPr>
              <a:defRPr b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1pPr>
            <a:lvl2pPr>
              <a:defRPr sz="2800" b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2pPr>
            <a:lvl3pPr>
              <a:defRPr sz="2400" b="0">
                <a:effectLst/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defRPr>
            </a:lvl3pPr>
            <a:lvl4pPr>
              <a:defRPr sz="2000">
                <a:effectLst/>
              </a:defRPr>
            </a:lvl4pPr>
            <a:lvl5pPr>
              <a:defRPr sz="2000">
                <a:effectLst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19867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A2F6771D-F1F6-3E4A-A08B-99586B154233}" type="datetime4">
              <a:rPr lang="zh-CN" altLang="en-US" smtClean="0"/>
              <a:t>2025年1月4日星期六</a:t>
            </a:fld>
            <a:endParaRPr 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19867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19867"/>
            <a:ext cx="2590800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600" smtClean="0">
                <a:solidFill>
                  <a:srgbClr val="898989"/>
                </a:solidFill>
                <a:ea typeface="+mn-ea"/>
                <a:cs typeface="+mn-cs"/>
              </a:defRPr>
            </a:lvl1pPr>
          </a:lstStyle>
          <a:p>
            <a:pPr>
              <a:defRPr/>
            </a:pPr>
            <a:fld id="{7ACB704C-67B1-5043-82BD-6481AE7782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C8C16-FBF0-463A-88A2-C5257B148BB2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1FFB0-C415-44D1-9D5D-2AB1F317462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88020851-DCD7-4232-B0C3-461CB708734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solidFill>
                  <a:srgbClr val="0046D2"/>
                </a:solidFill>
              </a:defRPr>
            </a:lvl1pPr>
          </a:lstStyle>
          <a:p>
            <a:pPr>
              <a:defRPr/>
            </a:pPr>
            <a:fld id="{F1796ADA-CB5D-4E08-92EA-55D7D17912E2}" type="datetime4">
              <a:rPr lang="en-US" altLang="zh-CN" smtClean="0"/>
              <a:t>January 4, 2025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620811-0F58-4E0C-8718-BCDEA892BC40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6D99-58DA-4C6D-866B-384BA8B4FA8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D055D0-3F6E-4525-9940-3A04C76C7FFD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07E696-B69E-41C6-BBEC-3D2FC3C1BFE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A7719-E8D0-47BA-8FD9-E16012AF59CB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0CC04-7929-45ED-A5EA-D1085C2BAB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D9CC61-F3E2-4166-AD97-E4B62E12A2CA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ECD03-C8D5-4708-B29F-BDFE1BD7294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28A5F5-8CD0-4877-B434-7421E7CB31A3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D3C4F-D2AC-402C-B720-14708FC93B9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A08E2-5DF4-4FD2-9167-CA839EDD21B1}" type="datetime4">
              <a:rPr lang="en-US" altLang="zh-CN"/>
              <a:t>January 4, 2025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Operating System Structure and Programming, 2010 Fall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8A050-2F7F-4890-A49B-FEF7D667FF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E0D7108-400D-483F-B44C-D44F85D334A8}" type="datetime4">
              <a:rPr lang="en-US" altLang="zh-CN" smtClean="0"/>
              <a:t>January 4, 2025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0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 dirty="0"/>
              <a:t>Big Data Computing Technology, 2017 Fall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40B1466-B9A4-434F-A814-9913A65E28AC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fld id="{7407602F-390B-40B5-B65B-955EEA7455A3}" type="datetime4">
              <a:rPr lang="en-US" altLang="zh-CN" smtClean="0"/>
              <a:t>January 4, 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895600" y="6356354"/>
            <a:ext cx="3429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3F21F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/>
              <a:t>Big Data Computing Technology, 2017 Fall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488B21A0-11E5-48D6-9AD0-9DC09E37D0E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F:\UESTC\misc\uestc-logo.jpg"/>
          <p:cNvPicPr>
            <a:picLocks noChangeAspect="1" noChangeArrowheads="1"/>
          </p:cNvPicPr>
          <p:nvPr/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28600" y="152404"/>
            <a:ext cx="2819400" cy="776357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</p:pic>
      <p:cxnSp>
        <p:nvCxnSpPr>
          <p:cNvPr id="8" name="直接连接符 7"/>
          <p:cNvCxnSpPr/>
          <p:nvPr/>
        </p:nvCxnSpPr>
        <p:spPr>
          <a:xfrm>
            <a:off x="3048000" y="914400"/>
            <a:ext cx="57912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5F5E442-5A92-D1A3-B5FB-682BFCAF6EDD}"/>
              </a:ext>
            </a:extLst>
          </p:cNvPr>
          <p:cNvSpPr txBox="1"/>
          <p:nvPr/>
        </p:nvSpPr>
        <p:spPr>
          <a:xfrm>
            <a:off x="2514600" y="7144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Lecture 14 MapReduce</a:t>
            </a:r>
            <a:r>
              <a:rPr lang="zh-CN" altLang="en-US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B93A65-7AE2-BCD7-838F-EE034C49C591}"/>
              </a:ext>
            </a:extLst>
          </p:cNvPr>
          <p:cNvSpPr txBox="1"/>
          <p:nvPr/>
        </p:nvSpPr>
        <p:spPr>
          <a:xfrm>
            <a:off x="-76200" y="304800"/>
            <a:ext cx="92202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是种并行编程模型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用于大数据并行计算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将复杂的集群并行计算过程抽象为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Reduce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006083B-AC31-F844-F81A-3013336CD5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6675" y="540900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14.1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分布式并行计算系统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134282-9F8A-4217-E094-57C705B9FF96}"/>
              </a:ext>
            </a:extLst>
          </p:cNvPr>
          <p:cNvSpPr txBox="1"/>
          <p:nvPr/>
        </p:nvSpPr>
        <p:spPr>
          <a:xfrm>
            <a:off x="-45244" y="778337"/>
            <a:ext cx="9220200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Flynn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并行计算模型</a:t>
            </a:r>
            <a:r>
              <a:rPr lang="en-US" altLang="zh-CN" dirty="0"/>
              <a:t>(</a:t>
            </a:r>
            <a:r>
              <a:rPr lang="zh-CN" altLang="en-US" dirty="0"/>
              <a:t>按指令流和数据流划分</a:t>
            </a:r>
            <a:r>
              <a:rPr lang="en-US" altLang="zh-CN" dirty="0"/>
              <a:t>):</a:t>
            </a:r>
            <a:r>
              <a:rPr lang="zh-CN" altLang="en-US" sz="1600" dirty="0"/>
              <a:t>单指令流单数据流（</a:t>
            </a:r>
            <a:r>
              <a:rPr lang="en-US" altLang="zh-CN" sz="1600" dirty="0"/>
              <a:t>SISD</a:t>
            </a:r>
            <a:r>
              <a:rPr lang="zh-CN" altLang="en-US" sz="1600" dirty="0"/>
              <a:t>）</a:t>
            </a:r>
            <a:r>
              <a:rPr lang="en-US" altLang="zh-CN" sz="1600" dirty="0"/>
              <a:t>/</a:t>
            </a:r>
            <a:r>
              <a:rPr lang="zh-CN" altLang="en-US" sz="1600" dirty="0"/>
              <a:t>单指令流多数据流（</a:t>
            </a:r>
            <a:r>
              <a:rPr lang="en-US" altLang="zh-CN" sz="1600" dirty="0"/>
              <a:t>SIMD</a:t>
            </a:r>
            <a:r>
              <a:rPr lang="zh-CN" altLang="en-US" sz="1600" dirty="0"/>
              <a:t>）</a:t>
            </a:r>
            <a:r>
              <a:rPr lang="en-US" altLang="zh-CN" sz="1600" dirty="0"/>
              <a:t>/</a:t>
            </a:r>
            <a:r>
              <a:rPr lang="zh-CN" altLang="en-US" sz="1600" dirty="0"/>
              <a:t>多指令流单数据流（</a:t>
            </a:r>
            <a:r>
              <a:rPr lang="en-US" altLang="zh-CN" sz="1600" dirty="0"/>
              <a:t>MISD</a:t>
            </a:r>
            <a:r>
              <a:rPr lang="zh-CN" altLang="en-US" sz="1600" dirty="0"/>
              <a:t>）</a:t>
            </a:r>
            <a:r>
              <a:rPr lang="en-US" altLang="zh-CN" sz="1600" dirty="0"/>
              <a:t>/</a:t>
            </a:r>
            <a:r>
              <a:rPr lang="zh-CN" altLang="en-US" sz="1600" dirty="0"/>
              <a:t>多指令流多数据流（</a:t>
            </a:r>
            <a:r>
              <a:rPr lang="en-US" altLang="zh-CN" sz="1600" dirty="0"/>
              <a:t>MIMD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MIMD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按处理器是否共享内存划分：多处理器共享内存机器（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UMA NUMA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多计算机独立内存体系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归属于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MIMD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体系的计算机架构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集群架构特点：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独立服务器或工作站组成，节点间高速网络连接。每节点独立内存、磁盘、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和文件系统。节点间通过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MPI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PVM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等消息传递通信。节点内支持共享内存并行计算，如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OpenMP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pthreads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。需要集群管理软件、消息中间件、作业调度系统和并行文件系统。高吞吐量、高可靠性、良好可扩展性和性价比。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MapReduce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的三个基本思想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①分而治之：在大数据无依赖关系时，采用分治法②上升到抽象模型（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采用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Lisp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函数式语言思想，通过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函数为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MPI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提供高层并行编程模型③上升到构架：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为并行计算提供了统一框架架构，简化程序员处理数据存储划分等底层细节。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D8CD048-372F-1C02-2461-EA8EF7FE9170}"/>
              </a:ext>
            </a:extLst>
          </p:cNvPr>
          <p:cNvSpPr txBox="1"/>
          <p:nvPr/>
        </p:nvSpPr>
        <p:spPr>
          <a:xfrm>
            <a:off x="-42472" y="5613055"/>
            <a:ext cx="4157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四大组件</a:t>
            </a:r>
            <a:r>
              <a:rPr lang="zh-CN" altLang="en-US" dirty="0"/>
              <a:t>：</a:t>
            </a:r>
            <a:r>
              <a:rPr lang="en-US" altLang="zh-CN" dirty="0"/>
              <a:t>Client/</a:t>
            </a:r>
            <a:r>
              <a:rPr lang="en-US" altLang="zh-CN" dirty="0" err="1"/>
              <a:t>JobTracker</a:t>
            </a:r>
            <a:r>
              <a:rPr lang="en-US" altLang="zh-CN" dirty="0"/>
              <a:t>/</a:t>
            </a:r>
            <a:r>
              <a:rPr lang="en-US" altLang="zh-CN" dirty="0" err="1"/>
              <a:t>TaskTracker</a:t>
            </a:r>
            <a:r>
              <a:rPr lang="en-US" altLang="zh-CN" dirty="0"/>
              <a:t>/Task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69B68C6-FC40-7154-E544-FD6CE7AEB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7200" y="3800475"/>
            <a:ext cx="4876800" cy="305038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7575AEF-5307-679A-6530-0A5A307D8431}"/>
              </a:ext>
            </a:extLst>
          </p:cNvPr>
          <p:cNvSpPr txBox="1"/>
          <p:nvPr/>
        </p:nvSpPr>
        <p:spPr>
          <a:xfrm>
            <a:off x="-41691" y="4124316"/>
            <a:ext cx="44293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分治法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：将大数据集划分为小数据集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小数据集划分为更小数据集；将最终划分的小数据分布到集群节点上；以并行方式完成计算处理；将计算结果递归融汇，得到最后结果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EF5CAEFC-660E-286A-6F78-97DF9310F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48918"/>
          <a:stretch/>
        </p:blipFill>
        <p:spPr>
          <a:xfrm>
            <a:off x="4510935" y="4183857"/>
            <a:ext cx="4633065" cy="26186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4509DCD-D6D2-D3BA-294D-12FDF7D78784}"/>
              </a:ext>
            </a:extLst>
          </p:cNvPr>
          <p:cNvSpPr txBox="1"/>
          <p:nvPr/>
        </p:nvSpPr>
        <p:spPr>
          <a:xfrm>
            <a:off x="0" y="0"/>
            <a:ext cx="4724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作业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Job</a:t>
            </a:r>
            <a:r>
              <a:rPr lang="zh-CN" altLang="en-US" dirty="0"/>
              <a:t>是MapReduce的一完整计算过程</a:t>
            </a:r>
            <a:r>
              <a:rPr lang="en-US" altLang="zh-CN" dirty="0"/>
              <a:t>,</a:t>
            </a:r>
            <a:r>
              <a:rPr lang="zh-CN" altLang="en-US" dirty="0"/>
              <a:t>可拆为Map和Reduce任务；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任务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</a:t>
            </a:r>
            <a:r>
              <a:rPr lang="zh-CN" altLang="en-US" dirty="0"/>
              <a:t>是并行计算基本单元</a:t>
            </a:r>
            <a:r>
              <a:rPr lang="en-US" altLang="zh-CN" dirty="0"/>
              <a:t>,</a:t>
            </a:r>
            <a:r>
              <a:rPr lang="zh-CN" altLang="en-US" dirty="0"/>
              <a:t>一作业含多个Map和Reduce任务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8C1C8A4-D161-4E8A-BB17-5EB132D9A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grayscl/>
            <a:lum bright="20000" contrast="40000"/>
          </a:blip>
          <a:stretch>
            <a:fillRect/>
          </a:stretch>
        </p:blipFill>
        <p:spPr>
          <a:xfrm>
            <a:off x="3502820" y="0"/>
            <a:ext cx="5641180" cy="3581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C828628-7427-3D50-CEE7-EA541DCE1502}"/>
              </a:ext>
            </a:extLst>
          </p:cNvPr>
          <p:cNvSpPr txBox="1"/>
          <p:nvPr/>
        </p:nvSpPr>
        <p:spPr>
          <a:xfrm>
            <a:off x="-25002" y="838200"/>
            <a:ext cx="45970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组件具体内容（对照右图👉）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/>
          </a:p>
          <a:p>
            <a:r>
              <a:rPr lang="en-US" altLang="zh-CN" b="1" dirty="0"/>
              <a:t>MapReduce</a:t>
            </a:r>
            <a:r>
              <a:rPr lang="zh-CN" altLang="en-US" b="1" dirty="0"/>
              <a:t>程序</a:t>
            </a:r>
            <a:r>
              <a:rPr lang="en-US" altLang="zh-CN" b="1" dirty="0"/>
              <a:t>:</a:t>
            </a:r>
            <a:r>
              <a:rPr lang="zh-CN" altLang="en-US" dirty="0"/>
              <a:t>我们编写的程序</a:t>
            </a:r>
            <a:endParaRPr lang="en-US" altLang="zh-CN" dirty="0"/>
          </a:p>
          <a:p>
            <a:r>
              <a:rPr lang="en-US" altLang="zh-CN" b="1" dirty="0" err="1"/>
              <a:t>JobClient</a:t>
            </a:r>
            <a:r>
              <a:rPr lang="zh-CN" altLang="en-US" dirty="0"/>
              <a:t>：替程序与</a:t>
            </a:r>
            <a:r>
              <a:rPr lang="en-US" altLang="zh-CN" dirty="0"/>
              <a:t>MapReduce</a:t>
            </a:r>
            <a:br>
              <a:rPr lang="en-US" altLang="zh-CN" dirty="0"/>
            </a:br>
            <a:r>
              <a:rPr lang="zh-CN" altLang="en-US" dirty="0"/>
              <a:t>运行框架交互的对象</a:t>
            </a:r>
            <a:endParaRPr lang="en-US" altLang="zh-CN" dirty="0"/>
          </a:p>
          <a:p>
            <a:r>
              <a:rPr lang="en-US" altLang="zh-CN" b="1" dirty="0" err="1"/>
              <a:t>JobTracker</a:t>
            </a:r>
            <a:r>
              <a:rPr lang="zh-CN" altLang="en-US" dirty="0"/>
              <a:t>：</a:t>
            </a:r>
            <a:r>
              <a:rPr lang="en-US" altLang="zh-CN" dirty="0"/>
              <a:t>MapReduce</a:t>
            </a:r>
            <a:r>
              <a:rPr lang="zh-CN" altLang="en-US" dirty="0"/>
              <a:t>框架的管理者</a:t>
            </a:r>
            <a:r>
              <a:rPr lang="en-US" altLang="zh-CN" dirty="0"/>
              <a:t>/</a:t>
            </a:r>
            <a:r>
              <a:rPr lang="zh-CN" altLang="en-US" dirty="0"/>
              <a:t>协调</a:t>
            </a:r>
            <a:r>
              <a:rPr lang="en-US" altLang="zh-CN" dirty="0"/>
              <a:t>MapReduce</a:t>
            </a:r>
            <a:r>
              <a:rPr lang="zh-CN" altLang="en-US" dirty="0"/>
              <a:t>作业</a:t>
            </a:r>
            <a:r>
              <a:rPr lang="en-US" altLang="zh-CN" dirty="0"/>
              <a:t>/</a:t>
            </a:r>
            <a:r>
              <a:rPr lang="zh-CN" altLang="en-US" dirty="0"/>
              <a:t>分配任务</a:t>
            </a:r>
            <a:r>
              <a:rPr lang="en-US" altLang="zh-CN" dirty="0"/>
              <a:t>/</a:t>
            </a:r>
            <a:r>
              <a:rPr lang="zh-CN" altLang="en-US" dirty="0"/>
              <a:t>监控任务</a:t>
            </a:r>
            <a:endParaRPr lang="en-US" altLang="zh-CN" dirty="0"/>
          </a:p>
          <a:p>
            <a:r>
              <a:rPr lang="en-US" altLang="zh-CN" b="1" dirty="0" err="1"/>
              <a:t>TaskTracker</a:t>
            </a:r>
            <a:r>
              <a:rPr lang="zh-CN" altLang="en-US" dirty="0"/>
              <a:t>：执行</a:t>
            </a:r>
            <a:r>
              <a:rPr lang="en-US" altLang="zh-CN" dirty="0" err="1"/>
              <a:t>JobTracker</a:t>
            </a:r>
            <a:r>
              <a:rPr lang="zh-CN" altLang="en-US" dirty="0"/>
              <a:t>分配的任务</a:t>
            </a:r>
          </a:p>
          <a:p>
            <a:r>
              <a:rPr lang="zh-CN" altLang="en-US" dirty="0"/>
              <a:t>分为</a:t>
            </a:r>
            <a:r>
              <a:rPr lang="en-US" altLang="zh-CN" dirty="0"/>
              <a:t>Map</a:t>
            </a:r>
            <a:r>
              <a:rPr lang="zh-CN" altLang="en-US" dirty="0"/>
              <a:t>和</a:t>
            </a:r>
            <a:r>
              <a:rPr lang="en-US" altLang="zh-CN" dirty="0"/>
              <a:t>Reduce</a:t>
            </a:r>
            <a:r>
              <a:rPr lang="zh-CN" altLang="en-US" dirty="0"/>
              <a:t>两类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1034B0-F66F-A930-24A5-D794C43B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196" y="3047940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14.2.2 MapReduce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软件模块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CD87529-076C-71DB-A7DE-CA7B762207C4}"/>
              </a:ext>
            </a:extLst>
          </p:cNvPr>
          <p:cNvSpPr txBox="1"/>
          <p:nvPr/>
        </p:nvSpPr>
        <p:spPr>
          <a:xfrm>
            <a:off x="-55959" y="3354437"/>
            <a:ext cx="92452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软件模块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计算单元：</a:t>
            </a:r>
            <a:r>
              <a:rPr lang="en-US" altLang="zh-CN" dirty="0"/>
              <a:t>MapReduce</a:t>
            </a:r>
            <a:r>
              <a:rPr lang="zh-CN" altLang="en-US" dirty="0"/>
              <a:t>主要任务是</a:t>
            </a:r>
            <a:br>
              <a:rPr lang="en-US" altLang="zh-CN" dirty="0"/>
            </a:br>
            <a:r>
              <a:rPr lang="zh-CN" altLang="en-US" dirty="0"/>
              <a:t>映射与简化。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任务（映射）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分片转化处理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输出中间结果文件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;Reduce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简化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为输入进行合并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生成结果存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。两类任务都有多个进程运行在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DataNode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，相互间通过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Shuffle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阶段交换数据</a:t>
            </a:r>
            <a:endParaRPr lang="zh-CN" altLang="en-US" dirty="0"/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6F94CF19-07FE-5C34-0976-F92C6E18C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1196" y="4480202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14.3 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键值对与输入格式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C1D268-9512-BC19-FEF6-8F20779DE61D}"/>
              </a:ext>
            </a:extLst>
          </p:cNvPr>
          <p:cNvSpPr txBox="1"/>
          <p:nvPr/>
        </p:nvSpPr>
        <p:spPr>
          <a:xfrm>
            <a:off x="-25002" y="4740889"/>
            <a:ext cx="52828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MapReduce</a:t>
            </a:r>
            <a:r>
              <a:rPr lang="zh-CN" altLang="en-US" dirty="0"/>
              <a:t>通过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键值对</a:t>
            </a:r>
            <a:r>
              <a:rPr lang="zh-CN" altLang="en-US" dirty="0"/>
              <a:t>进行数据处理，键通常用于索引，值是字符串</a:t>
            </a:r>
            <a:r>
              <a:rPr lang="en-US" altLang="zh-CN" dirty="0"/>
              <a:t>/</a:t>
            </a:r>
            <a:r>
              <a:rPr lang="zh-CN" altLang="en-US" dirty="0"/>
              <a:t>二进制数据承载信息</a:t>
            </a:r>
            <a:endParaRPr lang="en-US" altLang="zh-CN" dirty="0"/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文件分片</a:t>
            </a:r>
            <a:r>
              <a:rPr lang="zh-CN" altLang="en-US" dirty="0"/>
              <a:t>：</a:t>
            </a:r>
            <a:r>
              <a:rPr lang="en-US" altLang="zh-CN" dirty="0"/>
              <a:t>【</a:t>
            </a:r>
            <a:r>
              <a:rPr lang="zh-CN" altLang="en-US" dirty="0"/>
              <a:t>流程</a:t>
            </a:r>
            <a:r>
              <a:rPr lang="en-US" altLang="zh-CN" dirty="0"/>
              <a:t>】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大数据文件分片生成</a:t>
            </a:r>
            <a:b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InputSplit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，每个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split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对应一个计算任务，由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Map/Reduce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执行</a:t>
            </a:r>
            <a:r>
              <a:rPr lang="en-US" altLang="zh-CN" dirty="0"/>
              <a:t>【</a:t>
            </a:r>
            <a:r>
              <a:rPr lang="zh-CN" altLang="en-US" dirty="0"/>
              <a:t>对比</a:t>
            </a:r>
            <a:r>
              <a:rPr lang="en-US" altLang="zh-CN" dirty="0"/>
              <a:t>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Block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的物理存储单元，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Split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的逻辑计算单元，是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JDFS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逻辑划分</a:t>
            </a:r>
          </a:p>
        </p:txBody>
      </p:sp>
    </p:spTree>
    <p:extLst>
      <p:ext uri="{BB962C8B-B14F-4D97-AF65-F5344CB8AC3E}">
        <p14:creationId xmlns:p14="http://schemas.microsoft.com/office/powerpoint/2010/main" val="302172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2A4FE-605D-BAC1-1812-EF1ADE85A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885693-D304-CF02-1025-89C2963A9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1678" y="-76200"/>
            <a:ext cx="5562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14.3.2 map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数目设置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BDC547-B186-DFA4-1E07-66611A1A407A}"/>
              </a:ext>
            </a:extLst>
          </p:cNvPr>
          <p:cNvSpPr txBox="1"/>
          <p:nvPr/>
        </p:nvSpPr>
        <p:spPr>
          <a:xfrm>
            <a:off x="-51197" y="294232"/>
            <a:ext cx="926425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</a:t>
            </a:r>
            <a:r>
              <a:rPr lang="zh-CN" altLang="en-US" dirty="0"/>
              <a:t>：</a:t>
            </a:r>
            <a:r>
              <a:rPr lang="en-US" altLang="zh-CN" dirty="0" err="1"/>
              <a:t>block_size</a:t>
            </a:r>
            <a:r>
              <a:rPr lang="en-US" altLang="zh-CN" dirty="0"/>
              <a:t> : HDFS</a:t>
            </a:r>
            <a:r>
              <a:rPr lang="zh-CN" altLang="en-US" dirty="0"/>
              <a:t>文件的</a:t>
            </a:r>
            <a:r>
              <a:rPr lang="en-US" altLang="zh-CN" dirty="0"/>
              <a:t>block</a:t>
            </a:r>
            <a:r>
              <a:rPr lang="zh-CN" altLang="en-US" dirty="0"/>
              <a:t>大小</a:t>
            </a:r>
            <a:endParaRPr lang="en-US" altLang="zh-CN" dirty="0"/>
          </a:p>
          <a:p>
            <a:r>
              <a:rPr lang="en-US" altLang="zh-CN" dirty="0" err="1"/>
              <a:t>total_size</a:t>
            </a:r>
            <a:r>
              <a:rPr lang="en-US" altLang="zh-CN" dirty="0"/>
              <a:t> : </a:t>
            </a:r>
            <a:r>
              <a:rPr lang="zh-CN" altLang="en-US" dirty="0"/>
              <a:t>输入文件整体的大小</a:t>
            </a:r>
          </a:p>
          <a:p>
            <a:r>
              <a:rPr lang="en-US" altLang="zh-CN" dirty="0" err="1"/>
              <a:t>input_file_num</a:t>
            </a:r>
            <a:r>
              <a:rPr lang="en-US" altLang="zh-CN" dirty="0"/>
              <a:t> : </a:t>
            </a:r>
            <a:r>
              <a:rPr lang="zh-CN" altLang="en-US" dirty="0"/>
              <a:t>输入文件个数</a:t>
            </a:r>
            <a:endParaRPr lang="en-US" altLang="zh-CN" dirty="0"/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步骤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r>
              <a:rPr lang="en-US" altLang="zh-CN" sz="1600" dirty="0"/>
              <a:t>1)Map</a:t>
            </a:r>
            <a:r>
              <a:rPr lang="zh-CN" altLang="en-US" sz="1600" dirty="0"/>
              <a:t>数量设置：①默认：由</a:t>
            </a:r>
            <a:r>
              <a:rPr lang="en-US" altLang="zh-CN" sz="1600" dirty="0" err="1"/>
              <a:t>block_size</a:t>
            </a:r>
            <a:r>
              <a:rPr lang="zh-CN" altLang="en-US" sz="1600" dirty="0"/>
              <a:t>决定，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r>
              <a:rPr lang="en-US" altLang="zh-CN" sz="1600" dirty="0" err="1"/>
              <a:t>default_num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total_size</a:t>
            </a:r>
            <a:r>
              <a:rPr lang="en-US" altLang="zh-CN" sz="1600" dirty="0"/>
              <a:t> / </a:t>
            </a:r>
            <a:r>
              <a:rPr lang="en-US" altLang="zh-CN" sz="1600" dirty="0" err="1"/>
              <a:t>block_size</a:t>
            </a:r>
            <a:r>
              <a:rPr lang="zh-CN" altLang="en-US" sz="1600" dirty="0"/>
              <a:t>②预设：由</a:t>
            </a:r>
            <a:r>
              <a:rPr lang="en-US" altLang="zh-CN" sz="1600" dirty="0" err="1"/>
              <a:t>mapred.map.tasks</a:t>
            </a:r>
            <a:r>
              <a:rPr lang="zh-CN" altLang="en-US" sz="1600" dirty="0"/>
              <a:t>设置，但仅其</a:t>
            </a:r>
            <a:r>
              <a:rPr lang="en-US" altLang="zh-CN" sz="1600" dirty="0"/>
              <a:t>&gt;</a:t>
            </a:r>
            <a:r>
              <a:rPr lang="zh-CN" altLang="en-US" sz="1600" dirty="0"/>
              <a:t>默认大小时有效</a:t>
            </a:r>
            <a:endParaRPr lang="en-US" altLang="zh-CN" sz="1600" dirty="0"/>
          </a:p>
          <a:p>
            <a:r>
              <a:rPr lang="en-US" altLang="zh-CN" sz="1600" dirty="0"/>
              <a:t>2)</a:t>
            </a:r>
            <a:r>
              <a:rPr lang="zh-CN" altLang="en-US" sz="1600" dirty="0"/>
              <a:t>设置分片大小：设置每个</a:t>
            </a:r>
            <a:r>
              <a:rPr lang="en-US" altLang="zh-CN" sz="1600" dirty="0"/>
              <a:t>task</a:t>
            </a:r>
            <a:r>
              <a:rPr lang="zh-CN" altLang="en-US" sz="1600" dirty="0"/>
              <a:t>处理的</a:t>
            </a:r>
            <a:r>
              <a:rPr lang="en-US" altLang="zh-CN" sz="1600" dirty="0"/>
              <a:t>split</a:t>
            </a:r>
            <a:r>
              <a:rPr lang="zh-CN" altLang="en-US" sz="1600" dirty="0"/>
              <a:t>的大小，仅</a:t>
            </a:r>
            <a:r>
              <a:rPr lang="en-US" altLang="zh-CN" sz="1600" dirty="0"/>
              <a:t>&gt;</a:t>
            </a:r>
            <a:r>
              <a:rPr lang="en-US" altLang="zh-CN" sz="1600" dirty="0" err="1"/>
              <a:t>block_size</a:t>
            </a:r>
            <a:r>
              <a:rPr lang="zh-CN" altLang="en-US" sz="1600" dirty="0"/>
              <a:t>的时候才会生效</a:t>
            </a:r>
            <a:r>
              <a:rPr lang="en-US" altLang="zh-CN" sz="1600" dirty="0" err="1"/>
              <a:t>split_size</a:t>
            </a:r>
            <a:r>
              <a:rPr lang="en-US" altLang="zh-CN" sz="1600" dirty="0"/>
              <a:t>=max(</a:t>
            </a:r>
            <a:r>
              <a:rPr lang="en-US" altLang="zh-CN" sz="1600" dirty="0" err="1"/>
              <a:t>mapred.min.split.size,block_size</a:t>
            </a:r>
            <a:r>
              <a:rPr lang="en-US" altLang="zh-CN" sz="1600" dirty="0"/>
              <a:t>);</a:t>
            </a:r>
            <a:r>
              <a:rPr lang="en-US" altLang="zh-CN" sz="1600" dirty="0" err="1"/>
              <a:t>split_num</a:t>
            </a:r>
            <a:r>
              <a:rPr lang="en-US" altLang="zh-CN" sz="1600" dirty="0"/>
              <a:t>=</a:t>
            </a:r>
            <a:r>
              <a:rPr lang="en-US" altLang="zh-CN" sz="1600" dirty="0" err="1"/>
              <a:t>total_size</a:t>
            </a:r>
            <a:r>
              <a:rPr lang="en-US" altLang="zh-CN" sz="1600" dirty="0"/>
              <a:t> /</a:t>
            </a:r>
            <a:r>
              <a:rPr lang="en-US" altLang="zh-CN" sz="1600" dirty="0" err="1"/>
              <a:t>split_size</a:t>
            </a:r>
            <a:r>
              <a:rPr lang="zh-CN" altLang="en-US" sz="1600" dirty="0"/>
              <a:t>；</a:t>
            </a:r>
            <a:br>
              <a:rPr lang="en-US" altLang="zh-CN" sz="1600" dirty="0"/>
            </a:br>
            <a:r>
              <a:rPr lang="en-US" altLang="zh-CN" sz="1600" dirty="0"/>
              <a:t>3)</a:t>
            </a:r>
            <a:r>
              <a:rPr lang="zh-CN" altLang="en-US" sz="1600" dirty="0"/>
              <a:t>计算</a:t>
            </a:r>
            <a:r>
              <a:rPr lang="en-US" altLang="zh-CN" sz="1600" dirty="0"/>
              <a:t>map</a:t>
            </a:r>
            <a:r>
              <a:rPr lang="zh-CN" altLang="en-US" sz="1600" dirty="0"/>
              <a:t>数</a:t>
            </a:r>
            <a:r>
              <a:rPr lang="pt-BR" altLang="zh-CN" sz="1600" dirty="0"/>
              <a:t>compute_map_num=min(split_num,max(default_num, goal_num))  4</a:t>
            </a:r>
            <a:r>
              <a:rPr lang="en-US" altLang="zh-CN" sz="1600" dirty="0"/>
              <a:t>)</a:t>
            </a:r>
            <a:r>
              <a:rPr lang="zh-CN" altLang="en-US" sz="1600" dirty="0"/>
              <a:t>每个</a:t>
            </a:r>
            <a:r>
              <a:rPr lang="en-US" altLang="zh-CN" sz="1600" dirty="0"/>
              <a:t>map</a:t>
            </a:r>
            <a:r>
              <a:rPr lang="zh-CN" altLang="en-US" sz="1600" dirty="0"/>
              <a:t>处理的分片不能跨越文件。所以最终</a:t>
            </a:r>
            <a:r>
              <a:rPr lang="en-US" altLang="zh-CN" sz="1600" dirty="0"/>
              <a:t>map</a:t>
            </a:r>
            <a:r>
              <a:rPr lang="zh-CN" altLang="en-US" sz="1600" dirty="0"/>
              <a:t>个数应为：</a:t>
            </a:r>
            <a:r>
              <a:rPr lang="pt-BR" altLang="zh-CN" sz="1600" dirty="0"/>
              <a:t>final_map_num=max(compute_map_num,input_file_num)</a:t>
            </a:r>
          </a:p>
          <a:p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设置准则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增加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个数→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mapred.map.tasks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设大；减小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个数→</a:t>
            </a:r>
            <a:r>
              <a:rPr lang="en-US" altLang="zh-CN" sz="1600" dirty="0" err="1">
                <a:latin typeface="楷体" panose="02010609060101010101" pitchFamily="49" charset="-122"/>
                <a:ea typeface="楷体" panose="02010609060101010101" pitchFamily="49" charset="-122"/>
              </a:rPr>
              <a:t>mapred.min.split.size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输入中有很多小文件，依然想减少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数目→需将小文件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merge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为大文件，然后使用第二点准则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F58A9F98-AF9C-93DB-2CF2-C7C5A1FD1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-20000" contrast="40000"/>
          </a:blip>
          <a:srcRect/>
          <a:stretch>
            <a:fillRect/>
          </a:stretch>
        </p:blipFill>
        <p:spPr bwMode="auto">
          <a:xfrm>
            <a:off x="4318170" y="36463"/>
            <a:ext cx="4902029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1">
            <a:extLst>
              <a:ext uri="{FF2B5EF4-FFF2-40B4-BE49-F238E27FC236}">
                <a16:creationId xmlns:a16="http://schemas.microsoft.com/office/drawing/2014/main" id="{F94DCF9D-6D12-32EC-2C73-9812E25F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1678" y="3422094"/>
            <a:ext cx="5562600" cy="70788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14.3.3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输入格式设置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65F2653-B100-0A4E-755E-9E05527DD056}"/>
              </a:ext>
            </a:extLst>
          </p:cNvPr>
          <p:cNvSpPr txBox="1"/>
          <p:nvPr/>
        </p:nvSpPr>
        <p:spPr>
          <a:xfrm>
            <a:off x="-15478" y="3731299"/>
            <a:ext cx="91118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RecordReader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）记录读取器将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输入数据的分片转键值对，默认格式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TextInputFormat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，通过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LineRecordReader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将每行文本转换为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字节偏移量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行完整内容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的键值对。</a:t>
            </a:r>
            <a:r>
              <a:rPr lang="en-US" altLang="zh-CN" dirty="0" err="1">
                <a:latin typeface="楷体" panose="02010609060101010101" pitchFamily="49" charset="-122"/>
                <a:ea typeface="楷体" panose="02010609060101010101" pitchFamily="49" charset="-122"/>
              </a:rPr>
              <a:t>RecordReader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循环处理直到整个分片完成，每次处理都会触发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map()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方法进行处理。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9E3CAD4F-09DA-64C6-9787-4626046AC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5484" y="4759137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14.4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与化简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7426920-C60C-CCE0-4B77-D33853430E6A}"/>
              </a:ext>
            </a:extLst>
          </p:cNvPr>
          <p:cNvSpPr txBox="1"/>
          <p:nvPr/>
        </p:nvSpPr>
        <p:spPr>
          <a:xfrm>
            <a:off x="-17859" y="5091737"/>
            <a:ext cx="92642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计算过程：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Resource Manager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作业分配资源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(Container)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并启动多个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Worker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线程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,Worker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们分为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Application Master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为每个输入分片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split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生成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任务并分派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执行；并根据可用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槽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slot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数目生成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任务（往往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&lt;slot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数目小以预留资源处理可能的错误）③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读取输入数据分片生成键值对表④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Mapper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计算中间结果并存储在缓存⑤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Application Master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调度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读取中间结果，执行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任务⑤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Reducer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将最终结果写入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HDFS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8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FBCE6-886D-A117-DB35-23E32CA5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id="{2F0E9ADA-BDDF-1135-168E-D1D15B321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02486" y="4191000"/>
            <a:ext cx="3001640" cy="2667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982FD13-79B5-3A51-EE5D-24A6C6E63750}"/>
              </a:ext>
            </a:extLst>
          </p:cNvPr>
          <p:cNvPicPr/>
          <p:nvPr/>
        </p:nvPicPr>
        <p:blipFill>
          <a:blip r:embed="rId4" cstate="print">
            <a:lum contrast="-20000"/>
          </a:blip>
          <a:srcRect/>
          <a:stretch>
            <a:fillRect/>
          </a:stretch>
        </p:blipFill>
        <p:spPr>
          <a:xfrm>
            <a:off x="0" y="-12700"/>
            <a:ext cx="6096000" cy="31369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20732B-400F-763E-74C5-7EFA685F54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1678" y="-76200"/>
            <a:ext cx="5562600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14.4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映射与化简（续）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4B465F-0871-8633-CA5E-0A33AD3195BE}"/>
              </a:ext>
            </a:extLst>
          </p:cNvPr>
          <p:cNvSpPr txBox="1"/>
          <p:nvPr/>
        </p:nvSpPr>
        <p:spPr>
          <a:xfrm>
            <a:off x="4572000" y="-25400"/>
            <a:ext cx="46321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三个阶段</a:t>
            </a:r>
            <a:r>
              <a:rPr lang="zh-CN" altLang="en-US" dirty="0"/>
              <a:t>：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阶段</a:t>
            </a:r>
            <a:r>
              <a:rPr lang="zh-CN" altLang="en-US" dirty="0"/>
              <a:t>，</a:t>
            </a:r>
            <a:r>
              <a:rPr lang="en-US" altLang="zh-CN" dirty="0"/>
              <a:t>Mapper</a:t>
            </a:r>
            <a:r>
              <a:rPr lang="zh-CN" altLang="en-US" dirty="0"/>
              <a:t>处理输入数据生成中间结果；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Shuffle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阶段</a:t>
            </a:r>
            <a:r>
              <a:rPr lang="zh-CN" altLang="en-US" dirty="0"/>
              <a:t>，对</a:t>
            </a:r>
            <a:r>
              <a:rPr lang="en-US" altLang="zh-CN" dirty="0"/>
              <a:t>Mapper</a:t>
            </a:r>
            <a:r>
              <a:rPr lang="zh-CN" altLang="en-US" dirty="0"/>
              <a:t>输出进行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归并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merge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、合并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combine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、排序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sort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和分区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partition</a:t>
            </a:r>
            <a:r>
              <a:rPr lang="zh-CN" altLang="en-US" dirty="0"/>
              <a:t>后分发给</a:t>
            </a:r>
            <a:r>
              <a:rPr lang="en-US" altLang="zh-CN" dirty="0"/>
              <a:t>Reducer</a:t>
            </a:r>
            <a:r>
              <a:rPr lang="zh-CN" altLang="en-US" dirty="0"/>
              <a:t>；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阶段</a:t>
            </a:r>
            <a:r>
              <a:rPr lang="zh-CN" altLang="en-US" dirty="0"/>
              <a:t>，</a:t>
            </a:r>
            <a:r>
              <a:rPr lang="en-US" altLang="zh-CN" dirty="0"/>
              <a:t>Reducer</a:t>
            </a:r>
            <a:r>
              <a:rPr lang="zh-CN" altLang="en-US" dirty="0"/>
              <a:t>处理数据并输出最终结果至</a:t>
            </a:r>
            <a:r>
              <a:rPr lang="en-US" altLang="zh-CN" dirty="0"/>
              <a:t>HDFS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C9D6B79-7BF7-5EF4-EEB8-4AB63E364005}"/>
              </a:ext>
            </a:extLst>
          </p:cNvPr>
          <p:cNvSpPr txBox="1"/>
          <p:nvPr/>
        </p:nvSpPr>
        <p:spPr>
          <a:xfrm>
            <a:off x="-59928" y="3237529"/>
            <a:ext cx="92831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【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任务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】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归并、排序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Map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任务的输出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,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并按规则分发给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Reducer【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细分任务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】Map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输出（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1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阶段）和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Reduce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（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2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阶段）输入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【</a:t>
            </a:r>
            <a:r>
              <a:rPr lang="zh-CN" altLang="en-US" sz="1600" b="1" u="sng" dirty="0">
                <a:solidFill>
                  <a:srgbClr val="1A20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-apple-system"/>
              </a:rPr>
              <a:t>一阶段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具体原理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】Map Task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使用环形内存缓冲区存储中间结果，</a:t>
            </a:r>
            <a:r>
              <a:rPr lang="zh-CN" altLang="en-US" sz="1600" dirty="0">
                <a:solidFill>
                  <a:srgbClr val="1A2029"/>
                </a:solidFill>
                <a:latin typeface="-apple-system"/>
              </a:rPr>
              <a:t>缓冲区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达到阈值（默认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80%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）时由一个守护线程将数据溢写（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Spill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，包括分区排序合并）到磁盘。并在任务结束后对磁盘中每个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Map Task 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产生的临时文件做归并进行文件归并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merge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，生成</a:t>
            </a:r>
            <a:r>
              <a:rPr lang="en-US" altLang="zh-CN" sz="1600" b="0" i="0" dirty="0">
                <a:solidFill>
                  <a:srgbClr val="1A2029"/>
                </a:solidFill>
                <a:effectLst/>
                <a:latin typeface="-apple-system"/>
              </a:rPr>
              <a:t>Reducer</a:t>
            </a:r>
            <a:r>
              <a:rPr lang="zh-CN" altLang="en-US" sz="1600" b="0" i="0" dirty="0">
                <a:solidFill>
                  <a:srgbClr val="1A2029"/>
                </a:solidFill>
                <a:effectLst/>
                <a:latin typeface="-apple-system"/>
              </a:rPr>
              <a:t>的输入文件。</a:t>
            </a:r>
            <a:endParaRPr lang="zh-CN" altLang="en-US" sz="16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B3CBCD-C0B6-91C3-4833-0665941300C6}"/>
              </a:ext>
            </a:extLst>
          </p:cNvPr>
          <p:cNvSpPr txBox="1"/>
          <p:nvPr/>
        </p:nvSpPr>
        <p:spPr>
          <a:xfrm>
            <a:off x="6049863" y="1427024"/>
            <a:ext cx="32004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Mapper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输入数据通过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MapContext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获取。其结合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InputSplit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RecordReader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来读取和封装键值对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每个输入分片产生一个</a:t>
            </a:r>
            <a:r>
              <a:rPr kumimoji="0" lang="en-US" altLang="zh-CN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</a:t>
            </a:r>
            <a:r>
              <a:rPr kumimoji="0" lang="zh-CN" altLang="en-US" sz="16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，由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Mapper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处理并输出中间结果。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Map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任务可在集群任意节点运行，且多个任务可并行执行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902C075-E493-105E-4A46-F9E29BDA366C}"/>
              </a:ext>
            </a:extLst>
          </p:cNvPr>
          <p:cNvCxnSpPr>
            <a:cxnSpLocks/>
          </p:cNvCxnSpPr>
          <p:nvPr/>
        </p:nvCxnSpPr>
        <p:spPr>
          <a:xfrm>
            <a:off x="6049863" y="1427024"/>
            <a:ext cx="3173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84161F1-C76D-A3D7-0B1D-5EDCC0080193}"/>
              </a:ext>
            </a:extLst>
          </p:cNvPr>
          <p:cNvCxnSpPr>
            <a:cxnSpLocks/>
          </p:cNvCxnSpPr>
          <p:nvPr/>
        </p:nvCxnSpPr>
        <p:spPr>
          <a:xfrm>
            <a:off x="-304800" y="3254853"/>
            <a:ext cx="10287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CC6FAEBF-7D5B-9C82-11ED-334E5CDDED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grayscl/>
            <a:lum contras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9927" y="4050192"/>
            <a:ext cx="6109790" cy="2807808"/>
          </a:xfrm>
          <a:prstGeom prst="rect">
            <a:avLst/>
          </a:prstGeom>
        </p:spPr>
      </p:pic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3B545C9-3DDB-AD02-6081-BAFAFF3B03A6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191000"/>
            <a:ext cx="27310" cy="274691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9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2263807-A880-DCBA-3A3B-F8DC4CE916B8}"/>
              </a:ext>
            </a:extLst>
          </p:cNvPr>
          <p:cNvSpPr txBox="1"/>
          <p:nvPr/>
        </p:nvSpPr>
        <p:spPr>
          <a:xfrm>
            <a:off x="-76200" y="14287"/>
            <a:ext cx="922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Shuffle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阶段具体任务：</a:t>
            </a:r>
            <a:r>
              <a:rPr lang="zh-CN" altLang="en-US" dirty="0"/>
              <a:t>①</a:t>
            </a:r>
            <a:r>
              <a:rPr lang="en-US" altLang="zh-CN" dirty="0"/>
              <a:t>Partition:</a:t>
            </a:r>
            <a:r>
              <a:rPr lang="zh-CN" altLang="en-US" sz="1800" dirty="0">
                <a:latin typeface="Times New Roman" panose="02020603050405020304"/>
                <a:cs typeface="Times New Roman" panose="02020603050405020304"/>
              </a:rPr>
              <a:t>将</a:t>
            </a: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map</a:t>
            </a:r>
            <a:r>
              <a:rPr lang="zh-CN" altLang="en-US" sz="1800" dirty="0">
                <a:latin typeface="Times New Roman" panose="02020603050405020304"/>
                <a:cs typeface="Times New Roman" panose="02020603050405020304"/>
              </a:rPr>
              <a:t>的结果发送到</a:t>
            </a:r>
            <a:r>
              <a:rPr lang="en-US" altLang="zh-CN" sz="1800" dirty="0">
                <a:latin typeface="Times New Roman" panose="02020603050405020304"/>
                <a:cs typeface="Times New Roman" panose="02020603050405020304"/>
              </a:rPr>
              <a:t>reduce,</a:t>
            </a:r>
            <a:r>
              <a:rPr lang="zh-CN" altLang="en-US" sz="1800" dirty="0">
                <a:latin typeface="Times New Roman" panose="02020603050405020304"/>
                <a:cs typeface="Times New Roman" panose="02020603050405020304"/>
              </a:rPr>
              <a:t>默认</a:t>
            </a:r>
            <a:r>
              <a:rPr lang="en-US" altLang="zh-CN" sz="1800" dirty="0" err="1">
                <a:latin typeface="Times New Roman" panose="02020603050405020304"/>
                <a:cs typeface="Times New Roman" panose="02020603050405020304"/>
              </a:rPr>
              <a:t>HashPartitioner</a:t>
            </a:r>
            <a:endParaRPr lang="en-US" altLang="zh-CN" sz="1800" dirty="0">
              <a:latin typeface="Times New Roman" panose="02020603050405020304"/>
              <a:cs typeface="Times New Roman" panose="02020603050405020304"/>
            </a:endParaRP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386EE80-03A4-E90C-97B7-E468AFAEB5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l="61337"/>
          <a:stretch/>
        </p:blipFill>
        <p:spPr>
          <a:xfrm>
            <a:off x="-16669" y="381000"/>
            <a:ext cx="2739938" cy="28194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DE6B85-7C8F-4A50-6293-AE021DE1E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9030"/>
            <a:ext cx="2895600" cy="114165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7F3F37B-E2AB-A1F9-A37D-5054DCAB3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912" y="1612093"/>
            <a:ext cx="3071813" cy="115355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1D3C3E0-28DF-45D4-F4AE-9EB800D1D6C5}"/>
              </a:ext>
            </a:extLst>
          </p:cNvPr>
          <p:cNvSpPr txBox="1"/>
          <p:nvPr/>
        </p:nvSpPr>
        <p:spPr>
          <a:xfrm>
            <a:off x="1219200" y="3130748"/>
            <a:ext cx="14033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👆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4B790C8-7950-007B-D41A-C22812FF4E61}"/>
              </a:ext>
            </a:extLst>
          </p:cNvPr>
          <p:cNvSpPr txBox="1"/>
          <p:nvPr/>
        </p:nvSpPr>
        <p:spPr>
          <a:xfrm>
            <a:off x="3036093" y="1397126"/>
            <a:ext cx="30718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👆第一次排序（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前）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835C63A-6123-795B-8E68-520B9863D681}"/>
              </a:ext>
            </a:extLst>
          </p:cNvPr>
          <p:cNvSpPr txBox="1"/>
          <p:nvPr/>
        </p:nvSpPr>
        <p:spPr>
          <a:xfrm>
            <a:off x="3796528" y="2906298"/>
            <a:ext cx="1689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👆第二次排序（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后排序）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07694A-2ABC-21A9-B66C-2CBAE08A24C7}"/>
              </a:ext>
            </a:extLst>
          </p:cNvPr>
          <p:cNvSpPr txBox="1"/>
          <p:nvPr/>
        </p:nvSpPr>
        <p:spPr>
          <a:xfrm>
            <a:off x="6059884" y="336386"/>
            <a:ext cx="304403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②第一次排序：</a:t>
            </a:r>
            <a:r>
              <a:rPr lang="zh-CN" altLang="en-US" sz="1600" b="1" u="sng" dirty="0"/>
              <a:t>文件内部</a:t>
            </a:r>
            <a:r>
              <a:rPr lang="zh-CN" altLang="en-US" sz="1600" dirty="0"/>
              <a:t>快速排序（</a:t>
            </a:r>
            <a:r>
              <a:rPr lang="en-US" altLang="zh-CN" sz="1600" dirty="0"/>
              <a:t>Sort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600" dirty="0"/>
              <a:t>③</a:t>
            </a:r>
            <a:r>
              <a:rPr lang="en-US" altLang="zh-CN" sz="1600" dirty="0"/>
              <a:t>combine</a:t>
            </a:r>
            <a:r>
              <a:rPr lang="zh-CN" altLang="en-US" sz="1600" dirty="0"/>
              <a:t>④</a:t>
            </a:r>
            <a:r>
              <a:rPr lang="en-US" altLang="zh-CN" sz="1600" dirty="0"/>
              <a:t>merge</a:t>
            </a:r>
            <a:r>
              <a:rPr lang="zh-CN" altLang="en-US" sz="1600" dirty="0"/>
              <a:t>归并</a:t>
            </a:r>
            <a:r>
              <a:rPr lang="en-US" altLang="zh-CN" sz="1600" dirty="0"/>
              <a:t>: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区别：三个键值对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&lt;a1&gt;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&lt;a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1&gt;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&lt;a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2&gt;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，若合并得到 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&lt;a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4&gt;</a:t>
            </a: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rPr>
              <a:t>；若归并，会得到</a:t>
            </a:r>
            <a:r>
              <a:rPr lang="en-US" altLang="zh-CN" sz="1600" dirty="0">
                <a:latin typeface="楷体" panose="02010609060101010101" pitchFamily="49" charset="-122"/>
                <a:ea typeface="楷体" panose="02010609060101010101" pitchFamily="49" charset="-122"/>
              </a:rPr>
              <a:t>&lt;a,&lt;1,1,2&gt;&gt;</a:t>
            </a:r>
            <a:endParaRPr lang="en-US" altLang="zh-CN" sz="1600" dirty="0"/>
          </a:p>
          <a:p>
            <a:r>
              <a:rPr lang="zh-CN" altLang="en-US" sz="1600" dirty="0"/>
              <a:t>⑤第二次排序</a:t>
            </a:r>
            <a:r>
              <a:rPr lang="en-US" altLang="zh-CN" sz="1600" dirty="0"/>
              <a:t>sort:</a:t>
            </a:r>
            <a:r>
              <a:rPr lang="zh-CN" altLang="en-US" sz="1600" dirty="0"/>
              <a:t>多个文件归并排序（</a:t>
            </a:r>
            <a:r>
              <a:rPr lang="en-US" altLang="zh-CN" sz="1600" dirty="0"/>
              <a:t>Merge</a:t>
            </a:r>
            <a:r>
              <a:rPr lang="zh-CN" altLang="en-US" sz="1600" dirty="0"/>
              <a:t>）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42F7288-B87A-9A6F-6722-919D05ACBC78}"/>
              </a:ext>
            </a:extLst>
          </p:cNvPr>
          <p:cNvSpPr txBox="1"/>
          <p:nvPr/>
        </p:nvSpPr>
        <p:spPr>
          <a:xfrm>
            <a:off x="5663704" y="2422470"/>
            <a:ext cx="36175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        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Reduce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端的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Shuffle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阶段）：</a:t>
            </a:r>
            <a:r>
              <a:rPr lang="en-US" altLang="zh-CN" sz="1600" dirty="0"/>
              <a:t>Copy</a:t>
            </a:r>
            <a:r>
              <a:rPr lang="zh-CN" altLang="en-US" sz="1600" dirty="0"/>
              <a:t>领取数据、</a:t>
            </a:r>
            <a:r>
              <a:rPr lang="en-US" altLang="zh-CN" sz="1600" dirty="0"/>
              <a:t>Merge</a:t>
            </a:r>
            <a:r>
              <a:rPr lang="zh-CN" altLang="en-US" sz="1600" dirty="0"/>
              <a:t>归并数据、最后的归并文件作为</a:t>
            </a:r>
            <a:r>
              <a:rPr lang="en-US" altLang="zh-CN" sz="1600" dirty="0"/>
              <a:t>Reducer</a:t>
            </a:r>
            <a:r>
              <a:rPr lang="zh-CN" altLang="en-US" sz="1600" dirty="0"/>
              <a:t>的输入文件发送给</a:t>
            </a:r>
            <a:r>
              <a:rPr lang="en-US" altLang="zh-CN" sz="1600" dirty="0"/>
              <a:t>Reducer</a:t>
            </a:r>
            <a:r>
              <a:rPr lang="zh-CN" altLang="en-US" sz="1600" dirty="0"/>
              <a:t>执行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64A9EF3-D883-662B-6D68-B408A7F2B244}"/>
              </a:ext>
            </a:extLst>
          </p:cNvPr>
          <p:cNvCxnSpPr>
            <a:cxnSpLocks/>
          </p:cNvCxnSpPr>
          <p:nvPr/>
        </p:nvCxnSpPr>
        <p:spPr>
          <a:xfrm>
            <a:off x="6107906" y="2374593"/>
            <a:ext cx="317331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图片 22">
            <a:extLst>
              <a:ext uri="{FF2B5EF4-FFF2-40B4-BE49-F238E27FC236}">
                <a16:creationId xmlns:a16="http://schemas.microsoft.com/office/drawing/2014/main" id="{7C478C27-50B7-6F20-7357-2DAF373D1A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521841"/>
            <a:ext cx="5943599" cy="3259958"/>
          </a:xfrm>
          <a:prstGeom prst="rect">
            <a:avLst/>
          </a:prstGeom>
          <a:noFill/>
        </p:spPr>
      </p:pic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AF23F57-7EB8-AEAB-875A-166DF869C75A}"/>
              </a:ext>
            </a:extLst>
          </p:cNvPr>
          <p:cNvCxnSpPr>
            <a:cxnSpLocks/>
          </p:cNvCxnSpPr>
          <p:nvPr/>
        </p:nvCxnSpPr>
        <p:spPr>
          <a:xfrm>
            <a:off x="3124200" y="3470203"/>
            <a:ext cx="266572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0BE835E0-CAB4-975A-0069-D204976FD69D}"/>
              </a:ext>
            </a:extLst>
          </p:cNvPr>
          <p:cNvCxnSpPr>
            <a:cxnSpLocks/>
          </p:cNvCxnSpPr>
          <p:nvPr/>
        </p:nvCxnSpPr>
        <p:spPr>
          <a:xfrm flipV="1">
            <a:off x="5715000" y="2931291"/>
            <a:ext cx="0" cy="56839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235EDA7-48C8-3C13-78FE-316AD8706977}"/>
              </a:ext>
            </a:extLst>
          </p:cNvPr>
          <p:cNvCxnSpPr>
            <a:cxnSpLocks/>
          </p:cNvCxnSpPr>
          <p:nvPr/>
        </p:nvCxnSpPr>
        <p:spPr>
          <a:xfrm flipV="1">
            <a:off x="3154771" y="3438525"/>
            <a:ext cx="0" cy="35814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3D78649-C957-F8E5-4262-AC4B0BBECCEA}"/>
              </a:ext>
            </a:extLst>
          </p:cNvPr>
          <p:cNvSpPr txBox="1"/>
          <p:nvPr/>
        </p:nvSpPr>
        <p:spPr>
          <a:xfrm>
            <a:off x="-47658" y="3470203"/>
            <a:ext cx="47255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Reduce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阶段</a:t>
            </a:r>
            <a:endParaRPr lang="zh-CN" altLang="en-US" dirty="0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252B85F-FD2F-4297-4CCC-8F32521F3B1C}"/>
              </a:ext>
            </a:extLst>
          </p:cNvPr>
          <p:cNvCxnSpPr>
            <a:cxnSpLocks/>
          </p:cNvCxnSpPr>
          <p:nvPr/>
        </p:nvCxnSpPr>
        <p:spPr>
          <a:xfrm>
            <a:off x="27087" y="3470203"/>
            <a:ext cx="31733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C1F478E-CC51-40F9-1373-837E27E9E0BD}"/>
              </a:ext>
            </a:extLst>
          </p:cNvPr>
          <p:cNvSpPr txBox="1"/>
          <p:nvPr/>
        </p:nvSpPr>
        <p:spPr>
          <a:xfrm>
            <a:off x="27087" y="3830910"/>
            <a:ext cx="31733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Map</a:t>
            </a:r>
            <a:r>
              <a:rPr lang="zh-CN" altLang="en-US" dirty="0"/>
              <a:t>任务的输出</a:t>
            </a:r>
            <a:r>
              <a:rPr lang="zh-CN" altLang="en-US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按分区</a:t>
            </a:r>
            <a:r>
              <a:rPr lang="zh-CN" altLang="en-US" dirty="0"/>
              <a:t>复制到不同</a:t>
            </a:r>
            <a:r>
              <a:rPr lang="en-US" altLang="zh-CN" dirty="0"/>
              <a:t>reduce</a:t>
            </a:r>
            <a:r>
              <a:rPr lang="zh-CN" altLang="en-US" dirty="0"/>
              <a:t>节点，每个</a:t>
            </a:r>
            <a:r>
              <a:rPr lang="en-US" altLang="zh-CN" dirty="0"/>
              <a:t>reduce task</a:t>
            </a:r>
            <a:r>
              <a:rPr lang="zh-CN" altLang="en-US" dirty="0"/>
              <a:t>创建一个</a:t>
            </a:r>
            <a:r>
              <a:rPr lang="en-US" altLang="zh-CN" dirty="0"/>
              <a:t>Reducer</a:t>
            </a:r>
            <a:r>
              <a:rPr lang="zh-CN" altLang="en-US" dirty="0"/>
              <a:t>实例调用</a:t>
            </a:r>
            <a:r>
              <a:rPr lang="en-US" altLang="zh-CN" dirty="0"/>
              <a:t>reduce ()</a:t>
            </a:r>
            <a:r>
              <a:rPr lang="zh-CN" altLang="en-US" dirty="0"/>
              <a:t>方法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将来自不同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的具有相同的</a:t>
            </a:r>
            <a:r>
              <a:rPr lang="en-US" altLang="zh-CN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r>
              <a:rPr lang="zh-CN" alt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值的键值对进行合并处理</a:t>
            </a:r>
            <a:r>
              <a:rPr lang="zh-CN" altLang="en-US" dirty="0"/>
              <a:t>，并将结果通过</a:t>
            </a:r>
            <a:r>
              <a:rPr lang="en-US" altLang="zh-CN" dirty="0" err="1"/>
              <a:t>OutputCollector</a:t>
            </a:r>
            <a:r>
              <a:rPr lang="zh-CN" altLang="en-US" dirty="0"/>
              <a:t>写入</a:t>
            </a:r>
            <a:r>
              <a:rPr lang="en-US" altLang="zh-CN" dirty="0"/>
              <a:t>HDFS</a:t>
            </a:r>
            <a:r>
              <a:rPr lang="zh-CN" altLang="en-US" dirty="0"/>
              <a:t>，输出格式由</a:t>
            </a:r>
            <a:r>
              <a:rPr lang="en-US" altLang="zh-CN" dirty="0" err="1"/>
              <a:t>OutputFormat</a:t>
            </a:r>
            <a:r>
              <a:rPr lang="zh-CN" altLang="en-US" dirty="0"/>
              <a:t>控制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">
            <a:extLst>
              <a:ext uri="{FF2B5EF4-FFF2-40B4-BE49-F238E27FC236}">
                <a16:creationId xmlns:a16="http://schemas.microsoft.com/office/drawing/2014/main" id="{E56D885E-B247-18C8-A8FE-A7E33785E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63405"/>
          <a:stretch/>
        </p:blipFill>
        <p:spPr bwMode="auto">
          <a:xfrm>
            <a:off x="3223017" y="3182132"/>
            <a:ext cx="1290605" cy="333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34475"/>
            <a:ext cx="6285905" cy="24631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04AB92E-BB9B-6FE7-6D29-6DFF3579F2F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6439" y="533401"/>
            <a:ext cx="2265288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8403B0B-3F5C-B900-5223-613DF102E75A}"/>
              </a:ext>
            </a:extLst>
          </p:cNvPr>
          <p:cNvSpPr txBox="1"/>
          <p:nvPr/>
        </p:nvSpPr>
        <p:spPr>
          <a:xfrm>
            <a:off x="-1" y="2903283"/>
            <a:ext cx="3962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Map</a:t>
            </a:r>
            <a:r>
              <a:rPr lang="zh-CN" alt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：每行第一个字符的字节偏移量作为</a:t>
            </a:r>
            <a:r>
              <a:rPr lang="en-US" altLang="zh-CN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</a:t>
            </a:r>
            <a:endParaRPr lang="zh-CN" alt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BD07F45-8252-7606-739C-658F2A63AFB4}"/>
              </a:ext>
            </a:extLst>
          </p:cNvPr>
          <p:cNvCxnSpPr/>
          <p:nvPr/>
        </p:nvCxnSpPr>
        <p:spPr>
          <a:xfrm>
            <a:off x="2590800" y="34475"/>
            <a:ext cx="0" cy="2861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A2C784C-638C-1CA2-4EE6-7870DD004E69}"/>
              </a:ext>
            </a:extLst>
          </p:cNvPr>
          <p:cNvCxnSpPr>
            <a:cxnSpLocks/>
          </p:cNvCxnSpPr>
          <p:nvPr/>
        </p:nvCxnSpPr>
        <p:spPr>
          <a:xfrm>
            <a:off x="2590800" y="2819400"/>
            <a:ext cx="67818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41">
            <a:extLst>
              <a:ext uri="{FF2B5EF4-FFF2-40B4-BE49-F238E27FC236}">
                <a16:creationId xmlns:a16="http://schemas.microsoft.com/office/drawing/2014/main" id="{7169B5D4-46F6-6918-ACDE-59078DEB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47" y="3235750"/>
            <a:ext cx="3090349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圆角矩形 8">
            <a:extLst>
              <a:ext uri="{FF2B5EF4-FFF2-40B4-BE49-F238E27FC236}">
                <a16:creationId xmlns:a16="http://schemas.microsoft.com/office/drawing/2014/main" id="{72C3C55A-4909-F1EB-6C88-522FE99DBB6F}"/>
              </a:ext>
            </a:extLst>
          </p:cNvPr>
          <p:cNvSpPr/>
          <p:nvPr/>
        </p:nvSpPr>
        <p:spPr>
          <a:xfrm>
            <a:off x="3456037" y="4605848"/>
            <a:ext cx="941235" cy="220916"/>
          </a:xfrm>
          <a:prstGeom prst="roundRect">
            <a:avLst/>
          </a:prstGeom>
          <a:solidFill>
            <a:schemeClr val="accent4">
              <a:lumMod val="40000"/>
              <a:lumOff val="60000"/>
              <a:alpha val="3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50B3684-BF8F-D192-6424-B08FFD89B37E}"/>
              </a:ext>
            </a:extLst>
          </p:cNvPr>
          <p:cNvSpPr txBox="1"/>
          <p:nvPr/>
        </p:nvSpPr>
        <p:spPr>
          <a:xfrm>
            <a:off x="228600" y="6437197"/>
            <a:ext cx="502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Shuffle</a:t>
            </a:r>
            <a:r>
              <a:rPr kumimoji="0" lang="zh-CN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：            </a:t>
            </a:r>
            <a:r>
              <a:rPr lang="zh-CN" altLang="en-US" sz="1400" dirty="0">
                <a:solidFill>
                  <a:prstClr val="black"/>
                </a:solidFill>
                <a:latin typeface="Calibri" panose="020F0502020204030204"/>
              </a:rPr>
              <a:t>未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Combiner  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定义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了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Combiner </a:t>
            </a:r>
            <a:endParaRPr lang="zh-CN" altLang="en-US" dirty="0"/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297C208-4EFD-B15C-4651-043A2759573D}"/>
              </a:ext>
            </a:extLst>
          </p:cNvPr>
          <p:cNvCxnSpPr>
            <a:cxnSpLocks/>
          </p:cNvCxnSpPr>
          <p:nvPr/>
        </p:nvCxnSpPr>
        <p:spPr>
          <a:xfrm>
            <a:off x="3174925" y="3164893"/>
            <a:ext cx="0" cy="3658632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C2A3EF5-1462-6958-43EA-B954249C4D47}"/>
              </a:ext>
            </a:extLst>
          </p:cNvPr>
          <p:cNvSpPr/>
          <p:nvPr/>
        </p:nvSpPr>
        <p:spPr>
          <a:xfrm>
            <a:off x="1812696" y="2924522"/>
            <a:ext cx="2683104" cy="3848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9094E9E-7BC5-E472-11C1-5F187EFE20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72001" y="2895600"/>
            <a:ext cx="4572000" cy="3848105"/>
          </a:xfrm>
          <a:prstGeom prst="rect">
            <a:avLst/>
          </a:prstGeom>
        </p:spPr>
      </p:pic>
      <p:sp>
        <p:nvSpPr>
          <p:cNvPr id="8" name="TextBox 11"/>
          <p:cNvSpPr txBox="1">
            <a:spLocks noChangeArrowheads="1"/>
          </p:cNvSpPr>
          <p:nvPr/>
        </p:nvSpPr>
        <p:spPr bwMode="auto">
          <a:xfrm>
            <a:off x="-76200" y="34475"/>
            <a:ext cx="55626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en-US" altLang="zh-CN" sz="3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MapReduce</a:t>
            </a:r>
            <a:r>
              <a:rPr lang="zh-CN" altLang="en-US"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实例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2082</TotalTime>
  <Words>1425</Words>
  <Application>Microsoft Office PowerPoint</Application>
  <PresentationFormat>全屏显示(4:3)</PresentationFormat>
  <Paragraphs>51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-apple-system</vt:lpstr>
      <vt:lpstr>黑体</vt:lpstr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主题1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abc</dc:creator>
  <cp:lastModifiedBy>谨谦 蒋</cp:lastModifiedBy>
  <cp:revision>397</cp:revision>
  <dcterms:created xsi:type="dcterms:W3CDTF">2010-07-16T22:48:00Z</dcterms:created>
  <dcterms:modified xsi:type="dcterms:W3CDTF">2025-01-04T12:37:26Z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01E0C68551E8408E9E76C9D0F7514C60</vt:lpwstr>
  </property>
</Properties>
</file>