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334" r:id="rId3"/>
    <p:sldId id="335" r:id="rId4"/>
    <p:sldId id="336" r:id="rId5"/>
    <p:sldId id="337" r:id="rId6"/>
    <p:sldId id="338" r:id="rId7"/>
    <p:sldId id="339" r:id="rId8"/>
    <p:sldId id="340" r:id="rId9"/>
    <p:sldId id="341" r:id="rId10"/>
    <p:sldId id="342" r:id="rId11"/>
    <p:sldId id="343" r:id="rId12"/>
    <p:sldId id="344"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02" autoAdjust="0"/>
  </p:normalViewPr>
  <p:slideViewPr>
    <p:cSldViewPr>
      <p:cViewPr varScale="1">
        <p:scale>
          <a:sx n="69" d="100"/>
          <a:sy n="69" d="100"/>
        </p:scale>
        <p:origin x="1608" y="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2025-01-04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2025-01-04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headEnd/>
            <a:tailEnd/>
          </a:ln>
        </p:spPr>
      </p:sp>
      <p:sp>
        <p:nvSpPr>
          <p:cNvPr id="460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79A58-26C7-A4E4-5E4A-BB477ED820EE}"/>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7B7BA73C-7F95-131A-5FB7-57BDAFB33D83}"/>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C9E3BAEB-112D-CA98-1450-A9CCBC1ECB3C}"/>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124827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157B0-B51F-087C-F1A7-131B6C94121E}"/>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B96C5BF4-C9B9-7900-B441-BE2322AAAA1E}"/>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EF76B265-B321-3EA3-6D50-36A5129363C6}"/>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71468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736F1-9082-5EED-164B-F123B532D6A7}"/>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F5B85C35-F8B0-9741-AF86-17243A63843D}"/>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339F9993-EF09-C8EE-3D89-4CBF45AE609E}"/>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36863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05D48-17F8-5566-E326-29120920E2C7}"/>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F44C7899-9C4A-1FDB-674C-D8A26F1A7338}"/>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4716FF1E-84F1-E77A-76FB-2BD044AA26D9}"/>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1340225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0A1D3-46EC-6402-D9DA-655D5F674F4A}"/>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0EDF099-A503-CEAB-569A-AFB763BE2888}"/>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A1AF65D7-E8DE-5A15-C2EC-0346BA71F435}"/>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579232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4878F-5A02-482D-B222-4B75F3475A4F}"/>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85CDC1E8-6553-8D34-8E5F-21B6A07694A9}"/>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57812784-31C2-9744-6841-07A9305D4D30}"/>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140579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1F4F4-81A9-8D8C-FECA-EDC70E8780A5}"/>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40EE8F69-3CCE-5C63-6D1C-51D8636BF783}"/>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E3035F80-E65F-43F0-0FCC-72275883B189}"/>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1896705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A7A0A-9044-6E9F-396E-A077D0ED4183}"/>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9CF26CAB-658E-7B85-F84B-38A159A87872}"/>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BB177952-0BF2-6AB5-1EE0-CCEA24EF4D9B}"/>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1197662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5E98C-43AA-9632-A473-0B70CBEAEAE6}"/>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16540B52-4B2F-53CD-649E-3F26162D3CDA}"/>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60F2ACC5-203A-2C11-2DEB-D6BFD8707661}"/>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44548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76B55-0A29-2E94-C288-A6D0DF059300}"/>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08057864-8268-5403-E1CA-B7A2368830E4}"/>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808D611E-12AD-ADE4-DEF8-1B1E3DC4F158}"/>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76847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41D0B-261F-5361-5530-2E055F479B4C}"/>
            </a:ext>
          </a:extLst>
        </p:cNvPr>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5CCFE9F1-DAE5-F366-5D38-34D2E96993DC}"/>
              </a:ext>
            </a:extLst>
          </p:cNvPr>
          <p:cNvSpPr>
            <a:spLocks noGrp="1" noRot="1" noChangeAspect="1" noTextEdit="1"/>
          </p:cNvSpPr>
          <p:nvPr>
            <p:ph type="sldImg"/>
          </p:nvPr>
        </p:nvSpPr>
        <p:spPr bwMode="auto">
          <a:noFill/>
          <a:ln>
            <a:solidFill>
              <a:srgbClr val="000000"/>
            </a:solidFill>
            <a:miter lim="800000"/>
            <a:headEnd/>
            <a:tailEnd/>
          </a:ln>
        </p:spPr>
      </p:sp>
      <p:sp>
        <p:nvSpPr>
          <p:cNvPr id="46083" name="备注占位符 2">
            <a:extLst>
              <a:ext uri="{FF2B5EF4-FFF2-40B4-BE49-F238E27FC236}">
                <a16:creationId xmlns:a16="http://schemas.microsoft.com/office/drawing/2014/main" id="{56729737-45BE-11DA-E7E0-E81DC823B179}"/>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64328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January 4, 2025</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January 4, 2025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January 4,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January 4,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January 4,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January 4,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January 4, 2025</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January 4, 2025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January 4, 2025</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January 4, 2025</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January 4, 2025</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January 4, 2025</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January 4, 2025</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7.pn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6.wdp"/><Relationship Id="rId5" Type="http://schemas.openxmlformats.org/officeDocument/2006/relationships/image" Target="../media/image9.png"/><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7.wdp"/></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89E18FE-E870-62B3-A50A-1F7195F7D2DB}"/>
              </a:ext>
            </a:extLst>
          </p:cNvPr>
          <p:cNvSpPr txBox="1"/>
          <p:nvPr/>
        </p:nvSpPr>
        <p:spPr>
          <a:xfrm>
            <a:off x="2781300" y="0"/>
            <a:ext cx="4838700" cy="400110"/>
          </a:xfrm>
          <a:prstGeom prst="rect">
            <a:avLst/>
          </a:prstGeom>
          <a:noFill/>
        </p:spPr>
        <p:txBody>
          <a:bodyPr wrap="square">
            <a:spAutoFit/>
          </a:bodyPr>
          <a:lstStyle/>
          <a:p>
            <a:r>
              <a:rPr lang="en-US" altLang="zh-CN" sz="2000" b="1" dirty="0">
                <a:latin typeface="微软雅黑" panose="020B0503020204020204" pitchFamily="34" charset="-122"/>
                <a:ea typeface="微软雅黑" panose="020B0503020204020204" pitchFamily="34" charset="-122"/>
              </a:rPr>
              <a:t>Lecture 15  </a:t>
            </a:r>
            <a:r>
              <a:rPr lang="zh-CN" altLang="en-US" sz="2000" b="1" dirty="0">
                <a:latin typeface="微软雅黑" panose="020B0503020204020204" pitchFamily="34" charset="-122"/>
                <a:ea typeface="微软雅黑" panose="020B0503020204020204" pitchFamily="34" charset="-122"/>
              </a:rPr>
              <a:t>图并行计算框架</a:t>
            </a:r>
          </a:p>
        </p:txBody>
      </p:sp>
      <p:sp>
        <p:nvSpPr>
          <p:cNvPr id="4" name="TextBox 11">
            <a:extLst>
              <a:ext uri="{FF2B5EF4-FFF2-40B4-BE49-F238E27FC236}">
                <a16:creationId xmlns:a16="http://schemas.microsoft.com/office/drawing/2014/main" id="{4D12620B-535C-326D-C992-4F61DC3F7A5F}"/>
              </a:ext>
            </a:extLst>
          </p:cNvPr>
          <p:cNvSpPr txBox="1">
            <a:spLocks noChangeArrowheads="1"/>
          </p:cNvSpPr>
          <p:nvPr/>
        </p:nvSpPr>
        <p:spPr bwMode="auto">
          <a:xfrm>
            <a:off x="0" y="76200"/>
            <a:ext cx="5562600" cy="400110"/>
          </a:xfrm>
          <a:prstGeom prst="rect">
            <a:avLst/>
          </a:prstGeom>
          <a:noFill/>
          <a:ln w="9525">
            <a:noFill/>
            <a:miter lim="800000"/>
            <a:headEnd/>
            <a:tailEnd/>
          </a:ln>
        </p:spPr>
        <p:txBody>
          <a:bodyPr>
            <a:spAutoFit/>
          </a:bodyPr>
          <a:lstStyle/>
          <a:p>
            <a:r>
              <a:rPr lang="en-US" altLang="zh-CN" b="1" dirty="0">
                <a:latin typeface="微软雅黑" panose="020B0503020204020204" pitchFamily="34" charset="-122"/>
                <a:ea typeface="微软雅黑" panose="020B0503020204020204" pitchFamily="34" charset="-122"/>
              </a:rPr>
              <a:t>15.1 </a:t>
            </a:r>
            <a:r>
              <a:rPr lang="zh-CN" altLang="en-US" b="1" dirty="0">
                <a:latin typeface="微软雅黑" panose="020B0503020204020204" pitchFamily="34" charset="-122"/>
                <a:ea typeface="微软雅黑" panose="020B0503020204020204" pitchFamily="34" charset="-122"/>
              </a:rPr>
              <a:t>图计算基本概念</a:t>
            </a:r>
            <a:endParaRPr lang="zh-CN" altLang="en-US" sz="20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B41CF04-50FD-9C82-215D-E919D8434C75}"/>
              </a:ext>
            </a:extLst>
          </p:cNvPr>
          <p:cNvSpPr txBox="1"/>
          <p:nvPr/>
        </p:nvSpPr>
        <p:spPr>
          <a:xfrm>
            <a:off x="-38100" y="358593"/>
            <a:ext cx="9182099" cy="830997"/>
          </a:xfrm>
          <a:prstGeom prst="rect">
            <a:avLst/>
          </a:prstGeom>
          <a:noFill/>
        </p:spPr>
        <p:txBody>
          <a:bodyPr wrap="square">
            <a:spAutoFit/>
          </a:bodyPr>
          <a:lstStyle/>
          <a:p>
            <a:r>
              <a:rPr lang="zh-CN" altLang="en-US" sz="1600" b="1" dirty="0">
                <a:latin typeface="微软雅黑" panose="020B0503020204020204" pitchFamily="34" charset="-122"/>
                <a:ea typeface="微软雅黑" panose="020B0503020204020204" pitchFamily="34" charset="-122"/>
              </a:rPr>
              <a:t>典型问题</a:t>
            </a:r>
            <a:r>
              <a:rPr lang="zh-CN" altLang="en-US" sz="1600" dirty="0">
                <a:latin typeface="楷体" panose="02010609060101010101" pitchFamily="49" charset="-122"/>
                <a:ea typeface="楷体" panose="02010609060101010101" pitchFamily="49" charset="-122"/>
              </a:rPr>
              <a:t>：子图同构、染色、路径、网络流、覆盖问题；</a:t>
            </a:r>
            <a:r>
              <a:rPr lang="zh-CN" altLang="en-US" sz="1600" b="1" dirty="0">
                <a:latin typeface="微软雅黑" panose="020B0503020204020204" pitchFamily="34" charset="-122"/>
                <a:ea typeface="微软雅黑" panose="020B0503020204020204" pitchFamily="34" charset="-122"/>
              </a:rPr>
              <a:t>大数据图计算方法</a:t>
            </a:r>
            <a:r>
              <a:rPr lang="zh-CN" altLang="en-US" sz="1600" dirty="0">
                <a:latin typeface="楷体" panose="02010609060101010101" pitchFamily="49" charset="-122"/>
                <a:ea typeface="楷体" panose="02010609060101010101" pitchFamily="49" charset="-122"/>
              </a:rPr>
              <a:t>：定义图数据格式和输出，建立图计算模型算法（抽象</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全局循环迭代</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数学表达）图并行计算（图分割</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任务调度</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迭代步骤</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同步通讯和容错）性能优化；</a:t>
            </a:r>
            <a:r>
              <a:rPr lang="zh-CN" altLang="en-US" sz="1600" b="1" dirty="0">
                <a:latin typeface="微软雅黑" panose="020B0503020204020204" pitchFamily="34" charset="-122"/>
                <a:ea typeface="微软雅黑" panose="020B0503020204020204" pitchFamily="34" charset="-122"/>
              </a:rPr>
              <a:t>图存储结构：</a:t>
            </a:r>
            <a:r>
              <a:rPr lang="zh-CN" altLang="en-US" sz="1600" dirty="0">
                <a:latin typeface="楷体" panose="02010609060101010101" pitchFamily="49" charset="-122"/>
                <a:ea typeface="楷体" panose="02010609060101010101" pitchFamily="49" charset="-122"/>
              </a:rPr>
              <a:t>邻接矩阵</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邻接表</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十字链表</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邻接多重表</a:t>
            </a:r>
          </a:p>
        </p:txBody>
      </p:sp>
      <p:sp>
        <p:nvSpPr>
          <p:cNvPr id="8" name="TextBox 11">
            <a:extLst>
              <a:ext uri="{FF2B5EF4-FFF2-40B4-BE49-F238E27FC236}">
                <a16:creationId xmlns:a16="http://schemas.microsoft.com/office/drawing/2014/main" id="{DDDBA439-DD91-AB8F-547C-2A6AD085AAB5}"/>
              </a:ext>
            </a:extLst>
          </p:cNvPr>
          <p:cNvSpPr txBox="1">
            <a:spLocks noChangeArrowheads="1"/>
          </p:cNvSpPr>
          <p:nvPr/>
        </p:nvSpPr>
        <p:spPr bwMode="auto">
          <a:xfrm>
            <a:off x="-80736" y="1071873"/>
            <a:ext cx="5562600" cy="400110"/>
          </a:xfrm>
          <a:prstGeom prst="rect">
            <a:avLst/>
          </a:prstGeom>
          <a:noFill/>
          <a:ln w="9525">
            <a:noFill/>
            <a:miter lim="800000"/>
            <a:headEnd/>
            <a:tailEnd/>
          </a:ln>
        </p:spPr>
        <p:txBody>
          <a:bodyPr>
            <a:spAutoFit/>
          </a:bodyPr>
          <a:lstStyle/>
          <a:p>
            <a:r>
              <a:rPr lang="en-US" altLang="zh-CN" b="1" dirty="0">
                <a:latin typeface="微软雅黑" panose="020B0503020204020204" pitchFamily="34" charset="-122"/>
                <a:ea typeface="微软雅黑" panose="020B0503020204020204" pitchFamily="34" charset="-122"/>
              </a:rPr>
              <a:t>15.2 BPS</a:t>
            </a:r>
            <a:r>
              <a:rPr lang="zh-CN" altLang="en-US" b="1" dirty="0">
                <a:latin typeface="微软雅黑" panose="020B0503020204020204" pitchFamily="34" charset="-122"/>
                <a:ea typeface="微软雅黑" panose="020B0503020204020204" pitchFamily="34" charset="-122"/>
              </a:rPr>
              <a:t>（整体同步并行模型）图计算原理</a:t>
            </a:r>
            <a:endParaRPr lang="zh-CN" altLang="en-US" sz="20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5F05769A-F6F7-994A-F413-6C504E651087}"/>
              </a:ext>
            </a:extLst>
          </p:cNvPr>
          <p:cNvSpPr txBox="1"/>
          <p:nvPr/>
        </p:nvSpPr>
        <p:spPr>
          <a:xfrm>
            <a:off x="-152400" y="1323488"/>
            <a:ext cx="6736774" cy="923330"/>
          </a:xfrm>
          <a:prstGeom prst="rect">
            <a:avLst/>
          </a:prstGeom>
          <a:noFill/>
        </p:spPr>
        <p:txBody>
          <a:bodyPr wrap="square">
            <a:spAutoFit/>
          </a:bodyPr>
          <a:lstStyle/>
          <a:p>
            <a:r>
              <a:rPr lang="en-US" altLang="zh-CN" dirty="0"/>
              <a:t>【</a:t>
            </a:r>
            <a:r>
              <a:rPr lang="zh-CN" altLang="en-US" dirty="0"/>
              <a:t>定义</a:t>
            </a:r>
            <a:r>
              <a:rPr lang="en-US" altLang="zh-CN" dirty="0"/>
              <a:t>】</a:t>
            </a:r>
            <a:r>
              <a:rPr lang="zh-CN" altLang="en-US" dirty="0"/>
              <a:t>一种逻辑概念模型</a:t>
            </a:r>
            <a:r>
              <a:rPr lang="en-US" altLang="zh-CN" dirty="0"/>
              <a:t>【</a:t>
            </a:r>
            <a:r>
              <a:rPr lang="zh-CN" altLang="en-US" dirty="0"/>
              <a:t>组成</a:t>
            </a:r>
            <a:r>
              <a:rPr lang="en-US" altLang="zh-CN" dirty="0"/>
              <a:t>】</a:t>
            </a:r>
            <a:r>
              <a:rPr lang="zh-CN" altLang="en-US" dirty="0">
                <a:latin typeface="楷体" panose="02010609060101010101" pitchFamily="49" charset="-122"/>
                <a:ea typeface="楷体" panose="02010609060101010101" pitchFamily="49" charset="-122"/>
              </a:rPr>
              <a:t>组件：每个组件由处理器和存储器组成；路由器：实现各组件间点对点消息传递；全局时钟：同步全部或部分的组件</a:t>
            </a:r>
            <a:r>
              <a:rPr lang="zh-CN" altLang="en-US" dirty="0"/>
              <a:t>。</a:t>
            </a:r>
            <a:endParaRPr lang="en-US" altLang="zh-CN" dirty="0"/>
          </a:p>
        </p:txBody>
      </p:sp>
      <p:sp>
        <p:nvSpPr>
          <p:cNvPr id="13" name="文本框 12">
            <a:extLst>
              <a:ext uri="{FF2B5EF4-FFF2-40B4-BE49-F238E27FC236}">
                <a16:creationId xmlns:a16="http://schemas.microsoft.com/office/drawing/2014/main" id="{4C958ADB-35E4-C87A-16CA-D750D9D4583A}"/>
              </a:ext>
            </a:extLst>
          </p:cNvPr>
          <p:cNvSpPr txBox="1"/>
          <p:nvPr/>
        </p:nvSpPr>
        <p:spPr>
          <a:xfrm>
            <a:off x="-127907" y="2057400"/>
            <a:ext cx="9334500" cy="2585323"/>
          </a:xfrm>
          <a:prstGeom prst="rect">
            <a:avLst/>
          </a:prstGeom>
          <a:noFill/>
        </p:spPr>
        <p:txBody>
          <a:bodyPr wrap="square">
            <a:spAutoFit/>
          </a:bodyPr>
          <a:lstStyle/>
          <a:p>
            <a:r>
              <a:rPr lang="en-US" altLang="zh-CN" dirty="0"/>
              <a:t>【</a:t>
            </a:r>
            <a:r>
              <a:rPr lang="zh-CN" altLang="en-US" dirty="0"/>
              <a:t>核心思想</a:t>
            </a:r>
            <a:r>
              <a:rPr lang="en-US" altLang="zh-CN" dirty="0"/>
              <a:t>】</a:t>
            </a:r>
            <a:r>
              <a:rPr lang="zh-CN" altLang="en-US" dirty="0"/>
              <a:t>将任务分步完成，通过定义</a:t>
            </a:r>
            <a:r>
              <a:rPr lang="en-US" altLang="zh-CN" dirty="0" err="1"/>
              <a:t>SuperStep</a:t>
            </a:r>
            <a:r>
              <a:rPr lang="en-US" altLang="zh-CN" dirty="0"/>
              <a:t> (</a:t>
            </a:r>
            <a:r>
              <a:rPr lang="zh-CN" altLang="en-US" dirty="0"/>
              <a:t>超步</a:t>
            </a:r>
            <a:r>
              <a:rPr lang="en-US" altLang="zh-CN" dirty="0"/>
              <a:t>)</a:t>
            </a:r>
            <a:br>
              <a:rPr lang="en-US" altLang="zh-CN" dirty="0"/>
            </a:br>
            <a:r>
              <a:rPr lang="zh-CN" altLang="en-US" dirty="0"/>
              <a:t>来分步计算。即将一大任务分解一定数量的超步，每个超步内各计算节点</a:t>
            </a:r>
            <a:r>
              <a:rPr lang="en-US" altLang="zh-CN" dirty="0"/>
              <a:t>(</a:t>
            </a:r>
            <a:r>
              <a:rPr lang="zh-CN" altLang="en-US" dirty="0"/>
              <a:t>即组件</a:t>
            </a:r>
            <a:r>
              <a:rPr lang="en-US" altLang="zh-CN" dirty="0"/>
              <a:t>) </a:t>
            </a:r>
            <a:r>
              <a:rPr lang="zh-CN" altLang="en-US" dirty="0"/>
              <a:t>独立完成本地计算，将计算结果进行本地存储和远程传递以后，在全局时钟的控制下进入下一个超步</a:t>
            </a:r>
            <a:endParaRPr lang="en-US" altLang="zh-CN" dirty="0"/>
          </a:p>
          <a:p>
            <a:r>
              <a:rPr lang="en-US" altLang="zh-CN" dirty="0"/>
              <a:t>【</a:t>
            </a:r>
            <a:r>
              <a:rPr lang="zh-CN" altLang="en-US" dirty="0"/>
              <a:t>概念</a:t>
            </a:r>
            <a:r>
              <a:rPr lang="en-US" altLang="zh-CN" dirty="0"/>
              <a:t>】</a:t>
            </a:r>
            <a:r>
              <a:rPr lang="zh-CN" altLang="en-US" dirty="0"/>
              <a:t>本地计算：</a:t>
            </a:r>
            <a:r>
              <a:rPr lang="zh-CN" altLang="en-US" sz="1600" dirty="0">
                <a:latin typeface="楷体" panose="02010609060101010101" pitchFamily="49" charset="-122"/>
                <a:ea typeface="楷体" panose="02010609060101010101" pitchFamily="49" charset="-122"/>
              </a:rPr>
              <a:t>在一个超步内，计算节点</a:t>
            </a:r>
            <a:r>
              <a:rPr lang="zh-CN" altLang="en-US" sz="1600" b="0" i="0" dirty="0">
                <a:solidFill>
                  <a:srgbClr val="1A2029"/>
                </a:solidFill>
                <a:effectLst/>
                <a:latin typeface="楷体" panose="02010609060101010101" pitchFamily="49" charset="-122"/>
                <a:ea typeface="楷体" panose="02010609060101010101" pitchFamily="49" charset="-122"/>
              </a:rPr>
              <a:t>从内存读取数据计算</a:t>
            </a:r>
            <a:r>
              <a:rPr lang="zh-CN" altLang="en-US" sz="1600" dirty="0">
                <a:latin typeface="楷体" panose="02010609060101010101" pitchFamily="49" charset="-122"/>
                <a:ea typeface="楷体" panose="02010609060101010101" pitchFamily="49" charset="-122"/>
              </a:rPr>
              <a:t>；</a:t>
            </a:r>
            <a:r>
              <a:rPr lang="zh-CN" altLang="en-US" dirty="0"/>
              <a:t>全局通信：</a:t>
            </a:r>
            <a:r>
              <a:rPr lang="zh-CN" altLang="en-US" sz="1600" dirty="0">
                <a:latin typeface="楷体" panose="02010609060101010101" pitchFamily="49" charset="-122"/>
                <a:ea typeface="楷体" panose="02010609060101010101" pitchFamily="49" charset="-122"/>
              </a:rPr>
              <a:t>每个处理器通过消息与远程节点交换数据；</a:t>
            </a:r>
            <a:r>
              <a:rPr lang="zh-CN" altLang="en-US" dirty="0"/>
              <a:t>栅栏同步：</a:t>
            </a:r>
            <a:r>
              <a:rPr lang="zh-CN" altLang="en-US" sz="1600" dirty="0">
                <a:latin typeface="楷体" panose="02010609060101010101" pitchFamily="49" charset="-122"/>
                <a:ea typeface="楷体" panose="02010609060101010101" pitchFamily="49" charset="-122"/>
              </a:rPr>
              <a:t>当一个处理器遇到栅栏（</a:t>
            </a:r>
            <a:r>
              <a:rPr lang="en-US" altLang="zh-CN" sz="1600" dirty="0">
                <a:latin typeface="楷体" panose="02010609060101010101" pitchFamily="49" charset="-122"/>
                <a:ea typeface="楷体" panose="02010609060101010101" pitchFamily="49" charset="-122"/>
              </a:rPr>
              <a:t>Barrier</a:t>
            </a:r>
            <a:r>
              <a:rPr lang="zh-CN" altLang="en-US" sz="1600" dirty="0">
                <a:latin typeface="楷体" panose="02010609060101010101" pitchFamily="49" charset="-122"/>
                <a:ea typeface="楷体" panose="02010609060101010101" pitchFamily="49" charset="-122"/>
              </a:rPr>
              <a:t>）时，会停下等到其他所有处理器完成计算；每一次</a:t>
            </a:r>
            <a:r>
              <a:rPr lang="en-US" altLang="zh-CN" sz="1600" dirty="0">
                <a:latin typeface="楷体" panose="02010609060101010101" pitchFamily="49" charset="-122"/>
                <a:ea typeface="楷体" panose="02010609060101010101" pitchFamily="49" charset="-122"/>
              </a:rPr>
              <a:t>Barrier</a:t>
            </a:r>
            <a:r>
              <a:rPr lang="zh-CN" altLang="en-US" sz="1600" dirty="0">
                <a:latin typeface="楷体" panose="02010609060101010101" pitchFamily="49" charset="-122"/>
                <a:ea typeface="楷体" panose="02010609060101010101" pitchFamily="49" charset="-122"/>
              </a:rPr>
              <a:t>同步也是前一个超步的完成和下一个超步的开始</a:t>
            </a:r>
            <a:r>
              <a:rPr lang="zh-CN" altLang="en-US" dirty="0"/>
              <a:t>。</a:t>
            </a:r>
            <a:endParaRPr lang="en-US" altLang="zh-CN" dirty="0"/>
          </a:p>
          <a:p>
            <a:r>
              <a:rPr lang="en-US" altLang="zh-CN" dirty="0"/>
              <a:t>【</a:t>
            </a:r>
            <a:r>
              <a:rPr lang="zh-CN" altLang="en-US" dirty="0"/>
              <a:t>计算过程</a:t>
            </a:r>
            <a:r>
              <a:rPr lang="en-US" altLang="zh-CN" dirty="0"/>
              <a:t>】</a:t>
            </a:r>
            <a:r>
              <a:rPr lang="zh-CN" altLang="en-US" dirty="0"/>
              <a:t>不同或相同超步的计算单元可执行相同或不同的计算步骤，且某些进程在特定超步可跳过障碍同步 </a:t>
            </a:r>
            <a:r>
              <a:rPr lang="en-US" altLang="zh-CN" dirty="0"/>
              <a:t>【</a:t>
            </a:r>
            <a:r>
              <a:rPr lang="zh-CN" altLang="en-US" dirty="0"/>
              <a:t>架构</a:t>
            </a:r>
            <a:r>
              <a:rPr lang="en-US" altLang="zh-CN" dirty="0"/>
              <a:t>】</a:t>
            </a:r>
            <a:r>
              <a:rPr lang="zh-CN" altLang="en-US" sz="1600" dirty="0">
                <a:latin typeface="楷体" panose="02010609060101010101" pitchFamily="49" charset="-122"/>
                <a:ea typeface="楷体" panose="02010609060101010101" pitchFamily="49" charset="-122"/>
              </a:rPr>
              <a:t>采用</a:t>
            </a:r>
            <a:r>
              <a:rPr lang="en-US" altLang="zh-CN" sz="1600" dirty="0">
                <a:latin typeface="楷体" panose="02010609060101010101" pitchFamily="49" charset="-122"/>
                <a:ea typeface="楷体" panose="02010609060101010101" pitchFamily="49" charset="-122"/>
              </a:rPr>
              <a:t>Master/Slave</a:t>
            </a:r>
            <a:r>
              <a:rPr lang="zh-CN" altLang="en-US" sz="1600" dirty="0">
                <a:latin typeface="楷体" panose="02010609060101010101" pitchFamily="49" charset="-122"/>
                <a:ea typeface="楷体" panose="02010609060101010101" pitchFamily="49" charset="-122"/>
              </a:rPr>
              <a:t>模式</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类似</a:t>
            </a:r>
            <a:r>
              <a:rPr lang="en-US" altLang="zh-CN" sz="1600" dirty="0">
                <a:latin typeface="楷体" panose="02010609060101010101" pitchFamily="49" charset="-122"/>
                <a:ea typeface="楷体" panose="02010609060101010101" pitchFamily="49" charset="-122"/>
              </a:rPr>
              <a:t>Hadoop,</a:t>
            </a:r>
            <a:r>
              <a:rPr lang="zh-CN" altLang="en-US" sz="1600" dirty="0">
                <a:latin typeface="楷体" panose="02010609060101010101" pitchFamily="49" charset="-122"/>
                <a:ea typeface="楷体" panose="02010609060101010101" pitchFamily="49" charset="-122"/>
              </a:rPr>
              <a:t>易在</a:t>
            </a:r>
            <a:r>
              <a:rPr lang="en-US" altLang="zh-CN" sz="1600" dirty="0">
                <a:latin typeface="楷体" panose="02010609060101010101" pitchFamily="49" charset="-122"/>
                <a:ea typeface="楷体" panose="02010609060101010101" pitchFamily="49" charset="-122"/>
              </a:rPr>
              <a:t>Hadoop</a:t>
            </a:r>
            <a:r>
              <a:rPr lang="zh-CN" altLang="en-US" sz="1600" dirty="0">
                <a:latin typeface="楷体" panose="02010609060101010101" pitchFamily="49" charset="-122"/>
                <a:ea typeface="楷体" panose="02010609060101010101" pitchFamily="49" charset="-122"/>
              </a:rPr>
              <a:t>实现</a:t>
            </a:r>
            <a:endParaRPr lang="zh-CN" altLang="en-US" dirty="0">
              <a:latin typeface="楷体" panose="02010609060101010101" pitchFamily="49" charset="-122"/>
              <a:ea typeface="楷体" panose="02010609060101010101" pitchFamily="49" charset="-122"/>
            </a:endParaRPr>
          </a:p>
          <a:p>
            <a:endParaRPr lang="zh-CN" altLang="en-US" dirty="0"/>
          </a:p>
        </p:txBody>
      </p:sp>
      <p:sp>
        <p:nvSpPr>
          <p:cNvPr id="14" name="TextBox 11">
            <a:extLst>
              <a:ext uri="{FF2B5EF4-FFF2-40B4-BE49-F238E27FC236}">
                <a16:creationId xmlns:a16="http://schemas.microsoft.com/office/drawing/2014/main" id="{F67C410B-BEEC-CFF8-3958-F0E69707CC8B}"/>
              </a:ext>
            </a:extLst>
          </p:cNvPr>
          <p:cNvSpPr txBox="1">
            <a:spLocks noChangeArrowheads="1"/>
          </p:cNvSpPr>
          <p:nvPr/>
        </p:nvSpPr>
        <p:spPr bwMode="auto">
          <a:xfrm>
            <a:off x="-80736" y="4191000"/>
            <a:ext cx="5562600" cy="400110"/>
          </a:xfrm>
          <a:prstGeom prst="rect">
            <a:avLst/>
          </a:prstGeom>
          <a:noFill/>
          <a:ln w="9525">
            <a:noFill/>
            <a:miter lim="800000"/>
            <a:headEnd/>
            <a:tailEnd/>
          </a:ln>
        </p:spPr>
        <p:txBody>
          <a:bodyPr>
            <a:spAutoFit/>
          </a:bodyPr>
          <a:lstStyle/>
          <a:p>
            <a:r>
              <a:rPr lang="en-US" altLang="zh-CN" b="1" dirty="0">
                <a:latin typeface="微软雅黑" panose="020B0503020204020204" pitchFamily="34" charset="-122"/>
                <a:ea typeface="微软雅黑" panose="020B0503020204020204" pitchFamily="34" charset="-122"/>
              </a:rPr>
              <a:t>15.3 Pregel</a:t>
            </a:r>
            <a:r>
              <a:rPr lang="zh-CN" altLang="en-US" b="1" dirty="0">
                <a:latin typeface="微软雅黑" panose="020B0503020204020204" pitchFamily="34" charset="-122"/>
                <a:ea typeface="微软雅黑" panose="020B0503020204020204" pitchFamily="34" charset="-122"/>
              </a:rPr>
              <a:t>图并行计算框架</a:t>
            </a:r>
            <a:endParaRPr lang="zh-CN" altLang="en-US" sz="2000" b="1"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06437298-B41C-2DB2-EB40-FD770C88D3BA}"/>
              </a:ext>
            </a:extLst>
          </p:cNvPr>
          <p:cNvSpPr txBox="1"/>
          <p:nvPr/>
        </p:nvSpPr>
        <p:spPr>
          <a:xfrm>
            <a:off x="-70757" y="4471987"/>
            <a:ext cx="9334500" cy="2462213"/>
          </a:xfrm>
          <a:prstGeom prst="rect">
            <a:avLst/>
          </a:prstGeom>
          <a:noFill/>
        </p:spPr>
        <p:txBody>
          <a:bodyPr wrap="square">
            <a:spAutoFit/>
          </a:bodyPr>
          <a:lstStyle/>
          <a:p>
            <a:r>
              <a:rPr lang="en-US" altLang="zh-CN" dirty="0"/>
              <a:t>【</a:t>
            </a:r>
            <a:r>
              <a:rPr lang="zh-CN" altLang="en-US" dirty="0"/>
              <a:t>定义</a:t>
            </a:r>
            <a:r>
              <a:rPr lang="en-US" altLang="zh-CN" dirty="0"/>
              <a:t>】</a:t>
            </a:r>
            <a:r>
              <a:rPr lang="zh-CN" altLang="en-US" dirty="0"/>
              <a:t>以</a:t>
            </a:r>
            <a:r>
              <a:rPr lang="en-US" altLang="zh-CN" dirty="0"/>
              <a:t>Master/Slave</a:t>
            </a:r>
            <a:r>
              <a:rPr lang="zh-CN" altLang="en-US" dirty="0"/>
              <a:t>结构部署，主服务器管理任务分配和子图分割，工作服务器按超步模式执行并行计算任务</a:t>
            </a:r>
            <a:r>
              <a:rPr lang="en-US" altLang="zh-CN" dirty="0"/>
              <a:t>(</a:t>
            </a:r>
            <a:r>
              <a:rPr lang="zh-CN" altLang="en-US" dirty="0"/>
              <a:t>子图</a:t>
            </a:r>
            <a:r>
              <a:rPr lang="en-US" altLang="zh-CN" dirty="0"/>
              <a:t>) 【</a:t>
            </a:r>
            <a:r>
              <a:rPr lang="zh-CN" altLang="en-US" dirty="0"/>
              <a:t>架构</a:t>
            </a:r>
            <a:r>
              <a:rPr lang="en-US" altLang="zh-CN" dirty="0"/>
              <a:t>】</a:t>
            </a:r>
            <a:r>
              <a:rPr lang="zh-CN" altLang="en-US" dirty="0"/>
              <a:t>通过</a:t>
            </a:r>
            <a:r>
              <a:rPr lang="en-US" altLang="zh-CN" dirty="0"/>
              <a:t>Master</a:t>
            </a:r>
            <a:r>
              <a:rPr lang="zh-CN" altLang="en-US" dirty="0"/>
              <a:t>同步全局时钟和划分超步</a:t>
            </a:r>
            <a:r>
              <a:rPr lang="en-US" altLang="zh-CN" dirty="0"/>
              <a:t>,Worker</a:t>
            </a:r>
            <a:r>
              <a:rPr lang="zh-CN" altLang="en-US" dirty="0"/>
              <a:t>执行</a:t>
            </a:r>
            <a:r>
              <a:rPr lang="en-US" altLang="zh-CN" dirty="0"/>
              <a:t>BSP</a:t>
            </a:r>
            <a:r>
              <a:rPr lang="zh-CN" altLang="en-US" dirty="0"/>
              <a:t>计算任务和通信</a:t>
            </a:r>
            <a:r>
              <a:rPr lang="en-US" altLang="zh-CN" dirty="0"/>
              <a:t>,</a:t>
            </a:r>
            <a:r>
              <a:rPr lang="zh-CN" altLang="en-US" dirty="0"/>
              <a:t>数据持久化至分布式文件系统</a:t>
            </a:r>
            <a:r>
              <a:rPr lang="en-US" altLang="zh-CN" dirty="0"/>
              <a:t>GFS,</a:t>
            </a:r>
            <a:r>
              <a:rPr lang="zh-CN" altLang="en-US" dirty="0"/>
              <a:t>中间数据存储于</a:t>
            </a:r>
            <a:r>
              <a:rPr lang="en-US" altLang="zh-CN" dirty="0"/>
              <a:t>Worker</a:t>
            </a:r>
            <a:r>
              <a:rPr lang="zh-CN" altLang="en-US" dirty="0"/>
              <a:t>本地</a:t>
            </a:r>
            <a:endParaRPr lang="en-US" altLang="zh-CN" dirty="0"/>
          </a:p>
          <a:p>
            <a:r>
              <a:rPr lang="en-US" altLang="zh-CN" dirty="0"/>
              <a:t>【</a:t>
            </a:r>
            <a:r>
              <a:rPr lang="zh-CN" altLang="en-US" dirty="0"/>
              <a:t>子图划分</a:t>
            </a:r>
            <a:r>
              <a:rPr lang="en-US" altLang="zh-CN" dirty="0"/>
              <a:t>】</a:t>
            </a:r>
            <a:r>
              <a:rPr lang="zh-CN" altLang="en-US" dirty="0"/>
              <a:t>图划分分区，每个分区含顶点和相关边，默认使用哈希函数分配</a:t>
            </a:r>
            <a:r>
              <a:rPr lang="zh-CN" altLang="en-US" b="1" u="sng" dirty="0">
                <a:effectLst>
                  <a:outerShdw blurRad="38100" dist="38100" dir="2700000" algn="tl">
                    <a:srgbClr val="000000">
                      <a:alpha val="43137"/>
                    </a:srgbClr>
                  </a:outerShdw>
                </a:effectLst>
              </a:rPr>
              <a:t>顶点</a:t>
            </a:r>
            <a:r>
              <a:rPr lang="zh-CN" altLang="en-US" dirty="0"/>
              <a:t>至分区</a:t>
            </a:r>
            <a:endParaRPr lang="en-US" altLang="zh-CN" dirty="0"/>
          </a:p>
          <a:p>
            <a:r>
              <a:rPr lang="en-US" altLang="zh-CN" dirty="0"/>
              <a:t>【</a:t>
            </a:r>
            <a:r>
              <a:rPr lang="zh-CN" altLang="en-US" dirty="0"/>
              <a:t>计算流程</a:t>
            </a:r>
            <a:r>
              <a:rPr lang="en-US" altLang="zh-CN" dirty="0"/>
              <a:t>】</a:t>
            </a:r>
            <a:r>
              <a:rPr lang="en-US" altLang="zh-CN" b="0" i="0" dirty="0">
                <a:solidFill>
                  <a:srgbClr val="1A2029"/>
                </a:solidFill>
                <a:effectLst/>
                <a:latin typeface="-apple-system"/>
              </a:rPr>
              <a:t>Pregel</a:t>
            </a:r>
            <a:r>
              <a:rPr lang="zh-CN" altLang="en-US" b="0" i="0" dirty="0">
                <a:solidFill>
                  <a:srgbClr val="1A2029"/>
                </a:solidFill>
                <a:effectLst/>
                <a:latin typeface="-apple-system"/>
              </a:rPr>
              <a:t>通过</a:t>
            </a:r>
            <a:r>
              <a:rPr lang="zh-CN" altLang="en-US" b="1" i="0" u="sng" dirty="0">
                <a:solidFill>
                  <a:srgbClr val="1A2029"/>
                </a:solidFill>
                <a:effectLst>
                  <a:outerShdw blurRad="38100" dist="38100" dir="2700000" algn="tl">
                    <a:srgbClr val="000000">
                      <a:alpha val="43137"/>
                    </a:srgbClr>
                  </a:outerShdw>
                </a:effectLst>
                <a:latin typeface="-apple-system"/>
              </a:rPr>
              <a:t>超步</a:t>
            </a:r>
            <a:r>
              <a:rPr lang="zh-CN" altLang="en-US" b="0" i="0" dirty="0">
                <a:solidFill>
                  <a:srgbClr val="1A2029"/>
                </a:solidFill>
                <a:effectLst/>
                <a:latin typeface="-apple-system"/>
              </a:rPr>
              <a:t>组织图并行计算</a:t>
            </a:r>
            <a:r>
              <a:rPr lang="zh-CN" altLang="en-US" sz="1600" b="0" i="0" dirty="0">
                <a:solidFill>
                  <a:srgbClr val="1A2029"/>
                </a:solidFill>
                <a:effectLst/>
                <a:latin typeface="楷体" panose="02010609060101010101" pitchFamily="49" charset="-122"/>
                <a:ea typeface="楷体" panose="02010609060101010101" pitchFamily="49" charset="-122"/>
              </a:rPr>
              <a:t>①顶点在超步内并行执行计算②初始状态为活跃③完成任务后可变为非活跃，可通过接收消息重新激活（即被其他顶点的消息所激活）④顶点计算在节点本地独立进行，无外部资源竞争避免死锁⑤顶点通信在超步间的</a:t>
            </a:r>
            <a:r>
              <a:rPr lang="en-US" altLang="zh-CN" sz="1600" b="0" i="0" dirty="0">
                <a:solidFill>
                  <a:srgbClr val="1A2029"/>
                </a:solidFill>
                <a:effectLst/>
                <a:latin typeface="楷体" panose="02010609060101010101" pitchFamily="49" charset="-122"/>
                <a:ea typeface="楷体" panose="02010609060101010101" pitchFamily="49" charset="-122"/>
              </a:rPr>
              <a:t>barrier</a:t>
            </a:r>
            <a:r>
              <a:rPr lang="zh-CN" altLang="en-US" sz="1600" b="0" i="0" dirty="0">
                <a:solidFill>
                  <a:srgbClr val="1A2029"/>
                </a:solidFill>
                <a:effectLst/>
                <a:latin typeface="楷体" panose="02010609060101010101" pitchFamily="49" charset="-122"/>
                <a:ea typeface="楷体" panose="02010609060101010101" pitchFamily="49" charset="-122"/>
              </a:rPr>
              <a:t>同步时完成，消息在超步结束统一处理⑥所有顶点非活跃且无消息传递时，作业结束</a:t>
            </a:r>
            <a:r>
              <a:rPr lang="en-US" altLang="zh-CN" sz="1600" b="0" i="0" dirty="0">
                <a:solidFill>
                  <a:srgbClr val="1A2029"/>
                </a:solidFill>
                <a:effectLst/>
                <a:latin typeface="楷体" panose="02010609060101010101" pitchFamily="49" charset="-122"/>
                <a:ea typeface="楷体" panose="02010609060101010101" pitchFamily="49" charset="-122"/>
              </a:rPr>
              <a:t>【</a:t>
            </a:r>
            <a:r>
              <a:rPr lang="zh-CN" altLang="en-US" sz="1600" b="0" i="0" dirty="0">
                <a:solidFill>
                  <a:srgbClr val="1A2029"/>
                </a:solidFill>
                <a:effectLst/>
                <a:latin typeface="楷体" panose="02010609060101010101" pitchFamily="49" charset="-122"/>
                <a:ea typeface="楷体" panose="02010609060101010101" pitchFamily="49" charset="-122"/>
              </a:rPr>
              <a:t>顶点通信</a:t>
            </a:r>
            <a:r>
              <a:rPr lang="en-US" altLang="zh-CN" sz="1600" b="0" i="0" dirty="0">
                <a:solidFill>
                  <a:srgbClr val="1A2029"/>
                </a:solidFill>
                <a:effectLst/>
                <a:latin typeface="楷体" panose="02010609060101010101" pitchFamily="49" charset="-122"/>
                <a:ea typeface="楷体" panose="02010609060101010101" pitchFamily="49" charset="-122"/>
              </a:rPr>
              <a:t>】</a:t>
            </a:r>
            <a:r>
              <a:rPr lang="zh-CN" altLang="en-US" sz="1600" b="0" i="0" dirty="0">
                <a:solidFill>
                  <a:srgbClr val="1A2029"/>
                </a:solidFill>
                <a:effectLst/>
                <a:latin typeface="楷体" panose="02010609060101010101" pitchFamily="49" charset="-122"/>
                <a:ea typeface="楷体" panose="02010609060101010101" pitchFamily="49" charset="-122"/>
              </a:rPr>
              <a:t>纯消息传递模式 原因：（</a:t>
            </a:r>
            <a:r>
              <a:rPr lang="en-US" altLang="zh-CN" sz="1600" b="0" i="0" dirty="0">
                <a:solidFill>
                  <a:srgbClr val="1A2029"/>
                </a:solidFill>
                <a:effectLst/>
                <a:latin typeface="楷体" panose="02010609060101010101" pitchFamily="49" charset="-122"/>
                <a:ea typeface="楷体" panose="02010609060101010101" pitchFamily="49" charset="-122"/>
              </a:rPr>
              <a:t>1</a:t>
            </a:r>
            <a:r>
              <a:rPr lang="zh-CN" altLang="en-US" sz="1600" b="0" i="0" dirty="0">
                <a:solidFill>
                  <a:srgbClr val="1A2029"/>
                </a:solidFill>
                <a:effectLst/>
                <a:latin typeface="楷体" panose="02010609060101010101" pitchFamily="49" charset="-122"/>
                <a:ea typeface="楷体" panose="02010609060101010101" pitchFamily="49" charset="-122"/>
              </a:rPr>
              <a:t>）模型足够满足通信需要；（</a:t>
            </a:r>
            <a:r>
              <a:rPr lang="en-US" altLang="zh-CN" sz="1600" b="0" i="0" dirty="0">
                <a:solidFill>
                  <a:srgbClr val="1A2029"/>
                </a:solidFill>
                <a:effectLst/>
                <a:latin typeface="楷体" panose="02010609060101010101" pitchFamily="49" charset="-122"/>
                <a:ea typeface="楷体" panose="02010609060101010101" pitchFamily="49" charset="-122"/>
              </a:rPr>
              <a:t>2</a:t>
            </a:r>
            <a:r>
              <a:rPr lang="zh-CN" altLang="en-US" sz="1600" b="0" i="0" dirty="0">
                <a:solidFill>
                  <a:srgbClr val="1A2029"/>
                </a:solidFill>
                <a:effectLst/>
                <a:latin typeface="楷体" panose="02010609060101010101" pitchFamily="49" charset="-122"/>
                <a:ea typeface="楷体" panose="02010609060101010101" pitchFamily="49" charset="-122"/>
              </a:rPr>
              <a:t>）性能：分布式环境中从远程机器上读取一个值伴随有很高的时间延迟</a:t>
            </a:r>
            <a:endParaRPr lang="en-US" altLang="zh-CN" dirty="0">
              <a:latin typeface="楷体" panose="02010609060101010101" pitchFamily="49" charset="-122"/>
              <a:ea typeface="楷体" panose="02010609060101010101" pitchFamily="49" charset="-122"/>
            </a:endParaRPr>
          </a:p>
        </p:txBody>
      </p:sp>
      <p:pic>
        <p:nvPicPr>
          <p:cNvPr id="11" name="图片 10">
            <a:extLst>
              <a:ext uri="{FF2B5EF4-FFF2-40B4-BE49-F238E27FC236}">
                <a16:creationId xmlns:a16="http://schemas.microsoft.com/office/drawing/2014/main" id="{D6C3CD0E-846C-5FBE-AB9C-3E6E356A99DB}"/>
              </a:ext>
            </a:extLst>
          </p:cNvPr>
          <p:cNvPicPr>
            <a:picLocks noChangeAspect="1"/>
          </p:cNvPicPr>
          <p:nvPr/>
        </p:nvPicPr>
        <p:blipFill>
          <a:blip r:embed="rId3" cstate="print">
            <a:grayscl/>
            <a:lum bright="-20000" contrast="40000"/>
          </a:blip>
          <a:srcRect l="9427" r="13482" b="24139"/>
          <a:stretch/>
        </p:blipFill>
        <p:spPr>
          <a:xfrm>
            <a:off x="5294085" y="1267921"/>
            <a:ext cx="3886200" cy="10737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1C32FAEE-E78D-FDE3-5EB2-D54814B7331D}"/>
            </a:ext>
          </a:extLst>
        </p:cNvPr>
        <p:cNvGrpSpPr/>
        <p:nvPr/>
      </p:nvGrpSpPr>
      <p:grpSpPr>
        <a:xfrm>
          <a:off x="0" y="0"/>
          <a:ext cx="0" cy="0"/>
          <a:chOff x="0" y="0"/>
          <a:chExt cx="0" cy="0"/>
        </a:xfrm>
      </p:grpSpPr>
      <p:sp>
        <p:nvSpPr>
          <p:cNvPr id="7" name="TextBox 11">
            <a:extLst>
              <a:ext uri="{FF2B5EF4-FFF2-40B4-BE49-F238E27FC236}">
                <a16:creationId xmlns:a16="http://schemas.microsoft.com/office/drawing/2014/main" id="{F7AFA1C7-5001-0C13-5477-99A5E392A729}"/>
              </a:ext>
            </a:extLst>
          </p:cNvPr>
          <p:cNvSpPr txBox="1">
            <a:spLocks noChangeArrowheads="1"/>
          </p:cNvSpPr>
          <p:nvPr/>
        </p:nvSpPr>
        <p:spPr bwMode="auto">
          <a:xfrm>
            <a:off x="-66675" y="-85358"/>
            <a:ext cx="5562600" cy="4001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ACK</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实例（续）</a:t>
            </a:r>
          </a:p>
        </p:txBody>
      </p:sp>
      <p:sp>
        <p:nvSpPr>
          <p:cNvPr id="4" name="文本框 3">
            <a:extLst>
              <a:ext uri="{FF2B5EF4-FFF2-40B4-BE49-F238E27FC236}">
                <a16:creationId xmlns:a16="http://schemas.microsoft.com/office/drawing/2014/main" id="{D61BAC06-4916-A39E-DBE1-022E5C9F4788}"/>
              </a:ext>
            </a:extLst>
          </p:cNvPr>
          <p:cNvSpPr txBox="1"/>
          <p:nvPr/>
        </p:nvSpPr>
        <p:spPr>
          <a:xfrm>
            <a:off x="-66675" y="114697"/>
            <a:ext cx="9340849" cy="2585323"/>
          </a:xfrm>
          <a:prstGeom prst="rect">
            <a:avLst/>
          </a:prstGeom>
          <a:noFill/>
        </p:spPr>
        <p:txBody>
          <a:bodyPr wrap="square">
            <a:spAutoFit/>
          </a:bodyPr>
          <a:lstStyle/>
          <a:p>
            <a:r>
              <a:rPr lang="en-US" altLang="zh-CN" dirty="0"/>
              <a:t>ack-</a:t>
            </a:r>
            <a:r>
              <a:rPr lang="en-US" altLang="zh-CN" dirty="0" err="1"/>
              <a:t>val</a:t>
            </a:r>
            <a:r>
              <a:rPr lang="en-US" altLang="zh-CN" dirty="0"/>
              <a:t> = ack-</a:t>
            </a:r>
            <a:r>
              <a:rPr lang="en-US" altLang="zh-CN" dirty="0" err="1"/>
              <a:t>val</a:t>
            </a:r>
            <a:r>
              <a:rPr lang="en-US" altLang="zh-CN" dirty="0"/>
              <a:t> XOR tmp-ack-val-1= 0011 XOR 0111 = 0100</a:t>
            </a:r>
            <a:r>
              <a:rPr lang="zh-CN" altLang="en-US" dirty="0"/>
              <a:t>；</a:t>
            </a:r>
            <a:endParaRPr lang="en-US" altLang="zh-CN" dirty="0"/>
          </a:p>
          <a:p>
            <a:r>
              <a:rPr lang="en-US" altLang="zh-CN" dirty="0"/>
              <a:t>Bolt2</a:t>
            </a:r>
            <a:r>
              <a:rPr lang="zh-CN" altLang="en-US" dirty="0"/>
              <a:t>在送出的</a:t>
            </a:r>
            <a:r>
              <a:rPr lang="en-US" altLang="zh-CN" dirty="0"/>
              <a:t>Ack</a:t>
            </a:r>
            <a:r>
              <a:rPr lang="zh-CN" altLang="en-US" dirty="0"/>
              <a:t>消息中包含</a:t>
            </a:r>
            <a:r>
              <a:rPr lang="en-US" altLang="zh-CN" dirty="0"/>
              <a:t>tmp-ack-val-2 = 1010 XOR 1111 = 0101</a:t>
            </a:r>
            <a:r>
              <a:rPr lang="zh-CN" altLang="en-US" dirty="0"/>
              <a:t>；</a:t>
            </a:r>
            <a:r>
              <a:rPr lang="en-US" altLang="zh-CN" dirty="0"/>
              <a:t>Acker</a:t>
            </a:r>
            <a:r>
              <a:rPr lang="zh-CN" altLang="en-US" dirty="0"/>
              <a:t>收到</a:t>
            </a:r>
            <a:r>
              <a:rPr lang="en-US" altLang="zh-CN" dirty="0"/>
              <a:t>Bolt2</a:t>
            </a:r>
            <a:r>
              <a:rPr lang="zh-CN" altLang="en-US" dirty="0"/>
              <a:t>的</a:t>
            </a:r>
            <a:r>
              <a:rPr lang="en-US" altLang="zh-CN" dirty="0"/>
              <a:t>Ack</a:t>
            </a:r>
            <a:r>
              <a:rPr lang="zh-CN" altLang="en-US" dirty="0"/>
              <a:t>消息，</a:t>
            </a:r>
            <a:r>
              <a:rPr lang="en-US" altLang="zh-CN" dirty="0"/>
              <a:t>ack-</a:t>
            </a:r>
            <a:r>
              <a:rPr lang="en-US" altLang="zh-CN" dirty="0" err="1"/>
              <a:t>val</a:t>
            </a:r>
            <a:r>
              <a:rPr lang="en-US" altLang="zh-CN" dirty="0"/>
              <a:t> = ack-</a:t>
            </a:r>
            <a:r>
              <a:rPr lang="en-US" altLang="zh-CN" dirty="0" err="1"/>
              <a:t>val</a:t>
            </a:r>
            <a:r>
              <a:rPr lang="en-US" altLang="zh-CN" dirty="0"/>
              <a:t> XOR tmp-ack-val-2= 0100 XOR 0101 = 0001;</a:t>
            </a:r>
            <a:r>
              <a:rPr lang="zh-CN" altLang="en-US" dirty="0"/>
              <a:t>步骤二结束时 </a:t>
            </a:r>
            <a:r>
              <a:rPr lang="en-US" altLang="zh-CN" dirty="0"/>
              <a:t>ack-</a:t>
            </a:r>
            <a:r>
              <a:rPr lang="en-US" altLang="zh-CN" dirty="0" err="1"/>
              <a:t>val</a:t>
            </a:r>
            <a:r>
              <a:rPr lang="en-US" altLang="zh-CN" dirty="0"/>
              <a:t> = 0001;</a:t>
            </a:r>
          </a:p>
          <a:p>
            <a:r>
              <a:rPr lang="zh-CN" altLang="en-US" dirty="0"/>
              <a:t>③</a:t>
            </a:r>
            <a:r>
              <a:rPr lang="en-US" altLang="zh-CN" dirty="0"/>
              <a:t>Bolt3</a:t>
            </a:r>
            <a:r>
              <a:rPr lang="zh-CN" altLang="en-US" dirty="0"/>
              <a:t>在送出的</a:t>
            </a:r>
            <a:r>
              <a:rPr lang="en-US" altLang="zh-CN" dirty="0"/>
              <a:t>Ack</a:t>
            </a:r>
            <a:r>
              <a:rPr lang="zh-CN" altLang="en-US" dirty="0"/>
              <a:t>消息中包含</a:t>
            </a:r>
            <a:r>
              <a:rPr lang="en-US" altLang="zh-CN" dirty="0"/>
              <a:t>tmp-ack-val-3 = 1110 XOR 1111 = 0001</a:t>
            </a:r>
            <a:r>
              <a:rPr lang="zh-CN" altLang="en-US" dirty="0"/>
              <a:t>；</a:t>
            </a:r>
            <a:r>
              <a:rPr lang="en-US" altLang="zh-CN" dirty="0"/>
              <a:t>Acker</a:t>
            </a:r>
            <a:r>
              <a:rPr lang="zh-CN" altLang="en-US" dirty="0"/>
              <a:t>收到</a:t>
            </a:r>
            <a:r>
              <a:rPr lang="en-US" altLang="zh-CN" dirty="0"/>
              <a:t>Bolt3</a:t>
            </a:r>
            <a:r>
              <a:rPr lang="zh-CN" altLang="en-US" dirty="0"/>
              <a:t>的</a:t>
            </a:r>
            <a:r>
              <a:rPr lang="en-US" altLang="zh-CN" dirty="0"/>
              <a:t>Ack</a:t>
            </a:r>
            <a:r>
              <a:rPr lang="zh-CN" altLang="en-US" dirty="0"/>
              <a:t>消息，</a:t>
            </a:r>
            <a:r>
              <a:rPr lang="en-US" altLang="zh-CN" dirty="0"/>
              <a:t>ack-</a:t>
            </a:r>
            <a:r>
              <a:rPr lang="en-US" altLang="zh-CN" dirty="0" err="1"/>
              <a:t>val</a:t>
            </a:r>
            <a:r>
              <a:rPr lang="en-US" altLang="zh-CN" dirty="0"/>
              <a:t> = ack-</a:t>
            </a:r>
            <a:r>
              <a:rPr lang="en-US" altLang="zh-CN" dirty="0" err="1"/>
              <a:t>val</a:t>
            </a:r>
            <a:r>
              <a:rPr lang="en-US" altLang="zh-CN" dirty="0"/>
              <a:t> XOR tmp-ack-val-3= 0001 XOR 0001 = 0000;</a:t>
            </a:r>
            <a:r>
              <a:rPr lang="zh-CN" altLang="en-US" dirty="0"/>
              <a:t>步骤三结束时，</a:t>
            </a:r>
            <a:r>
              <a:rPr lang="en-US" altLang="zh-CN" dirty="0"/>
              <a:t>ack-</a:t>
            </a:r>
            <a:r>
              <a:rPr lang="en-US" altLang="zh-CN" dirty="0" err="1"/>
              <a:t>val</a:t>
            </a:r>
            <a:r>
              <a:rPr lang="en-US" altLang="zh-CN" dirty="0"/>
              <a:t> = 0</a:t>
            </a:r>
            <a:r>
              <a:rPr lang="zh-CN" altLang="en-US" dirty="0"/>
              <a:t>；因此判定该</a:t>
            </a:r>
            <a:r>
              <a:rPr lang="en-US" altLang="zh-CN" dirty="0"/>
              <a:t>Tuple Tree</a:t>
            </a:r>
            <a:r>
              <a:rPr lang="zh-CN" altLang="en-US" dirty="0"/>
              <a:t>处理完毕，计算结束。</a:t>
            </a:r>
            <a:endParaRPr lang="en-US" altLang="zh-CN" dirty="0"/>
          </a:p>
          <a:p>
            <a:r>
              <a:rPr lang="en-US" altLang="zh-CN"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关闭或部分关闭</a:t>
            </a:r>
            <a:r>
              <a:rPr lang="en-US" altLang="zh-CN"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Storm</a:t>
            </a:r>
            <a:r>
              <a:rPr lang="zh-CN" altLang="en-US"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的</a:t>
            </a:r>
            <a:r>
              <a:rPr lang="en-US" altLang="zh-CN"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ACK</a:t>
            </a:r>
            <a:r>
              <a:rPr lang="zh-CN" altLang="en-US"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机制</a:t>
            </a:r>
            <a:r>
              <a:rPr lang="en-US" altLang="zh-CN"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设</a:t>
            </a:r>
            <a:r>
              <a:rPr lang="en-US" altLang="zh-CN" dirty="0" err="1">
                <a:latin typeface="楷体" panose="02010609060101010101" pitchFamily="49" charset="-122"/>
                <a:ea typeface="楷体" panose="02010609060101010101" pitchFamily="49" charset="-122"/>
              </a:rPr>
              <a:t>Config.TOPOLOGY_ACKERS</a:t>
            </a:r>
            <a:r>
              <a:rPr lang="zh-CN" altLang="en-US" dirty="0">
                <a:latin typeface="楷体" panose="02010609060101010101" pitchFamily="49" charset="-122"/>
                <a:ea typeface="楷体" panose="02010609060101010101" pitchFamily="49" charset="-122"/>
              </a:rPr>
              <a:t>为</a:t>
            </a:r>
            <a:r>
              <a:rPr lang="en-US" altLang="zh-CN" dirty="0">
                <a:latin typeface="楷体" panose="02010609060101010101" pitchFamily="49" charset="-122"/>
                <a:ea typeface="楷体" panose="02010609060101010101" pitchFamily="49" charset="-122"/>
              </a:rPr>
              <a:t>0</a:t>
            </a:r>
            <a:r>
              <a:rPr lang="zh-CN" altLang="en-US" dirty="0">
                <a:latin typeface="楷体" panose="02010609060101010101" pitchFamily="49" charset="-122"/>
                <a:ea typeface="楷体" panose="02010609060101010101" pitchFamily="49" charset="-122"/>
              </a:rPr>
              <a:t>立即</a:t>
            </a:r>
            <a:r>
              <a:rPr lang="en-US" altLang="zh-CN" dirty="0">
                <a:latin typeface="楷体" panose="02010609060101010101" pitchFamily="49" charset="-122"/>
                <a:ea typeface="楷体" panose="02010609060101010101" pitchFamily="49" charset="-122"/>
              </a:rPr>
              <a:t>ack Spout tuples</a:t>
            </a:r>
            <a:r>
              <a:rPr lang="zh-CN" altLang="en-US" dirty="0">
                <a:latin typeface="楷体" panose="02010609060101010101" pitchFamily="49" charset="-122"/>
                <a:ea typeface="楷体" panose="02010609060101010101" pitchFamily="49" charset="-122"/>
              </a:rPr>
              <a:t>，不设置</a:t>
            </a:r>
            <a:r>
              <a:rPr lang="en-US" altLang="zh-CN" dirty="0" err="1">
                <a:latin typeface="楷体" panose="02010609060101010101" pitchFamily="49" charset="-122"/>
                <a:ea typeface="楷体" panose="02010609060101010101" pitchFamily="49" charset="-122"/>
              </a:rPr>
              <a:t>msgId</a:t>
            </a:r>
            <a:r>
              <a:rPr lang="zh-CN" altLang="en-US" dirty="0">
                <a:latin typeface="楷体" panose="02010609060101010101" pitchFamily="49" charset="-122"/>
                <a:ea typeface="楷体" panose="02010609060101010101" pitchFamily="49" charset="-122"/>
              </a:rPr>
              <a:t>实现不可靠发射，或在</a:t>
            </a:r>
            <a:r>
              <a:rPr lang="en-US" altLang="zh-CN" dirty="0">
                <a:latin typeface="楷体" panose="02010609060101010101" pitchFamily="49" charset="-122"/>
                <a:ea typeface="楷体" panose="02010609060101010101" pitchFamily="49" charset="-122"/>
              </a:rPr>
              <a:t>Bolt</a:t>
            </a:r>
            <a:r>
              <a:rPr lang="zh-CN" altLang="en-US" dirty="0">
                <a:latin typeface="楷体" panose="02010609060101010101" pitchFamily="49" charset="-122"/>
                <a:ea typeface="楷体" panose="02010609060101010101" pitchFamily="49" charset="-122"/>
              </a:rPr>
              <a:t>发射时不锚定</a:t>
            </a:r>
            <a:r>
              <a:rPr lang="en-US" altLang="zh-CN" dirty="0">
                <a:latin typeface="楷体" panose="02010609060101010101" pitchFamily="49" charset="-122"/>
                <a:ea typeface="楷体" panose="02010609060101010101" pitchFamily="49" charset="-122"/>
              </a:rPr>
              <a:t>tuples</a:t>
            </a:r>
            <a:r>
              <a:rPr lang="zh-CN" altLang="en-US" dirty="0">
                <a:latin typeface="楷体" panose="02010609060101010101" pitchFamily="49" charset="-122"/>
                <a:ea typeface="楷体" panose="02010609060101010101" pitchFamily="49" charset="-122"/>
              </a:rPr>
              <a:t>以排除它们出</a:t>
            </a:r>
            <a:r>
              <a:rPr lang="en-US" altLang="zh-CN" dirty="0">
                <a:latin typeface="楷体" panose="02010609060101010101" pitchFamily="49" charset="-122"/>
                <a:ea typeface="楷体" panose="02010609060101010101" pitchFamily="49" charset="-122"/>
              </a:rPr>
              <a:t>Tuple Tree</a:t>
            </a:r>
            <a:r>
              <a:rPr lang="zh-CN" altLang="en-US" dirty="0">
                <a:latin typeface="楷体" panose="02010609060101010101" pitchFamily="49" charset="-122"/>
                <a:ea typeface="楷体" panose="02010609060101010101" pitchFamily="49" charset="-122"/>
              </a:rPr>
              <a:t>跟踪</a:t>
            </a:r>
            <a:endParaRPr lang="zh-CN" altLang="en-US" dirty="0"/>
          </a:p>
        </p:txBody>
      </p:sp>
      <p:sp>
        <p:nvSpPr>
          <p:cNvPr id="5" name="TextBox 12">
            <a:extLst>
              <a:ext uri="{FF2B5EF4-FFF2-40B4-BE49-F238E27FC236}">
                <a16:creationId xmlns:a16="http://schemas.microsoft.com/office/drawing/2014/main" id="{3E44990F-255C-3727-12C9-D54249EDC8EA}"/>
              </a:ext>
            </a:extLst>
          </p:cNvPr>
          <p:cNvSpPr txBox="1">
            <a:spLocks noChangeArrowheads="1"/>
          </p:cNvSpPr>
          <p:nvPr/>
        </p:nvSpPr>
        <p:spPr bwMode="auto">
          <a:xfrm>
            <a:off x="609599" y="2546131"/>
            <a:ext cx="7924800" cy="400110"/>
          </a:xfrm>
          <a:prstGeom prst="rect">
            <a:avLst/>
          </a:prstGeom>
          <a:noFill/>
          <a:ln w="9525">
            <a:noFill/>
            <a:miter lim="800000"/>
          </a:ln>
        </p:spPr>
        <p:txBody>
          <a:bodyPr wrap="square">
            <a:spAutoFit/>
          </a:bodyPr>
          <a:lstStyle/>
          <a:p>
            <a:pPr algn="ctr"/>
            <a:r>
              <a:rPr lang="en-US" altLang="zh-CN" sz="2000" b="1" dirty="0">
                <a:solidFill>
                  <a:srgbClr val="002060"/>
                </a:solidFill>
                <a:latin typeface="微软雅黑" panose="020B0503020204020204" pitchFamily="34" charset="-122"/>
                <a:ea typeface="微软雅黑" panose="020B0503020204020204" pitchFamily="34" charset="-122"/>
              </a:rPr>
              <a:t>Lecture 20   </a:t>
            </a:r>
            <a:r>
              <a:rPr lang="en-US" altLang="zh-CN" sz="2000" b="1" dirty="0" err="1">
                <a:solidFill>
                  <a:srgbClr val="002060"/>
                </a:solidFill>
                <a:latin typeface="微软雅黑" panose="020B0503020204020204" pitchFamily="34" charset="-122"/>
                <a:ea typeface="微软雅黑" panose="020B0503020204020204" pitchFamily="34" charset="-122"/>
              </a:rPr>
              <a:t>ElasticSearch</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分布式搜索引擎</a:t>
            </a:r>
            <a:r>
              <a:rPr lang="en-US" altLang="zh-CN" sz="2000" b="1" dirty="0">
                <a:solidFill>
                  <a:srgbClr val="002060"/>
                </a:solidFill>
                <a:latin typeface="微软雅黑" panose="020B0503020204020204" pitchFamily="34" charset="-122"/>
                <a:ea typeface="微软雅黑" panose="020B0503020204020204" pitchFamily="34" charset="-122"/>
              </a:rPr>
              <a:t>	</a:t>
            </a:r>
            <a:endParaRPr lang="zh-CN" altLang="en-US" sz="2000" b="1" dirty="0">
              <a:solidFill>
                <a:srgbClr val="002060"/>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F13DA8B-18C5-894F-CE83-37E56B254143}"/>
              </a:ext>
            </a:extLst>
          </p:cNvPr>
          <p:cNvSpPr txBox="1"/>
          <p:nvPr/>
        </p:nvSpPr>
        <p:spPr>
          <a:xfrm>
            <a:off x="-66675" y="2748387"/>
            <a:ext cx="9188449" cy="2831544"/>
          </a:xfrm>
          <a:prstGeom prst="rect">
            <a:avLst/>
          </a:prstGeom>
          <a:noFill/>
        </p:spPr>
        <p:txBody>
          <a:bodyPr wrap="square">
            <a:spAutoFit/>
          </a:bodyPr>
          <a:lstStyle/>
          <a:p>
            <a:r>
              <a:rPr lang="zh-CN" altLang="en-US" sz="1600" dirty="0">
                <a:latin typeface="楷体" panose="02010609060101010101" pitchFamily="49" charset="-122"/>
                <a:ea typeface="楷体" panose="02010609060101010101" pitchFamily="49" charset="-122"/>
              </a:rPr>
              <a:t>基于</a:t>
            </a:r>
            <a:r>
              <a:rPr lang="en-US" altLang="zh-CN" sz="1600" dirty="0">
                <a:latin typeface="楷体" panose="02010609060101010101" pitchFamily="49" charset="-122"/>
                <a:ea typeface="楷体" panose="02010609060101010101" pitchFamily="49" charset="-122"/>
              </a:rPr>
              <a:t>Lucene</a:t>
            </a:r>
            <a:r>
              <a:rPr lang="zh-CN" altLang="en-US" sz="1600" dirty="0">
                <a:latin typeface="楷体" panose="02010609060101010101" pitchFamily="49" charset="-122"/>
                <a:ea typeface="楷体" panose="02010609060101010101" pitchFamily="49" charset="-122"/>
              </a:rPr>
              <a:t>的分布式搜索引擎</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低时延高扩展性</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兼文档数据库</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可实时分析</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易扩展处理</a:t>
            </a:r>
            <a:r>
              <a:rPr lang="en-US" altLang="zh-CN" sz="1600" dirty="0">
                <a:latin typeface="楷体" panose="02010609060101010101" pitchFamily="49" charset="-122"/>
                <a:ea typeface="楷体" panose="02010609060101010101" pitchFamily="49" charset="-122"/>
              </a:rPr>
              <a:t>PB</a:t>
            </a:r>
            <a:r>
              <a:rPr lang="zh-CN" altLang="en-US" sz="1600" dirty="0">
                <a:latin typeface="楷体" panose="02010609060101010101" pitchFamily="49" charset="-122"/>
                <a:ea typeface="楷体" panose="02010609060101010101" pitchFamily="49" charset="-122"/>
              </a:rPr>
              <a:t>级数据</a:t>
            </a:r>
            <a:endParaRPr lang="en-US" altLang="zh-CN" sz="1600" dirty="0">
              <a:latin typeface="楷体" panose="02010609060101010101" pitchFamily="49" charset="-122"/>
              <a:ea typeface="楷体" panose="02010609060101010101" pitchFamily="49" charset="-122"/>
            </a:endParaRPr>
          </a:p>
          <a:p>
            <a:r>
              <a:rPr lang="en-US" altLang="zh-CN" dirty="0">
                <a:latin typeface="+mj-ea"/>
                <a:ea typeface="+mj-ea"/>
              </a:rPr>
              <a:t>【</a:t>
            </a:r>
            <a:r>
              <a:rPr lang="zh-CN" altLang="en-US" dirty="0">
                <a:latin typeface="+mj-ea"/>
                <a:ea typeface="+mj-ea"/>
              </a:rPr>
              <a:t>特点</a:t>
            </a:r>
            <a:r>
              <a:rPr lang="en-US" altLang="zh-CN" dirty="0">
                <a:latin typeface="+mj-ea"/>
                <a:ea typeface="+mj-ea"/>
              </a:rPr>
              <a:t>】</a:t>
            </a:r>
            <a:r>
              <a:rPr lang="zh-CN" altLang="en-US" dirty="0">
                <a:latin typeface="楷体" panose="02010609060101010101" pitchFamily="49" charset="-122"/>
                <a:ea typeface="楷体" panose="02010609060101010101" pitchFamily="49" charset="-122"/>
              </a:rPr>
              <a:t>分布式存储</a:t>
            </a:r>
            <a:r>
              <a:rPr lang="en-US" altLang="zh-CN" dirty="0">
                <a:latin typeface="楷体" panose="02010609060101010101" pitchFamily="49" charset="-122"/>
                <a:ea typeface="楷体" panose="02010609060101010101" pitchFamily="49" charset="-122"/>
              </a:rPr>
              <a:t>,</a:t>
            </a:r>
            <a:r>
              <a:rPr lang="zh-CN" altLang="en-US" b="1" u="sng" dirty="0">
                <a:latin typeface="楷体" panose="02010609060101010101" pitchFamily="49" charset="-122"/>
                <a:ea typeface="楷体" panose="02010609060101010101" pitchFamily="49" charset="-122"/>
              </a:rPr>
              <a:t>全文</a:t>
            </a:r>
            <a:r>
              <a:rPr lang="zh-CN" altLang="en-US" dirty="0">
                <a:latin typeface="楷体" panose="02010609060101010101" pitchFamily="49" charset="-122"/>
                <a:ea typeface="楷体" panose="02010609060101010101" pitchFamily="49" charset="-122"/>
              </a:rPr>
              <a:t>索引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实时搜索</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可扩百服务器处理</a:t>
            </a:r>
            <a:r>
              <a:rPr lang="en-US" altLang="zh-CN" dirty="0">
                <a:latin typeface="楷体" panose="02010609060101010101" pitchFamily="49" charset="-122"/>
                <a:ea typeface="楷体" panose="02010609060101010101" pitchFamily="49" charset="-122"/>
              </a:rPr>
              <a:t>PB</a:t>
            </a:r>
            <a:r>
              <a:rPr lang="zh-CN" altLang="en-US" dirty="0">
                <a:latin typeface="楷体" panose="02010609060101010101" pitchFamily="49" charset="-122"/>
                <a:ea typeface="楷体" panose="02010609060101010101" pitchFamily="49" charset="-122"/>
              </a:rPr>
              <a:t>级结构化与非结构化数据</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r>
              <a:rPr lang="zh-CN" altLang="en-US" dirty="0">
                <a:latin typeface="+mj-ea"/>
                <a:ea typeface="+mj-ea"/>
              </a:rPr>
              <a:t>核心技术</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分布式文档数据库，存结构化和非结构化数据，倒排索引支持近实时查询，内存索引压缩提高查询速度，水平扩展性强，提供</a:t>
            </a:r>
            <a:r>
              <a:rPr lang="en-US" altLang="zh-CN" dirty="0">
                <a:latin typeface="楷体" panose="02010609060101010101" pitchFamily="49" charset="-122"/>
                <a:ea typeface="楷体" panose="02010609060101010101" pitchFamily="49" charset="-122"/>
              </a:rPr>
              <a:t>Restful</a:t>
            </a:r>
            <a:r>
              <a:rPr lang="zh-CN" altLang="en-US" dirty="0">
                <a:latin typeface="楷体" panose="02010609060101010101" pitchFamily="49" charset="-122"/>
                <a:ea typeface="楷体" panose="02010609060101010101" pitchFamily="49" charset="-122"/>
              </a:rPr>
              <a:t>访问接口。</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r>
              <a:rPr lang="zh-CN" altLang="en-US" dirty="0">
                <a:latin typeface="+mj-ea"/>
                <a:ea typeface="+mj-ea"/>
              </a:rPr>
              <a:t>逻辑架构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索引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类型</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文档</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分词</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字段</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倒排索引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倒排列表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内存中索引压缩</a:t>
            </a:r>
            <a:r>
              <a:rPr lang="en-US" altLang="zh-CN" dirty="0">
                <a:latin typeface="楷体" panose="02010609060101010101" pitchFamily="49" charset="-122"/>
                <a:ea typeface="楷体" panose="02010609060101010101" pitchFamily="49" charset="-122"/>
              </a:rPr>
              <a:t>/FST【</a:t>
            </a:r>
            <a:r>
              <a:rPr lang="zh-CN" altLang="en-US" dirty="0">
                <a:latin typeface="+mj-ea"/>
                <a:ea typeface="+mj-ea"/>
              </a:rPr>
              <a:t>物理架构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集群节点</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主节点选举</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分片</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副本</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路由算法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索引写入</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查询处理</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数据获取</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容错</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a:t>
            </a:r>
            <a:r>
              <a:rPr lang="zh-CN" altLang="en-US" dirty="0">
                <a:latin typeface="+mj-ea"/>
                <a:ea typeface="+mj-ea"/>
              </a:rPr>
              <a:t>计算架构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自底向上：①</a:t>
            </a:r>
            <a:r>
              <a:rPr lang="en-US" altLang="zh-CN" dirty="0">
                <a:latin typeface="楷体" panose="02010609060101010101" pitchFamily="49" charset="-122"/>
                <a:ea typeface="楷体" panose="02010609060101010101" pitchFamily="49" charset="-122"/>
              </a:rPr>
              <a:t>Gateway</a:t>
            </a:r>
            <a:r>
              <a:rPr lang="zh-CN" altLang="en-US" dirty="0">
                <a:latin typeface="楷体" panose="02010609060101010101" pitchFamily="49" charset="-122"/>
                <a:ea typeface="楷体" panose="02010609060101010101" pitchFamily="49" charset="-122"/>
              </a:rPr>
              <a:t>实现索引持久化②基于</a:t>
            </a:r>
            <a:r>
              <a:rPr lang="en-US" altLang="zh-CN" dirty="0">
                <a:latin typeface="楷体" panose="02010609060101010101" pitchFamily="49" charset="-122"/>
                <a:ea typeface="楷体" panose="02010609060101010101" pitchFamily="49" charset="-122"/>
              </a:rPr>
              <a:t>Distributed Lucene Directory</a:t>
            </a:r>
            <a:r>
              <a:rPr lang="zh-CN" altLang="en-US" dirty="0">
                <a:latin typeface="楷体" panose="02010609060101010101" pitchFamily="49" charset="-122"/>
                <a:ea typeface="楷体" panose="02010609060101010101" pitchFamily="49" charset="-122"/>
              </a:rPr>
              <a:t>③</a:t>
            </a:r>
            <a:r>
              <a:rPr lang="en-US" altLang="zh-CN" dirty="0">
                <a:latin typeface="楷体" panose="02010609060101010101" pitchFamily="49" charset="-122"/>
                <a:ea typeface="楷体" panose="02010609060101010101" pitchFamily="49" charset="-122"/>
              </a:rPr>
              <a:t>ES</a:t>
            </a:r>
            <a:r>
              <a:rPr lang="zh-CN" altLang="en-US" dirty="0">
                <a:latin typeface="楷体" panose="02010609060101010101" pitchFamily="49" charset="-122"/>
                <a:ea typeface="楷体" panose="02010609060101010101" pitchFamily="49" charset="-122"/>
              </a:rPr>
              <a:t>模块：索引、搜索、映射解析等，支持节点发现、脚本语言和插件③传输模块支持多种协议，</a:t>
            </a:r>
            <a:r>
              <a:rPr lang="en-US" altLang="zh-CN" dirty="0">
                <a:latin typeface="楷体" panose="02010609060101010101" pitchFamily="49" charset="-122"/>
                <a:ea typeface="楷体" panose="02010609060101010101" pitchFamily="49" charset="-122"/>
              </a:rPr>
              <a:t>JMX</a:t>
            </a:r>
            <a:r>
              <a:rPr lang="zh-CN" altLang="en-US" dirty="0">
                <a:latin typeface="楷体" panose="02010609060101010101" pitchFamily="49" charset="-122"/>
                <a:ea typeface="楷体" panose="02010609060101010101" pitchFamily="49" charset="-122"/>
              </a:rPr>
              <a:t>用于管理</a:t>
            </a:r>
            <a:r>
              <a:rPr lang="en-US" altLang="zh-CN" dirty="0">
                <a:latin typeface="楷体" panose="02010609060101010101" pitchFamily="49" charset="-122"/>
                <a:ea typeface="楷体" panose="02010609060101010101" pitchFamily="49" charset="-122"/>
              </a:rPr>
              <a:t>ES</a:t>
            </a:r>
            <a:r>
              <a:rPr lang="zh-CN" altLang="en-US" dirty="0">
                <a:latin typeface="楷体" panose="02010609060101010101" pitchFamily="49" charset="-122"/>
                <a:ea typeface="楷体" panose="02010609060101010101" pitchFamily="49" charset="-122"/>
              </a:rPr>
              <a:t>应用④用户通过</a:t>
            </a:r>
            <a:r>
              <a:rPr lang="en-US" altLang="zh-CN" dirty="0">
                <a:latin typeface="楷体" panose="02010609060101010101" pitchFamily="49" charset="-122"/>
                <a:ea typeface="楷体" panose="02010609060101010101" pitchFamily="49" charset="-122"/>
              </a:rPr>
              <a:t>RESTful</a:t>
            </a:r>
            <a:r>
              <a:rPr lang="zh-CN" altLang="en-US" dirty="0">
                <a:latin typeface="楷体" panose="02010609060101010101" pitchFamily="49" charset="-122"/>
                <a:ea typeface="楷体" panose="02010609060101010101" pitchFamily="49" charset="-122"/>
              </a:rPr>
              <a:t>接口或</a:t>
            </a:r>
            <a:r>
              <a:rPr lang="en-US" altLang="zh-CN" dirty="0">
                <a:latin typeface="楷体" panose="02010609060101010101" pitchFamily="49" charset="-122"/>
                <a:ea typeface="楷体" panose="02010609060101010101" pitchFamily="49" charset="-122"/>
              </a:rPr>
              <a:t>Java</a:t>
            </a:r>
            <a:r>
              <a:rPr lang="zh-CN" altLang="en-US" dirty="0">
                <a:latin typeface="楷体" panose="02010609060101010101" pitchFamily="49" charset="-122"/>
                <a:ea typeface="楷体" panose="02010609060101010101" pitchFamily="49" charset="-122"/>
              </a:rPr>
              <a:t>与集群交互</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
        <p:nvSpPr>
          <p:cNvPr id="9" name="TextBox 11">
            <a:extLst>
              <a:ext uri="{FF2B5EF4-FFF2-40B4-BE49-F238E27FC236}">
                <a16:creationId xmlns:a16="http://schemas.microsoft.com/office/drawing/2014/main" id="{DD3F601E-77D5-19FA-7687-593812551D64}"/>
              </a:ext>
            </a:extLst>
          </p:cNvPr>
          <p:cNvSpPr txBox="1">
            <a:spLocks noChangeArrowheads="1"/>
          </p:cNvSpPr>
          <p:nvPr/>
        </p:nvSpPr>
        <p:spPr bwMode="auto">
          <a:xfrm>
            <a:off x="-98425" y="5179821"/>
            <a:ext cx="5562600" cy="4001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a:t>
            </a:r>
            <a:r>
              <a:rPr lang="en-US" altLang="zh-CN" sz="2000" b="1" dirty="0">
                <a:solidFill>
                  <a:prstClr val="black"/>
                </a:solidFill>
                <a:latin typeface="微软雅黑" panose="020B0503020204020204" pitchFamily="34" charset="-122"/>
                <a:ea typeface="微软雅黑" panose="020B0503020204020204" pitchFamily="34" charset="-122"/>
              </a:rPr>
              <a:t>.1</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ElasticSearch</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逻辑架构</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索引</a:t>
            </a:r>
          </a:p>
        </p:txBody>
      </p:sp>
      <p:sp>
        <p:nvSpPr>
          <p:cNvPr id="10" name="文本框 9">
            <a:extLst>
              <a:ext uri="{FF2B5EF4-FFF2-40B4-BE49-F238E27FC236}">
                <a16:creationId xmlns:a16="http://schemas.microsoft.com/office/drawing/2014/main" id="{9B1E0E98-A421-E9C7-065C-F6290666F58F}"/>
              </a:ext>
            </a:extLst>
          </p:cNvPr>
          <p:cNvSpPr txBox="1"/>
          <p:nvPr/>
        </p:nvSpPr>
        <p:spPr>
          <a:xfrm>
            <a:off x="-98425" y="5410200"/>
            <a:ext cx="9340849" cy="1477328"/>
          </a:xfrm>
          <a:prstGeom prst="rect">
            <a:avLst/>
          </a:prstGeom>
          <a:noFill/>
        </p:spPr>
        <p:txBody>
          <a:bodyPr wrap="square">
            <a:spAutoFit/>
          </a:bodyPr>
          <a:lstStyle/>
          <a:p>
            <a:r>
              <a:rPr lang="en-US" altLang="zh-CN" dirty="0">
                <a:latin typeface="+mj-ea"/>
                <a:ea typeface="+mj-ea"/>
              </a:rPr>
              <a:t>【</a:t>
            </a:r>
            <a:r>
              <a:rPr lang="zh-CN" altLang="en-US" dirty="0">
                <a:latin typeface="+mj-ea"/>
                <a:ea typeface="+mj-ea"/>
              </a:rPr>
              <a:t>正向索引</a:t>
            </a:r>
            <a:r>
              <a:rPr lang="en-US" altLang="zh-CN" dirty="0">
                <a:latin typeface="+mj-ea"/>
                <a:ea typeface="+mj-ea"/>
              </a:rPr>
              <a:t>】</a:t>
            </a:r>
            <a:r>
              <a:rPr lang="zh-CN" altLang="en-US" dirty="0">
                <a:latin typeface="楷体" panose="02010609060101010101" pitchFamily="49" charset="-122"/>
                <a:ea typeface="楷体" panose="02010609060101010101" pitchFamily="49" charset="-122"/>
              </a:rPr>
              <a:t>文档</a:t>
            </a:r>
            <a:r>
              <a:rPr lang="en-US" altLang="zh-CN" dirty="0">
                <a:latin typeface="楷体" panose="02010609060101010101" pitchFamily="49" charset="-122"/>
                <a:ea typeface="楷体" panose="02010609060101010101" pitchFamily="49" charset="-122"/>
              </a:rPr>
              <a:t>1ID&gt; </a:t>
            </a:r>
            <a:r>
              <a:rPr lang="zh-CN" altLang="en-US" dirty="0">
                <a:latin typeface="楷体" panose="02010609060101010101" pitchFamily="49" charset="-122"/>
                <a:ea typeface="楷体" panose="02010609060101010101" pitchFamily="49" charset="-122"/>
              </a:rPr>
              <a:t>单词</a:t>
            </a:r>
            <a:r>
              <a:rPr lang="en-US" altLang="zh-CN" dirty="0">
                <a:latin typeface="楷体" panose="02010609060101010101" pitchFamily="49" charset="-122"/>
                <a:ea typeface="楷体" panose="02010609060101010101" pitchFamily="49" charset="-122"/>
              </a:rPr>
              <a:t>1 :</a:t>
            </a:r>
            <a:r>
              <a:rPr lang="zh-CN" altLang="en-US" dirty="0">
                <a:latin typeface="楷体" panose="02010609060101010101" pitchFamily="49" charset="-122"/>
                <a:ea typeface="楷体" panose="02010609060101010101" pitchFamily="49" charset="-122"/>
              </a:rPr>
              <a:t>出现次数</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出现位置列表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单词</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出现次数</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位置列表</a:t>
            </a:r>
            <a:r>
              <a:rPr lang="en-US" altLang="zh-CN" dirty="0">
                <a:latin typeface="楷体" panose="02010609060101010101" pitchFamily="49" charset="-122"/>
                <a:ea typeface="楷体" panose="02010609060101010101" pitchFamily="49" charset="-122"/>
              </a:rPr>
              <a:t>;……</a:t>
            </a:r>
          </a:p>
          <a:p>
            <a:r>
              <a:rPr lang="en-US" altLang="zh-CN" dirty="0">
                <a:latin typeface="楷体" panose="02010609060101010101" pitchFamily="49" charset="-122"/>
                <a:ea typeface="楷体" panose="02010609060101010101" pitchFamily="49" charset="-122"/>
              </a:rPr>
              <a:t>【</a:t>
            </a:r>
            <a:r>
              <a:rPr lang="zh-CN" altLang="en-US" dirty="0">
                <a:latin typeface="+mj-ea"/>
                <a:ea typeface="+mj-ea"/>
              </a:rPr>
              <a:t>反向索引</a:t>
            </a:r>
            <a:r>
              <a:rPr lang="en-US" altLang="zh-CN" dirty="0">
                <a:latin typeface="楷体" panose="02010609060101010101" pitchFamily="49" charset="-122"/>
                <a:ea typeface="楷体" panose="02010609060101010101" pitchFamily="49" charset="-122"/>
              </a:rPr>
              <a:t>】</a:t>
            </a:r>
            <a:r>
              <a:rPr lang="zh-CN" altLang="en-US" dirty="0"/>
              <a:t> “关键词</a:t>
            </a:r>
            <a:r>
              <a:rPr lang="en-US" altLang="zh-CN" dirty="0"/>
              <a:t>1”</a:t>
            </a:r>
            <a:r>
              <a:rPr lang="zh-CN" altLang="en-US" dirty="0"/>
              <a:t>  </a:t>
            </a:r>
            <a:r>
              <a:rPr lang="en-US" altLang="zh-CN" dirty="0"/>
              <a:t>&gt;</a:t>
            </a:r>
            <a:r>
              <a:rPr lang="zh-CN" altLang="en-US" dirty="0"/>
              <a:t>“文档</a:t>
            </a:r>
            <a:r>
              <a:rPr lang="en-US" altLang="zh-CN" dirty="0"/>
              <a:t>1”</a:t>
            </a:r>
            <a:r>
              <a:rPr lang="zh-CN" altLang="en-US" dirty="0"/>
              <a:t>的</a:t>
            </a:r>
            <a:r>
              <a:rPr lang="en-US" altLang="zh-CN" dirty="0"/>
              <a:t>ID</a:t>
            </a:r>
            <a:r>
              <a:rPr lang="zh-CN" altLang="en-US" dirty="0"/>
              <a:t>，“文档</a:t>
            </a:r>
            <a:r>
              <a:rPr lang="en-US" altLang="zh-CN" dirty="0"/>
              <a:t>2”</a:t>
            </a:r>
            <a:r>
              <a:rPr lang="zh-CN" altLang="en-US" dirty="0"/>
              <a:t>的</a:t>
            </a:r>
            <a:r>
              <a:rPr lang="en-US" altLang="zh-CN" dirty="0"/>
              <a:t>ID</a:t>
            </a:r>
          </a:p>
          <a:p>
            <a:r>
              <a:rPr lang="en-US" altLang="zh-CN" dirty="0">
                <a:latin typeface="楷体" panose="02010609060101010101" pitchFamily="49" charset="-122"/>
                <a:ea typeface="楷体" panose="02010609060101010101" pitchFamily="49" charset="-122"/>
              </a:rPr>
              <a:t>【</a:t>
            </a:r>
            <a:r>
              <a:rPr lang="zh-CN" altLang="en-US" dirty="0">
                <a:latin typeface="+mj-ea"/>
                <a:ea typeface="+mj-ea"/>
              </a:rPr>
              <a:t>倒排索引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三级：</a:t>
            </a:r>
            <a:r>
              <a:rPr lang="en-US" altLang="zh-CN"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Term </a:t>
            </a:r>
            <a:r>
              <a:rPr lang="en-US" altLang="zh-CN" b="1" u="sng" dirty="0" err="1">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Idx</a:t>
            </a:r>
            <a:r>
              <a:rPr lang="zh-CN" altLang="en-US" dirty="0">
                <a:latin typeface="楷体" panose="02010609060101010101" pitchFamily="49" charset="-122"/>
                <a:ea typeface="楷体" panose="02010609060101010101" pitchFamily="49" charset="-122"/>
              </a:rPr>
              <a:t>关键词</a:t>
            </a:r>
            <a:r>
              <a:rPr lang="en-US" altLang="zh-CN" dirty="0">
                <a:latin typeface="楷体" panose="02010609060101010101" pitchFamily="49" charset="-122"/>
                <a:ea typeface="楷体" panose="02010609060101010101" pitchFamily="49" charset="-122"/>
              </a:rPr>
              <a:t>ID &gt; </a:t>
            </a:r>
            <a:r>
              <a:rPr lang="zh-CN" altLang="en-US"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单词词典：</a:t>
            </a:r>
            <a:r>
              <a:rPr lang="zh-CN" altLang="en-US" dirty="0">
                <a:latin typeface="楷体" panose="02010609060101010101" pitchFamily="49" charset="-122"/>
                <a:ea typeface="楷体" panose="02010609060101010101" pitchFamily="49" charset="-122"/>
              </a:rPr>
              <a:t>关键词</a:t>
            </a:r>
            <a:r>
              <a:rPr lang="en-US" altLang="zh-CN" dirty="0">
                <a:latin typeface="楷体" panose="02010609060101010101" pitchFamily="49" charset="-122"/>
                <a:ea typeface="楷体" panose="02010609060101010101" pitchFamily="49" charset="-122"/>
              </a:rPr>
              <a:t>&gt;</a:t>
            </a:r>
            <a:r>
              <a:rPr lang="zh-CN" altLang="en-US" dirty="0">
                <a:latin typeface="楷体" panose="02010609060101010101" pitchFamily="49" charset="-122"/>
                <a:ea typeface="楷体" panose="02010609060101010101" pitchFamily="49" charset="-122"/>
              </a:rPr>
              <a:t>共几个文档出现该词（可选）</a:t>
            </a:r>
            <a:r>
              <a:rPr lang="en-US" altLang="zh-CN" dirty="0">
                <a:latin typeface="楷体" panose="02010609060101010101" pitchFamily="49" charset="-122"/>
                <a:ea typeface="楷体" panose="02010609060101010101" pitchFamily="49" charset="-122"/>
              </a:rPr>
              <a:t>&gt;</a:t>
            </a:r>
            <a:r>
              <a:rPr lang="zh-CN" altLang="en-US"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倒排列表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文档</a:t>
            </a:r>
            <a:r>
              <a:rPr lang="en-US" altLang="zh-CN" dirty="0">
                <a:latin typeface="楷体" panose="02010609060101010101" pitchFamily="49" charset="-122"/>
                <a:ea typeface="楷体" panose="02010609060101010101" pitchFamily="49" charset="-122"/>
              </a:rPr>
              <a:t>ID,</a:t>
            </a:r>
            <a:r>
              <a:rPr lang="zh-CN" altLang="en-US" dirty="0">
                <a:latin typeface="楷体" panose="02010609060101010101" pitchFamily="49" charset="-122"/>
                <a:ea typeface="楷体" panose="02010609060101010101" pitchFamily="49" charset="-122"/>
              </a:rPr>
              <a:t>本文出现次数</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本文位置列表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zh-CN" altLang="en-US" dirty="0">
                <a:latin typeface="+mj-ea"/>
                <a:ea typeface="+mj-ea"/>
              </a:rPr>
              <a:t>倒排文件是存储倒排索引的物理文件</a:t>
            </a:r>
            <a:r>
              <a:rPr lang="zh-CN" altLang="en-US" dirty="0">
                <a:latin typeface="楷体" panose="02010609060101010101" pitchFamily="49" charset="-122"/>
                <a:ea typeface="楷体" panose="02010609060101010101" pitchFamily="49" charset="-122"/>
              </a:rPr>
              <a:t>。压缩：大数变成小数仅存储增量值（更新为与前项差），字节</a:t>
            </a:r>
            <a:r>
              <a:rPr lang="en-US" altLang="zh-CN" dirty="0">
                <a:latin typeface="楷体" panose="02010609060101010101" pitchFamily="49" charset="-122"/>
                <a:ea typeface="楷体" panose="02010609060101010101" pitchFamily="49" charset="-122"/>
              </a:rPr>
              <a:t>(byte)</a:t>
            </a:r>
            <a:r>
              <a:rPr lang="zh-CN" altLang="en-US" dirty="0">
                <a:latin typeface="楷体" panose="02010609060101010101" pitchFamily="49" charset="-122"/>
                <a:ea typeface="楷体" panose="02010609060101010101" pitchFamily="49" charset="-122"/>
              </a:rPr>
              <a:t>存储而非整数存</a:t>
            </a:r>
            <a:endParaRPr lang="en-US" altLang="zh-CN"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271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0386BFB1-3F28-6651-448E-043B99312274}"/>
            </a:ext>
          </a:extLst>
        </p:cNvPr>
        <p:cNvGrpSpPr/>
        <p:nvPr/>
      </p:nvGrpSpPr>
      <p:grpSpPr>
        <a:xfrm>
          <a:off x="0" y="0"/>
          <a:ext cx="0" cy="0"/>
          <a:chOff x="0" y="0"/>
          <a:chExt cx="0" cy="0"/>
        </a:xfrm>
      </p:grpSpPr>
      <p:pic>
        <p:nvPicPr>
          <p:cNvPr id="24" name="图片 23">
            <a:extLst>
              <a:ext uri="{FF2B5EF4-FFF2-40B4-BE49-F238E27FC236}">
                <a16:creationId xmlns:a16="http://schemas.microsoft.com/office/drawing/2014/main" id="{0D140E7B-C597-304A-7322-DC67E8BA1A00}"/>
              </a:ext>
            </a:extLst>
          </p:cNvPr>
          <p:cNvPicPr>
            <a:picLocks noChangeAspect="1"/>
          </p:cNvPicPr>
          <p:nvPr/>
        </p:nvPicPr>
        <p:blipFill>
          <a:blip r:embed="rId3"/>
          <a:stretch>
            <a:fillRect/>
          </a:stretch>
        </p:blipFill>
        <p:spPr>
          <a:xfrm>
            <a:off x="5105401" y="1523868"/>
            <a:ext cx="4191000" cy="1676532"/>
          </a:xfrm>
          <a:prstGeom prst="rect">
            <a:avLst/>
          </a:prstGeom>
        </p:spPr>
      </p:pic>
      <p:sp>
        <p:nvSpPr>
          <p:cNvPr id="7" name="TextBox 11">
            <a:extLst>
              <a:ext uri="{FF2B5EF4-FFF2-40B4-BE49-F238E27FC236}">
                <a16:creationId xmlns:a16="http://schemas.microsoft.com/office/drawing/2014/main" id="{A50CEFCD-21F6-C470-01AE-EC72E08BF079}"/>
              </a:ext>
            </a:extLst>
          </p:cNvPr>
          <p:cNvSpPr txBox="1">
            <a:spLocks noChangeArrowheads="1"/>
          </p:cNvSpPr>
          <p:nvPr/>
        </p:nvSpPr>
        <p:spPr bwMode="auto">
          <a:xfrm>
            <a:off x="-44449" y="3629"/>
            <a:ext cx="5562600" cy="400110"/>
          </a:xfrm>
          <a:prstGeom prst="rect">
            <a:avLst/>
          </a:prstGeom>
          <a:noFill/>
          <a:ln w="9525">
            <a:noFill/>
            <a:miter lim="800000"/>
            <a:headEnd/>
            <a:tailEnd/>
          </a:ln>
        </p:spPr>
        <p:txBody>
          <a:bodyPr>
            <a:spAutoFit/>
          </a:bodyPr>
          <a:lstStyle/>
          <a:p>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20.2.1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ElasticSearch</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逻辑架构</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索引（续）</a:t>
            </a:r>
          </a:p>
        </p:txBody>
      </p:sp>
      <p:sp>
        <p:nvSpPr>
          <p:cNvPr id="10" name="文本框 9">
            <a:extLst>
              <a:ext uri="{FF2B5EF4-FFF2-40B4-BE49-F238E27FC236}">
                <a16:creationId xmlns:a16="http://schemas.microsoft.com/office/drawing/2014/main" id="{6DE10AB2-4DCC-52E2-7AE0-0437D86ADDE8}"/>
              </a:ext>
            </a:extLst>
          </p:cNvPr>
          <p:cNvSpPr txBox="1"/>
          <p:nvPr/>
        </p:nvSpPr>
        <p:spPr>
          <a:xfrm>
            <a:off x="-112279" y="217539"/>
            <a:ext cx="9340849" cy="313932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u="sng" dirty="0">
                <a:solidFill>
                  <a:prstClr val="black"/>
                </a:solidFill>
                <a:latin typeface="宋体" panose="02010600030101010101" pitchFamily="2" charset="-122"/>
                <a:ea typeface="宋体" panose="02010600030101010101" pitchFamily="2" charset="-122"/>
              </a:rPr>
              <a:t>单词词典</a:t>
            </a:r>
            <a:r>
              <a:rPr lang="zh-CN" altLang="en-US"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宋体" panose="02010600030101010101" pitchFamily="2" charset="-122"/>
                <a:ea typeface="宋体" panose="02010600030101010101" pitchFamily="2" charset="-122"/>
              </a:rPr>
              <a:t>维护文档集合中出现过的所有单词信息并记载某单词对应的倒排列表在倒排文件中的位置信息</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1800" b="1" i="0" u="sng"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cs typeface="+mn-cs"/>
              </a:rPr>
              <a:t>实现方式</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①哈希加链表：同哈希的单词存在同链表（解析文档时若首次碰到该词则加入但响应请求时碰到不会）②树形结构：</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B/B+</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，需按顺序；</a:t>
            </a:r>
            <a:r>
              <a:rPr kumimoji="0" lang="zh-CN" altLang="en-US" sz="1800" b="1" i="0" u="sng"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cs typeface="+mn-cs"/>
              </a:rPr>
              <a:t>查找：</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二分</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1800" b="0" i="0" u="none" strike="noStrike" kern="1200" cap="none" spc="0" normalizeH="0" baseline="0" noProof="0" dirty="0" err="1">
                <a:ln>
                  <a:noFill/>
                </a:ln>
                <a:solidFill>
                  <a:prstClr val="black"/>
                </a:solidFill>
                <a:effectLst/>
                <a:uLnTx/>
                <a:uFillTx/>
                <a:latin typeface="楷体" panose="02010609060101010101" pitchFamily="49" charset="-122"/>
                <a:ea typeface="楷体" panose="02010609060101010101" pitchFamily="49" charset="-122"/>
                <a:cs typeface="+mn-cs"/>
              </a:rPr>
              <a:t>logN</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sng"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Term </a:t>
            </a:r>
            <a:r>
              <a:rPr kumimoji="0" lang="en-US" altLang="zh-CN" sz="1800" b="1" i="0" u="sng"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Idx</a:t>
            </a:r>
            <a:r>
              <a:rPr lang="zh-CN" altLang="en-US" dirty="0">
                <a:solidFill>
                  <a:prstClr val="black"/>
                </a:solidFill>
                <a:latin typeface="楷体" panose="02010609060101010101" pitchFamily="49" charset="-122"/>
                <a:ea typeface="楷体" panose="02010609060101010101" pitchFamily="49" charset="-122"/>
              </a:rPr>
              <a:t>：</a:t>
            </a:r>
            <a:r>
              <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对映单词词典位置。</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实现方式：</a:t>
            </a:r>
            <a:r>
              <a:rPr lang="zh-CN" altLang="en-US" dirty="0">
                <a:solidFill>
                  <a:prstClr val="black"/>
                </a:solidFill>
                <a:latin typeface="楷体" panose="02010609060101010101" pitchFamily="49" charset="-122"/>
                <a:ea typeface="楷体" panose="02010609060101010101" pitchFamily="49" charset="-122"/>
              </a:rPr>
              <a:t>①</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单词查找树。优点：在内存，最大限度地减少无谓的字符串比较。改进：只包含</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term</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的一些前缀，然后找到后顺序查找目标②</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FST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有穷状态转换器：更快但耗</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CPU</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。举例：</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mop</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moth</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pop</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star</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stop</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top</a:t>
            </a:r>
            <a:b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b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映射到：</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0</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1</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3</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4</a:t>
            </a:r>
            <a:r>
              <a:rPr lang="en-US" altLang="zh-CN" dirty="0">
                <a:solidFill>
                  <a:prstClr val="black"/>
                </a:solidFill>
                <a:latin typeface="楷体" panose="02010609060101010101" pitchFamily="49" charset="-122"/>
                <a:ea typeface="楷体" panose="02010609060101010101" pitchFamily="49" charset="-122"/>
              </a:rPr>
              <a:t>/</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5</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。走的时候不断更新权重</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后数字，</a:t>
            </a:r>
            <a:b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b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最终权重</a:t>
            </a:r>
            <a:r>
              <a:rPr lang="zh-CN" altLang="en-US" dirty="0">
                <a:solidFill>
                  <a:prstClr val="black"/>
                </a:solidFill>
                <a:latin typeface="楷体" panose="02010609060101010101" pitchFamily="49" charset="-122"/>
                <a:ea typeface="楷体" panose="02010609060101010101" pitchFamily="49" charset="-122"/>
              </a:rPr>
              <a:t>即序号</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prstClr val="black"/>
                </a:solidFill>
                <a:latin typeface="楷体" panose="02010609060101010101" pitchFamily="49" charset="-122"/>
                <a:ea typeface="楷体" panose="02010609060101010101" pitchFamily="49" charset="-122"/>
              </a:rPr>
              <a:t>				</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宋体" panose="02010600030101010101" pitchFamily="2" charset="-122"/>
                <a:ea typeface="宋体" panose="02010600030101010101" pitchFamily="2" charset="-122"/>
              </a:rPr>
              <a:t>过程</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获取内容</a:t>
            </a:r>
            <a:r>
              <a:rPr lang="en-US" altLang="zh-CN" dirty="0">
                <a:solidFill>
                  <a:prstClr val="black"/>
                </a:solidFill>
                <a:latin typeface="楷体" panose="02010609060101010101" pitchFamily="49" charset="-122"/>
                <a:ea typeface="楷体" panose="02010609060101010101" pitchFamily="49" charset="-122"/>
              </a:rPr>
              <a:t>-&gt;</a:t>
            </a:r>
            <a:r>
              <a:rPr lang="zh-CN" altLang="en-US" dirty="0">
                <a:solidFill>
                  <a:prstClr val="black"/>
                </a:solidFill>
                <a:latin typeface="楷体" panose="02010609060101010101" pitchFamily="49" charset="-122"/>
                <a:ea typeface="楷体" panose="02010609060101010101" pitchFamily="49" charset="-122"/>
              </a:rPr>
              <a:t>建立文档</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由带值</a:t>
            </a:r>
            <a:r>
              <a:rPr lang="en-US" altLang="zh-CN" dirty="0">
                <a:solidFill>
                  <a:prstClr val="black"/>
                </a:solidFill>
                <a:latin typeface="楷体" panose="02010609060101010101" pitchFamily="49" charset="-122"/>
                <a:ea typeface="楷体" panose="02010609060101010101" pitchFamily="49" charset="-122"/>
              </a:rPr>
              <a:t>Value</a:t>
            </a:r>
            <a:r>
              <a:rPr lang="zh-CN" altLang="en-US" dirty="0">
                <a:solidFill>
                  <a:prstClr val="black"/>
                </a:solidFill>
                <a:latin typeface="楷体" panose="02010609060101010101" pitchFamily="49" charset="-122"/>
                <a:ea typeface="楷体" panose="02010609060101010101" pitchFamily="49" charset="-122"/>
              </a:rPr>
              <a:t>的域</a:t>
            </a:r>
            <a:r>
              <a:rPr lang="en-US" altLang="zh-CN" dirty="0">
                <a:solidFill>
                  <a:prstClr val="black"/>
                </a:solidFill>
                <a:latin typeface="楷体" panose="02010609060101010101" pitchFamily="49" charset="-122"/>
                <a:ea typeface="楷体" panose="02010609060101010101" pitchFamily="49" charset="-122"/>
              </a:rPr>
              <a:t>Field</a:t>
            </a:r>
            <a:r>
              <a:rPr lang="zh-CN" altLang="en-US" dirty="0">
                <a:solidFill>
                  <a:prstClr val="black"/>
                </a:solidFill>
                <a:latin typeface="楷体" panose="02010609060101010101" pitchFamily="49" charset="-122"/>
                <a:ea typeface="楷体" panose="02010609060101010101" pitchFamily="49" charset="-122"/>
              </a:rPr>
              <a:t>组成</a:t>
            </a:r>
            <a:r>
              <a:rPr lang="en-US" altLang="zh-CN" dirty="0">
                <a:solidFill>
                  <a:prstClr val="black"/>
                </a:solidFill>
                <a:latin typeface="楷体" panose="02010609060101010101" pitchFamily="49" charset="-122"/>
                <a:ea typeface="楷体" panose="02010609060101010101" pitchFamily="49" charset="-122"/>
              </a:rPr>
              <a:t>)</a:t>
            </a:r>
            <a:br>
              <a:rPr lang="en-US" altLang="zh-CN" dirty="0">
                <a:solidFill>
                  <a:prstClr val="black"/>
                </a:solidFill>
                <a:latin typeface="楷体" panose="02010609060101010101" pitchFamily="49" charset="-122"/>
                <a:ea typeface="楷体" panose="02010609060101010101" pitchFamily="49" charset="-122"/>
              </a:rPr>
            </a:br>
            <a:r>
              <a:rPr lang="en-US" altLang="zh-CN" dirty="0">
                <a:solidFill>
                  <a:prstClr val="black"/>
                </a:solidFill>
                <a:latin typeface="楷体" panose="02010609060101010101" pitchFamily="49" charset="-122"/>
                <a:ea typeface="楷体" panose="02010609060101010101" pitchFamily="49" charset="-122"/>
              </a:rPr>
              <a:t>-&gt;</a:t>
            </a:r>
            <a:r>
              <a:rPr lang="zh-CN" altLang="en-US" dirty="0">
                <a:solidFill>
                  <a:prstClr val="black"/>
                </a:solidFill>
                <a:latin typeface="楷体" panose="02010609060101010101" pitchFamily="49" charset="-122"/>
                <a:ea typeface="楷体" panose="02010609060101010101" pitchFamily="49" charset="-122"/>
              </a:rPr>
              <a:t>文档分析（分词）</a:t>
            </a:r>
            <a:r>
              <a:rPr lang="en-US" altLang="zh-CN" dirty="0">
                <a:solidFill>
                  <a:prstClr val="black"/>
                </a:solidFill>
                <a:latin typeface="楷体" panose="02010609060101010101" pitchFamily="49" charset="-122"/>
                <a:ea typeface="楷体" panose="02010609060101010101" pitchFamily="49" charset="-122"/>
              </a:rPr>
              <a:t>-&gt;</a:t>
            </a:r>
            <a:r>
              <a:rPr lang="zh-CN" altLang="en-US" dirty="0">
                <a:solidFill>
                  <a:prstClr val="black"/>
                </a:solidFill>
                <a:latin typeface="楷体" panose="02010609060101010101" pitchFamily="49" charset="-122"/>
                <a:ea typeface="楷体" panose="02010609060101010101" pitchFamily="49" charset="-122"/>
              </a:rPr>
              <a:t>建立索引</a:t>
            </a:r>
            <a:endParaRPr lang="en-US" altLang="zh-CN" dirty="0">
              <a:solidFill>
                <a:prstClr val="black"/>
              </a:solidFill>
              <a:latin typeface="楷体" panose="02010609060101010101" pitchFamily="49" charset="-122"/>
              <a:ea typeface="楷体" panose="02010609060101010101" pitchFamily="49" charset="-122"/>
            </a:endParaRPr>
          </a:p>
        </p:txBody>
      </p:sp>
      <p:pic>
        <p:nvPicPr>
          <p:cNvPr id="23" name="图片 22">
            <a:extLst>
              <a:ext uri="{FF2B5EF4-FFF2-40B4-BE49-F238E27FC236}">
                <a16:creationId xmlns:a16="http://schemas.microsoft.com/office/drawing/2014/main" id="{CD3F4039-C73D-64A1-44DB-C8036B53291E}"/>
              </a:ext>
            </a:extLst>
          </p:cNvPr>
          <p:cNvPicPr>
            <a:picLocks noChangeAspect="1"/>
          </p:cNvPicPr>
          <p:nvPr/>
        </p:nvPicPr>
        <p:blipFill>
          <a:blip r:embed="rId4"/>
          <a:stretch>
            <a:fillRect/>
          </a:stretch>
        </p:blipFill>
        <p:spPr>
          <a:xfrm>
            <a:off x="-112279" y="3075691"/>
            <a:ext cx="9144000" cy="1752994"/>
          </a:xfrm>
          <a:prstGeom prst="rect">
            <a:avLst/>
          </a:prstGeom>
        </p:spPr>
      </p:pic>
      <p:sp>
        <p:nvSpPr>
          <p:cNvPr id="25" name="TextBox 11">
            <a:extLst>
              <a:ext uri="{FF2B5EF4-FFF2-40B4-BE49-F238E27FC236}">
                <a16:creationId xmlns:a16="http://schemas.microsoft.com/office/drawing/2014/main" id="{B1C2B28E-67E1-73BD-821E-8FEFE37F7986}"/>
              </a:ext>
            </a:extLst>
          </p:cNvPr>
          <p:cNvSpPr txBox="1">
            <a:spLocks noChangeArrowheads="1"/>
          </p:cNvSpPr>
          <p:nvPr/>
        </p:nvSpPr>
        <p:spPr bwMode="auto">
          <a:xfrm>
            <a:off x="-112279" y="4660436"/>
            <a:ext cx="5562600" cy="400110"/>
          </a:xfrm>
          <a:prstGeom prst="rect">
            <a:avLst/>
          </a:prstGeom>
          <a:noFill/>
          <a:ln w="9525">
            <a:noFill/>
            <a:miter lim="800000"/>
            <a:headEnd/>
            <a:tailEnd/>
          </a:ln>
        </p:spPr>
        <p:txBody>
          <a:bodyPr>
            <a:spAutoFit/>
          </a:bodyPr>
          <a:lstStyle/>
          <a:p>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20.2.1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ElasticSearch</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物理架构</a:t>
            </a:r>
          </a:p>
        </p:txBody>
      </p:sp>
      <p:sp>
        <p:nvSpPr>
          <p:cNvPr id="27" name="文本框 26">
            <a:extLst>
              <a:ext uri="{FF2B5EF4-FFF2-40B4-BE49-F238E27FC236}">
                <a16:creationId xmlns:a16="http://schemas.microsoft.com/office/drawing/2014/main" id="{35ADC9B2-0494-B8FE-E6BC-2253B54CC885}"/>
              </a:ext>
            </a:extLst>
          </p:cNvPr>
          <p:cNvSpPr txBox="1"/>
          <p:nvPr/>
        </p:nvSpPr>
        <p:spPr>
          <a:xfrm>
            <a:off x="-112279" y="4908683"/>
            <a:ext cx="9249351" cy="2000548"/>
          </a:xfrm>
          <a:prstGeom prst="rect">
            <a:avLst/>
          </a:prstGeom>
          <a:noFill/>
        </p:spPr>
        <p:txBody>
          <a:bodyPr wrap="square">
            <a:spAutoFit/>
          </a:bodyPr>
          <a:lstStyle/>
          <a:p>
            <a:r>
              <a:rPr lang="en-US" altLang="zh-CN" dirty="0"/>
              <a:t>【</a:t>
            </a:r>
            <a:r>
              <a:rPr lang="zh-CN" altLang="en-US" dirty="0"/>
              <a:t>集群架构</a:t>
            </a:r>
            <a:r>
              <a:rPr lang="en-US" altLang="zh-CN" dirty="0"/>
              <a:t>】</a:t>
            </a:r>
            <a:r>
              <a:rPr lang="zh-CN" altLang="en-US" dirty="0"/>
              <a:t>主从</a:t>
            </a:r>
            <a:r>
              <a:rPr lang="en-US" altLang="zh-CN" dirty="0"/>
              <a:t>(Master/Slave) </a:t>
            </a:r>
            <a:r>
              <a:rPr lang="zh-CN" altLang="en-US" dirty="0"/>
              <a:t>：</a:t>
            </a:r>
            <a:r>
              <a:rPr lang="en-US" altLang="zh-CN" dirty="0"/>
              <a:t>ES</a:t>
            </a:r>
            <a:r>
              <a:rPr lang="zh-CN" altLang="en-US" dirty="0"/>
              <a:t>集群由多个主从节点组成，每个节点运行一个</a:t>
            </a:r>
            <a:r>
              <a:rPr lang="en-US" altLang="zh-CN" dirty="0"/>
              <a:t>ES</a:t>
            </a:r>
            <a:r>
              <a:rPr lang="zh-CN" altLang="en-US" dirty="0"/>
              <a:t>进程。</a:t>
            </a:r>
            <a:r>
              <a:rPr lang="zh-CN" altLang="en-US" dirty="0">
                <a:latin typeface="楷体" panose="02010609060101010101" pitchFamily="49" charset="-122"/>
                <a:ea typeface="楷体" panose="02010609060101010101" pitchFamily="49" charset="-122"/>
              </a:rPr>
              <a:t>节点角色：</a:t>
            </a:r>
            <a:r>
              <a:rPr lang="en-US" altLang="zh-CN" dirty="0">
                <a:latin typeface="楷体" panose="02010609060101010101" pitchFamily="49" charset="-122"/>
                <a:ea typeface="楷体" panose="02010609060101010101" pitchFamily="49" charset="-122"/>
              </a:rPr>
              <a:t>Master</a:t>
            </a:r>
            <a:r>
              <a:rPr lang="zh-CN" altLang="en-US" dirty="0">
                <a:latin typeface="楷体" panose="02010609060101010101" pitchFamily="49" charset="-122"/>
                <a:ea typeface="楷体" panose="02010609060101010101" pitchFamily="49" charset="-122"/>
              </a:rPr>
              <a:t>节点处理元数据</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索引增删</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分片分配</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data</a:t>
            </a:r>
            <a:r>
              <a:rPr lang="zh-CN" altLang="en-US" dirty="0">
                <a:latin typeface="楷体" panose="02010609060101010101" pitchFamily="49" charset="-122"/>
                <a:ea typeface="楷体" panose="02010609060101010101" pitchFamily="49" charset="-122"/>
              </a:rPr>
              <a:t>节点存储和操作数据，</a:t>
            </a:r>
            <a:r>
              <a:rPr lang="en-US" altLang="zh-CN" dirty="0">
                <a:latin typeface="楷体" panose="02010609060101010101" pitchFamily="49" charset="-122"/>
                <a:ea typeface="楷体" panose="02010609060101010101" pitchFamily="49" charset="-122"/>
              </a:rPr>
              <a:t>client</a:t>
            </a:r>
            <a:r>
              <a:rPr lang="zh-CN" altLang="en-US" dirty="0">
                <a:latin typeface="楷体" panose="02010609060101010101" pitchFamily="49" charset="-122"/>
                <a:ea typeface="楷体" panose="02010609060101010101" pitchFamily="49" charset="-122"/>
              </a:rPr>
              <a:t>节点路由请求并充当负载均衡器。</a:t>
            </a:r>
            <a:r>
              <a:rPr lang="en-US" altLang="zh-CN" dirty="0">
                <a:latin typeface="楷体" panose="02010609060101010101" pitchFamily="49" charset="-122"/>
                <a:ea typeface="楷体" panose="02010609060101010101" pitchFamily="49" charset="-122"/>
              </a:rPr>
              <a:t>Master</a:t>
            </a:r>
            <a:r>
              <a:rPr lang="zh-CN" altLang="en-US" dirty="0">
                <a:latin typeface="楷体" panose="02010609060101010101" pitchFamily="49" charset="-122"/>
                <a:ea typeface="楷体" panose="02010609060101010101" pitchFamily="49" charset="-122"/>
              </a:rPr>
              <a:t>选举：若有则沿用</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没有选</a:t>
            </a:r>
            <a:r>
              <a:rPr lang="en-US" altLang="zh-CN" dirty="0">
                <a:latin typeface="楷体" panose="02010609060101010101" pitchFamily="49" charset="-122"/>
                <a:ea typeface="楷体" panose="02010609060101010101" pitchFamily="49" charset="-122"/>
              </a:rPr>
              <a:t>ID</a:t>
            </a:r>
            <a:r>
              <a:rPr lang="zh-CN" altLang="en-US" dirty="0">
                <a:latin typeface="楷体" panose="02010609060101010101" pitchFamily="49" charset="-122"/>
                <a:ea typeface="楷体" panose="02010609060101010101" pitchFamily="49" charset="-122"/>
              </a:rPr>
              <a:t>最小候选者</a:t>
            </a:r>
            <a:endParaRPr lang="en-US" altLang="zh-CN" dirty="0"/>
          </a:p>
          <a:p>
            <a:r>
              <a:rPr lang="en-US" altLang="zh-CN" dirty="0"/>
              <a:t>【</a:t>
            </a:r>
            <a:r>
              <a:rPr lang="zh-CN" altLang="en-US" dirty="0"/>
              <a:t>存储架构类比</a:t>
            </a:r>
            <a:r>
              <a:rPr lang="en-US" altLang="zh-CN" dirty="0"/>
              <a:t>】</a:t>
            </a:r>
            <a:r>
              <a:rPr lang="zh-CN" altLang="en-US" dirty="0"/>
              <a:t>传统</a:t>
            </a:r>
            <a:r>
              <a:rPr lang="en-US" altLang="zh-CN" dirty="0"/>
              <a:t>DB</a:t>
            </a:r>
            <a:r>
              <a:rPr lang="zh-CN" altLang="en-US" dirty="0"/>
              <a:t>：</a:t>
            </a:r>
            <a:r>
              <a:rPr lang="en-US" altLang="zh-CN" dirty="0"/>
              <a:t>Databases-&gt;Tables-&gt;Rows-&gt;Columns-&gt;Scheme(</a:t>
            </a:r>
            <a:r>
              <a:rPr lang="zh-CN" altLang="en-US" dirty="0"/>
              <a:t>约束</a:t>
            </a:r>
            <a:r>
              <a:rPr lang="en-US" altLang="zh-CN" dirty="0"/>
              <a:t>)//ES</a:t>
            </a:r>
            <a:r>
              <a:rPr lang="zh-CN" altLang="en-US" dirty="0"/>
              <a:t>：</a:t>
            </a:r>
            <a:r>
              <a:rPr lang="en-US" altLang="zh-CN" dirty="0"/>
              <a:t>Index</a:t>
            </a:r>
            <a:r>
              <a:rPr lang="zh-CN" altLang="en-US" dirty="0"/>
              <a:t>分片</a:t>
            </a:r>
            <a:r>
              <a:rPr lang="en-US" altLang="zh-CN" dirty="0"/>
              <a:t>-&gt;Types-&gt;Documents</a:t>
            </a:r>
            <a:r>
              <a:rPr lang="zh-CN" altLang="en-US" dirty="0"/>
              <a:t>可搜索的最小单位，以</a:t>
            </a:r>
            <a:r>
              <a:rPr lang="en-US" altLang="zh-CN" dirty="0"/>
              <a:t>JSON</a:t>
            </a:r>
            <a:r>
              <a:rPr lang="zh-CN" altLang="en-US" dirty="0"/>
              <a:t>格式保存</a:t>
            </a:r>
            <a:r>
              <a:rPr lang="en-US" altLang="zh-CN" dirty="0"/>
              <a:t>-&gt;Fields-&gt;Mapping</a:t>
            </a:r>
          </a:p>
          <a:p>
            <a:r>
              <a:rPr lang="zh-CN" altLang="en-US" dirty="0"/>
              <a:t>举例：</a:t>
            </a:r>
            <a:r>
              <a:rPr lang="zh-CN" altLang="en-US" sz="1600" dirty="0">
                <a:latin typeface="楷体" panose="02010609060101010101" pitchFamily="49" charset="-122"/>
                <a:ea typeface="楷体" panose="02010609060101010101" pitchFamily="49" charset="-122"/>
              </a:rPr>
              <a:t>诗词集索引</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诗歌</a:t>
            </a:r>
            <a:r>
              <a:rPr lang="en-US" altLang="zh-CN" sz="1600" dirty="0">
                <a:latin typeface="楷体" panose="02010609060101010101" pitchFamily="49" charset="-122"/>
                <a:ea typeface="楷体" panose="02010609060101010101" pitchFamily="49" charset="-122"/>
              </a:rPr>
              <a:t>Type-</a:t>
            </a:r>
            <a:r>
              <a:rPr lang="zh-CN" altLang="en-US" sz="1600" dirty="0">
                <a:latin typeface="楷体" panose="02010609060101010101" pitchFamily="49" charset="-122"/>
                <a:ea typeface="楷体" panose="02010609060101010101" pitchFamily="49" charset="-122"/>
              </a:rPr>
              <a:t>静夜思</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诗人</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内容</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字数</a:t>
            </a:r>
            <a:r>
              <a:rPr lang="en-US" altLang="zh-CN" sz="1600" dirty="0">
                <a:latin typeface="楷体" panose="02010609060101010101" pitchFamily="49" charset="-122"/>
                <a:ea typeface="楷体" panose="02010609060101010101" pitchFamily="49" charset="-122"/>
              </a:rPr>
              <a:t>)-{writer:</a:t>
            </a:r>
            <a:r>
              <a:rPr lang="zh-CN" altLang="en-US" sz="1600" dirty="0">
                <a:latin typeface="楷体" panose="02010609060101010101" pitchFamily="49" charset="-122"/>
                <a:ea typeface="楷体" panose="02010609060101010101" pitchFamily="49" charset="-122"/>
              </a:rPr>
              <a:t>李白</a:t>
            </a:r>
            <a:r>
              <a:rPr lang="en-US" altLang="zh-CN"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writer:text</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类型约束</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；其中</a:t>
            </a:r>
            <a:r>
              <a:rPr lang="en-US" altLang="zh-CN" sz="1600" dirty="0">
                <a:latin typeface="楷体" panose="02010609060101010101" pitchFamily="49" charset="-122"/>
                <a:ea typeface="楷体" panose="02010609060101010101" pitchFamily="49" charset="-122"/>
              </a:rPr>
              <a:t>text</a:t>
            </a:r>
            <a:r>
              <a:rPr lang="zh-CN" altLang="en-US" sz="1600" dirty="0">
                <a:latin typeface="楷体" panose="02010609060101010101" pitchFamily="49" charset="-122"/>
                <a:ea typeface="楷体" panose="02010609060101010101" pitchFamily="49" charset="-122"/>
              </a:rPr>
              <a:t>需要解析分词，</a:t>
            </a:r>
            <a:r>
              <a:rPr lang="en-US" altLang="zh-CN" sz="1600" dirty="0">
                <a:latin typeface="楷体" panose="02010609060101010101" pitchFamily="49" charset="-122"/>
                <a:ea typeface="楷体" panose="02010609060101010101" pitchFamily="49" charset="-122"/>
              </a:rPr>
              <a:t>keyword</a:t>
            </a:r>
            <a:r>
              <a:rPr lang="zh-CN" altLang="en-US" sz="1600" dirty="0">
                <a:latin typeface="楷体" panose="02010609060101010101" pitchFamily="49" charset="-122"/>
                <a:ea typeface="楷体" panose="02010609060101010101" pitchFamily="49" charset="-122"/>
              </a:rPr>
              <a:t>类型无需解析分词</a:t>
            </a:r>
            <a:endParaRPr lang="en-US" altLang="zh-CN"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747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D8D77F42-7084-D63D-9F92-C88CCBFDDEAD}"/>
            </a:ext>
          </a:extLst>
        </p:cNvPr>
        <p:cNvGrpSpPr/>
        <p:nvPr/>
      </p:nvGrpSpPr>
      <p:grpSpPr>
        <a:xfrm>
          <a:off x="0" y="0"/>
          <a:ext cx="0" cy="0"/>
          <a:chOff x="0" y="0"/>
          <a:chExt cx="0" cy="0"/>
        </a:xfrm>
      </p:grpSpPr>
      <p:pic>
        <p:nvPicPr>
          <p:cNvPr id="5" name="Picture 2" descr="Elasticsearch的增删改查原理分析">
            <a:extLst>
              <a:ext uri="{FF2B5EF4-FFF2-40B4-BE49-F238E27FC236}">
                <a16:creationId xmlns:a16="http://schemas.microsoft.com/office/drawing/2014/main" id="{EB5B6F6A-78B8-6B5D-9D58-3D8A14CE20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648200"/>
            <a:ext cx="4800600" cy="2209801"/>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46E7DD22-0ABC-D644-A901-A3242A49BC12}"/>
              </a:ext>
            </a:extLst>
          </p:cNvPr>
          <p:cNvPicPr>
            <a:picLocks noChangeAspect="1"/>
          </p:cNvPicPr>
          <p:nvPr/>
        </p:nvPicPr>
        <p:blipFill>
          <a:blip r:embed="rId4"/>
          <a:srcRect l="996"/>
          <a:stretch/>
        </p:blipFill>
        <p:spPr>
          <a:xfrm>
            <a:off x="4495800" y="4572000"/>
            <a:ext cx="4696482" cy="2286001"/>
          </a:xfrm>
          <a:prstGeom prst="rect">
            <a:avLst/>
          </a:prstGeom>
        </p:spPr>
      </p:pic>
      <p:sp>
        <p:nvSpPr>
          <p:cNvPr id="25" name="TextBox 11">
            <a:extLst>
              <a:ext uri="{FF2B5EF4-FFF2-40B4-BE49-F238E27FC236}">
                <a16:creationId xmlns:a16="http://schemas.microsoft.com/office/drawing/2014/main" id="{DBAF15F0-30EC-17F6-279D-FFA4EFE082D1}"/>
              </a:ext>
            </a:extLst>
          </p:cNvPr>
          <p:cNvSpPr txBox="1">
            <a:spLocks noChangeArrowheads="1"/>
          </p:cNvSpPr>
          <p:nvPr/>
        </p:nvSpPr>
        <p:spPr bwMode="auto">
          <a:xfrm>
            <a:off x="-52676" y="-95847"/>
            <a:ext cx="5562600" cy="4001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20.2.1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ElasticSearch</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物理架构（续）</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分片</a:t>
            </a:r>
          </a:p>
        </p:txBody>
      </p:sp>
      <p:sp>
        <p:nvSpPr>
          <p:cNvPr id="27" name="文本框 26">
            <a:extLst>
              <a:ext uri="{FF2B5EF4-FFF2-40B4-BE49-F238E27FC236}">
                <a16:creationId xmlns:a16="http://schemas.microsoft.com/office/drawing/2014/main" id="{F881C9F7-F111-96A2-056A-090FEDDE8FF4}"/>
              </a:ext>
            </a:extLst>
          </p:cNvPr>
          <p:cNvSpPr txBox="1"/>
          <p:nvPr/>
        </p:nvSpPr>
        <p:spPr>
          <a:xfrm>
            <a:off x="-98643" y="153175"/>
            <a:ext cx="9341286" cy="464742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b="0" i="0" u="none" strike="noStrike" kern="1200" cap="none" spc="0" normalizeH="0" baseline="0" noProof="0" dirty="0">
                <a:ln>
                  <a:noFill/>
                </a:ln>
                <a:solidFill>
                  <a:prstClr val="black"/>
                </a:solidFill>
                <a:effectLst/>
                <a:uLnTx/>
                <a:uFillTx/>
                <a:latin typeface="+mj-ea"/>
                <a:ea typeface="+mj-ea"/>
                <a:cs typeface="+mn-cs"/>
              </a:rPr>
              <a:t>分片与副本</a:t>
            </a:r>
            <a:r>
              <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】shard</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分片是实际存储数据的</a:t>
            </a:r>
            <a:r>
              <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Lucene</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索引</a:t>
            </a:r>
            <a:r>
              <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它本身是一搜索引擎</a:t>
            </a:r>
            <a:r>
              <a:rPr lang="zh-CN" altLang="en-US" dirty="0">
                <a:solidFill>
                  <a:prstClr val="black"/>
                </a:solidFill>
                <a:latin typeface="楷体" panose="02010609060101010101" pitchFamily="49" charset="-122"/>
                <a:ea typeface="楷体" panose="02010609060101010101" pitchFamily="49" charset="-122"/>
              </a:rPr>
              <a:t>。</a:t>
            </a:r>
            <a:r>
              <a:rPr lang="en-US" altLang="zh-CN" dirty="0">
                <a:solidFill>
                  <a:prstClr val="black"/>
                </a:solidFill>
                <a:latin typeface="楷体" panose="02010609060101010101" pitchFamily="49" charset="-122"/>
                <a:ea typeface="楷体" panose="02010609060101010101" pitchFamily="49" charset="-122"/>
              </a:rPr>
              <a:t>1</a:t>
            </a:r>
            <a:r>
              <a:rPr lang="zh-CN" altLang="en-US" dirty="0">
                <a:solidFill>
                  <a:prstClr val="black"/>
                </a:solidFill>
                <a:latin typeface="楷体" panose="02010609060101010101" pitchFamily="49" charset="-122"/>
                <a:ea typeface="楷体" panose="02010609060101010101" pitchFamily="49" charset="-122"/>
              </a:rPr>
              <a:t>主</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分片可有多副本</a:t>
            </a:r>
            <a:r>
              <a:rPr lang="zh-CN" altLang="en-US" dirty="0">
                <a:solidFill>
                  <a:prstClr val="black"/>
                </a:solidFill>
                <a:latin typeface="楷体" panose="02010609060101010101" pitchFamily="49" charset="-122"/>
                <a:ea typeface="楷体" panose="02010609060101010101" pitchFamily="49" charset="-122"/>
              </a:rPr>
              <a:t>。副本可跨分区</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节点</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存。</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故障时副本可转主分片并在别的节点上创建另一副分片。</a:t>
            </a:r>
            <a:endPar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mj-ea"/>
                <a:ea typeface="+mj-ea"/>
              </a:rPr>
              <a:t>分片读写</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写数据在主分片，读取可任意副本或主。</a:t>
            </a:r>
            <a:endParaRPr lang="en-US" altLang="zh-CN" dirty="0">
              <a:solidFill>
                <a:prstClr val="black"/>
              </a:solidFill>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mj-ea"/>
                <a:ea typeface="+mj-ea"/>
              </a:rPr>
              <a:t>写入流程</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向某节点</a:t>
            </a:r>
            <a:r>
              <a:rPr lang="en-US" altLang="zh-CN" dirty="0">
                <a:solidFill>
                  <a:prstClr val="black"/>
                </a:solidFill>
                <a:latin typeface="楷体" panose="02010609060101010101" pitchFamily="49" charset="-122"/>
                <a:ea typeface="楷体" panose="02010609060101010101" pitchFamily="49" charset="-122"/>
              </a:rPr>
              <a:t>A</a:t>
            </a:r>
            <a:r>
              <a:rPr lang="zh-CN" altLang="en-US" dirty="0">
                <a:solidFill>
                  <a:prstClr val="black"/>
                </a:solidFill>
                <a:latin typeface="楷体" panose="02010609060101010101" pitchFamily="49" charset="-122"/>
                <a:ea typeface="楷体" panose="02010609060101010101" pitchFamily="49" charset="-122"/>
              </a:rPr>
              <a:t>请求，</a:t>
            </a:r>
            <a:r>
              <a:rPr lang="en-US" altLang="zh-CN" dirty="0">
                <a:solidFill>
                  <a:prstClr val="black"/>
                </a:solidFill>
                <a:latin typeface="楷体" panose="02010609060101010101" pitchFamily="49" charset="-122"/>
                <a:ea typeface="楷体" panose="02010609060101010101" pitchFamily="49" charset="-122"/>
              </a:rPr>
              <a:t>A</a:t>
            </a:r>
            <a:r>
              <a:rPr lang="zh-CN" altLang="en-US" dirty="0">
                <a:solidFill>
                  <a:prstClr val="black"/>
                </a:solidFill>
                <a:latin typeface="楷体" panose="02010609060101010101" pitchFamily="49" charset="-122"/>
                <a:ea typeface="楷体" panose="02010609060101010101" pitchFamily="49" charset="-122"/>
              </a:rPr>
              <a:t>引导请求到主分片节点</a:t>
            </a:r>
            <a:r>
              <a:rPr lang="en-US" altLang="zh-CN" dirty="0">
                <a:solidFill>
                  <a:prstClr val="black"/>
                </a:solidFill>
                <a:latin typeface="楷体" panose="02010609060101010101" pitchFamily="49" charset="-122"/>
                <a:ea typeface="楷体" panose="02010609060101010101" pitchFamily="49" charset="-122"/>
              </a:rPr>
              <a:t>B</a:t>
            </a:r>
            <a:r>
              <a:rPr lang="zh-CN" altLang="en-US" dirty="0">
                <a:solidFill>
                  <a:prstClr val="black"/>
                </a:solidFill>
                <a:latin typeface="楷体" panose="02010609060101010101" pitchFamily="49" charset="-122"/>
                <a:ea typeface="楷体" panose="02010609060101010101" pitchFamily="49" charset="-122"/>
              </a:rPr>
              <a:t>，请求先写入</a:t>
            </a:r>
            <a:r>
              <a:rPr lang="en-US" altLang="zh-CN" dirty="0" err="1">
                <a:solidFill>
                  <a:prstClr val="black"/>
                </a:solidFill>
                <a:latin typeface="楷体" panose="02010609060101010101" pitchFamily="49" charset="-122"/>
                <a:ea typeface="楷体" panose="02010609060101010101" pitchFamily="49" charset="-122"/>
              </a:rPr>
              <a:t>translog</a:t>
            </a:r>
            <a:r>
              <a:rPr lang="zh-CN" altLang="en-US" dirty="0">
                <a:solidFill>
                  <a:prstClr val="black"/>
                </a:solidFill>
                <a:latin typeface="楷体" panose="02010609060101010101" pitchFamily="49" charset="-122"/>
                <a:ea typeface="楷体" panose="02010609060101010101" pitchFamily="49" charset="-122"/>
              </a:rPr>
              <a:t>和内存缓冲区，成功后</a:t>
            </a:r>
            <a:r>
              <a:rPr lang="en-US" altLang="zh-CN" dirty="0">
                <a:solidFill>
                  <a:prstClr val="black"/>
                </a:solidFill>
                <a:latin typeface="楷体" panose="02010609060101010101" pitchFamily="49" charset="-122"/>
                <a:ea typeface="楷体" panose="02010609060101010101" pitchFamily="49" charset="-122"/>
              </a:rPr>
              <a:t>B</a:t>
            </a:r>
            <a:r>
              <a:rPr lang="zh-CN" altLang="en-US" dirty="0">
                <a:solidFill>
                  <a:prstClr val="black"/>
                </a:solidFill>
                <a:latin typeface="楷体" panose="02010609060101010101" pitchFamily="49" charset="-122"/>
                <a:ea typeface="楷体" panose="02010609060101010101" pitchFamily="49" charset="-122"/>
              </a:rPr>
              <a:t>通知同步至副本。副本同步后节点</a:t>
            </a:r>
            <a:r>
              <a:rPr lang="en-US" altLang="zh-CN" dirty="0">
                <a:solidFill>
                  <a:prstClr val="black"/>
                </a:solidFill>
                <a:latin typeface="楷体" panose="02010609060101010101" pitchFamily="49" charset="-122"/>
                <a:ea typeface="楷体" panose="02010609060101010101" pitchFamily="49" charset="-122"/>
              </a:rPr>
              <a:t>B</a:t>
            </a:r>
            <a:r>
              <a:rPr lang="zh-CN" altLang="en-US" dirty="0">
                <a:solidFill>
                  <a:prstClr val="black"/>
                </a:solidFill>
                <a:latin typeface="楷体" panose="02010609060101010101" pitchFamily="49" charset="-122"/>
                <a:ea typeface="楷体" panose="02010609060101010101" pitchFamily="49" charset="-122"/>
              </a:rPr>
              <a:t>报告客户端完成。</a:t>
            </a:r>
            <a:r>
              <a:rPr lang="zh-CN" altLang="en-US" sz="1600" i="1" dirty="0">
                <a:solidFill>
                  <a:prstClr val="black"/>
                </a:solidFill>
                <a:latin typeface="楷体" panose="02010609060101010101" pitchFamily="49" charset="-122"/>
                <a:ea typeface="楷体" panose="02010609060101010101" pitchFamily="49" charset="-122"/>
              </a:rPr>
              <a:t>内存缓冲区定期刷新到文件系统缓存，</a:t>
            </a:r>
            <a:r>
              <a:rPr lang="en-US" altLang="zh-CN" sz="1600" i="1" dirty="0" err="1">
                <a:solidFill>
                  <a:prstClr val="black"/>
                </a:solidFill>
                <a:latin typeface="楷体" panose="02010609060101010101" pitchFamily="49" charset="-122"/>
                <a:ea typeface="楷体" panose="02010609060101010101" pitchFamily="49" charset="-122"/>
              </a:rPr>
              <a:t>translog</a:t>
            </a:r>
            <a:r>
              <a:rPr lang="zh-CN" altLang="en-US" sz="1600" i="1" dirty="0">
                <a:solidFill>
                  <a:prstClr val="black"/>
                </a:solidFill>
                <a:latin typeface="楷体" panose="02010609060101010101" pitchFamily="49" charset="-122"/>
                <a:ea typeface="楷体" panose="02010609060101010101" pitchFamily="49" charset="-122"/>
              </a:rPr>
              <a:t>定期</a:t>
            </a:r>
            <a:r>
              <a:rPr lang="en-US" altLang="zh-CN" sz="1600" i="1" dirty="0" err="1">
                <a:solidFill>
                  <a:prstClr val="black"/>
                </a:solidFill>
                <a:latin typeface="楷体" panose="02010609060101010101" pitchFamily="49" charset="-122"/>
                <a:ea typeface="楷体" panose="02010609060101010101" pitchFamily="49" charset="-122"/>
              </a:rPr>
              <a:t>fsync</a:t>
            </a:r>
            <a:r>
              <a:rPr lang="zh-CN" altLang="en-US" sz="1600" i="1" dirty="0">
                <a:solidFill>
                  <a:prstClr val="black"/>
                </a:solidFill>
                <a:latin typeface="楷体" panose="02010609060101010101" pitchFamily="49" charset="-122"/>
                <a:ea typeface="楷体" panose="02010609060101010101" pitchFamily="49" charset="-122"/>
              </a:rPr>
              <a:t>。</a:t>
            </a:r>
            <a:r>
              <a:rPr lang="en-US" altLang="zh-CN" sz="1600" i="1" dirty="0">
                <a:solidFill>
                  <a:prstClr val="black"/>
                </a:solidFill>
                <a:latin typeface="楷体" panose="02010609060101010101" pitchFamily="49" charset="-122"/>
                <a:ea typeface="楷体" panose="02010609060101010101" pitchFamily="49" charset="-122"/>
              </a:rPr>
              <a:t>flush</a:t>
            </a:r>
            <a:r>
              <a:rPr lang="zh-CN" altLang="en-US" sz="1600" i="1" dirty="0">
                <a:solidFill>
                  <a:prstClr val="black"/>
                </a:solidFill>
                <a:latin typeface="楷体" panose="02010609060101010101" pitchFamily="49" charset="-122"/>
                <a:ea typeface="楷体" panose="02010609060101010101" pitchFamily="49" charset="-122"/>
              </a:rPr>
              <a:t>操作定时清空内存缓冲区和</a:t>
            </a:r>
            <a:r>
              <a:rPr lang="en-US" altLang="zh-CN" sz="1600" i="1" dirty="0" err="1">
                <a:solidFill>
                  <a:prstClr val="black"/>
                </a:solidFill>
                <a:latin typeface="楷体" panose="02010609060101010101" pitchFamily="49" charset="-122"/>
                <a:ea typeface="楷体" panose="02010609060101010101" pitchFamily="49" charset="-122"/>
              </a:rPr>
              <a:t>translog</a:t>
            </a:r>
            <a:r>
              <a:rPr lang="zh-CN" altLang="en-US" sz="1600" i="1" dirty="0">
                <a:solidFill>
                  <a:prstClr val="black"/>
                </a:solidFill>
                <a:latin typeface="楷体" panose="02010609060101010101" pitchFamily="49" charset="-122"/>
                <a:ea typeface="楷体" panose="02010609060101010101" pitchFamily="49" charset="-122"/>
              </a:rPr>
              <a:t>，写入新分段</a:t>
            </a:r>
            <a:r>
              <a:rPr lang="en-US" altLang="zh-CN" sz="1600" i="1" dirty="0">
                <a:solidFill>
                  <a:prstClr val="black"/>
                </a:solidFill>
                <a:latin typeface="楷体" panose="02010609060101010101" pitchFamily="49" charset="-122"/>
                <a:ea typeface="楷体" panose="02010609060101010101" pitchFamily="49" charset="-122"/>
              </a:rPr>
              <a:t>(</a:t>
            </a:r>
            <a:r>
              <a:rPr lang="zh-CN" altLang="en-US" sz="1600" i="1" dirty="0">
                <a:solidFill>
                  <a:prstClr val="black"/>
                </a:solidFill>
                <a:latin typeface="楷体" panose="02010609060101010101" pitchFamily="49" charset="-122"/>
                <a:ea typeface="楷体" panose="02010609060101010101" pitchFamily="49" charset="-122"/>
              </a:rPr>
              <a:t>到磁盘</a:t>
            </a:r>
            <a:r>
              <a:rPr lang="en-US" altLang="zh-CN" sz="1600" i="1" dirty="0">
                <a:solidFill>
                  <a:prstClr val="black"/>
                </a:solidFill>
                <a:latin typeface="楷体" panose="02010609060101010101" pitchFamily="49" charset="-122"/>
                <a:ea typeface="楷体" panose="02010609060101010101" pitchFamily="49" charset="-122"/>
              </a:rPr>
              <a:t>)</a:t>
            </a:r>
            <a:r>
              <a:rPr lang="zh-CN" altLang="en-US" sz="1600" i="1" dirty="0">
                <a:solidFill>
                  <a:prstClr val="black"/>
                </a:solidFill>
                <a:latin typeface="楷体" panose="02010609060101010101" pitchFamily="49" charset="-122"/>
                <a:ea typeface="楷体" panose="02010609060101010101" pitchFamily="49" charset="-122"/>
              </a:rPr>
              <a:t>并更新提交点后删旧</a:t>
            </a:r>
            <a:r>
              <a:rPr lang="en-US" altLang="zh-CN" sz="1600" i="1" dirty="0" err="1">
                <a:solidFill>
                  <a:prstClr val="black"/>
                </a:solidFill>
                <a:latin typeface="楷体" panose="02010609060101010101" pitchFamily="49" charset="-122"/>
                <a:ea typeface="楷体" panose="02010609060101010101" pitchFamily="49" charset="-122"/>
              </a:rPr>
              <a:t>translog</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mj-ea"/>
                <a:ea typeface="+mj-ea"/>
              </a:rPr>
              <a:t>读取流程</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向某节点</a:t>
            </a:r>
            <a:r>
              <a:rPr lang="en-US" altLang="zh-CN" dirty="0">
                <a:solidFill>
                  <a:prstClr val="black"/>
                </a:solidFill>
                <a:latin typeface="楷体" panose="02010609060101010101" pitchFamily="49" charset="-122"/>
                <a:ea typeface="楷体" panose="02010609060101010101" pitchFamily="49" charset="-122"/>
              </a:rPr>
              <a:t>A</a:t>
            </a:r>
            <a:r>
              <a:rPr lang="zh-CN" altLang="en-US" dirty="0">
                <a:solidFill>
                  <a:prstClr val="black"/>
                </a:solidFill>
                <a:latin typeface="楷体" panose="02010609060101010101" pitchFamily="49" charset="-122"/>
                <a:ea typeface="楷体" panose="02010609060101010101" pitchFamily="49" charset="-122"/>
              </a:rPr>
              <a:t>请求，若</a:t>
            </a:r>
            <a:r>
              <a:rPr lang="en-US" altLang="zh-CN" dirty="0">
                <a:solidFill>
                  <a:prstClr val="black"/>
                </a:solidFill>
                <a:latin typeface="楷体" panose="02010609060101010101" pitchFamily="49" charset="-122"/>
                <a:ea typeface="楷体" panose="02010609060101010101" pitchFamily="49" charset="-122"/>
              </a:rPr>
              <a:t>A</a:t>
            </a:r>
            <a:r>
              <a:rPr lang="zh-CN" altLang="en-US" dirty="0">
                <a:solidFill>
                  <a:prstClr val="black"/>
                </a:solidFill>
                <a:latin typeface="楷体" panose="02010609060101010101" pitchFamily="49" charset="-122"/>
                <a:ea typeface="楷体" panose="02010609060101010101" pitchFamily="49" charset="-122"/>
              </a:rPr>
              <a:t>无对应分片引导至其他有该分片的节点</a:t>
            </a:r>
            <a:r>
              <a:rPr lang="en-US" altLang="zh-CN" dirty="0">
                <a:solidFill>
                  <a:prstClr val="black"/>
                </a:solidFill>
                <a:latin typeface="楷体" panose="02010609060101010101" pitchFamily="49" charset="-122"/>
                <a:ea typeface="楷体" panose="02010609060101010101" pitchFamily="49" charset="-122"/>
              </a:rPr>
              <a:t>B</a:t>
            </a:r>
            <a:r>
              <a:rPr lang="zh-CN" altLang="en-US" dirty="0">
                <a:solidFill>
                  <a:prstClr val="black"/>
                </a:solidFill>
                <a:latin typeface="楷体" panose="02010609060101010101" pitchFamily="49" charset="-122"/>
                <a:ea typeface="楷体" panose="02010609060101010101" pitchFamily="49" charset="-122"/>
              </a:rPr>
              <a:t>，</a:t>
            </a:r>
            <a:r>
              <a:rPr lang="en-US" altLang="zh-CN" dirty="0">
                <a:solidFill>
                  <a:prstClr val="black"/>
                </a:solidFill>
                <a:latin typeface="楷体" panose="02010609060101010101" pitchFamily="49" charset="-122"/>
                <a:ea typeface="楷体" panose="02010609060101010101" pitchFamily="49" charset="-122"/>
              </a:rPr>
              <a:t>B</a:t>
            </a:r>
            <a:r>
              <a:rPr lang="zh-CN" altLang="en-US" dirty="0">
                <a:solidFill>
                  <a:prstClr val="black"/>
                </a:solidFill>
                <a:latin typeface="楷体" panose="02010609060101010101" pitchFamily="49" charset="-122"/>
                <a:ea typeface="楷体" panose="02010609060101010101" pitchFamily="49" charset="-122"/>
              </a:rPr>
              <a:t>查询分片结果返回</a:t>
            </a:r>
            <a:r>
              <a:rPr lang="en-US" altLang="zh-CN" dirty="0">
                <a:solidFill>
                  <a:prstClr val="black"/>
                </a:solidFill>
                <a:latin typeface="楷体" panose="02010609060101010101" pitchFamily="49" charset="-122"/>
                <a:ea typeface="楷体" panose="02010609060101010101" pitchFamily="49" charset="-122"/>
              </a:rPr>
              <a:t>A</a:t>
            </a:r>
            <a:r>
              <a:rPr lang="zh-CN" altLang="en-US" dirty="0">
                <a:solidFill>
                  <a:prstClr val="black"/>
                </a:solidFill>
                <a:latin typeface="楷体" panose="02010609060101010101" pitchFamily="49" charset="-122"/>
                <a:ea typeface="楷体" panose="02010609060101010101" pitchFamily="49" charset="-122"/>
              </a:rPr>
              <a:t>，</a:t>
            </a:r>
            <a:r>
              <a:rPr lang="en-US" altLang="zh-CN" dirty="0">
                <a:solidFill>
                  <a:prstClr val="black"/>
                </a:solidFill>
                <a:latin typeface="楷体" panose="02010609060101010101" pitchFamily="49" charset="-122"/>
                <a:ea typeface="楷体" panose="02010609060101010101" pitchFamily="49" charset="-122"/>
              </a:rPr>
              <a:t>A</a:t>
            </a:r>
            <a:r>
              <a:rPr lang="zh-CN" altLang="en-US" dirty="0">
                <a:solidFill>
                  <a:prstClr val="black"/>
                </a:solidFill>
                <a:latin typeface="楷体" panose="02010609060101010101" pitchFamily="49" charset="-122"/>
                <a:ea typeface="楷体" panose="02010609060101010101" pitchFamily="49" charset="-122"/>
              </a:rPr>
              <a:t>响应客户端。具体分两阶段：</a:t>
            </a:r>
            <a:r>
              <a:rPr lang="zh-CN" altLang="en-US" sz="1800" i="1" dirty="0">
                <a:solidFill>
                  <a:prstClr val="black"/>
                </a:solidFill>
                <a:latin typeface="楷体" panose="02010609060101010101" pitchFamily="49" charset="-122"/>
                <a:ea typeface="楷体" panose="02010609060101010101" pitchFamily="49" charset="-122"/>
              </a:rPr>
              <a:t>①</a:t>
            </a:r>
            <a:r>
              <a:rPr lang="zh-CN" altLang="en-US" sz="1600" i="1" dirty="0">
                <a:solidFill>
                  <a:prstClr val="black"/>
                </a:solidFill>
                <a:latin typeface="楷体" panose="02010609060101010101" pitchFamily="49" charset="-122"/>
                <a:ea typeface="楷体" panose="02010609060101010101" pitchFamily="49" charset="-122"/>
              </a:rPr>
              <a:t>查询阶段：协调节点分发搜索请求至所有分片，各分片独立搜索并返回排序后的文档</a:t>
            </a:r>
            <a:r>
              <a:rPr lang="en-US" altLang="zh-CN" sz="1600" i="1" dirty="0">
                <a:solidFill>
                  <a:prstClr val="black"/>
                </a:solidFill>
                <a:latin typeface="楷体" panose="02010609060101010101" pitchFamily="49" charset="-122"/>
                <a:ea typeface="楷体" panose="02010609060101010101" pitchFamily="49" charset="-122"/>
              </a:rPr>
              <a:t>ID</a:t>
            </a:r>
            <a:r>
              <a:rPr lang="zh-CN" altLang="en-US" sz="1600" i="1" dirty="0">
                <a:solidFill>
                  <a:prstClr val="black"/>
                </a:solidFill>
                <a:latin typeface="楷体" panose="02010609060101010101" pitchFamily="49" charset="-122"/>
                <a:ea typeface="楷体" panose="02010609060101010101" pitchFamily="49" charset="-122"/>
              </a:rPr>
              <a:t>和分数，协调节点汇总并排序得到全局结果。②获取阶段：协调节点根据排序结果从分片获取完整文档，分片返回文档内容至协调节点。</a:t>
            </a:r>
            <a:endParaRPr lang="en-US" altLang="zh-CN" sz="1600" i="1" dirty="0">
              <a:solidFill>
                <a:prstClr val="black"/>
              </a:solidFill>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a:solidFill>
                  <a:prstClr val="black"/>
                </a:solidFill>
                <a:latin typeface="楷体" panose="02010609060101010101" pitchFamily="49" charset="-122"/>
                <a:ea typeface="楷体" panose="02010609060101010101" pitchFamily="49" charset="-122"/>
              </a:rPr>
              <a:t>【</a:t>
            </a:r>
            <a:r>
              <a:rPr lang="zh-CN" altLang="en-US" sz="1600" dirty="0">
                <a:solidFill>
                  <a:prstClr val="black"/>
                </a:solidFill>
                <a:latin typeface="+mj-ea"/>
                <a:ea typeface="+mj-ea"/>
              </a:rPr>
              <a:t>文档分数</a:t>
            </a:r>
            <a:r>
              <a:rPr lang="en-US" altLang="zh-CN" sz="1600" dirty="0">
                <a:solidFill>
                  <a:prstClr val="black"/>
                </a:solidFill>
                <a:latin typeface="楷体" panose="02010609060101010101" pitchFamily="49" charset="-122"/>
                <a:ea typeface="楷体" panose="02010609060101010101" pitchFamily="49" charset="-122"/>
              </a:rPr>
              <a:t>】</a:t>
            </a:r>
            <a:r>
              <a:rPr lang="en-US" altLang="zh-CN" sz="1600" dirty="0" err="1">
                <a:solidFill>
                  <a:prstClr val="black"/>
                </a:solidFill>
                <a:latin typeface="楷体" panose="02010609060101010101" pitchFamily="49" charset="-122"/>
                <a:ea typeface="楷体" panose="02010609060101010101" pitchFamily="49" charset="-122"/>
              </a:rPr>
              <a:t>tf-idf</a:t>
            </a:r>
            <a:r>
              <a:rPr lang="zh-CN" altLang="en-US" sz="1600" dirty="0">
                <a:solidFill>
                  <a:prstClr val="black"/>
                </a:solidFill>
                <a:latin typeface="楷体" panose="02010609060101010101" pitchFamily="49" charset="-122"/>
                <a:ea typeface="楷体" panose="02010609060101010101" pitchFamily="49" charset="-122"/>
              </a:rPr>
              <a:t> 词语频率：词语在文中次数</a:t>
            </a:r>
            <a:r>
              <a:rPr lang="en-US" altLang="zh-CN" sz="1600" dirty="0">
                <a:solidFill>
                  <a:prstClr val="black"/>
                </a:solidFill>
                <a:latin typeface="楷体" panose="02010609060101010101" pitchFamily="49" charset="-122"/>
                <a:ea typeface="楷体" panose="02010609060101010101" pitchFamily="49" charset="-122"/>
              </a:rPr>
              <a:t>-</a:t>
            </a:r>
            <a:r>
              <a:rPr lang="zh-CN" altLang="en-US" sz="1600" dirty="0">
                <a:solidFill>
                  <a:prstClr val="black"/>
                </a:solidFill>
                <a:latin typeface="楷体" panose="02010609060101010101" pitchFamily="49" charset="-122"/>
                <a:ea typeface="楷体" panose="02010609060101010101" pitchFamily="49" charset="-122"/>
              </a:rPr>
              <a:t>逆文档频率</a:t>
            </a:r>
            <a:r>
              <a:rPr lang="en-US" altLang="zh-CN" sz="1600" dirty="0">
                <a:solidFill>
                  <a:prstClr val="black"/>
                </a:solidFill>
                <a:latin typeface="楷体" panose="02010609060101010101" pitchFamily="49" charset="-122"/>
                <a:ea typeface="楷体" panose="02010609060101010101" pitchFamily="49" charset="-122"/>
              </a:rPr>
              <a:t>:</a:t>
            </a:r>
            <a:r>
              <a:rPr lang="zh-CN" altLang="en-US" sz="1600" dirty="0">
                <a:solidFill>
                  <a:prstClr val="black"/>
                </a:solidFill>
                <a:latin typeface="楷体" panose="02010609060101010101" pitchFamily="49" charset="-122"/>
                <a:ea typeface="楷体" panose="02010609060101010101" pitchFamily="49" charset="-122"/>
              </a:rPr>
              <a:t>某词在索引中出现的文档数占总文档数的百分比</a:t>
            </a:r>
            <a:r>
              <a:rPr kumimoji="0" lang="en-US" altLang="zh-CN"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lang="zh-CN" altLang="en-US" sz="1600" dirty="0">
                <a:solidFill>
                  <a:prstClr val="black"/>
                </a:solidFill>
                <a:latin typeface="+mj-ea"/>
                <a:ea typeface="+mj-ea"/>
              </a:rPr>
              <a:t>分片号计算</a:t>
            </a:r>
            <a:r>
              <a:rPr kumimoji="0" lang="en-US" altLang="zh-CN" sz="16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shard = hash(</a:t>
            </a:r>
            <a:r>
              <a:rPr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document_id</a:t>
            </a:r>
            <a:r>
              <a:rPr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num_of_primary_shards</a:t>
            </a:r>
            <a:r>
              <a:rPr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600" dirty="0">
                <a:solidFill>
                  <a:prstClr val="black"/>
                </a:solidFill>
                <a:latin typeface="楷体" panose="02010609060101010101" pitchFamily="49" charset="-122"/>
                <a:ea typeface="楷体" panose="02010609060101010101" pitchFamily="49" charset="-122"/>
              </a:rPr>
              <a:t> </a:t>
            </a:r>
            <a:endParaRPr lang="en-US" altLang="zh-CN" sz="1600" dirty="0">
              <a:solidFill>
                <a:prstClr val="black"/>
              </a:solidFill>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lang="zh-CN" altLang="en-US" dirty="0">
                <a:solidFill>
                  <a:prstClr val="black"/>
                </a:solidFill>
                <a:latin typeface="+mj-ea"/>
                <a:ea typeface="+mj-ea"/>
              </a:rPr>
              <a:t>更新删除</a:t>
            </a:r>
            <a:r>
              <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删除操作通过在</a:t>
            </a:r>
            <a:r>
              <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.del</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文件中标记文档来实现，而更新操作则是索引新版本文档并标记旧版本为删除。两者</a:t>
            </a:r>
            <a:r>
              <a:rPr kumimoji="0" lang="zh-CN" altLang="en-US" b="1" i="0" u="sng"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cs typeface="+mn-cs"/>
              </a:rPr>
              <a:t>都不直接修改文档</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，而是在段合并时</a:t>
            </a:r>
            <a:r>
              <a:rPr kumimoji="0" lang="zh-CN" altLang="en-US" b="0" i="0" u="sng"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清理已标记</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的文档。</a:t>
            </a:r>
            <a:endPar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mj-ea"/>
                <a:ea typeface="+mj-ea"/>
              </a:rPr>
              <a:t>横向扩容</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扩容节点，迁移旧节点的部分</a:t>
            </a:r>
            <a:r>
              <a:rPr lang="en-US" altLang="zh-CN" dirty="0">
                <a:solidFill>
                  <a:prstClr val="black"/>
                </a:solidFill>
                <a:latin typeface="楷体" panose="02010609060101010101" pitchFamily="49" charset="-122"/>
                <a:ea typeface="楷体" panose="02010609060101010101" pitchFamily="49" charset="-122"/>
              </a:rPr>
              <a:t>shard</a:t>
            </a:r>
            <a:r>
              <a:rPr lang="zh-CN" altLang="en-US" dirty="0">
                <a:solidFill>
                  <a:prstClr val="black"/>
                </a:solidFill>
                <a:latin typeface="楷体" panose="02010609060101010101" pitchFamily="49" charset="-122"/>
                <a:ea typeface="楷体" panose="02010609060101010101" pitchFamily="49" charset="-122"/>
              </a:rPr>
              <a:t>到扩容节点，每个</a:t>
            </a:r>
            <a:r>
              <a:rPr lang="en-US" altLang="zh-CN" dirty="0">
                <a:solidFill>
                  <a:prstClr val="black"/>
                </a:solidFill>
                <a:latin typeface="楷体" panose="02010609060101010101" pitchFamily="49" charset="-122"/>
                <a:ea typeface="楷体" panose="02010609060101010101" pitchFamily="49" charset="-122"/>
              </a:rPr>
              <a:t>shard</a:t>
            </a:r>
            <a:r>
              <a:rPr lang="zh-CN" altLang="en-US" dirty="0">
                <a:solidFill>
                  <a:prstClr val="black"/>
                </a:solidFill>
                <a:latin typeface="楷体" panose="02010609060101010101" pitchFamily="49" charset="-122"/>
                <a:ea typeface="楷体" panose="02010609060101010101" pitchFamily="49" charset="-122"/>
              </a:rPr>
              <a:t>可以占用的节点上更多的资源</a:t>
            </a:r>
            <a:r>
              <a:rPr lang="en-US" altLang="zh-CN" dirty="0">
                <a:solidFill>
                  <a:prstClr val="black"/>
                </a:solidFill>
                <a:latin typeface="楷体" panose="02010609060101010101" pitchFamily="49" charset="-122"/>
                <a:ea typeface="楷体" panose="02010609060101010101" pitchFamily="49" charset="-122"/>
              </a:rPr>
              <a:t>(IO/CPU/Memory)</a:t>
            </a:r>
            <a:r>
              <a:rPr lang="zh-CN" altLang="en-US" dirty="0">
                <a:solidFill>
                  <a:prstClr val="black"/>
                </a:solidFill>
                <a:latin typeface="楷体" panose="02010609060101010101" pitchFamily="49" charset="-122"/>
                <a:ea typeface="楷体" panose="02010609060101010101" pitchFamily="49" charset="-122"/>
              </a:rPr>
              <a:t>整个系统，性能会更好</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mj-ea"/>
                <a:ea typeface="+mj-ea"/>
              </a:rPr>
              <a:t>容错步骤</a:t>
            </a:r>
            <a:r>
              <a:rPr lang="en-US" altLang="zh-CN" dirty="0">
                <a:solidFill>
                  <a:prstClr val="black"/>
                </a:solidFill>
                <a:latin typeface="楷体" panose="02010609060101010101" pitchFamily="49" charset="-122"/>
                <a:ea typeface="楷体" panose="02010609060101010101" pitchFamily="49" charset="-122"/>
              </a:rPr>
              <a:t>】</a:t>
            </a:r>
            <a:r>
              <a:rPr lang="zh-CN" altLang="en-US" dirty="0">
                <a:solidFill>
                  <a:prstClr val="black"/>
                </a:solidFill>
                <a:latin typeface="楷体" panose="02010609060101010101" pitchFamily="49" charset="-122"/>
                <a:ea typeface="楷体" panose="02010609060101010101" pitchFamily="49" charset="-122"/>
              </a:rPr>
              <a:t>①重选</a:t>
            </a:r>
            <a:r>
              <a:rPr lang="en-US" altLang="zh-CN" dirty="0">
                <a:solidFill>
                  <a:prstClr val="black"/>
                </a:solidFill>
                <a:latin typeface="楷体" panose="02010609060101010101" pitchFamily="49" charset="-122"/>
                <a:ea typeface="楷体" panose="02010609060101010101" pitchFamily="49" charset="-122"/>
              </a:rPr>
              <a:t>master(</a:t>
            </a:r>
            <a:r>
              <a:rPr lang="zh-CN" altLang="en-US" dirty="0">
                <a:solidFill>
                  <a:prstClr val="black"/>
                </a:solidFill>
                <a:latin typeface="楷体" panose="02010609060101010101" pitchFamily="49" charset="-122"/>
                <a:ea typeface="楷体" panose="02010609060101010101" pitchFamily="49" charset="-122"/>
              </a:rPr>
              <a:t>最小候选</a:t>
            </a:r>
            <a:r>
              <a:rPr lang="en-US" altLang="zh-CN" dirty="0">
                <a:solidFill>
                  <a:prstClr val="black"/>
                </a:solidFill>
                <a:latin typeface="楷体" panose="02010609060101010101" pitchFamily="49" charset="-122"/>
                <a:ea typeface="楷体" panose="02010609060101010101" pitchFamily="49" charset="-122"/>
              </a:rPr>
              <a:t>ID)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②丢失主分片</a:t>
            </a:r>
            <a:r>
              <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lang="zh-CN" altLang="en-US" dirty="0">
                <a:solidFill>
                  <a:prstClr val="black"/>
                </a:solidFill>
                <a:latin typeface="楷体" panose="02010609060101010101" pitchFamily="49" charset="-122"/>
                <a:ea typeface="楷体" panose="02010609060101010101" pitchFamily="49" charset="-122"/>
              </a:rPr>
              <a:t>选一</a:t>
            </a:r>
            <a:r>
              <a:rPr kumimoji="0" lang="zh-CN" altLang="en-US"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副分片变主分片③重启故障节点，并同步数据</a:t>
            </a:r>
            <a:endParaRPr kumimoji="0" lang="en-US" altLang="zh-CN"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 name="文本框 5">
            <a:extLst>
              <a:ext uri="{FF2B5EF4-FFF2-40B4-BE49-F238E27FC236}">
                <a16:creationId xmlns:a16="http://schemas.microsoft.com/office/drawing/2014/main" id="{8E3428E5-1088-3103-1D1E-AE1BBB407A0A}"/>
              </a:ext>
            </a:extLst>
          </p:cNvPr>
          <p:cNvSpPr txBox="1"/>
          <p:nvPr/>
        </p:nvSpPr>
        <p:spPr>
          <a:xfrm>
            <a:off x="3276600" y="5496610"/>
            <a:ext cx="1143000" cy="369332"/>
          </a:xfrm>
          <a:prstGeom prst="rect">
            <a:avLst/>
          </a:prstGeom>
          <a:noFill/>
        </p:spPr>
        <p:txBody>
          <a:bodyPr wrap="square" rtlCol="0">
            <a:spAutoFit/>
          </a:bodyPr>
          <a:lstStyle/>
          <a:p>
            <a:r>
              <a:rPr lang="en-US" altLang="zh-CN" dirty="0"/>
              <a:t>read</a:t>
            </a:r>
            <a:endParaRPr lang="zh-CN" altLang="en-US" dirty="0"/>
          </a:p>
        </p:txBody>
      </p:sp>
      <p:sp>
        <p:nvSpPr>
          <p:cNvPr id="8" name="文本框 7">
            <a:extLst>
              <a:ext uri="{FF2B5EF4-FFF2-40B4-BE49-F238E27FC236}">
                <a16:creationId xmlns:a16="http://schemas.microsoft.com/office/drawing/2014/main" id="{D06FBD88-E229-C0C4-B160-3E048F3CF494}"/>
              </a:ext>
            </a:extLst>
          </p:cNvPr>
          <p:cNvSpPr txBox="1"/>
          <p:nvPr/>
        </p:nvSpPr>
        <p:spPr>
          <a:xfrm>
            <a:off x="4671724" y="6400800"/>
            <a:ext cx="1676400" cy="369332"/>
          </a:xfrm>
          <a:prstGeom prst="rect">
            <a:avLst/>
          </a:prstGeom>
          <a:noFill/>
        </p:spPr>
        <p:txBody>
          <a:bodyPr wrap="square" rtlCol="0">
            <a:spAutoFit/>
          </a:bodyPr>
          <a:lstStyle/>
          <a:p>
            <a:pPr algn="r"/>
            <a:r>
              <a:rPr lang="en-US" altLang="zh-CN" dirty="0"/>
              <a:t>write</a:t>
            </a:r>
            <a:endParaRPr lang="zh-CN" altLang="en-US" dirty="0"/>
          </a:p>
        </p:txBody>
      </p:sp>
      <p:cxnSp>
        <p:nvCxnSpPr>
          <p:cNvPr id="11" name="直接连接符 10">
            <a:extLst>
              <a:ext uri="{FF2B5EF4-FFF2-40B4-BE49-F238E27FC236}">
                <a16:creationId xmlns:a16="http://schemas.microsoft.com/office/drawing/2014/main" id="{EB1EE4F9-2A74-D0BA-9972-DD2881D1EB0E}"/>
              </a:ext>
            </a:extLst>
          </p:cNvPr>
          <p:cNvCxnSpPr>
            <a:stCxn id="27" idx="2"/>
          </p:cNvCxnSpPr>
          <p:nvPr/>
        </p:nvCxnSpPr>
        <p:spPr>
          <a:xfrm>
            <a:off x="4572000" y="4800601"/>
            <a:ext cx="0" cy="19042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765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673EE4CF-2DD2-70D7-3219-81499A30CB2C}"/>
            </a:ext>
          </a:extLst>
        </p:cNvPr>
        <p:cNvGrpSpPr/>
        <p:nvPr/>
      </p:nvGrpSpPr>
      <p:grpSpPr>
        <a:xfrm>
          <a:off x="0" y="0"/>
          <a:ext cx="0" cy="0"/>
          <a:chOff x="0" y="0"/>
          <a:chExt cx="0" cy="0"/>
        </a:xfrm>
      </p:grpSpPr>
      <p:sp>
        <p:nvSpPr>
          <p:cNvPr id="4" name="TextBox 11">
            <a:extLst>
              <a:ext uri="{FF2B5EF4-FFF2-40B4-BE49-F238E27FC236}">
                <a16:creationId xmlns:a16="http://schemas.microsoft.com/office/drawing/2014/main" id="{02DDF67E-7FD5-DAF7-AF95-B52F670F6403}"/>
              </a:ext>
            </a:extLst>
          </p:cNvPr>
          <p:cNvSpPr txBox="1">
            <a:spLocks noChangeArrowheads="1"/>
          </p:cNvSpPr>
          <p:nvPr/>
        </p:nvSpPr>
        <p:spPr bwMode="auto">
          <a:xfrm>
            <a:off x="-76200" y="0"/>
            <a:ext cx="5562600" cy="36933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Pregel</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图并行计算实例</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最大值传播</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7" name="矩形 46">
            <a:extLst>
              <a:ext uri="{FF2B5EF4-FFF2-40B4-BE49-F238E27FC236}">
                <a16:creationId xmlns:a16="http://schemas.microsoft.com/office/drawing/2014/main" id="{2B81E375-FAFC-7960-B90B-83C06B3A5371}"/>
              </a:ext>
            </a:extLst>
          </p:cNvPr>
          <p:cNvSpPr/>
          <p:nvPr/>
        </p:nvSpPr>
        <p:spPr>
          <a:xfrm>
            <a:off x="0" y="369332"/>
            <a:ext cx="5029201" cy="2369880"/>
          </a:xfrm>
          <a:prstGeom prst="rect">
            <a:avLst/>
          </a:prstGeom>
          <a:solidFill>
            <a:schemeClr val="bg1"/>
          </a:solidFill>
        </p:spPr>
        <p:txBody>
          <a:bodyPr wrap="square">
            <a:spAutoFit/>
          </a:bodyPr>
          <a:lstStyle/>
          <a:p>
            <a:pPr algn="just">
              <a:spcAft>
                <a:spcPts val="0"/>
              </a:spcAft>
            </a:pPr>
            <a:r>
              <a:rPr lang="zh-CN" altLang="en-US"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超步</a:t>
            </a:r>
            <a:r>
              <a:rPr lang="en-US"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A/B/C/D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四顶点均为“活跃”</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各包含一初值</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gn="just">
              <a:spcAft>
                <a:spcPts val="0"/>
              </a:spcAft>
            </a:pPr>
            <a:r>
              <a:rPr lang="zh-CN" altLang="en-US"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超步</a:t>
            </a:r>
            <a:r>
              <a:rPr lang="en-US"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向</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传送值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的消息值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，用</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替代目前值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保持为“活跃”；</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向</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传送值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的消息值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值不改变，状态变为“非活跃”；</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向</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传送值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的消息值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值不改变，状态变为“非活跃”；</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向</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传送值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接收</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的消息值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，用</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替代目前值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保持为“活跃”。</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gn="just">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超步</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结束时，</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A/B/C/D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四个顶点状态分别为“活跃”、“非活跃”、“非活跃”、“活跃”。</a:t>
            </a:r>
            <a:endParaRPr lang="en-US" sz="16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8" name="矩形 47">
            <a:extLst>
              <a:ext uri="{FF2B5EF4-FFF2-40B4-BE49-F238E27FC236}">
                <a16:creationId xmlns:a16="http://schemas.microsoft.com/office/drawing/2014/main" id="{A1DE874E-9D57-C6D0-A486-055A96F7BF5F}"/>
              </a:ext>
            </a:extLst>
          </p:cNvPr>
          <p:cNvSpPr/>
          <p:nvPr/>
        </p:nvSpPr>
        <p:spPr>
          <a:xfrm>
            <a:off x="76200" y="2702926"/>
            <a:ext cx="9067800" cy="1107996"/>
          </a:xfrm>
          <a:prstGeom prst="rect">
            <a:avLst/>
          </a:prstGeom>
          <a:solidFill>
            <a:schemeClr val="bg1"/>
          </a:solidFill>
        </p:spPr>
        <p:txBody>
          <a:bodyPr wrap="square">
            <a:spAutoFit/>
          </a:bodyPr>
          <a:lstStyle/>
          <a:p>
            <a:pPr algn="just">
              <a:spcAft>
                <a:spcPts val="0"/>
              </a:spcAft>
            </a:pPr>
            <a:r>
              <a:rPr lang="zh-CN" altLang="en-US"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超步</a:t>
            </a:r>
            <a:r>
              <a:rPr lang="en-US"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kern="100" dirty="0">
                <a:latin typeface="Times New Roman" panose="02020603050405020304" pitchFamily="18" charset="0"/>
                <a:ea typeface="宋体" panose="02010600030101010101" pitchFamily="2" charset="-122"/>
                <a:cs typeface="Times New Roman" panose="02020603050405020304" pitchFamily="18" charset="0"/>
              </a:rPr>
              <a:t>只对状态是“活跃”的顶点执行操作</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向</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传送值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自己没收到消息，不需要做比较更新，因此状态变为“非活跃”；</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向</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传送值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收到消息被激活，用</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替代目前值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的状态重新设为“活跃”；</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自己没收到消息，不需做比较更新，因此状态变为“非活跃”。</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gn="just">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超步</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结束时，</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四个顶点状态分别为“非活跃”、“非活跃”、“活跃”、“非活跃”。</a:t>
            </a:r>
            <a:endParaRPr lang="en-US" sz="16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49" name="矩形 48">
            <a:extLst>
              <a:ext uri="{FF2B5EF4-FFF2-40B4-BE49-F238E27FC236}">
                <a16:creationId xmlns:a16="http://schemas.microsoft.com/office/drawing/2014/main" id="{18F288C3-E2CB-449C-A2EE-3FDF27205A23}"/>
              </a:ext>
            </a:extLst>
          </p:cNvPr>
          <p:cNvSpPr/>
          <p:nvPr/>
        </p:nvSpPr>
        <p:spPr>
          <a:xfrm>
            <a:off x="3628" y="3733800"/>
            <a:ext cx="9140371" cy="1384995"/>
          </a:xfrm>
          <a:prstGeom prst="rect">
            <a:avLst/>
          </a:prstGeom>
          <a:solidFill>
            <a:schemeClr val="bg1"/>
          </a:solidFill>
        </p:spPr>
        <p:txBody>
          <a:bodyPr wrap="square">
            <a:spAutoFit/>
          </a:bodyPr>
          <a:lstStyle/>
          <a:p>
            <a:pPr algn="just">
              <a:spcAft>
                <a:spcPts val="0"/>
              </a:spcAft>
            </a:pPr>
            <a:r>
              <a:rPr lang="zh-CN" altLang="en-US" sz="2000"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超步</a:t>
            </a:r>
            <a:r>
              <a:rPr lang="en-US" sz="2000"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1" u="sng" kern="100" dirty="0">
                <a:solidFill>
                  <a:srgbClr val="FF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此时只有顶点</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状态是“活跃”，只需对顶点</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执行操作，</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向</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传送值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自己没收到消息，不需做更新，因此状态又变为“非活跃”；</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收到消息值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，但</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并不比它的目前值</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大，因此</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不更新，状态仍然为“非活跃”；</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同理。</a:t>
            </a:r>
            <a:endParaRPr lang="en-US" sz="1600" dirty="0">
              <a:latin typeface="Calibri" panose="020F0502020204030204" pitchFamily="34" charset="0"/>
              <a:ea typeface="等线" panose="02010600030101010101" pitchFamily="2" charset="-122"/>
              <a:cs typeface="Times New Roman" panose="02020603050405020304" pitchFamily="18" charset="0"/>
            </a:endParaRPr>
          </a:p>
          <a:p>
            <a:pPr algn="just">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超步</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结束时，</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四个顶点状态全部为“非活跃”，且下一步无消息产生（只有“活跃”状态的顶点才能发消息），至此计算全部结束。</a:t>
            </a:r>
            <a:endParaRPr lang="en-US" sz="1600" dirty="0">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51" name="文本框 50">
            <a:extLst>
              <a:ext uri="{FF2B5EF4-FFF2-40B4-BE49-F238E27FC236}">
                <a16:creationId xmlns:a16="http://schemas.microsoft.com/office/drawing/2014/main" id="{33822945-007D-F653-6D34-B1C9F5314398}"/>
              </a:ext>
            </a:extLst>
          </p:cNvPr>
          <p:cNvSpPr txBox="1"/>
          <p:nvPr/>
        </p:nvSpPr>
        <p:spPr>
          <a:xfrm>
            <a:off x="-76200" y="5300611"/>
            <a:ext cx="9258300" cy="1477328"/>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rPr>
              <a:t>Combiner</a:t>
            </a:r>
            <a:r>
              <a:rPr lang="zh-CN" altLang="en-US" b="1" dirty="0">
                <a:latin typeface="微软雅黑" panose="020B0503020204020204" pitchFamily="34" charset="-122"/>
                <a:ea typeface="微软雅黑" panose="020B0503020204020204" pitchFamily="34" charset="-122"/>
              </a:rPr>
              <a:t>机制</a:t>
            </a:r>
            <a:r>
              <a:rPr lang="en-US" altLang="zh-CN" dirty="0"/>
              <a:t>:</a:t>
            </a:r>
            <a:r>
              <a:rPr lang="zh-CN" altLang="en-US" dirty="0"/>
              <a:t>合并多个顶点发送至同一目标顶点的消息，减少网络负担。</a:t>
            </a:r>
            <a:r>
              <a:rPr lang="en-US" altLang="zh-CN" dirty="0"/>
              <a:t>Combiner</a:t>
            </a:r>
            <a:r>
              <a:rPr lang="zh-CN" altLang="en-US" dirty="0"/>
              <a:t>可在发送端或接收端实现，但仅在发送端降低网络流量</a:t>
            </a:r>
            <a:endParaRPr lang="en-US" altLang="zh-CN" dirty="0"/>
          </a:p>
          <a:p>
            <a:r>
              <a:rPr lang="en-US" altLang="zh-CN" b="1" dirty="0">
                <a:latin typeface="微软雅黑" panose="020B0503020204020204" pitchFamily="34" charset="-122"/>
                <a:ea typeface="微软雅黑" panose="020B0503020204020204" pitchFamily="34" charset="-122"/>
              </a:rPr>
              <a:t>Aggregator</a:t>
            </a:r>
            <a:r>
              <a:rPr lang="zh-CN" altLang="en-US" b="1" dirty="0">
                <a:latin typeface="微软雅黑" panose="020B0503020204020204" pitchFamily="34" charset="-122"/>
                <a:ea typeface="微软雅黑" panose="020B0503020204020204" pitchFamily="34" charset="-122"/>
              </a:rPr>
              <a:t>机制</a:t>
            </a:r>
            <a:r>
              <a:rPr lang="en-US" altLang="zh-CN" b="1" dirty="0">
                <a:latin typeface="微软雅黑" panose="020B0503020204020204" pitchFamily="34" charset="-122"/>
                <a:ea typeface="微软雅黑" panose="020B0503020204020204" pitchFamily="34" charset="-122"/>
              </a:rPr>
              <a:t>:</a:t>
            </a:r>
            <a:r>
              <a:rPr lang="zh-CN" altLang="en-US" dirty="0"/>
              <a:t>通过</a:t>
            </a:r>
            <a:r>
              <a:rPr lang="zh-CN" altLang="en-US" b="1" u="sng" dirty="0">
                <a:effectLst>
                  <a:outerShdw blurRad="38100" dist="38100" dir="2700000" algn="tl">
                    <a:srgbClr val="000000">
                      <a:alpha val="43137"/>
                    </a:srgbClr>
                  </a:outerShdw>
                </a:effectLst>
              </a:rPr>
              <a:t>树状结构</a:t>
            </a:r>
            <a:r>
              <a:rPr lang="zh-CN" altLang="en-US" dirty="0"/>
              <a:t>实现全局通信、状态监控和数据查看，允许顶点向节点</a:t>
            </a:r>
            <a:r>
              <a:rPr lang="en-US" altLang="zh-CN" dirty="0"/>
              <a:t>aggregator</a:t>
            </a:r>
            <a:r>
              <a:rPr lang="zh-CN" altLang="en-US" dirty="0"/>
              <a:t>发送数据，经</a:t>
            </a:r>
            <a:r>
              <a:rPr lang="en-US" altLang="zh-CN" dirty="0"/>
              <a:t>Reduce</a:t>
            </a:r>
            <a:r>
              <a:rPr lang="zh-CN" altLang="en-US" dirty="0"/>
              <a:t>操作后向上传递，最终在下一超步对所有顶点可见。支持预定义</a:t>
            </a:r>
            <a:r>
              <a:rPr lang="en-US" altLang="zh-CN" dirty="0"/>
              <a:t>min</a:t>
            </a:r>
            <a:r>
              <a:rPr lang="zh-CN" altLang="en-US" dirty="0"/>
              <a:t>，</a:t>
            </a:r>
            <a:r>
              <a:rPr lang="en-US" altLang="zh-CN" dirty="0"/>
              <a:t>max</a:t>
            </a:r>
            <a:r>
              <a:rPr lang="zh-CN" altLang="en-US" dirty="0"/>
              <a:t>，</a:t>
            </a:r>
            <a:r>
              <a:rPr lang="en-US" altLang="zh-CN" dirty="0"/>
              <a:t>sum</a:t>
            </a:r>
            <a:r>
              <a:rPr lang="zh-CN" altLang="en-US" dirty="0"/>
              <a:t>的聚合操作</a:t>
            </a:r>
          </a:p>
        </p:txBody>
      </p:sp>
      <p:sp>
        <p:nvSpPr>
          <p:cNvPr id="52" name="TextBox 11">
            <a:extLst>
              <a:ext uri="{FF2B5EF4-FFF2-40B4-BE49-F238E27FC236}">
                <a16:creationId xmlns:a16="http://schemas.microsoft.com/office/drawing/2014/main" id="{9C2B74FC-F6DD-CA0B-BEB4-57604D61C8E7}"/>
              </a:ext>
            </a:extLst>
          </p:cNvPr>
          <p:cNvSpPr txBox="1">
            <a:spLocks noChangeArrowheads="1"/>
          </p:cNvSpPr>
          <p:nvPr/>
        </p:nvSpPr>
        <p:spPr bwMode="auto">
          <a:xfrm>
            <a:off x="-3629" y="4997226"/>
            <a:ext cx="5562600" cy="400110"/>
          </a:xfrm>
          <a:prstGeom prst="rect">
            <a:avLst/>
          </a:prstGeom>
          <a:noFill/>
          <a:ln w="9525">
            <a:noFill/>
            <a:miter lim="800000"/>
            <a:headEnd/>
            <a:tailEnd/>
          </a:ln>
        </p:spPr>
        <p:txBody>
          <a:bodyPr>
            <a:spAutoFit/>
          </a:bodyPr>
          <a:lstStyle/>
          <a:p>
            <a:r>
              <a:rPr lang="en-US" altLang="zh-CN" b="1" dirty="0">
                <a:latin typeface="微软雅黑" panose="020B0503020204020204" pitchFamily="34" charset="-122"/>
                <a:ea typeface="微软雅黑" panose="020B0503020204020204" pitchFamily="34" charset="-122"/>
              </a:rPr>
              <a:t>15.3 Pregel</a:t>
            </a:r>
            <a:r>
              <a:rPr lang="zh-CN" altLang="en-US" b="1" dirty="0">
                <a:latin typeface="微软雅黑" panose="020B0503020204020204" pitchFamily="34" charset="-122"/>
                <a:ea typeface="微软雅黑" panose="020B0503020204020204" pitchFamily="34" charset="-122"/>
              </a:rPr>
              <a:t>图并行计算框架</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续</a:t>
            </a:r>
            <a:r>
              <a:rPr lang="en-US" altLang="zh-CN"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cxnSp>
        <p:nvCxnSpPr>
          <p:cNvPr id="54" name="直接连接符 53">
            <a:extLst>
              <a:ext uri="{FF2B5EF4-FFF2-40B4-BE49-F238E27FC236}">
                <a16:creationId xmlns:a16="http://schemas.microsoft.com/office/drawing/2014/main" id="{B0246FB3-C971-CCD9-966D-6D461038F6F0}"/>
              </a:ext>
            </a:extLst>
          </p:cNvPr>
          <p:cNvCxnSpPr/>
          <p:nvPr/>
        </p:nvCxnSpPr>
        <p:spPr>
          <a:xfrm>
            <a:off x="-38100" y="5096587"/>
            <a:ext cx="9220200" cy="0"/>
          </a:xfrm>
          <a:prstGeom prst="line">
            <a:avLst/>
          </a:prstGeom>
          <a:ln w="38100"/>
        </p:spPr>
        <p:style>
          <a:lnRef idx="1">
            <a:schemeClr val="dk1"/>
          </a:lnRef>
          <a:fillRef idx="0">
            <a:schemeClr val="dk1"/>
          </a:fillRef>
          <a:effectRef idx="0">
            <a:schemeClr val="dk1"/>
          </a:effectRef>
          <a:fontRef idx="minor">
            <a:schemeClr val="tx1"/>
          </a:fontRef>
        </p:style>
      </p:cxnSp>
      <p:pic>
        <p:nvPicPr>
          <p:cNvPr id="46" name="图片 45">
            <a:extLst>
              <a:ext uri="{FF2B5EF4-FFF2-40B4-BE49-F238E27FC236}">
                <a16:creationId xmlns:a16="http://schemas.microsoft.com/office/drawing/2014/main" id="{3C9DC766-FA06-6186-824A-2ED6534E1F9E}"/>
              </a:ext>
            </a:extLst>
          </p:cNvPr>
          <p:cNvPicPr>
            <a:picLocks noChangeAspect="1"/>
          </p:cNvPicPr>
          <p:nvPr/>
        </p:nvPicPr>
        <p:blipFill>
          <a:blip r:embed="rId3"/>
          <a:stretch>
            <a:fillRect/>
          </a:stretch>
        </p:blipFill>
        <p:spPr>
          <a:xfrm>
            <a:off x="5029201" y="0"/>
            <a:ext cx="4114800" cy="2819400"/>
          </a:xfrm>
          <a:prstGeom prst="rect">
            <a:avLst/>
          </a:prstGeom>
        </p:spPr>
      </p:pic>
    </p:spTree>
    <p:extLst>
      <p:ext uri="{BB962C8B-B14F-4D97-AF65-F5344CB8AC3E}">
        <p14:creationId xmlns:p14="http://schemas.microsoft.com/office/powerpoint/2010/main" val="78507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FC9495B6-2219-0933-1B8F-F2BF5959E9F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0FD42EB0-D796-96DE-30CE-BB17D596BF79}"/>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contrast="40000"/>
                    </a14:imgEffect>
                  </a14:imgLayer>
                </a14:imgProps>
              </a:ext>
            </a:extLst>
          </a:blip>
          <a:stretch>
            <a:fillRect/>
          </a:stretch>
        </p:blipFill>
        <p:spPr>
          <a:xfrm>
            <a:off x="4368800" y="2547810"/>
            <a:ext cx="4851400" cy="3104605"/>
          </a:xfrm>
          <a:prstGeom prst="rect">
            <a:avLst/>
          </a:prstGeom>
        </p:spPr>
      </p:pic>
      <p:sp>
        <p:nvSpPr>
          <p:cNvPr id="9" name="文本框 8">
            <a:extLst>
              <a:ext uri="{FF2B5EF4-FFF2-40B4-BE49-F238E27FC236}">
                <a16:creationId xmlns:a16="http://schemas.microsoft.com/office/drawing/2014/main" id="{1F30E0D8-2DB4-6E99-0CB7-71751871C3DA}"/>
              </a:ext>
            </a:extLst>
          </p:cNvPr>
          <p:cNvSpPr txBox="1"/>
          <p:nvPr/>
        </p:nvSpPr>
        <p:spPr>
          <a:xfrm>
            <a:off x="-39914" y="2547810"/>
            <a:ext cx="9107714" cy="3970318"/>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1A2029"/>
                </a:solidFill>
                <a:effectLst/>
                <a:uLnTx/>
                <a:uFillTx/>
                <a:latin typeface="-apple-system"/>
                <a:ea typeface="宋体" charset="-122"/>
                <a:cs typeface="+mn-cs"/>
              </a:rPr>
              <a:t>【</a:t>
            </a:r>
            <a:r>
              <a:rPr kumimoji="0" lang="zh-CN" altLang="en-US" sz="1800" b="0" i="0" u="none" strike="noStrike" kern="1200" cap="none" spc="0" normalizeH="0" baseline="0" noProof="0" dirty="0">
                <a:ln>
                  <a:noFill/>
                </a:ln>
                <a:solidFill>
                  <a:srgbClr val="1A2029"/>
                </a:solidFill>
                <a:effectLst/>
                <a:uLnTx/>
                <a:uFillTx/>
                <a:latin typeface="-apple-system"/>
                <a:ea typeface="宋体" charset="-122"/>
                <a:cs typeface="+mn-cs"/>
              </a:rPr>
              <a:t>计算流程</a:t>
            </a:r>
            <a:r>
              <a:rPr kumimoji="0" lang="en-US" altLang="zh-CN" sz="1800" b="0" i="0" u="none" strike="noStrike" kern="1200" cap="none" spc="0" normalizeH="0" baseline="0" noProof="0" dirty="0">
                <a:ln>
                  <a:noFill/>
                </a:ln>
                <a:solidFill>
                  <a:srgbClr val="1A2029"/>
                </a:solidFill>
                <a:effectLst/>
                <a:uLnTx/>
                <a:uFillTx/>
                <a:latin typeface="-apple-system"/>
                <a:ea typeface="宋体" charset="-122"/>
                <a:cs typeface="+mn-cs"/>
              </a:rPr>
              <a:t>】</a:t>
            </a:r>
            <a:r>
              <a:rPr kumimoji="0" lang="zh-CN" altLang="en-US" sz="1800" b="0" i="0" u="none" strike="noStrike" kern="1200" cap="none" spc="0" normalizeH="0" baseline="0" noProof="0" dirty="0">
                <a:ln>
                  <a:noFill/>
                </a:ln>
                <a:solidFill>
                  <a:srgbClr val="1A2029"/>
                </a:solidFill>
                <a:effectLst/>
                <a:uLnTx/>
                <a:uFillTx/>
                <a:latin typeface="-apple-system"/>
                <a:ea typeface="宋体" charset="-122"/>
                <a:cs typeface="+mn-cs"/>
              </a:rPr>
              <a:t>三部分：</a:t>
            </a:r>
            <a:r>
              <a:rPr kumimoji="0" lang="en-US" altLang="zh-CN" sz="1800" b="0" i="0" u="none" strike="noStrike" kern="1200" cap="none" spc="0" normalizeH="0" baseline="0" noProof="0" dirty="0" err="1">
                <a:ln>
                  <a:noFill/>
                </a:ln>
                <a:solidFill>
                  <a:srgbClr val="1A2029"/>
                </a:solidFill>
                <a:effectLst/>
                <a:uLnTx/>
                <a:uFillTx/>
                <a:latin typeface="-apple-system"/>
                <a:ea typeface="宋体" charset="-122"/>
                <a:cs typeface="+mn-cs"/>
              </a:rPr>
              <a:t>JobClient</a:t>
            </a:r>
            <a:r>
              <a:rPr kumimoji="0" lang="zh-CN" altLang="en-US" sz="1800" b="0" i="0" u="none" strike="noStrike" kern="1200" cap="none" spc="0" normalizeH="0" baseline="0" noProof="0" dirty="0">
                <a:ln>
                  <a:noFill/>
                </a:ln>
                <a:solidFill>
                  <a:srgbClr val="1A2029"/>
                </a:solidFill>
                <a:effectLst/>
                <a:uLnTx/>
                <a:uFillTx/>
                <a:latin typeface="-apple-system"/>
                <a:ea typeface="宋体" charset="-122"/>
                <a:cs typeface="+mn-cs"/>
              </a:rPr>
              <a:t>作业提交、</a:t>
            </a:r>
            <a:br>
              <a:rPr kumimoji="0" lang="en-US" altLang="zh-CN" sz="1800" b="0" i="0" u="none" strike="noStrike" kern="1200" cap="none" spc="0" normalizeH="0" baseline="0" noProof="0" dirty="0">
                <a:ln>
                  <a:noFill/>
                </a:ln>
                <a:solidFill>
                  <a:srgbClr val="1A2029"/>
                </a:solidFill>
                <a:effectLst/>
                <a:uLnTx/>
                <a:uFillTx/>
                <a:latin typeface="-apple-system"/>
                <a:ea typeface="宋体" charset="-122"/>
                <a:cs typeface="+mn-cs"/>
              </a:rPr>
            </a:br>
            <a:r>
              <a:rPr kumimoji="0" lang="en-US" altLang="zh-CN" sz="1800" b="0" i="0" u="none" strike="noStrike" kern="1200" cap="none" spc="0" normalizeH="0" baseline="0" noProof="0" dirty="0" err="1">
                <a:ln>
                  <a:noFill/>
                </a:ln>
                <a:solidFill>
                  <a:srgbClr val="1A2029"/>
                </a:solidFill>
                <a:effectLst/>
                <a:uLnTx/>
                <a:uFillTx/>
                <a:latin typeface="-apple-system"/>
                <a:ea typeface="宋体" charset="-122"/>
                <a:cs typeface="+mn-cs"/>
              </a:rPr>
              <a:t>BSPMaster</a:t>
            </a:r>
            <a:r>
              <a:rPr kumimoji="0" lang="zh-CN" altLang="en-US" sz="1800" b="0" i="0" u="none" strike="noStrike" kern="1200" cap="none" spc="0" normalizeH="0" baseline="0" noProof="0" dirty="0">
                <a:ln>
                  <a:noFill/>
                </a:ln>
                <a:solidFill>
                  <a:srgbClr val="1A2029"/>
                </a:solidFill>
                <a:effectLst/>
                <a:uLnTx/>
                <a:uFillTx/>
                <a:latin typeface="-apple-system"/>
                <a:ea typeface="宋体" charset="-122"/>
                <a:cs typeface="+mn-cs"/>
              </a:rPr>
              <a:t>初始化与作业分发、</a:t>
            </a:r>
            <a:br>
              <a:rPr kumimoji="0" lang="en-US" altLang="zh-CN" sz="1800" b="0" i="0" u="none" strike="noStrike" kern="1200" cap="none" spc="0" normalizeH="0" baseline="0" noProof="0" dirty="0">
                <a:ln>
                  <a:noFill/>
                </a:ln>
                <a:solidFill>
                  <a:srgbClr val="1A2029"/>
                </a:solidFill>
                <a:effectLst/>
                <a:uLnTx/>
                <a:uFillTx/>
                <a:latin typeface="-apple-system"/>
                <a:ea typeface="宋体" charset="-122"/>
                <a:cs typeface="+mn-cs"/>
              </a:rPr>
            </a:br>
            <a:r>
              <a:rPr kumimoji="0" lang="en-US" altLang="zh-CN" sz="1800" b="0" i="0" u="none" strike="noStrike" kern="1200" cap="none" spc="0" normalizeH="0" baseline="0" noProof="0" dirty="0" err="1">
                <a:ln>
                  <a:noFill/>
                </a:ln>
                <a:solidFill>
                  <a:srgbClr val="1A2029"/>
                </a:solidFill>
                <a:effectLst/>
                <a:uLnTx/>
                <a:uFillTx/>
                <a:latin typeface="-apple-system"/>
                <a:ea typeface="宋体" charset="-122"/>
                <a:cs typeface="+mn-cs"/>
              </a:rPr>
              <a:t>GroomServer</a:t>
            </a:r>
            <a:r>
              <a:rPr kumimoji="0" lang="zh-CN" altLang="en-US" sz="1800" b="0" i="0" u="none" strike="noStrike" kern="1200" cap="none" spc="0" normalizeH="0" baseline="0" noProof="0" dirty="0">
                <a:ln>
                  <a:noFill/>
                </a:ln>
                <a:solidFill>
                  <a:srgbClr val="1A2029"/>
                </a:solidFill>
                <a:effectLst/>
                <a:uLnTx/>
                <a:uFillTx/>
                <a:latin typeface="-apple-system"/>
                <a:ea typeface="宋体" charset="-122"/>
                <a:cs typeface="+mn-cs"/>
              </a:rPr>
              <a:t>计算任务执行。 </a:t>
            </a:r>
            <a:br>
              <a:rPr kumimoji="0" lang="en-US" altLang="zh-CN" sz="1800" b="0" i="0" u="none" strike="noStrike" kern="1200" cap="none" spc="0" normalizeH="0" baseline="0" noProof="0" dirty="0">
                <a:ln>
                  <a:noFill/>
                </a:ln>
                <a:solidFill>
                  <a:srgbClr val="1A2029"/>
                </a:solidFill>
                <a:effectLst/>
                <a:uLnTx/>
                <a:uFillTx/>
                <a:latin typeface="-apple-system"/>
                <a:ea typeface="宋体" charset="-122"/>
                <a:cs typeface="+mn-cs"/>
              </a:rPr>
            </a:br>
            <a:br>
              <a:rPr kumimoji="0" lang="en-US" altLang="zh-CN" sz="1800" b="0" i="0" u="none" strike="noStrike" kern="1200" cap="none" spc="0" normalizeH="0" baseline="0" noProof="0" dirty="0">
                <a:ln>
                  <a:noFill/>
                </a:ln>
                <a:solidFill>
                  <a:srgbClr val="1A2029"/>
                </a:solidFill>
                <a:effectLst/>
                <a:uLnTx/>
                <a:uFillTx/>
                <a:latin typeface="-apple-system"/>
                <a:ea typeface="宋体" charset="-122"/>
                <a:cs typeface="+mn-cs"/>
              </a:rPr>
            </a:br>
            <a:r>
              <a:rPr kumimoji="0" lang="zh-CN" altLang="en-US" sz="1800" b="0" i="0" u="none" strike="noStrike" kern="1200" cap="none" spc="0" normalizeH="0" baseline="0" noProof="0" dirty="0">
                <a:ln>
                  <a:noFill/>
                </a:ln>
                <a:solidFill>
                  <a:srgbClr val="1A2029"/>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作业提交</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申请作业</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ID</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、检查输出设置和计算</a:t>
            </a:r>
            <a:b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b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输入文件分片、复制作业相关文件（</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JAR/</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配置</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b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b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分片信息）到</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HDFS</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的</a:t>
            </a:r>
            <a:r>
              <a:rPr kumimoji="0" lang="en-US" altLang="zh-CN" sz="1800" b="0" i="0" u="none" strike="noStrike" kern="1200" cap="none" spc="0" normalizeH="0" baseline="0" noProof="0" dirty="0" err="1">
                <a:ln>
                  <a:noFill/>
                </a:ln>
                <a:solidFill>
                  <a:srgbClr val="1A2029"/>
                </a:solidFill>
                <a:effectLst/>
                <a:uLnTx/>
                <a:uFillTx/>
                <a:latin typeface="楷体" panose="02010609060101010101" pitchFamily="49" charset="-122"/>
                <a:ea typeface="楷体" panose="02010609060101010101" pitchFamily="49" charset="-122"/>
                <a:cs typeface="+mn-cs"/>
              </a:rPr>
              <a:t>BSPMaster</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目录并以作业</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ID</a:t>
            </a:r>
            <a:b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b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命名、提交给</a:t>
            </a:r>
            <a:r>
              <a:rPr kumimoji="0" lang="en-US" altLang="zh-CN" sz="1800" b="0" i="0" u="none" strike="noStrike" kern="1200" cap="none" spc="0" normalizeH="0" baseline="0" noProof="0" dirty="0" err="1">
                <a:ln>
                  <a:noFill/>
                </a:ln>
                <a:solidFill>
                  <a:srgbClr val="1A2029"/>
                </a:solidFill>
                <a:effectLst/>
                <a:uLnTx/>
                <a:uFillTx/>
                <a:latin typeface="楷体" panose="02010609060101010101" pitchFamily="49" charset="-122"/>
                <a:ea typeface="楷体" panose="02010609060101010101" pitchFamily="49" charset="-122"/>
                <a:cs typeface="+mn-cs"/>
              </a:rPr>
              <a:t>BSPMaster</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srgbClr val="1A2029"/>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作业初始化</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创建</a:t>
            </a:r>
            <a:b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b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作业对象</a:t>
            </a:r>
            <a:r>
              <a:rPr kumimoji="0" lang="en-US" altLang="zh-CN" sz="1800" b="0" i="0" u="none" strike="noStrike" kern="1200" cap="none" spc="0" normalizeH="0" baseline="0" noProof="0" dirty="0" err="1">
                <a:ln>
                  <a:noFill/>
                </a:ln>
                <a:solidFill>
                  <a:srgbClr val="1A2029"/>
                </a:solidFill>
                <a:effectLst/>
                <a:uLnTx/>
                <a:uFillTx/>
                <a:latin typeface="楷体" panose="02010609060101010101" pitchFamily="49" charset="-122"/>
                <a:ea typeface="楷体" panose="02010609060101010101" pitchFamily="49" charset="-122"/>
                <a:cs typeface="+mn-cs"/>
              </a:rPr>
              <a:t>JobInProgress</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、预初始化任务并根据读取的输入分片</a:t>
            </a:r>
            <a:b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b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信息创建任务然后通知</a:t>
            </a:r>
            <a:r>
              <a:rPr kumimoji="0" lang="en-US" altLang="zh-CN" sz="1800" b="0" i="0" u="none" strike="noStrike" kern="1200" cap="none" spc="0" normalizeH="0" baseline="0" noProof="0" dirty="0" err="1">
                <a:ln>
                  <a:noFill/>
                </a:ln>
                <a:solidFill>
                  <a:srgbClr val="1A2029"/>
                </a:solidFill>
                <a:effectLst/>
                <a:uLnTx/>
                <a:uFillTx/>
                <a:latin typeface="楷体" panose="02010609060101010101" pitchFamily="49" charset="-122"/>
                <a:ea typeface="楷体" panose="02010609060101010101" pitchFamily="49" charset="-122"/>
                <a:cs typeface="+mn-cs"/>
              </a:rPr>
              <a:t>BSPMaster</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作业准备就绪</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srgbClr val="1A2029"/>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任务分派</a:t>
            </a:r>
            <a:br>
              <a:rPr kumimoji="0" lang="en-US" altLang="zh-CN" sz="1800" b="0" i="0" u="none" strike="noStrike" kern="1200" cap="none" spc="0" normalizeH="0" baseline="0" noProof="0" dirty="0">
                <a:ln>
                  <a:noFill/>
                </a:ln>
                <a:solidFill>
                  <a:srgbClr val="1A2029"/>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b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en-US" altLang="zh-CN" sz="1800" b="0" i="0" u="none" strike="noStrike" kern="1200" cap="none" spc="0" normalizeH="0" baseline="0" noProof="0" dirty="0" err="1">
                <a:ln>
                  <a:noFill/>
                </a:ln>
                <a:solidFill>
                  <a:srgbClr val="1A2029"/>
                </a:solidFill>
                <a:effectLst/>
                <a:uLnTx/>
                <a:uFillTx/>
                <a:latin typeface="楷体" panose="02010609060101010101" pitchFamily="49" charset="-122"/>
                <a:ea typeface="楷体" panose="02010609060101010101" pitchFamily="49" charset="-122"/>
                <a:cs typeface="+mn-cs"/>
              </a:rPr>
              <a:t>GroomServer</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定期向</a:t>
            </a:r>
            <a:r>
              <a:rPr kumimoji="0" lang="en-US" altLang="zh-CN" sz="1800" b="0" i="0" u="none" strike="noStrike" kern="1200" cap="none" spc="0" normalizeH="0" baseline="0" noProof="0" dirty="0" err="1">
                <a:ln>
                  <a:noFill/>
                </a:ln>
                <a:solidFill>
                  <a:srgbClr val="1A2029"/>
                </a:solidFill>
                <a:effectLst/>
                <a:uLnTx/>
                <a:uFillTx/>
                <a:latin typeface="楷体" panose="02010609060101010101" pitchFamily="49" charset="-122"/>
                <a:ea typeface="楷体" panose="02010609060101010101" pitchFamily="49" charset="-122"/>
                <a:cs typeface="+mn-cs"/>
              </a:rPr>
              <a:t>BSPMaster</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发送心跳更新状态，</a:t>
            </a:r>
            <a:r>
              <a:rPr kumimoji="0" lang="en-US" altLang="zh-CN" sz="1800" b="0" i="0" u="none" strike="noStrike" kern="1200" cap="none" spc="0" normalizeH="0" baseline="0" noProof="0" dirty="0" err="1">
                <a:ln>
                  <a:noFill/>
                </a:ln>
                <a:solidFill>
                  <a:srgbClr val="1A2029"/>
                </a:solidFill>
                <a:effectLst/>
                <a:uLnTx/>
                <a:uFillTx/>
                <a:latin typeface="楷体" panose="02010609060101010101" pitchFamily="49" charset="-122"/>
                <a:ea typeface="楷体" panose="02010609060101010101" pitchFamily="49" charset="-122"/>
                <a:cs typeface="+mn-cs"/>
              </a:rPr>
              <a:t>BSPMaster</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缓存</a:t>
            </a:r>
            <a:b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b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状态用于作业调度，先来先服务</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FCFS</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分配执行节点</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srgbClr val="1A2029"/>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任务执行</a:t>
            </a:r>
            <a:br>
              <a:rPr kumimoji="0" lang="en-US" altLang="zh-CN" sz="1800" b="0" i="0" u="none" strike="noStrike" kern="1200" cap="none" spc="0" normalizeH="0" baseline="0" noProof="0" dirty="0">
                <a:ln>
                  <a:noFill/>
                </a:ln>
                <a:solidFill>
                  <a:srgbClr val="1A2029"/>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b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en-US" altLang="zh-CN" sz="1800" b="0" i="0" u="none" strike="noStrike" kern="1200" cap="none" spc="0" normalizeH="0" baseline="0" noProof="0" dirty="0" err="1">
                <a:ln>
                  <a:noFill/>
                </a:ln>
                <a:solidFill>
                  <a:srgbClr val="1A2029"/>
                </a:solidFill>
                <a:effectLst/>
                <a:uLnTx/>
                <a:uFillTx/>
                <a:latin typeface="楷体" panose="02010609060101010101" pitchFamily="49" charset="-122"/>
                <a:ea typeface="楷体" panose="02010609060101010101" pitchFamily="49" charset="-122"/>
                <a:cs typeface="+mn-cs"/>
              </a:rPr>
              <a:t>GroomServer</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从</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HDFS</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复制作业文件到本地，解压</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JAR</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文件，创建</a:t>
            </a:r>
            <a:r>
              <a:rPr kumimoji="0" lang="en-US" altLang="zh-CN" sz="1800" b="0" i="0" u="none" strike="noStrike" kern="1200" cap="none" spc="0" normalizeH="0" baseline="0" noProof="0" dirty="0" err="1">
                <a:ln>
                  <a:noFill/>
                </a:ln>
                <a:solidFill>
                  <a:srgbClr val="1A2029"/>
                </a:solidFill>
                <a:effectLst/>
                <a:uLnTx/>
                <a:uFillTx/>
                <a:latin typeface="楷体" panose="02010609060101010101" pitchFamily="49" charset="-122"/>
                <a:ea typeface="楷体" panose="02010609060101010101" pitchFamily="49" charset="-122"/>
                <a:cs typeface="+mn-cs"/>
              </a:rPr>
              <a:t>TaskRunner</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实例在新</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JVM</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中运行任务</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srgbClr val="1A2029"/>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状态更新</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跟踪作业</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任务状态、进度和统计</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宋体" panose="02010600030101010101" pitchFamily="2" charset="-122"/>
                <a:ea typeface="宋体" panose="02010600030101010101" pitchFamily="2" charset="-122"/>
                <a:cs typeface="+mn-cs"/>
              </a:rPr>
              <a:t>→</a:t>
            </a:r>
            <a:r>
              <a:rPr kumimoji="0" lang="zh-CN" altLang="en-US" sz="1800" b="0" i="0" u="none" strike="noStrike" kern="1200" cap="none" spc="0" normalizeH="0" baseline="0" noProof="0" dirty="0">
                <a:ln>
                  <a:noFill/>
                </a:ln>
                <a:solidFill>
                  <a:srgbClr val="1A2029"/>
                </a:solidFill>
                <a:effectLst>
                  <a:outerShdw blurRad="38100" dist="38100" dir="2700000" algn="tl">
                    <a:srgbClr val="000000">
                      <a:alpha val="43137"/>
                    </a:srgbClr>
                  </a:outerShdw>
                </a:effectLst>
                <a:uLnTx/>
                <a:uFillTx/>
                <a:latin typeface="宋体" panose="02010600030101010101" pitchFamily="2" charset="-122"/>
                <a:ea typeface="宋体" panose="02010600030101010101" pitchFamily="2" charset="-122"/>
                <a:cs typeface="+mn-cs"/>
              </a:rPr>
              <a:t>作业完成</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r>
              <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最后任务标记成功</a:t>
            </a:r>
            <a:r>
              <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rPr>
              <a:t>)</a:t>
            </a:r>
            <a:endParaRPr kumimoji="0" lang="zh-CN" altLang="en-US"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cs typeface="+mn-cs"/>
            </a:endParaRPr>
          </a:p>
        </p:txBody>
      </p:sp>
      <p:sp>
        <p:nvSpPr>
          <p:cNvPr id="52" name="TextBox 11">
            <a:extLst>
              <a:ext uri="{FF2B5EF4-FFF2-40B4-BE49-F238E27FC236}">
                <a16:creationId xmlns:a16="http://schemas.microsoft.com/office/drawing/2014/main" id="{C5587B60-C181-D58C-087C-D6CB1420BE39}"/>
              </a:ext>
            </a:extLst>
          </p:cNvPr>
          <p:cNvSpPr txBox="1">
            <a:spLocks noChangeArrowheads="1"/>
          </p:cNvSpPr>
          <p:nvPr/>
        </p:nvSpPr>
        <p:spPr bwMode="auto">
          <a:xfrm>
            <a:off x="-32657" y="21771"/>
            <a:ext cx="5562600" cy="36933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15.4 </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开源框架</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Hama</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82589B4C-E70F-F71F-5A8A-18A2801429DD}"/>
              </a:ext>
            </a:extLst>
          </p:cNvPr>
          <p:cNvSpPr txBox="1"/>
          <p:nvPr/>
        </p:nvSpPr>
        <p:spPr>
          <a:xfrm>
            <a:off x="-39914" y="228600"/>
            <a:ext cx="9260114" cy="2308324"/>
          </a:xfrm>
          <a:prstGeom prst="rect">
            <a:avLst/>
          </a:prstGeom>
          <a:noFill/>
        </p:spPr>
        <p:txBody>
          <a:bodyPr wrap="square">
            <a:spAutoFit/>
          </a:bodyPr>
          <a:lstStyle/>
          <a:p>
            <a:r>
              <a:rPr lang="en-US" altLang="zh-CN" dirty="0"/>
              <a:t>Master/Slave</a:t>
            </a:r>
            <a:r>
              <a:rPr lang="zh-CN" altLang="en-US" dirty="0"/>
              <a:t>架构</a:t>
            </a:r>
            <a:r>
              <a:rPr lang="en-US" altLang="zh-CN" dirty="0"/>
              <a:t>, </a:t>
            </a:r>
            <a:r>
              <a:rPr lang="zh-CN" altLang="en-US" dirty="0"/>
              <a:t>主节点运行</a:t>
            </a:r>
            <a:r>
              <a:rPr lang="en-US" altLang="zh-CN" dirty="0" err="1"/>
              <a:t>BSPMaster</a:t>
            </a:r>
            <a:r>
              <a:rPr lang="zh-CN" altLang="en-US" dirty="0"/>
              <a:t>和</a:t>
            </a:r>
            <a:r>
              <a:rPr lang="en-US" altLang="zh-CN" dirty="0"/>
              <a:t>Zookeeper</a:t>
            </a:r>
            <a:r>
              <a:rPr lang="zh-CN" altLang="en-US" dirty="0"/>
              <a:t>，从节点运行</a:t>
            </a:r>
            <a:r>
              <a:rPr lang="en-US" altLang="zh-CN" dirty="0" err="1"/>
              <a:t>GroomServer</a:t>
            </a:r>
            <a:endParaRPr lang="en-US" altLang="zh-CN" dirty="0"/>
          </a:p>
          <a:p>
            <a:r>
              <a:rPr lang="en-US" altLang="zh-CN" dirty="0"/>
              <a:t>【</a:t>
            </a:r>
            <a:r>
              <a:rPr lang="zh-CN" altLang="en-US" dirty="0"/>
              <a:t>计算架构</a:t>
            </a:r>
            <a:r>
              <a:rPr lang="en-US" altLang="zh-CN" dirty="0"/>
              <a:t>】</a:t>
            </a:r>
            <a:r>
              <a:rPr lang="zh-CN" altLang="en-US" b="1" u="sng" dirty="0">
                <a:effectLst>
                  <a:outerShdw blurRad="38100" dist="38100" dir="2700000" algn="tl">
                    <a:srgbClr val="000000">
                      <a:alpha val="43137"/>
                    </a:srgbClr>
                  </a:outerShdw>
                </a:effectLst>
              </a:rPr>
              <a:t>①</a:t>
            </a:r>
            <a:r>
              <a:rPr lang="en-US" altLang="zh-CN" b="1" i="0" u="sng" dirty="0" err="1">
                <a:solidFill>
                  <a:srgbClr val="1A2029"/>
                </a:solidFill>
                <a:effectLst>
                  <a:outerShdw blurRad="38100" dist="38100" dir="2700000" algn="tl">
                    <a:srgbClr val="000000">
                      <a:alpha val="43137"/>
                    </a:srgbClr>
                  </a:outerShdw>
                </a:effectLst>
                <a:latin typeface="-apple-system"/>
              </a:rPr>
              <a:t>BSPMaster</a:t>
            </a:r>
            <a:r>
              <a:rPr lang="zh-CN" altLang="en-US" dirty="0">
                <a:solidFill>
                  <a:srgbClr val="1A2029"/>
                </a:solidFill>
                <a:latin typeface="-apple-system"/>
              </a:rPr>
              <a:t>是</a:t>
            </a:r>
            <a:r>
              <a:rPr lang="en-US" altLang="zh-CN" b="0" i="0" dirty="0">
                <a:solidFill>
                  <a:srgbClr val="1A2029"/>
                </a:solidFill>
                <a:effectLst/>
                <a:latin typeface="-apple-system"/>
              </a:rPr>
              <a:t>Hama</a:t>
            </a:r>
            <a:r>
              <a:rPr lang="zh-CN" altLang="en-US" b="0" i="0" dirty="0">
                <a:solidFill>
                  <a:srgbClr val="1A2029"/>
                </a:solidFill>
                <a:effectLst/>
                <a:latin typeface="-apple-system"/>
              </a:rPr>
              <a:t>主节点。</a:t>
            </a:r>
            <a:r>
              <a:rPr lang="zh-CN" altLang="en-US" dirty="0">
                <a:solidFill>
                  <a:srgbClr val="1A2029"/>
                </a:solidFill>
                <a:latin typeface="楷体" panose="02010609060101010101" pitchFamily="49" charset="-122"/>
                <a:ea typeface="楷体" panose="02010609060101010101" pitchFamily="49" charset="-122"/>
              </a:rPr>
              <a:t>负</a:t>
            </a:r>
            <a:r>
              <a:rPr lang="zh-CN" altLang="en-US" b="0" i="0" dirty="0">
                <a:solidFill>
                  <a:srgbClr val="1A2029"/>
                </a:solidFill>
                <a:effectLst/>
                <a:latin typeface="-apple-system"/>
              </a:rPr>
              <a:t>责</a:t>
            </a:r>
            <a:r>
              <a:rPr lang="zh-CN" altLang="en-US" b="0" i="0" dirty="0">
                <a:solidFill>
                  <a:srgbClr val="1A2029"/>
                </a:solidFill>
                <a:effectLst/>
                <a:latin typeface="楷体" panose="02010609060101010101" pitchFamily="49" charset="-122"/>
                <a:ea typeface="楷体" panose="02010609060101010101" pitchFamily="49" charset="-122"/>
              </a:rPr>
              <a:t>维护集群状态信息、维护各</a:t>
            </a:r>
            <a:r>
              <a:rPr lang="en-US" altLang="zh-CN" b="0" i="0" dirty="0" err="1">
                <a:solidFill>
                  <a:srgbClr val="1A2029"/>
                </a:solidFill>
                <a:effectLst/>
                <a:latin typeface="楷体" panose="02010609060101010101" pitchFamily="49" charset="-122"/>
                <a:ea typeface="楷体" panose="02010609060101010101" pitchFamily="49" charset="-122"/>
              </a:rPr>
              <a:t>GroomServer</a:t>
            </a:r>
            <a:r>
              <a:rPr lang="zh-CN" altLang="en-US" b="0" i="0" dirty="0">
                <a:solidFill>
                  <a:srgbClr val="1A2029"/>
                </a:solidFill>
                <a:effectLst/>
                <a:latin typeface="楷体" panose="02010609060101010101" pitchFamily="49" charset="-122"/>
                <a:ea typeface="楷体" panose="02010609060101010101" pitchFamily="49" charset="-122"/>
              </a:rPr>
              <a:t>服务器状态、控制集群超步和计数器、管理集群运行作业任务、调度任务到</a:t>
            </a:r>
            <a:r>
              <a:rPr lang="en-US" altLang="zh-CN" b="0" i="0" dirty="0" err="1">
                <a:solidFill>
                  <a:srgbClr val="1A2029"/>
                </a:solidFill>
                <a:effectLst/>
                <a:latin typeface="楷体" panose="02010609060101010101" pitchFamily="49" charset="-122"/>
                <a:ea typeface="楷体" panose="02010609060101010101" pitchFamily="49" charset="-122"/>
              </a:rPr>
              <a:t>GroomServer</a:t>
            </a:r>
            <a:r>
              <a:rPr lang="zh-CN" altLang="en-US" b="0" i="0" dirty="0">
                <a:solidFill>
                  <a:srgbClr val="1A2029"/>
                </a:solidFill>
                <a:effectLst/>
                <a:latin typeface="楷体" panose="02010609060101010101" pitchFamily="49" charset="-122"/>
                <a:ea typeface="楷体" panose="02010609060101010101" pitchFamily="49" charset="-122"/>
              </a:rPr>
              <a:t>节点，分配任务并向各</a:t>
            </a:r>
            <a:r>
              <a:rPr lang="en-US" altLang="zh-CN" b="0" i="0" dirty="0" err="1">
                <a:solidFill>
                  <a:srgbClr val="1A2029"/>
                </a:solidFill>
                <a:effectLst/>
                <a:latin typeface="楷体" panose="02010609060101010101" pitchFamily="49" charset="-122"/>
                <a:ea typeface="楷体" panose="02010609060101010101" pitchFamily="49" charset="-122"/>
              </a:rPr>
              <a:t>GroomServer</a:t>
            </a:r>
            <a:r>
              <a:rPr lang="zh-CN" altLang="en-US" b="0" i="0" dirty="0">
                <a:solidFill>
                  <a:srgbClr val="1A2029"/>
                </a:solidFill>
                <a:effectLst/>
                <a:latin typeface="楷体" panose="02010609060101010101" pitchFamily="49" charset="-122"/>
                <a:ea typeface="楷体" panose="02010609060101010101" pitchFamily="49" charset="-122"/>
              </a:rPr>
              <a:t>发送执行任务的指令 </a:t>
            </a:r>
            <a:r>
              <a:rPr lang="zh-CN" altLang="en-US" b="1" i="0" u="sng" dirty="0">
                <a:solidFill>
                  <a:srgbClr val="1A2029"/>
                </a:solidFill>
                <a:effectLst>
                  <a:outerShdw blurRad="38100" dist="38100" dir="2700000" algn="tl">
                    <a:srgbClr val="000000">
                      <a:alpha val="43137"/>
                    </a:srgbClr>
                  </a:outerShdw>
                </a:effectLst>
                <a:latin typeface="-apple-system"/>
              </a:rPr>
              <a:t>②</a:t>
            </a:r>
            <a:r>
              <a:rPr lang="en-US" altLang="zh-CN" b="1" i="0" u="sng" dirty="0" err="1">
                <a:solidFill>
                  <a:srgbClr val="1A2029"/>
                </a:solidFill>
                <a:effectLst>
                  <a:outerShdw blurRad="38100" dist="38100" dir="2700000" algn="tl">
                    <a:srgbClr val="000000">
                      <a:alpha val="43137"/>
                    </a:srgbClr>
                  </a:outerShdw>
                </a:effectLst>
                <a:latin typeface="-apple-system"/>
              </a:rPr>
              <a:t>GroomServer</a:t>
            </a:r>
            <a:r>
              <a:rPr lang="zh-CN" altLang="en-US" b="0" i="0" dirty="0">
                <a:solidFill>
                  <a:srgbClr val="1A2029"/>
                </a:solidFill>
                <a:effectLst/>
                <a:latin typeface="-apple-system"/>
              </a:rPr>
              <a:t>是</a:t>
            </a:r>
            <a:r>
              <a:rPr lang="en-US" altLang="zh-CN" b="0" i="0" dirty="0">
                <a:solidFill>
                  <a:srgbClr val="1A2029"/>
                </a:solidFill>
                <a:effectLst/>
                <a:latin typeface="-apple-system"/>
              </a:rPr>
              <a:t>Hama</a:t>
            </a:r>
            <a:r>
              <a:rPr lang="zh-CN" altLang="en-US" b="0" i="0" dirty="0">
                <a:solidFill>
                  <a:srgbClr val="1A2029"/>
                </a:solidFill>
                <a:effectLst/>
                <a:latin typeface="-apple-system"/>
              </a:rPr>
              <a:t>的计算节点进程，依赖</a:t>
            </a:r>
            <a:r>
              <a:rPr lang="en-US" altLang="zh-CN" b="0" i="0" dirty="0">
                <a:solidFill>
                  <a:srgbClr val="1A2029"/>
                </a:solidFill>
                <a:effectLst/>
                <a:latin typeface="-apple-system"/>
              </a:rPr>
              <a:t>Hadoop/HDFS</a:t>
            </a:r>
            <a:r>
              <a:rPr lang="zh-CN" altLang="en-US" b="0" i="0" dirty="0">
                <a:solidFill>
                  <a:srgbClr val="1A2029"/>
                </a:solidFill>
                <a:effectLst/>
                <a:latin typeface="-apple-system"/>
              </a:rPr>
              <a:t>，</a:t>
            </a:r>
            <a:r>
              <a:rPr lang="zh-CN" altLang="en-US" dirty="0"/>
              <a:t>作业任务最终会在任务槽运行，其内部组件</a:t>
            </a:r>
            <a:r>
              <a:rPr lang="en-US" altLang="zh-CN" dirty="0" err="1"/>
              <a:t>BSPPeer</a:t>
            </a:r>
            <a:r>
              <a:rPr lang="zh-CN" altLang="en-US" dirty="0"/>
              <a:t>来提供顶点间的通信和同步功能</a:t>
            </a:r>
            <a:r>
              <a:rPr lang="zh-CN" altLang="en-US" b="0" i="0" dirty="0">
                <a:solidFill>
                  <a:srgbClr val="1A2029"/>
                </a:solidFill>
                <a:effectLst/>
                <a:latin typeface="-apple-system"/>
              </a:rPr>
              <a:t>。</a:t>
            </a:r>
            <a:r>
              <a:rPr lang="zh-CN" altLang="en-US" b="0" i="0" dirty="0">
                <a:solidFill>
                  <a:srgbClr val="1A2029"/>
                </a:solidFill>
                <a:effectLst/>
                <a:latin typeface="楷体" panose="02010609060101010101" pitchFamily="49" charset="-122"/>
                <a:ea typeface="楷体" panose="02010609060101010101" pitchFamily="49" charset="-122"/>
              </a:rPr>
              <a:t>执行计算任务并管理任务生命周期，与</a:t>
            </a:r>
            <a:r>
              <a:rPr lang="en-US" altLang="zh-CN" b="0" i="0" dirty="0" err="1">
                <a:solidFill>
                  <a:srgbClr val="1A2029"/>
                </a:solidFill>
                <a:effectLst/>
                <a:latin typeface="楷体" panose="02010609060101010101" pitchFamily="49" charset="-122"/>
                <a:ea typeface="楷体" panose="02010609060101010101" pitchFamily="49" charset="-122"/>
              </a:rPr>
              <a:t>BSPMaster</a:t>
            </a:r>
            <a:r>
              <a:rPr lang="zh-CN" altLang="en-US" b="0" i="0" dirty="0">
                <a:solidFill>
                  <a:srgbClr val="1A2029"/>
                </a:solidFill>
                <a:effectLst/>
                <a:latin typeface="楷体" panose="02010609060101010101" pitchFamily="49" charset="-122"/>
                <a:ea typeface="楷体" panose="02010609060101010101" pitchFamily="49" charset="-122"/>
              </a:rPr>
              <a:t>通信获取和报告任务状态，并通过</a:t>
            </a:r>
            <a:r>
              <a:rPr lang="en-US" altLang="zh-CN" b="0" i="0" dirty="0">
                <a:solidFill>
                  <a:srgbClr val="1A2029"/>
                </a:solidFill>
                <a:effectLst/>
                <a:latin typeface="楷体" panose="02010609060101010101" pitchFamily="49" charset="-122"/>
                <a:ea typeface="楷体" panose="02010609060101010101" pitchFamily="49" charset="-122"/>
              </a:rPr>
              <a:t>heartbeat</a:t>
            </a:r>
            <a:r>
              <a:rPr lang="zh-CN" altLang="en-US" b="0" i="0" dirty="0">
                <a:solidFill>
                  <a:srgbClr val="1A2029"/>
                </a:solidFill>
                <a:effectLst/>
                <a:latin typeface="楷体" panose="02010609060101010101" pitchFamily="49" charset="-122"/>
                <a:ea typeface="楷体" panose="02010609060101010101" pitchFamily="49" charset="-122"/>
              </a:rPr>
              <a:t>同步信息 </a:t>
            </a:r>
            <a:r>
              <a:rPr lang="zh-CN" altLang="en-US" b="1" i="0" u="sng" dirty="0">
                <a:solidFill>
                  <a:srgbClr val="1A2029"/>
                </a:solidFill>
                <a:effectLst>
                  <a:outerShdw blurRad="38100" dist="38100" dir="2700000" algn="tl">
                    <a:srgbClr val="000000">
                      <a:alpha val="43137"/>
                    </a:srgbClr>
                  </a:outerShdw>
                </a:effectLst>
                <a:latin typeface="-apple-system"/>
              </a:rPr>
              <a:t>③</a:t>
            </a:r>
            <a:r>
              <a:rPr lang="en-US" altLang="zh-CN" b="1" i="0" u="sng" dirty="0">
                <a:solidFill>
                  <a:srgbClr val="1A2029"/>
                </a:solidFill>
                <a:effectLst>
                  <a:outerShdw blurRad="38100" dist="38100" dir="2700000" algn="tl">
                    <a:srgbClr val="000000">
                      <a:alpha val="43137"/>
                    </a:srgbClr>
                  </a:outerShdw>
                </a:effectLst>
                <a:latin typeface="-apple-system"/>
              </a:rPr>
              <a:t>Zookeeper</a:t>
            </a:r>
            <a:r>
              <a:rPr lang="zh-CN" altLang="en-US" b="0" i="0" dirty="0">
                <a:solidFill>
                  <a:srgbClr val="1A2029"/>
                </a:solidFill>
                <a:effectLst/>
                <a:latin typeface="-apple-system"/>
              </a:rPr>
              <a:t>管理</a:t>
            </a:r>
            <a:r>
              <a:rPr lang="en-US" altLang="zh-CN" b="0" i="0" dirty="0" err="1">
                <a:solidFill>
                  <a:srgbClr val="1A2029"/>
                </a:solidFill>
                <a:effectLst/>
                <a:latin typeface="-apple-system"/>
              </a:rPr>
              <a:t>BSPPeer</a:t>
            </a:r>
            <a:r>
              <a:rPr lang="zh-CN" altLang="en-US" b="0" i="0" dirty="0">
                <a:solidFill>
                  <a:srgbClr val="1A2029"/>
                </a:solidFill>
                <a:effectLst/>
                <a:latin typeface="-apple-system"/>
              </a:rPr>
              <a:t>同步，通过进入和离开</a:t>
            </a:r>
            <a:r>
              <a:rPr lang="en-US" altLang="zh-CN" b="0" i="0" dirty="0">
                <a:solidFill>
                  <a:srgbClr val="1A2029"/>
                </a:solidFill>
                <a:effectLst/>
                <a:latin typeface="-apple-system"/>
              </a:rPr>
              <a:t>Barrier</a:t>
            </a:r>
            <a:r>
              <a:rPr lang="zh-CN" altLang="en-US" b="0" i="0" dirty="0">
                <a:solidFill>
                  <a:srgbClr val="1A2029"/>
                </a:solidFill>
                <a:effectLst/>
                <a:latin typeface="-apple-system"/>
              </a:rPr>
              <a:t>操作实现超步同步。</a:t>
            </a:r>
            <a:r>
              <a:rPr lang="en-US" altLang="zh-CN" sz="1600" b="0" i="0" dirty="0" err="1">
                <a:solidFill>
                  <a:srgbClr val="1A2029"/>
                </a:solidFill>
                <a:effectLst/>
                <a:latin typeface="-apple-system"/>
              </a:rPr>
              <a:t>BSPPeer</a:t>
            </a:r>
            <a:r>
              <a:rPr lang="zh-CN" altLang="en-US" sz="1600" b="0" i="0" dirty="0">
                <a:solidFill>
                  <a:srgbClr val="1A2029"/>
                </a:solidFill>
                <a:effectLst/>
                <a:latin typeface="-apple-system"/>
              </a:rPr>
              <a:t>在</a:t>
            </a:r>
            <a:r>
              <a:rPr lang="en-US" altLang="zh-CN" sz="1600" b="0" i="0" dirty="0">
                <a:solidFill>
                  <a:srgbClr val="1A2029"/>
                </a:solidFill>
                <a:effectLst/>
                <a:latin typeface="-apple-system"/>
              </a:rPr>
              <a:t>ZK</a:t>
            </a:r>
            <a:r>
              <a:rPr lang="zh-CN" altLang="en-US" sz="1600" b="0" i="0" dirty="0">
                <a:solidFill>
                  <a:srgbClr val="1A2029"/>
                </a:solidFill>
                <a:effectLst/>
                <a:latin typeface="-apple-system"/>
              </a:rPr>
              <a:t>中创建临时节点，最后进入的创建</a:t>
            </a:r>
            <a:r>
              <a:rPr lang="en-US" altLang="zh-CN" sz="1600" b="0" i="0" dirty="0">
                <a:solidFill>
                  <a:srgbClr val="1A2029"/>
                </a:solidFill>
                <a:effectLst/>
                <a:latin typeface="-apple-system"/>
              </a:rPr>
              <a:t>ready node</a:t>
            </a:r>
            <a:r>
              <a:rPr lang="zh-CN" altLang="en-US" sz="1600" b="0" i="0" dirty="0">
                <a:solidFill>
                  <a:srgbClr val="1A2029"/>
                </a:solidFill>
                <a:effectLst/>
                <a:latin typeface="-apple-system"/>
              </a:rPr>
              <a:t>，所有节点删除后退</a:t>
            </a:r>
            <a:r>
              <a:rPr lang="en-US" altLang="zh-CN" sz="1600" b="0" i="0" dirty="0">
                <a:solidFill>
                  <a:srgbClr val="1A2029"/>
                </a:solidFill>
                <a:effectLst/>
                <a:latin typeface="-apple-system"/>
              </a:rPr>
              <a:t>Barrier</a:t>
            </a:r>
            <a:endParaRPr lang="en-US" altLang="zh-CN" b="0" i="0" dirty="0">
              <a:solidFill>
                <a:srgbClr val="1A2029"/>
              </a:solidFill>
              <a:effectLst/>
              <a:latin typeface="-apple-system"/>
            </a:endParaRPr>
          </a:p>
        </p:txBody>
      </p:sp>
    </p:spTree>
    <p:extLst>
      <p:ext uri="{BB962C8B-B14F-4D97-AF65-F5344CB8AC3E}">
        <p14:creationId xmlns:p14="http://schemas.microsoft.com/office/powerpoint/2010/main" val="105285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973FA77B-D68A-C3A4-07E7-293F8618DEDB}"/>
            </a:ext>
          </a:extLst>
        </p:cNvPr>
        <p:cNvGrpSpPr/>
        <p:nvPr/>
      </p:nvGrpSpPr>
      <p:grpSpPr>
        <a:xfrm>
          <a:off x="0" y="0"/>
          <a:ext cx="0" cy="0"/>
          <a:chOff x="0" y="0"/>
          <a:chExt cx="0" cy="0"/>
        </a:xfrm>
      </p:grpSpPr>
      <p:sp>
        <p:nvSpPr>
          <p:cNvPr id="52" name="TextBox 11">
            <a:extLst>
              <a:ext uri="{FF2B5EF4-FFF2-40B4-BE49-F238E27FC236}">
                <a16:creationId xmlns:a16="http://schemas.microsoft.com/office/drawing/2014/main" id="{1CA06E7D-750D-F892-8A62-D0BC11F8714B}"/>
              </a:ext>
            </a:extLst>
          </p:cNvPr>
          <p:cNvSpPr txBox="1">
            <a:spLocks noChangeArrowheads="1"/>
          </p:cNvSpPr>
          <p:nvPr/>
        </p:nvSpPr>
        <p:spPr bwMode="auto">
          <a:xfrm>
            <a:off x="-32657" y="21771"/>
            <a:ext cx="5562600" cy="4001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15.4 </a:t>
            </a: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开源框架</a:t>
            </a:r>
            <a:r>
              <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Hama</a:t>
            </a:r>
            <a:r>
              <a:rPr lang="zh-CN" altLang="en-US" b="1" dirty="0">
                <a:solidFill>
                  <a:prstClr val="black"/>
                </a:solidFill>
                <a:latin typeface="微软雅黑" panose="020B0503020204020204" pitchFamily="34" charset="-122"/>
                <a:ea typeface="微软雅黑" panose="020B0503020204020204" pitchFamily="34" charset="-122"/>
              </a:rPr>
              <a:t>（续）</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EDF427A9-1381-5FD3-F21F-9773EE18149C}"/>
              </a:ext>
            </a:extLst>
          </p:cNvPr>
          <p:cNvSpPr txBox="1"/>
          <p:nvPr/>
        </p:nvSpPr>
        <p:spPr>
          <a:xfrm>
            <a:off x="-76199" y="304800"/>
            <a:ext cx="9336314" cy="1200329"/>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solidFill>
                  <a:srgbClr val="1A2029"/>
                </a:solidFill>
                <a:latin typeface="-apple-system"/>
              </a:rPr>
              <a:t>【</a:t>
            </a:r>
            <a:r>
              <a:rPr lang="zh-CN" altLang="en-US" dirty="0">
                <a:solidFill>
                  <a:srgbClr val="1A2029"/>
                </a:solidFill>
                <a:latin typeface="-apple-system"/>
              </a:rPr>
              <a:t>作业调度策略分类</a:t>
            </a:r>
            <a:r>
              <a:rPr lang="en-US" altLang="zh-CN" dirty="0">
                <a:solidFill>
                  <a:srgbClr val="1A2029"/>
                </a:solidFill>
                <a:latin typeface="-apple-system"/>
              </a:rPr>
              <a:t>】</a:t>
            </a:r>
            <a:r>
              <a:rPr lang="en-US" altLang="zh-CN" b="0" i="0" dirty="0">
                <a:solidFill>
                  <a:srgbClr val="1A2029"/>
                </a:solidFill>
                <a:effectLst/>
                <a:latin typeface="-apple-system"/>
              </a:rPr>
              <a:t>Hama</a:t>
            </a:r>
            <a:r>
              <a:rPr lang="zh-CN" altLang="en-US" b="0" i="0" dirty="0">
                <a:solidFill>
                  <a:srgbClr val="1A2029"/>
                </a:solidFill>
                <a:effectLst/>
                <a:latin typeface="-apple-system"/>
              </a:rPr>
              <a:t>框架通过</a:t>
            </a:r>
            <a:r>
              <a:rPr lang="zh-CN" altLang="en-US" b="1" i="0" u="sng" dirty="0">
                <a:solidFill>
                  <a:srgbClr val="1A2029"/>
                </a:solidFill>
                <a:effectLst>
                  <a:outerShdw blurRad="38100" dist="38100" dir="2700000" algn="tl">
                    <a:srgbClr val="000000">
                      <a:alpha val="43137"/>
                    </a:srgbClr>
                  </a:outerShdw>
                </a:effectLst>
                <a:latin typeface="-apple-system"/>
              </a:rPr>
              <a:t>节点间消息传递</a:t>
            </a:r>
            <a:r>
              <a:rPr lang="zh-CN" altLang="en-US" b="0" i="0" dirty="0">
                <a:solidFill>
                  <a:srgbClr val="1A2029"/>
                </a:solidFill>
                <a:effectLst/>
                <a:latin typeface="-apple-system"/>
              </a:rPr>
              <a:t>实现数据一致性。作业按</a:t>
            </a:r>
            <a:r>
              <a:rPr lang="zh-CN" altLang="en-US" b="1" i="0" u="sng" dirty="0">
                <a:solidFill>
                  <a:srgbClr val="1A2029"/>
                </a:solidFill>
                <a:effectLst/>
                <a:latin typeface="-apple-system"/>
              </a:rPr>
              <a:t>消息发送量</a:t>
            </a:r>
            <a:r>
              <a:rPr lang="zh-CN" altLang="en-US" b="0" i="0" dirty="0">
                <a:solidFill>
                  <a:srgbClr val="1A2029"/>
                </a:solidFill>
                <a:effectLst/>
                <a:latin typeface="-apple-system"/>
              </a:rPr>
              <a:t>分</a:t>
            </a:r>
            <a:r>
              <a:rPr lang="zh-CN" altLang="en-US" b="1" i="0" u="sng" dirty="0">
                <a:solidFill>
                  <a:srgbClr val="1A2029"/>
                </a:solidFill>
                <a:effectLst>
                  <a:outerShdw blurRad="38100" dist="38100" dir="2700000" algn="tl">
                    <a:srgbClr val="000000">
                      <a:alpha val="43137"/>
                    </a:srgbClr>
                  </a:outerShdw>
                </a:effectLst>
                <a:latin typeface="-apple-system"/>
              </a:rPr>
              <a:t>消息密集型</a:t>
            </a:r>
            <a:r>
              <a:rPr lang="zh-CN" altLang="en-US" b="0" i="0" dirty="0">
                <a:solidFill>
                  <a:srgbClr val="1A2029"/>
                </a:solidFill>
                <a:effectLst/>
                <a:latin typeface="楷体" panose="02010609060101010101" pitchFamily="49" charset="-122"/>
                <a:ea typeface="楷体" panose="02010609060101010101" pitchFamily="49" charset="-122"/>
              </a:rPr>
              <a:t>（作业运行中产生消息量</a:t>
            </a:r>
            <a:r>
              <a:rPr lang="en-US" altLang="zh-CN" dirty="0">
                <a:solidFill>
                  <a:srgbClr val="1A2029"/>
                </a:solidFill>
                <a:latin typeface="楷体" panose="02010609060101010101" pitchFamily="49" charset="-122"/>
                <a:ea typeface="楷体" panose="02010609060101010101" pitchFamily="49" charset="-122"/>
              </a:rPr>
              <a:t>&gt;</a:t>
            </a:r>
            <a:r>
              <a:rPr lang="zh-CN" altLang="en-US" dirty="0">
                <a:solidFill>
                  <a:srgbClr val="1A2029"/>
                </a:solidFill>
                <a:latin typeface="楷体" panose="02010609060101010101" pitchFamily="49" charset="-122"/>
                <a:ea typeface="楷体" panose="02010609060101010101" pitchFamily="49" charset="-122"/>
              </a:rPr>
              <a:t>作业</a:t>
            </a:r>
            <a:r>
              <a:rPr lang="zh-CN" altLang="en-US" b="0" i="0" dirty="0">
                <a:solidFill>
                  <a:srgbClr val="1A2029"/>
                </a:solidFill>
                <a:effectLst/>
                <a:latin typeface="楷体" panose="02010609060101010101" pitchFamily="49" charset="-122"/>
                <a:ea typeface="楷体" panose="02010609060101010101" pitchFamily="49" charset="-122"/>
              </a:rPr>
              <a:t>输入数据，如</a:t>
            </a:r>
            <a:r>
              <a:rPr lang="en-US" altLang="zh-CN" b="0" i="0" dirty="0">
                <a:solidFill>
                  <a:srgbClr val="1A2029"/>
                </a:solidFill>
                <a:effectLst/>
                <a:latin typeface="楷体" panose="02010609060101010101" pitchFamily="49" charset="-122"/>
                <a:ea typeface="楷体" panose="02010609060101010101" pitchFamily="49" charset="-122"/>
              </a:rPr>
              <a:t>PageRank</a:t>
            </a:r>
            <a:r>
              <a:rPr lang="zh-CN" altLang="en-US" b="0" i="0" dirty="0">
                <a:solidFill>
                  <a:srgbClr val="1A2029"/>
                </a:solidFill>
                <a:effectLst/>
                <a:latin typeface="楷体" panose="02010609060101010101" pitchFamily="49" charset="-122"/>
                <a:ea typeface="楷体" panose="02010609060101010101" pitchFamily="49" charset="-122"/>
              </a:rPr>
              <a:t>，高内存和网络带宽消耗）</a:t>
            </a:r>
            <a:r>
              <a:rPr lang="zh-CN" altLang="en-US" b="0" i="0" dirty="0">
                <a:solidFill>
                  <a:srgbClr val="1A2029"/>
                </a:solidFill>
                <a:effectLst/>
                <a:latin typeface="-apple-system"/>
              </a:rPr>
              <a:t>和</a:t>
            </a:r>
            <a:r>
              <a:rPr lang="en-US" altLang="zh-CN" b="1" i="0" u="sng" dirty="0">
                <a:solidFill>
                  <a:srgbClr val="1A2029"/>
                </a:solidFill>
                <a:effectLst>
                  <a:outerShdw blurRad="38100" dist="38100" dir="2700000" algn="tl">
                    <a:srgbClr val="000000">
                      <a:alpha val="43137"/>
                    </a:srgbClr>
                  </a:outerShdw>
                </a:effectLst>
                <a:latin typeface="-apple-system"/>
              </a:rPr>
              <a:t>CPU</a:t>
            </a:r>
            <a:r>
              <a:rPr lang="zh-CN" altLang="en-US" b="1" i="0" u="sng" dirty="0">
                <a:solidFill>
                  <a:srgbClr val="1A2029"/>
                </a:solidFill>
                <a:effectLst>
                  <a:outerShdw blurRad="38100" dist="38100" dir="2700000" algn="tl">
                    <a:srgbClr val="000000">
                      <a:alpha val="43137"/>
                    </a:srgbClr>
                  </a:outerShdw>
                </a:effectLst>
                <a:latin typeface="-apple-system"/>
              </a:rPr>
              <a:t>密集型</a:t>
            </a:r>
            <a:r>
              <a:rPr lang="zh-CN" altLang="en-US" b="0" i="0" dirty="0">
                <a:solidFill>
                  <a:srgbClr val="1A2029"/>
                </a:solidFill>
                <a:effectLst/>
                <a:latin typeface="楷体" panose="02010609060101010101" pitchFamily="49" charset="-122"/>
                <a:ea typeface="楷体" panose="02010609060101010101" pitchFamily="49" charset="-122"/>
              </a:rPr>
              <a:t>（作业发送消息量</a:t>
            </a:r>
            <a:r>
              <a:rPr lang="en-US" altLang="zh-CN" b="0" i="0" dirty="0">
                <a:solidFill>
                  <a:srgbClr val="1A2029"/>
                </a:solidFill>
                <a:effectLst/>
                <a:latin typeface="楷体" panose="02010609060101010101" pitchFamily="49" charset="-122"/>
                <a:ea typeface="楷体" panose="02010609060101010101" pitchFamily="49" charset="-122"/>
              </a:rPr>
              <a:t>&lt;</a:t>
            </a:r>
            <a:r>
              <a:rPr lang="zh-CN" altLang="en-US" b="0" i="0" dirty="0">
                <a:solidFill>
                  <a:srgbClr val="1A2029"/>
                </a:solidFill>
                <a:effectLst/>
                <a:latin typeface="楷体" panose="02010609060101010101" pitchFamily="49" charset="-122"/>
                <a:ea typeface="楷体" panose="02010609060101010101" pitchFamily="49" charset="-122"/>
              </a:rPr>
              <a:t>输入数据量，如</a:t>
            </a:r>
            <a:r>
              <a:rPr lang="en-US" altLang="zh-CN" b="0" i="0" dirty="0">
                <a:solidFill>
                  <a:srgbClr val="1A2029"/>
                </a:solidFill>
                <a:effectLst/>
                <a:latin typeface="楷体" panose="02010609060101010101" pitchFamily="49" charset="-122"/>
                <a:ea typeface="楷体" panose="02010609060101010101" pitchFamily="49" charset="-122"/>
              </a:rPr>
              <a:t>k-means</a:t>
            </a:r>
            <a:r>
              <a:rPr lang="zh-CN" altLang="en-US" b="0" i="0" dirty="0">
                <a:solidFill>
                  <a:srgbClr val="1A2029"/>
                </a:solidFill>
                <a:effectLst/>
                <a:latin typeface="楷体" panose="02010609060101010101" pitchFamily="49" charset="-122"/>
                <a:ea typeface="楷体" panose="02010609060101010101" pitchFamily="49" charset="-122"/>
              </a:rPr>
              <a:t>，本地计算为主，低消息交换</a:t>
            </a:r>
            <a:br>
              <a:rPr lang="en-US" altLang="zh-CN" b="0" i="0" dirty="0">
                <a:solidFill>
                  <a:srgbClr val="1A2029"/>
                </a:solidFill>
                <a:effectLst/>
                <a:latin typeface="楷体" panose="02010609060101010101" pitchFamily="49" charset="-122"/>
                <a:ea typeface="楷体" panose="02010609060101010101" pitchFamily="49" charset="-122"/>
              </a:rPr>
            </a:br>
            <a:endParaRPr kumimoji="0" lang="en-US" altLang="zh-CN" sz="1800" b="0" i="0" u="none" strike="noStrike" kern="1200" cap="none" spc="0" normalizeH="0" baseline="0" noProof="0" dirty="0">
              <a:ln>
                <a:noFill/>
              </a:ln>
              <a:solidFill>
                <a:srgbClr val="1A2029"/>
              </a:solidFill>
              <a:effectLst/>
              <a:uLnTx/>
              <a:uFillTx/>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9A242D28-88ED-D825-820E-B0BEB6AD9093}"/>
              </a:ext>
            </a:extLst>
          </p:cNvPr>
          <p:cNvSpPr txBox="1"/>
          <p:nvPr/>
        </p:nvSpPr>
        <p:spPr>
          <a:xfrm>
            <a:off x="-54428" y="1143000"/>
            <a:ext cx="9198428" cy="2246769"/>
          </a:xfrm>
          <a:prstGeom prst="rect">
            <a:avLst/>
          </a:prstGeom>
          <a:noFill/>
        </p:spPr>
        <p:txBody>
          <a:bodyPr wrap="square">
            <a:spAutoFit/>
          </a:bodyPr>
          <a:lstStyle/>
          <a:p>
            <a:r>
              <a:rPr lang="en-US" altLang="zh-CN" dirty="0"/>
              <a:t>【Hama</a:t>
            </a:r>
            <a:r>
              <a:rPr lang="zh-CN" altLang="en-US" dirty="0"/>
              <a:t>作业管理</a:t>
            </a:r>
            <a:r>
              <a:rPr lang="en-US" altLang="zh-CN" dirty="0"/>
              <a:t>】</a:t>
            </a:r>
            <a:r>
              <a:rPr lang="zh-CN" altLang="en-US" dirty="0"/>
              <a:t>负责作业提交、调度和任务管理。其中</a:t>
            </a:r>
            <a:r>
              <a:rPr lang="en-US" altLang="zh-CN" dirty="0" err="1"/>
              <a:t>BSPMaster</a:t>
            </a:r>
            <a:r>
              <a:rPr lang="zh-CN" altLang="en-US" dirty="0"/>
              <a:t>负责作业分解多个</a:t>
            </a:r>
            <a:r>
              <a:rPr lang="en-US" altLang="zh-CN" dirty="0"/>
              <a:t>task</a:t>
            </a:r>
            <a:r>
              <a:rPr lang="zh-CN" altLang="en-US" dirty="0"/>
              <a:t>和分配给</a:t>
            </a:r>
            <a:r>
              <a:rPr lang="en-US" altLang="zh-CN" dirty="0" err="1"/>
              <a:t>GroomServer</a:t>
            </a:r>
            <a:r>
              <a:rPr lang="zh-CN" altLang="en-US" dirty="0"/>
              <a:t>，</a:t>
            </a:r>
            <a:r>
              <a:rPr lang="en-US" altLang="zh-CN" dirty="0" err="1"/>
              <a:t>GroomServer</a:t>
            </a:r>
            <a:r>
              <a:rPr lang="zh-CN" altLang="en-US" dirty="0"/>
              <a:t>执行任务并报告状态。</a:t>
            </a:r>
            <a:r>
              <a:rPr lang="en-US" altLang="zh-CN" dirty="0"/>
              <a:t>Hama</a:t>
            </a:r>
            <a:r>
              <a:rPr lang="zh-CN" altLang="en-US" dirty="0"/>
              <a:t>使用</a:t>
            </a:r>
            <a:r>
              <a:rPr lang="en-US" altLang="zh-CN" b="1" u="sng" dirty="0">
                <a:effectLst>
                  <a:outerShdw blurRad="38100" dist="38100" dir="2700000" algn="tl">
                    <a:srgbClr val="000000">
                      <a:alpha val="43137"/>
                    </a:srgbClr>
                  </a:outerShdw>
                </a:effectLst>
              </a:rPr>
              <a:t>FIFO</a:t>
            </a:r>
            <a:r>
              <a:rPr lang="zh-CN" altLang="en-US" b="1" u="sng" dirty="0">
                <a:effectLst>
                  <a:outerShdw blurRad="38100" dist="38100" dir="2700000" algn="tl">
                    <a:srgbClr val="000000">
                      <a:alpha val="43137"/>
                    </a:srgbClr>
                  </a:outerShdw>
                </a:effectLst>
              </a:rPr>
              <a:t>队列</a:t>
            </a:r>
            <a:r>
              <a:rPr lang="zh-CN" altLang="en-US" dirty="0"/>
              <a:t>管理作业，遵循</a:t>
            </a:r>
            <a:r>
              <a:rPr lang="en-US" altLang="zh-CN"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FCFS</a:t>
            </a:r>
            <a:r>
              <a:rPr lang="zh-CN" altLang="en-US" b="1" u="sng"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先来先服务</a:t>
            </a:r>
            <a:r>
              <a:rPr lang="zh-CN" altLang="en-US" dirty="0"/>
              <a:t>调度。</a:t>
            </a:r>
            <a:endParaRPr lang="en-US" altLang="zh-CN" dirty="0"/>
          </a:p>
          <a:p>
            <a:r>
              <a:rPr lang="en-US" altLang="zh-CN" dirty="0"/>
              <a:t>【</a:t>
            </a:r>
            <a:r>
              <a:rPr lang="zh-CN" altLang="en-US" dirty="0"/>
              <a:t>步骤</a:t>
            </a:r>
            <a:r>
              <a:rPr lang="en-US" altLang="zh-CN" dirty="0"/>
              <a:t>】</a:t>
            </a:r>
            <a:r>
              <a:rPr lang="zh-CN" altLang="en-US" sz="1600" dirty="0"/>
              <a:t>①作业加入</a:t>
            </a:r>
            <a:r>
              <a:rPr lang="en-US" altLang="zh-CN" sz="1600" dirty="0"/>
              <a:t>FIFO</a:t>
            </a:r>
            <a:r>
              <a:rPr lang="zh-CN" altLang="en-US" sz="1600" dirty="0"/>
              <a:t>队列：作业通过</a:t>
            </a:r>
            <a:r>
              <a:rPr lang="en-US" altLang="zh-CN" sz="1600" dirty="0" err="1"/>
              <a:t>BSPJobClient</a:t>
            </a:r>
            <a:r>
              <a:rPr lang="zh-CN" altLang="en-US" sz="1600" dirty="0"/>
              <a:t>提交至</a:t>
            </a:r>
            <a:r>
              <a:rPr lang="en-US" altLang="zh-CN" sz="1600" dirty="0"/>
              <a:t>Master</a:t>
            </a:r>
            <a:r>
              <a:rPr lang="zh-CN" altLang="en-US" sz="1600" dirty="0"/>
              <a:t>，</a:t>
            </a:r>
            <a:r>
              <a:rPr lang="en-US" altLang="zh-CN" sz="1600" dirty="0" err="1"/>
              <a:t>BSPMaster</a:t>
            </a:r>
            <a:r>
              <a:rPr lang="zh-CN" altLang="en-US" sz="1600" dirty="0"/>
              <a:t>初始化并创建</a:t>
            </a:r>
            <a:r>
              <a:rPr lang="en-US" altLang="zh-CN" sz="1600" dirty="0" err="1"/>
              <a:t>JobInProgress</a:t>
            </a:r>
            <a:r>
              <a:rPr lang="zh-CN" altLang="en-US" sz="1600" dirty="0"/>
              <a:t>对象，由</a:t>
            </a:r>
            <a:r>
              <a:rPr lang="en-US" altLang="zh-CN" sz="1600" dirty="0" err="1"/>
              <a:t>JobListener</a:t>
            </a:r>
            <a:r>
              <a:rPr lang="zh-CN" altLang="en-US" sz="1600" dirty="0"/>
              <a:t>添加到</a:t>
            </a:r>
            <a:r>
              <a:rPr lang="en-US" altLang="zh-CN" sz="1600" dirty="0"/>
              <a:t>FIFO</a:t>
            </a:r>
            <a:r>
              <a:rPr lang="zh-CN" altLang="en-US" sz="1600" dirty="0"/>
              <a:t>队列②</a:t>
            </a:r>
            <a:r>
              <a:rPr lang="en-US" altLang="zh-CN" sz="1600" dirty="0" err="1"/>
              <a:t>JobProcessor</a:t>
            </a:r>
            <a:r>
              <a:rPr lang="zh-CN" altLang="en-US" sz="1600" dirty="0"/>
              <a:t>调度队首作业并调用</a:t>
            </a:r>
            <a:r>
              <a:rPr lang="en-US" altLang="zh-CN" sz="1600" dirty="0"/>
              <a:t>schedule()</a:t>
            </a:r>
            <a:r>
              <a:rPr lang="zh-CN" altLang="en-US" sz="1600" dirty="0"/>
              <a:t>③</a:t>
            </a:r>
            <a:r>
              <a:rPr lang="en-US" altLang="zh-CN" sz="1600" dirty="0" err="1"/>
              <a:t>TaskWork</a:t>
            </a:r>
            <a:r>
              <a:rPr lang="zh-CN" altLang="en-US" sz="1600" dirty="0"/>
              <a:t>根据</a:t>
            </a:r>
            <a:r>
              <a:rPr lang="en-US" altLang="zh-CN" sz="1600" dirty="0" err="1"/>
              <a:t>JobInProgress</a:t>
            </a:r>
            <a:r>
              <a:rPr lang="zh-CN" altLang="en-US" sz="1600" dirty="0"/>
              <a:t>策略分配任务至</a:t>
            </a:r>
            <a:r>
              <a:rPr lang="en-US" altLang="zh-CN" sz="1600" dirty="0" err="1"/>
              <a:t>GroomServer</a:t>
            </a:r>
            <a:r>
              <a:rPr lang="zh-CN" altLang="en-US" sz="1600" dirty="0"/>
              <a:t>，完成作业调度</a:t>
            </a:r>
            <a:endParaRPr lang="en-US" altLang="zh-CN" sz="1600" dirty="0"/>
          </a:p>
          <a:p>
            <a:r>
              <a:rPr lang="en-US" altLang="zh-CN" sz="1600" dirty="0"/>
              <a:t>【</a:t>
            </a:r>
            <a:r>
              <a:rPr lang="zh-CN" altLang="en-US" sz="1600" dirty="0"/>
              <a:t>问题</a:t>
            </a:r>
            <a:r>
              <a:rPr lang="en-US" altLang="zh-CN" sz="1600" dirty="0"/>
              <a:t>】</a:t>
            </a:r>
            <a:r>
              <a:rPr lang="en-US" altLang="zh-CN" b="0" i="0" dirty="0">
                <a:solidFill>
                  <a:srgbClr val="1A2029"/>
                </a:solidFill>
                <a:effectLst/>
                <a:latin typeface="-apple-system"/>
              </a:rPr>
              <a:t>1</a:t>
            </a:r>
            <a:r>
              <a:rPr lang="zh-CN" altLang="en-US" b="0" i="0" dirty="0">
                <a:solidFill>
                  <a:srgbClr val="1A2029"/>
                </a:solidFill>
                <a:effectLst/>
                <a:latin typeface="-apple-system"/>
              </a:rPr>
              <a:t>）若集群剩余资源无法满足队首作业资源，后续作业不被调度，资源使用低效率</a:t>
            </a:r>
            <a:r>
              <a:rPr lang="en-US" altLang="zh-CN" b="0" i="0" dirty="0">
                <a:solidFill>
                  <a:srgbClr val="1A2029"/>
                </a:solidFill>
                <a:effectLst/>
                <a:latin typeface="-apple-system"/>
              </a:rPr>
              <a:t>2</a:t>
            </a:r>
            <a:r>
              <a:rPr lang="zh-CN" altLang="en-US" b="0" i="0" dirty="0">
                <a:solidFill>
                  <a:srgbClr val="1A2029"/>
                </a:solidFill>
                <a:effectLst/>
                <a:latin typeface="-apple-system"/>
              </a:rPr>
              <a:t>）没考虑不同类作业期限要求差异，整体时效性差</a:t>
            </a:r>
            <a:r>
              <a:rPr lang="en-US" altLang="zh-CN" b="0" i="0" dirty="0">
                <a:solidFill>
                  <a:srgbClr val="1A2029"/>
                </a:solidFill>
                <a:effectLst/>
                <a:latin typeface="-apple-system"/>
              </a:rPr>
              <a:t>【</a:t>
            </a:r>
            <a:r>
              <a:rPr lang="zh-CN" altLang="en-US" b="0" i="0" dirty="0">
                <a:solidFill>
                  <a:srgbClr val="1A2029"/>
                </a:solidFill>
                <a:effectLst/>
                <a:latin typeface="-apple-system"/>
              </a:rPr>
              <a:t>改进</a:t>
            </a:r>
            <a:r>
              <a:rPr lang="en-US" altLang="zh-CN" b="0" i="0" dirty="0">
                <a:solidFill>
                  <a:srgbClr val="1A2029"/>
                </a:solidFill>
                <a:effectLst/>
                <a:latin typeface="-apple-system"/>
              </a:rPr>
              <a:t>】</a:t>
            </a:r>
            <a:r>
              <a:rPr lang="zh-CN" altLang="en-US" b="0" i="0" dirty="0">
                <a:solidFill>
                  <a:srgbClr val="1A2029"/>
                </a:solidFill>
                <a:effectLst/>
                <a:latin typeface="-apple-system"/>
              </a:rPr>
              <a:t>多层级调度算法</a:t>
            </a:r>
            <a:endParaRPr lang="zh-CN" altLang="en-US" dirty="0"/>
          </a:p>
        </p:txBody>
      </p:sp>
      <p:sp>
        <p:nvSpPr>
          <p:cNvPr id="8" name="文本框 7">
            <a:extLst>
              <a:ext uri="{FF2B5EF4-FFF2-40B4-BE49-F238E27FC236}">
                <a16:creationId xmlns:a16="http://schemas.microsoft.com/office/drawing/2014/main" id="{2757B947-F887-2DB0-6A92-5C4BE81B2D9C}"/>
              </a:ext>
            </a:extLst>
          </p:cNvPr>
          <p:cNvSpPr txBox="1"/>
          <p:nvPr/>
        </p:nvSpPr>
        <p:spPr>
          <a:xfrm>
            <a:off x="3110593" y="3228945"/>
            <a:ext cx="2985407" cy="400110"/>
          </a:xfrm>
          <a:prstGeom prst="rect">
            <a:avLst/>
          </a:prstGeom>
          <a:noFill/>
        </p:spPr>
        <p:txBody>
          <a:bodyPr wrap="square">
            <a:spAutoFit/>
          </a:bodyPr>
          <a:lstStyle/>
          <a:p>
            <a:r>
              <a:rPr lang="en-US" altLang="zh-CN" sz="2000" b="1" dirty="0">
                <a:latin typeface="微软雅黑" panose="020B0503020204020204" pitchFamily="34" charset="-122"/>
                <a:ea typeface="微软雅黑" panose="020B0503020204020204" pitchFamily="34" charset="-122"/>
              </a:rPr>
              <a:t>Lecture 16  </a:t>
            </a:r>
            <a:r>
              <a:rPr lang="zh-CN" altLang="en-US" sz="2000" b="1" dirty="0">
                <a:latin typeface="微软雅黑" panose="020B0503020204020204" pitchFamily="34" charset="-122"/>
                <a:ea typeface="微软雅黑" panose="020B0503020204020204" pitchFamily="34" charset="-122"/>
              </a:rPr>
              <a:t>流计算模型</a:t>
            </a:r>
          </a:p>
        </p:txBody>
      </p:sp>
      <p:sp>
        <p:nvSpPr>
          <p:cNvPr id="11" name="文本框 10">
            <a:extLst>
              <a:ext uri="{FF2B5EF4-FFF2-40B4-BE49-F238E27FC236}">
                <a16:creationId xmlns:a16="http://schemas.microsoft.com/office/drawing/2014/main" id="{8B25C057-E248-A308-EB84-72024A7E47FC}"/>
              </a:ext>
            </a:extLst>
          </p:cNvPr>
          <p:cNvSpPr txBox="1"/>
          <p:nvPr/>
        </p:nvSpPr>
        <p:spPr>
          <a:xfrm>
            <a:off x="-76199" y="3515561"/>
            <a:ext cx="9336313" cy="3662541"/>
          </a:xfrm>
          <a:prstGeom prst="rect">
            <a:avLst/>
          </a:prstGeom>
          <a:noFill/>
        </p:spPr>
        <p:txBody>
          <a:bodyPr wrap="square">
            <a:spAutoFit/>
          </a:bodyPr>
          <a:lstStyle/>
          <a:p>
            <a:r>
              <a:rPr lang="en-US" altLang="zh-CN" sz="1700" b="1" dirty="0">
                <a:effectLst>
                  <a:outerShdw blurRad="38100" dist="38100" dir="2700000" algn="tl">
                    <a:srgbClr val="000000">
                      <a:alpha val="43137"/>
                    </a:srgbClr>
                  </a:outerShdw>
                </a:effectLst>
              </a:rPr>
              <a:t>【</a:t>
            </a:r>
            <a:r>
              <a:rPr lang="zh-CN" altLang="en-US" sz="1700" b="1" dirty="0">
                <a:effectLst>
                  <a:outerShdw blurRad="38100" dist="38100" dir="2700000" algn="tl">
                    <a:srgbClr val="000000">
                      <a:alpha val="43137"/>
                    </a:srgbClr>
                  </a:outerShdw>
                </a:effectLst>
              </a:rPr>
              <a:t>定义</a:t>
            </a:r>
            <a:r>
              <a:rPr lang="en-US" altLang="zh-CN" sz="1700" b="1" dirty="0">
                <a:effectLst>
                  <a:outerShdw blurRad="38100" dist="38100" dir="2700000" algn="tl">
                    <a:srgbClr val="000000">
                      <a:alpha val="43137"/>
                    </a:srgbClr>
                  </a:outerShdw>
                </a:effectLst>
              </a:rPr>
              <a:t>】</a:t>
            </a:r>
            <a:r>
              <a:rPr lang="zh-CN" altLang="en-US" sz="1700" dirty="0"/>
              <a:t>数据以大量、快速、时变的流形式持续到达</a:t>
            </a:r>
            <a:r>
              <a:rPr lang="en-US" altLang="zh-CN" sz="1700" b="1" dirty="0">
                <a:effectLst>
                  <a:outerShdw blurRad="38100" dist="38100" dir="2700000" algn="tl">
                    <a:srgbClr val="000000">
                      <a:alpha val="43137"/>
                    </a:srgbClr>
                  </a:outerShdw>
                </a:effectLst>
              </a:rPr>
              <a:t>【</a:t>
            </a:r>
            <a:r>
              <a:rPr lang="zh-CN" altLang="en-US" sz="1700" b="1" dirty="0">
                <a:effectLst>
                  <a:outerShdw blurRad="38100" dist="38100" dir="2700000" algn="tl">
                    <a:srgbClr val="000000">
                      <a:alpha val="43137"/>
                    </a:srgbClr>
                  </a:outerShdw>
                </a:effectLst>
              </a:rPr>
              <a:t>特征</a:t>
            </a:r>
            <a:r>
              <a:rPr lang="en-US" altLang="zh-CN" sz="1700" b="1" dirty="0">
                <a:effectLst>
                  <a:outerShdw blurRad="38100" dist="38100" dir="2700000" algn="tl">
                    <a:srgbClr val="000000">
                      <a:alpha val="43137"/>
                    </a:srgbClr>
                  </a:outerShdw>
                </a:effectLst>
              </a:rPr>
              <a:t>】</a:t>
            </a:r>
            <a:r>
              <a:rPr lang="zh-CN" altLang="en-US" sz="1700" dirty="0"/>
              <a:t>数据快速持续到达</a:t>
            </a:r>
            <a:r>
              <a:rPr lang="en-US" altLang="zh-CN" sz="1700" dirty="0"/>
              <a:t>,</a:t>
            </a:r>
            <a:r>
              <a:rPr lang="zh-CN" altLang="en-US" sz="1700" dirty="0"/>
              <a:t>潜在大小也许无穷无尽；来源众多，格式复杂；数据量大，但不十分关注存储；注重整体价值，不过分关注个别数据；顺序颠倒或不完整，系统无法控制将处理的新到达数据元素顺序</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对比</a:t>
            </a:r>
            <a:r>
              <a:rPr lang="en-US" altLang="zh-CN" b="1" dirty="0">
                <a:effectLst>
                  <a:outerShdw blurRad="38100" dist="38100" dir="2700000" algn="tl">
                    <a:srgbClr val="000000">
                      <a:alpha val="43137"/>
                    </a:srgbClr>
                  </a:outerShdw>
                </a:effectLst>
              </a:rPr>
              <a:t>】</a:t>
            </a:r>
            <a:r>
              <a:rPr lang="zh-CN" altLang="en-US" dirty="0"/>
              <a:t>① </a:t>
            </a:r>
            <a:r>
              <a:rPr lang="en-US" altLang="zh-CN" dirty="0"/>
              <a:t>MapReduce</a:t>
            </a:r>
            <a:r>
              <a:rPr lang="zh-CN" altLang="en-US" dirty="0"/>
              <a:t>批处理：先将数据存储文件系统</a:t>
            </a:r>
            <a:r>
              <a:rPr lang="en-US" altLang="zh-CN" dirty="0"/>
              <a:t>/</a:t>
            </a:r>
            <a:r>
              <a:rPr lang="zh-CN" altLang="en-US" dirty="0"/>
              <a:t>数据库，然后对存储系统中静态数据处理计算，非实时在线（</a:t>
            </a:r>
            <a:r>
              <a:rPr lang="zh-CN" altLang="en-US" dirty="0">
                <a:latin typeface="楷体" panose="02010609060101010101" pitchFamily="49" charset="-122"/>
                <a:ea typeface="楷体" panose="02010609060101010101" pitchFamily="49" charset="-122"/>
              </a:rPr>
              <a:t>离线批处理模式</a:t>
            </a:r>
            <a:r>
              <a:rPr lang="zh-CN" altLang="en-US" dirty="0"/>
              <a:t>）②流计算：数据到达时计算处理，结果实时输出，原始输入数据可能保留，也可能丢弃（</a:t>
            </a:r>
            <a:r>
              <a:rPr lang="zh-CN" altLang="en-US" dirty="0">
                <a:latin typeface="楷体" panose="02010609060101010101" pitchFamily="49" charset="-122"/>
                <a:ea typeface="楷体" panose="02010609060101010101" pitchFamily="49" charset="-122"/>
              </a:rPr>
              <a:t>数据一般停留在内存层面不进硬盘</a:t>
            </a:r>
            <a:r>
              <a:rPr lang="zh-CN" altLang="en-US" dirty="0"/>
              <a:t>）</a:t>
            </a:r>
            <a:r>
              <a:rPr lang="en-US" altLang="zh-CN" b="1" dirty="0">
                <a:effectLst>
                  <a:outerShdw blurRad="38100" dist="38100" dir="2700000" algn="tl">
                    <a:srgbClr val="000000">
                      <a:alpha val="43137"/>
                    </a:srgbClr>
                  </a:outerShdw>
                </a:effectLst>
              </a:rPr>
              <a:t>【</a:t>
            </a:r>
            <a:r>
              <a:rPr lang="zh-CN" altLang="en-US" b="1" dirty="0">
                <a:effectLst>
                  <a:outerShdw blurRad="38100" dist="38100" dir="2700000" algn="tl">
                    <a:srgbClr val="000000">
                      <a:alpha val="43137"/>
                    </a:srgbClr>
                  </a:outerShdw>
                </a:effectLst>
              </a:rPr>
              <a:t>模型</a:t>
            </a:r>
            <a:r>
              <a:rPr lang="en-US" altLang="zh-CN" dirty="0"/>
              <a:t>】</a:t>
            </a:r>
            <a:r>
              <a:rPr lang="zh-CN" altLang="en-US" dirty="0"/>
              <a:t>有向无环图</a:t>
            </a:r>
            <a:r>
              <a:rPr lang="en-US" altLang="zh-CN" dirty="0"/>
              <a:t>DAG</a:t>
            </a:r>
          </a:p>
          <a:p>
            <a:r>
              <a:rPr lang="zh-CN" altLang="en-US" b="1" dirty="0">
                <a:latin typeface="微软雅黑" panose="020B0503020204020204" pitchFamily="34" charset="-122"/>
                <a:ea typeface="微软雅黑" panose="020B0503020204020204" pitchFamily="34" charset="-122"/>
              </a:rPr>
              <a:t>流计算模式</a:t>
            </a:r>
            <a:r>
              <a:rPr lang="zh-CN" altLang="en-US" dirty="0"/>
              <a:t>：①传统模式</a:t>
            </a:r>
            <a:r>
              <a:rPr lang="en-US" altLang="zh-CN" sz="1600" dirty="0"/>
              <a:t>Native Stream Processing System</a:t>
            </a:r>
            <a:r>
              <a:rPr lang="zh-CN" altLang="en-US" dirty="0"/>
              <a:t>：按顺序逐条即时处理（</a:t>
            </a:r>
            <a:r>
              <a:rPr lang="zh-CN" altLang="en-US" dirty="0">
                <a:latin typeface="楷体" panose="02010609060101010101" pitchFamily="49" charset="-122"/>
                <a:ea typeface="楷体" panose="02010609060101010101" pitchFamily="49" charset="-122"/>
              </a:rPr>
              <a:t>简便易行，系统响应性好。但系统吞吐率低，容错成本高和容易负载不均衡</a:t>
            </a:r>
            <a:r>
              <a:rPr lang="zh-CN" altLang="en-US" dirty="0"/>
              <a:t>）②微批次处理模式</a:t>
            </a:r>
            <a:r>
              <a:rPr lang="en-US" altLang="zh-CN" sz="1600" dirty="0"/>
              <a:t>Micro-batch Processing System</a:t>
            </a:r>
            <a:r>
              <a:rPr lang="zh-CN" altLang="en-US" dirty="0"/>
              <a:t>：先预处理打包成含多条数据的批次</a:t>
            </a:r>
            <a:r>
              <a:rPr lang="en-US" altLang="zh-CN" dirty="0"/>
              <a:t>batch</a:t>
            </a:r>
            <a:r>
              <a:rPr lang="zh-CN" altLang="en-US" dirty="0"/>
              <a:t>再处理</a:t>
            </a:r>
            <a:r>
              <a:rPr lang="en-US" altLang="zh-CN" dirty="0"/>
              <a:t>(</a:t>
            </a:r>
            <a:r>
              <a:rPr lang="zh-CN" altLang="en-US" dirty="0">
                <a:latin typeface="楷体" panose="02010609060101010101" pitchFamily="49" charset="-122"/>
                <a:ea typeface="楷体" panose="02010609060101010101" pitchFamily="49" charset="-122"/>
              </a:rPr>
              <a:t>系统吞吐率高，但延迟时间长</a:t>
            </a:r>
            <a:r>
              <a:rPr lang="en-US" altLang="zh-CN" dirty="0"/>
              <a:t>)</a:t>
            </a:r>
          </a:p>
          <a:p>
            <a:r>
              <a:rPr lang="zh-CN" altLang="en-US" b="1" dirty="0">
                <a:latin typeface="微软雅黑" panose="020B0503020204020204" pitchFamily="34" charset="-122"/>
                <a:ea typeface="微软雅黑" panose="020B0503020204020204" pitchFamily="34" charset="-122"/>
              </a:rPr>
              <a:t>指标</a:t>
            </a:r>
            <a:r>
              <a:rPr lang="en-US" altLang="zh-CN" b="1" dirty="0">
                <a:latin typeface="微软雅黑" panose="020B0503020204020204" pitchFamily="34" charset="-122"/>
                <a:ea typeface="微软雅黑" panose="020B0503020204020204" pitchFamily="34" charset="-122"/>
              </a:rPr>
              <a:t>--</a:t>
            </a:r>
            <a:r>
              <a:rPr lang="zh-CN" altLang="en-US" dirty="0">
                <a:latin typeface="+mj-ea"/>
                <a:ea typeface="+mj-ea"/>
              </a:rPr>
              <a:t>①系统吞吐率</a:t>
            </a:r>
            <a:r>
              <a:rPr lang="en-US" altLang="zh-CN" dirty="0">
                <a:latin typeface="+mj-ea"/>
                <a:ea typeface="+mj-ea"/>
              </a:rPr>
              <a:t>throughput</a:t>
            </a:r>
            <a:r>
              <a:rPr lang="zh-CN" altLang="en-US" dirty="0">
                <a:latin typeface="+mj-ea"/>
                <a:ea typeface="+mj-ea"/>
              </a:rPr>
              <a:t>：服务器端单位时间内处理所有客户端任务的数量；②系统时延：去时传输时间</a:t>
            </a:r>
            <a:r>
              <a:rPr lang="en-US" altLang="zh-CN" dirty="0">
                <a:latin typeface="+mj-ea"/>
                <a:ea typeface="+mj-ea"/>
              </a:rPr>
              <a:t>Ln+</a:t>
            </a:r>
            <a:r>
              <a:rPr lang="zh-CN" altLang="en-US" dirty="0">
                <a:latin typeface="+mj-ea"/>
                <a:ea typeface="+mj-ea"/>
              </a:rPr>
              <a:t>返回传输</a:t>
            </a:r>
            <a:r>
              <a:rPr lang="en-US" altLang="zh-CN" dirty="0">
                <a:latin typeface="+mj-ea"/>
                <a:ea typeface="+mj-ea"/>
              </a:rPr>
              <a:t>Ln+</a:t>
            </a:r>
            <a:r>
              <a:rPr lang="zh-CN" altLang="en-US" dirty="0">
                <a:latin typeface="+mj-ea"/>
                <a:ea typeface="+mj-ea"/>
              </a:rPr>
              <a:t>服务器处理时间</a:t>
            </a:r>
            <a:r>
              <a:rPr lang="en-US" altLang="zh-CN" dirty="0">
                <a:latin typeface="+mj-ea"/>
                <a:ea typeface="+mj-ea"/>
              </a:rPr>
              <a:t>Ls</a:t>
            </a:r>
            <a:r>
              <a:rPr lang="zh-CN" altLang="en-US" dirty="0">
                <a:latin typeface="+mj-ea"/>
                <a:ea typeface="+mj-ea"/>
              </a:rPr>
              <a:t>；</a:t>
            </a:r>
            <a:r>
              <a:rPr lang="en-US" altLang="zh-CN" dirty="0">
                <a:latin typeface="+mj-ea"/>
                <a:ea typeface="+mj-ea"/>
              </a:rPr>
              <a:t>throughput = 1/(delay time) </a:t>
            </a:r>
            <a:endParaRPr lang="zh-CN" altLang="en-US" dirty="0">
              <a:latin typeface="+mj-ea"/>
              <a:ea typeface="+mj-ea"/>
            </a:endParaRPr>
          </a:p>
          <a:p>
            <a:endParaRPr lang="zh-CN" altLang="en-US" dirty="0">
              <a:latin typeface="+mj-ea"/>
              <a:ea typeface="+mj-ea"/>
            </a:endParaRPr>
          </a:p>
        </p:txBody>
      </p:sp>
      <p:sp>
        <p:nvSpPr>
          <p:cNvPr id="12" name="TextBox 11">
            <a:extLst>
              <a:ext uri="{FF2B5EF4-FFF2-40B4-BE49-F238E27FC236}">
                <a16:creationId xmlns:a16="http://schemas.microsoft.com/office/drawing/2014/main" id="{B9233582-AAB8-BAB8-BAF7-D6C977099B9E}"/>
              </a:ext>
            </a:extLst>
          </p:cNvPr>
          <p:cNvSpPr txBox="1">
            <a:spLocks noChangeArrowheads="1"/>
          </p:cNvSpPr>
          <p:nvPr/>
        </p:nvSpPr>
        <p:spPr bwMode="auto">
          <a:xfrm>
            <a:off x="-83457" y="3315506"/>
            <a:ext cx="5562600" cy="4001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16.1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流数据概念</a:t>
            </a:r>
          </a:p>
        </p:txBody>
      </p:sp>
      <p:sp>
        <p:nvSpPr>
          <p:cNvPr id="14" name="文本框 13">
            <a:extLst>
              <a:ext uri="{FF2B5EF4-FFF2-40B4-BE49-F238E27FC236}">
                <a16:creationId xmlns:a16="http://schemas.microsoft.com/office/drawing/2014/main" id="{77114D5A-7E74-EED0-ACAE-0CCBB95C86D3}"/>
              </a:ext>
            </a:extLst>
          </p:cNvPr>
          <p:cNvSpPr txBox="1"/>
          <p:nvPr/>
        </p:nvSpPr>
        <p:spPr>
          <a:xfrm>
            <a:off x="1524000" y="5943600"/>
            <a:ext cx="7696200" cy="369332"/>
          </a:xfrm>
          <a:prstGeom prst="rect">
            <a:avLst/>
          </a:prstGeom>
          <a:noFill/>
        </p:spPr>
        <p:txBody>
          <a:bodyPr wrap="square">
            <a:spAutoFit/>
          </a:bodyPr>
          <a:lstStyle/>
          <a:p>
            <a:r>
              <a:rPr lang="zh-CN" altLang="en-US" i="1" u="sng" dirty="0">
                <a:effectLst>
                  <a:outerShdw blurRad="38100" dist="38100" dir="2700000" algn="tl">
                    <a:srgbClr val="000000">
                      <a:alpha val="43137"/>
                    </a:srgbClr>
                  </a:outerShdw>
                </a:effectLst>
              </a:rPr>
              <a:t>吞吐率比较：①𝟏</a:t>
            </a:r>
            <a:r>
              <a:rPr lang="en-US" altLang="zh-CN" i="1" u="sng" dirty="0">
                <a:effectLst>
                  <a:outerShdw blurRad="38100" dist="38100" dir="2700000" algn="tl">
                    <a:srgbClr val="000000">
                      <a:alpha val="43137"/>
                    </a:srgbClr>
                  </a:outerShdw>
                </a:effectLst>
              </a:rPr>
              <a:t>/(</a:t>
            </a:r>
            <a:r>
              <a:rPr lang="zh-CN" altLang="en-US" i="1" u="sng" dirty="0">
                <a:effectLst>
                  <a:outerShdw blurRad="38100" dist="38100" dir="2700000" algn="tl">
                    <a:srgbClr val="000000">
                      <a:alpha val="43137"/>
                    </a:srgbClr>
                  </a:outerShdw>
                </a:effectLst>
              </a:rPr>
              <a:t>𝟐𝑳𝒏 </a:t>
            </a:r>
            <a:r>
              <a:rPr lang="en-US" altLang="zh-CN" i="1" u="sng" dirty="0">
                <a:effectLst>
                  <a:outerShdw blurRad="38100" dist="38100" dir="2700000" algn="tl">
                    <a:srgbClr val="000000">
                      <a:alpha val="43137"/>
                    </a:srgbClr>
                  </a:outerShdw>
                </a:effectLst>
              </a:rPr>
              <a:t>+ </a:t>
            </a:r>
            <a:r>
              <a:rPr lang="zh-CN" altLang="en-US" i="1" u="sng" dirty="0">
                <a:effectLst>
                  <a:outerShdw blurRad="38100" dist="38100" dir="2700000" algn="tl">
                    <a:srgbClr val="000000">
                      <a:alpha val="43137"/>
                    </a:srgbClr>
                  </a:outerShdw>
                </a:effectLst>
              </a:rPr>
              <a:t>𝑳𝒔 </a:t>
            </a:r>
            <a:r>
              <a:rPr lang="en-US" altLang="zh-CN" i="1" u="sng" dirty="0">
                <a:effectLst>
                  <a:outerShdw blurRad="38100" dist="38100" dir="2700000" algn="tl">
                    <a:srgbClr val="000000">
                      <a:alpha val="43137"/>
                    </a:srgbClr>
                  </a:outerShdw>
                </a:effectLst>
              </a:rPr>
              <a:t>)  &lt;</a:t>
            </a:r>
            <a:r>
              <a:rPr lang="zh-CN" altLang="en-US" i="1" u="sng" dirty="0">
                <a:effectLst>
                  <a:outerShdw blurRad="38100" dist="38100" dir="2700000" algn="tl">
                    <a:srgbClr val="000000">
                      <a:alpha val="43137"/>
                    </a:srgbClr>
                  </a:outerShdw>
                </a:effectLst>
              </a:rPr>
              <a:t>②假设</a:t>
            </a:r>
            <a:r>
              <a:rPr lang="en-US" altLang="zh-CN" i="1" u="sng" dirty="0">
                <a:effectLst>
                  <a:outerShdw blurRad="38100" dist="38100" dir="2700000" algn="tl">
                    <a:srgbClr val="000000">
                      <a:alpha val="43137"/>
                    </a:srgbClr>
                  </a:outerShdw>
                </a:effectLst>
              </a:rPr>
              <a:t>10</a:t>
            </a:r>
            <a:r>
              <a:rPr lang="zh-CN" altLang="en-US" i="1" u="sng" dirty="0">
                <a:effectLst>
                  <a:outerShdw blurRad="38100" dist="38100" dir="2700000" algn="tl">
                    <a:srgbClr val="000000">
                      <a:alpha val="43137"/>
                    </a:srgbClr>
                  </a:outerShdw>
                </a:effectLst>
              </a:rPr>
              <a:t>个数据</a:t>
            </a:r>
            <a:r>
              <a:rPr lang="en-US" altLang="zh-CN" i="1" u="sng" dirty="0">
                <a:effectLst>
                  <a:outerShdw blurRad="38100" dist="38100" dir="2700000" algn="tl">
                    <a:srgbClr val="000000">
                      <a:alpha val="43137"/>
                    </a:srgbClr>
                  </a:outerShdw>
                </a:effectLst>
              </a:rPr>
              <a:t>1batch</a:t>
            </a:r>
            <a:r>
              <a:rPr lang="zh-CN" altLang="en-US" i="1" u="sng" dirty="0">
                <a:effectLst>
                  <a:outerShdw blurRad="38100" dist="38100" dir="2700000" algn="tl">
                    <a:srgbClr val="000000">
                      <a:alpha val="43137"/>
                    </a:srgbClr>
                  </a:outerShdw>
                </a:effectLst>
              </a:rPr>
              <a:t>：𝟏</a:t>
            </a:r>
            <a:r>
              <a:rPr lang="en-US" altLang="zh-CN" i="1" u="sng" dirty="0">
                <a:effectLst>
                  <a:outerShdw blurRad="38100" dist="38100" dir="2700000" algn="tl">
                    <a:srgbClr val="000000">
                      <a:alpha val="43137"/>
                    </a:srgbClr>
                  </a:outerShdw>
                </a:effectLst>
              </a:rPr>
              <a:t>0/(</a:t>
            </a:r>
            <a:r>
              <a:rPr lang="zh-CN" altLang="en-US" i="1" u="sng" dirty="0">
                <a:effectLst>
                  <a:outerShdw blurRad="38100" dist="38100" dir="2700000" algn="tl">
                    <a:srgbClr val="000000">
                      <a:alpha val="43137"/>
                    </a:srgbClr>
                  </a:outerShdw>
                </a:effectLst>
              </a:rPr>
              <a:t>𝟐𝑳𝒏 </a:t>
            </a:r>
            <a:r>
              <a:rPr lang="en-US" altLang="zh-CN" i="1" u="sng" dirty="0">
                <a:effectLst>
                  <a:outerShdw blurRad="38100" dist="38100" dir="2700000" algn="tl">
                    <a:srgbClr val="000000">
                      <a:alpha val="43137"/>
                    </a:srgbClr>
                  </a:outerShdw>
                </a:effectLst>
              </a:rPr>
              <a:t>+ 10</a:t>
            </a:r>
            <a:r>
              <a:rPr lang="zh-CN" altLang="en-US" i="1" u="sng" dirty="0">
                <a:effectLst>
                  <a:outerShdw blurRad="38100" dist="38100" dir="2700000" algn="tl">
                    <a:srgbClr val="000000">
                      <a:alpha val="43137"/>
                    </a:srgbClr>
                  </a:outerShdw>
                </a:effectLst>
              </a:rPr>
              <a:t>𝑳𝒔 </a:t>
            </a:r>
            <a:r>
              <a:rPr lang="en-US" altLang="zh-CN" i="1" u="sng" dirty="0">
                <a:effectLst>
                  <a:outerShdw blurRad="38100" dist="38100" dir="2700000" algn="tl">
                    <a:srgbClr val="000000">
                      <a:alpha val="43137"/>
                    </a:srgbClr>
                  </a:outerShdw>
                </a:effectLst>
              </a:rPr>
              <a:t>)</a:t>
            </a:r>
            <a:endParaRPr lang="zh-CN" altLang="en-US"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382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65B4040F-83B3-4578-84E5-678F451EDF8C}"/>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30717E3B-4749-706A-0268-664814E6612F}"/>
              </a:ext>
            </a:extLst>
          </p:cNvPr>
          <p:cNvSpPr txBox="1"/>
          <p:nvPr/>
        </p:nvSpPr>
        <p:spPr>
          <a:xfrm>
            <a:off x="-103415" y="304800"/>
            <a:ext cx="9316357" cy="321626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1. Storm</a:t>
            </a:r>
            <a:r>
              <a:rPr kumimoji="0" lang="zh-CN" altLang="en-US"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的</a:t>
            </a:r>
            <a:r>
              <a:rPr kumimoji="0" lang="en-US" altLang="zh-CN"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Topology</a:t>
            </a:r>
            <a:r>
              <a:rPr kumimoji="0" lang="zh-CN" altLang="en-US"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模型：</a:t>
            </a:r>
            <a:r>
              <a:rPr kumimoji="0" lang="zh-CN" altLang="en-US" sz="1700" i="0" u="none" strike="noStrike" kern="1200" cap="none" spc="0" normalizeH="0" baseline="0" noProof="0" dirty="0">
                <a:ln>
                  <a:noFill/>
                </a:ln>
                <a:solidFill>
                  <a:prstClr val="black"/>
                </a:solidFill>
                <a:uLnTx/>
                <a:uFillTx/>
                <a:latin typeface="Arial" charset="0"/>
                <a:ea typeface="宋体" charset="-122"/>
                <a:cs typeface="+mn-cs"/>
              </a:rPr>
              <a:t>属于传统并行流模型，由</a:t>
            </a:r>
            <a:r>
              <a:rPr kumimoji="0" lang="en-US" altLang="zh-CN" sz="1700" i="0" u="none" strike="noStrike" kern="1200" cap="none" spc="0" normalizeH="0" baseline="0" noProof="0" dirty="0">
                <a:ln>
                  <a:noFill/>
                </a:ln>
                <a:solidFill>
                  <a:prstClr val="black"/>
                </a:solidFill>
                <a:uLnTx/>
                <a:uFillTx/>
                <a:latin typeface="Arial" charset="0"/>
                <a:ea typeface="宋体" charset="-122"/>
                <a:cs typeface="+mn-cs"/>
              </a:rPr>
              <a:t>Spout</a:t>
            </a:r>
            <a:r>
              <a:rPr kumimoji="0" lang="zh-CN" altLang="en-US" sz="1700" i="0" u="none" strike="noStrike" kern="1200" cap="none" spc="0" normalizeH="0" baseline="0" noProof="0" dirty="0">
                <a:ln>
                  <a:noFill/>
                </a:ln>
                <a:solidFill>
                  <a:prstClr val="black"/>
                </a:solidFill>
                <a:uLnTx/>
                <a:uFillTx/>
                <a:latin typeface="Arial" charset="0"/>
                <a:ea typeface="宋体" charset="-122"/>
                <a:cs typeface="+mn-cs"/>
              </a:rPr>
              <a:t>（数据源）和</a:t>
            </a:r>
            <a:r>
              <a:rPr kumimoji="0" lang="en-US" altLang="zh-CN" sz="1700" i="0" u="none" strike="noStrike" kern="1200" cap="none" spc="0" normalizeH="0" baseline="0" noProof="0" dirty="0">
                <a:ln>
                  <a:noFill/>
                </a:ln>
                <a:solidFill>
                  <a:prstClr val="black"/>
                </a:solidFill>
                <a:uLnTx/>
                <a:uFillTx/>
                <a:latin typeface="Arial" charset="0"/>
                <a:ea typeface="宋体" charset="-122"/>
                <a:cs typeface="+mn-cs"/>
              </a:rPr>
              <a:t>Bolt</a:t>
            </a:r>
            <a:r>
              <a:rPr kumimoji="0" lang="zh-CN" altLang="en-US" sz="1700" i="0" u="none" strike="noStrike" kern="1200" cap="none" spc="0" normalizeH="0" baseline="0" noProof="0" dirty="0">
                <a:ln>
                  <a:noFill/>
                </a:ln>
                <a:solidFill>
                  <a:prstClr val="black"/>
                </a:solidFill>
                <a:uLnTx/>
                <a:uFillTx/>
                <a:latin typeface="Arial" charset="0"/>
                <a:ea typeface="宋体" charset="-122"/>
                <a:cs typeface="+mn-cs"/>
              </a:rPr>
              <a:t>（处理单元）组成的有向拓扑图</a:t>
            </a:r>
            <a:r>
              <a:rPr kumimoji="0" lang="en-US" altLang="zh-CN" sz="1700" i="0" u="none" strike="noStrike" kern="1200" cap="none" spc="0" normalizeH="0" baseline="0" noProof="0" dirty="0">
                <a:ln>
                  <a:noFill/>
                </a:ln>
                <a:solidFill>
                  <a:prstClr val="black"/>
                </a:solidFill>
                <a:uLnTx/>
                <a:uFillTx/>
                <a:latin typeface="Arial" charset="0"/>
                <a:ea typeface="宋体" charset="-122"/>
                <a:cs typeface="+mn-cs"/>
              </a:rPr>
              <a:t>Topology</a:t>
            </a:r>
            <a:r>
              <a:rPr kumimoji="0" lang="zh-CN" altLang="en-US" sz="1700" i="0" u="none" strike="noStrike" kern="1200" cap="none" spc="0" normalizeH="0" baseline="0" noProof="0" dirty="0">
                <a:ln>
                  <a:noFill/>
                </a:ln>
                <a:solidFill>
                  <a:prstClr val="black"/>
                </a:solidFill>
                <a:uLnTx/>
                <a:uFillTx/>
                <a:latin typeface="Arial" charset="0"/>
                <a:ea typeface="宋体" charset="-122"/>
                <a:cs typeface="+mn-cs"/>
              </a:rPr>
              <a:t>来实现</a:t>
            </a:r>
            <a:r>
              <a:rPr kumimoji="0" lang="zh-CN" altLang="en-US" sz="1700" i="0" u="none" strike="noStrike" kern="1200" cap="none" spc="0" normalizeH="0" baseline="0" noProof="0" dirty="0">
                <a:ln>
                  <a:noFill/>
                </a:ln>
                <a:solidFill>
                  <a:prstClr val="black"/>
                </a:solidFill>
                <a:uLnTx/>
                <a:uFillTx/>
                <a:cs typeface="+mn-cs"/>
              </a:rPr>
              <a:t>。</a:t>
            </a:r>
            <a:endParaRPr kumimoji="0" lang="en-US" altLang="zh-CN" sz="1700" i="0" u="none" strike="noStrike" kern="1200" cap="none" spc="0" normalizeH="0" baseline="0" noProof="0" dirty="0">
              <a:ln>
                <a:noFill/>
              </a:ln>
              <a:solidFill>
                <a:prstClr val="black"/>
              </a:solidFill>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700" b="1" u="sng" dirty="0">
                <a:solidFill>
                  <a:prstClr val="black"/>
                </a:solidFill>
                <a:effectLst>
                  <a:outerShdw blurRad="38100" dist="38100" dir="2700000" algn="tl">
                    <a:srgbClr val="000000">
                      <a:alpha val="43137"/>
                    </a:srgbClr>
                  </a:outerShdw>
                </a:effectLst>
              </a:rPr>
              <a:t>【</a:t>
            </a:r>
            <a:r>
              <a:rPr lang="zh-CN" altLang="en-US" sz="1700" b="1" u="sng" dirty="0">
                <a:solidFill>
                  <a:prstClr val="black"/>
                </a:solidFill>
                <a:effectLst>
                  <a:outerShdw blurRad="38100" dist="38100" dir="2700000" algn="tl">
                    <a:srgbClr val="000000">
                      <a:alpha val="43137"/>
                    </a:srgbClr>
                  </a:outerShdw>
                </a:effectLst>
              </a:rPr>
              <a:t>逻辑组成</a:t>
            </a:r>
            <a:r>
              <a:rPr lang="en-US" altLang="zh-CN" sz="1700" b="1" u="sng" dirty="0">
                <a:solidFill>
                  <a:prstClr val="black"/>
                </a:solidFill>
                <a:effectLst>
                  <a:outerShdw blurRad="38100" dist="38100" dir="2700000" algn="tl">
                    <a:srgbClr val="000000">
                      <a:alpha val="43137"/>
                    </a:srgbClr>
                  </a:outerShdw>
                </a:effectLst>
              </a:rPr>
              <a:t>】Topology-&gt;Tuple-&gt;Spout-&gt;Bolt</a:t>
            </a:r>
            <a:r>
              <a:rPr lang="zh-CN" altLang="en-US" sz="1700" b="1" dirty="0">
                <a:solidFill>
                  <a:prstClr val="black"/>
                </a:solidFill>
              </a:rPr>
              <a:t>①</a:t>
            </a:r>
            <a:r>
              <a:rPr lang="en-US" altLang="zh-CN" sz="1700" b="1" dirty="0">
                <a:solidFill>
                  <a:prstClr val="black"/>
                </a:solidFill>
              </a:rPr>
              <a:t>Tuple</a:t>
            </a:r>
            <a:r>
              <a:rPr lang="zh-CN" altLang="en-US" sz="1700" dirty="0">
                <a:solidFill>
                  <a:prstClr val="black"/>
                </a:solidFill>
              </a:rPr>
              <a:t>基本数据单元，一组各类型值域组成的多元组。流数据以</a:t>
            </a:r>
            <a:r>
              <a:rPr lang="en-US" altLang="zh-CN" sz="1700" dirty="0">
                <a:solidFill>
                  <a:prstClr val="black"/>
                </a:solidFill>
              </a:rPr>
              <a:t>Tuple</a:t>
            </a:r>
            <a:r>
              <a:rPr lang="zh-CN" altLang="en-US" sz="1700" dirty="0">
                <a:solidFill>
                  <a:prstClr val="black"/>
                </a:solidFill>
              </a:rPr>
              <a:t>的形式在</a:t>
            </a:r>
            <a:r>
              <a:rPr lang="en-US" altLang="zh-CN" sz="1700" dirty="0">
                <a:solidFill>
                  <a:prstClr val="black"/>
                </a:solidFill>
              </a:rPr>
              <a:t>Spout</a:t>
            </a:r>
            <a:r>
              <a:rPr lang="zh-CN" altLang="en-US" sz="1700" dirty="0">
                <a:solidFill>
                  <a:prstClr val="black"/>
                </a:solidFill>
              </a:rPr>
              <a:t>与</a:t>
            </a:r>
            <a:r>
              <a:rPr lang="en-US" altLang="zh-CN" sz="1700" dirty="0">
                <a:solidFill>
                  <a:prstClr val="black"/>
                </a:solidFill>
              </a:rPr>
              <a:t>Bolt</a:t>
            </a:r>
            <a:r>
              <a:rPr lang="zh-CN" altLang="en-US" sz="1700" dirty="0">
                <a:solidFill>
                  <a:prstClr val="black"/>
                </a:solidFill>
              </a:rPr>
              <a:t>间流转</a:t>
            </a:r>
            <a:r>
              <a:rPr lang="zh-CN" altLang="en-US" sz="1700" b="1" dirty="0">
                <a:solidFill>
                  <a:prstClr val="black"/>
                </a:solidFill>
              </a:rPr>
              <a:t>②</a:t>
            </a:r>
            <a:r>
              <a:rPr lang="en-US" altLang="zh-CN" sz="1700" b="1" dirty="0">
                <a:solidFill>
                  <a:prstClr val="black"/>
                </a:solidFill>
              </a:rPr>
              <a:t>Spout</a:t>
            </a:r>
            <a:r>
              <a:rPr lang="zh-CN" altLang="en-US" sz="1700" dirty="0">
                <a:solidFill>
                  <a:prstClr val="black"/>
                </a:solidFill>
              </a:rPr>
              <a:t>数据源单元，将输入数据流转换成多个</a:t>
            </a:r>
            <a:r>
              <a:rPr lang="en-US" altLang="zh-CN" sz="1700" dirty="0">
                <a:solidFill>
                  <a:prstClr val="black"/>
                </a:solidFill>
              </a:rPr>
              <a:t>Tuple, </a:t>
            </a:r>
            <a:r>
              <a:rPr lang="zh-CN" altLang="en-US" sz="1700" dirty="0">
                <a:solidFill>
                  <a:prstClr val="black"/>
                </a:solidFill>
              </a:rPr>
              <a:t>发给</a:t>
            </a:r>
            <a:r>
              <a:rPr lang="en-US" altLang="zh-CN" sz="1700" dirty="0">
                <a:solidFill>
                  <a:prstClr val="black"/>
                </a:solidFill>
              </a:rPr>
              <a:t>Bolt</a:t>
            </a:r>
            <a:r>
              <a:rPr lang="zh-CN" altLang="en-US" sz="1700" dirty="0">
                <a:solidFill>
                  <a:prstClr val="black"/>
                </a:solidFill>
              </a:rPr>
              <a:t>处理</a:t>
            </a:r>
            <a:r>
              <a:rPr lang="zh-CN" altLang="en-US" sz="1700" b="1" dirty="0">
                <a:solidFill>
                  <a:prstClr val="black"/>
                </a:solidFill>
              </a:rPr>
              <a:t>③</a:t>
            </a:r>
            <a:r>
              <a:rPr lang="en-US" altLang="zh-CN" sz="1700" b="1" dirty="0">
                <a:solidFill>
                  <a:prstClr val="black"/>
                </a:solidFill>
              </a:rPr>
              <a:t>Bolt</a:t>
            </a:r>
            <a:r>
              <a:rPr lang="zh-CN" altLang="en-US" sz="1700" dirty="0">
                <a:solidFill>
                  <a:prstClr val="black"/>
                </a:solidFill>
              </a:rPr>
              <a:t>处理单元，读取上游</a:t>
            </a:r>
            <a:r>
              <a:rPr lang="en-US" altLang="zh-CN" sz="1700" dirty="0">
                <a:solidFill>
                  <a:prstClr val="black"/>
                </a:solidFill>
              </a:rPr>
              <a:t>Tuple</a:t>
            </a:r>
            <a:r>
              <a:rPr lang="zh-CN" altLang="en-US" sz="1700" dirty="0">
                <a:solidFill>
                  <a:prstClr val="black"/>
                </a:solidFill>
              </a:rPr>
              <a:t>，向下游发送处理后的</a:t>
            </a:r>
            <a:r>
              <a:rPr lang="en-US" altLang="zh-CN" sz="1700" dirty="0">
                <a:solidFill>
                  <a:prstClr val="black"/>
                </a:solidFill>
              </a:rPr>
              <a:t>Tuple </a:t>
            </a:r>
            <a:r>
              <a:rPr lang="en-US" altLang="zh-CN" sz="1700" b="1" u="sng" dirty="0">
                <a:solidFill>
                  <a:prstClr val="black"/>
                </a:solidFill>
                <a:effectLst>
                  <a:outerShdw blurRad="38100" dist="38100" dir="2700000" algn="tl">
                    <a:srgbClr val="000000">
                      <a:alpha val="43137"/>
                    </a:srgbClr>
                  </a:outerShdw>
                </a:effectLst>
              </a:rPr>
              <a:t>【</a:t>
            </a:r>
            <a:r>
              <a:rPr lang="zh-CN" altLang="en-US" sz="1700" b="1" u="sng" dirty="0">
                <a:solidFill>
                  <a:prstClr val="black"/>
                </a:solidFill>
                <a:effectLst>
                  <a:outerShdw blurRad="38100" dist="38100" dir="2700000" algn="tl">
                    <a:srgbClr val="000000">
                      <a:alpha val="43137"/>
                    </a:srgbClr>
                  </a:outerShdw>
                </a:effectLst>
              </a:rPr>
              <a:t>物理架构</a:t>
            </a:r>
            <a:r>
              <a:rPr lang="en-US" altLang="zh-CN" sz="1700" b="1" u="sng" dirty="0">
                <a:solidFill>
                  <a:prstClr val="black"/>
                </a:solidFill>
                <a:effectLst>
                  <a:outerShdw blurRad="38100" dist="38100" dir="2700000" algn="tl">
                    <a:srgbClr val="000000">
                      <a:alpha val="43137"/>
                    </a:srgbClr>
                  </a:outerShdw>
                </a:effectLst>
              </a:rPr>
              <a:t>】Nimbus-&gt;Supervisor-&gt;Worker -&gt;Executor-&gt;Task </a:t>
            </a:r>
            <a:r>
              <a:rPr lang="zh-CN" altLang="en-US" sz="1700" dirty="0">
                <a:solidFill>
                  <a:prstClr val="black"/>
                </a:solidFill>
              </a:rPr>
              <a:t>主从架构，</a:t>
            </a:r>
            <a:r>
              <a:rPr lang="en-US" altLang="zh-CN" sz="1700" dirty="0">
                <a:solidFill>
                  <a:prstClr val="black"/>
                </a:solidFill>
              </a:rPr>
              <a:t>Nimbus</a:t>
            </a:r>
            <a:r>
              <a:rPr lang="zh-CN" altLang="en-US" sz="1700" dirty="0">
                <a:solidFill>
                  <a:prstClr val="black"/>
                </a:solidFill>
              </a:rPr>
              <a:t>为主节点，</a:t>
            </a:r>
            <a:r>
              <a:rPr lang="en-US" altLang="zh-CN" sz="1700" dirty="0">
                <a:solidFill>
                  <a:prstClr val="black"/>
                </a:solidFill>
              </a:rPr>
              <a:t>Supervisor</a:t>
            </a:r>
            <a:r>
              <a:rPr lang="zh-CN" altLang="en-US" sz="1700" dirty="0">
                <a:solidFill>
                  <a:prstClr val="black"/>
                </a:solidFill>
              </a:rPr>
              <a:t>工作节点。每个</a:t>
            </a:r>
            <a:r>
              <a:rPr lang="en-US" altLang="zh-CN" sz="1700" dirty="0">
                <a:solidFill>
                  <a:prstClr val="black"/>
                </a:solidFill>
              </a:rPr>
              <a:t>Supervisor</a:t>
            </a:r>
            <a:r>
              <a:rPr lang="zh-CN" altLang="en-US" sz="1700" dirty="0">
                <a:solidFill>
                  <a:prstClr val="black"/>
                </a:solidFill>
              </a:rPr>
              <a:t>管多个</a:t>
            </a:r>
            <a:r>
              <a:rPr lang="en-US" altLang="zh-CN" sz="1700" dirty="0">
                <a:solidFill>
                  <a:prstClr val="black"/>
                </a:solidFill>
              </a:rPr>
              <a:t>Worker</a:t>
            </a:r>
            <a:r>
              <a:rPr lang="zh-CN" altLang="en-US" sz="1700" dirty="0">
                <a:solidFill>
                  <a:prstClr val="black"/>
                </a:solidFill>
              </a:rPr>
              <a:t>，每个</a:t>
            </a:r>
            <a:r>
              <a:rPr lang="en-US" altLang="zh-CN" sz="1700" dirty="0">
                <a:solidFill>
                  <a:prstClr val="black"/>
                </a:solidFill>
              </a:rPr>
              <a:t>Worker</a:t>
            </a:r>
            <a:r>
              <a:rPr lang="zh-CN" altLang="en-US" sz="1700" dirty="0">
                <a:solidFill>
                  <a:prstClr val="black"/>
                </a:solidFill>
              </a:rPr>
              <a:t>包含</a:t>
            </a:r>
            <a:r>
              <a:rPr lang="en-US" altLang="zh-CN" sz="1700" dirty="0">
                <a:solidFill>
                  <a:prstClr val="black"/>
                </a:solidFill>
              </a:rPr>
              <a:t>Executor</a:t>
            </a:r>
            <a:r>
              <a:rPr lang="zh-CN" altLang="en-US" sz="1700" dirty="0">
                <a:solidFill>
                  <a:prstClr val="black"/>
                </a:solidFill>
              </a:rPr>
              <a:t>执行</a:t>
            </a:r>
            <a:r>
              <a:rPr lang="en-US" altLang="zh-CN" sz="1700" dirty="0">
                <a:solidFill>
                  <a:prstClr val="black"/>
                </a:solidFill>
              </a:rPr>
              <a:t>Task</a:t>
            </a:r>
            <a:r>
              <a:rPr lang="zh-CN" altLang="en-US" sz="1700" dirty="0">
                <a:solidFill>
                  <a:prstClr val="black"/>
                </a:solidFill>
              </a:rPr>
              <a:t>，形成物理执行模型</a:t>
            </a:r>
            <a:endParaRPr lang="en-US" altLang="zh-CN" sz="1700" dirty="0">
              <a:solidFill>
                <a:prstClr val="black"/>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sz="1600" dirty="0">
              <a:solidFill>
                <a:prstClr val="black"/>
              </a:solidFill>
              <a:latin typeface="楷体" panose="02010609060101010101" pitchFamily="49" charset="-122"/>
              <a:ea typeface="楷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600" dirty="0">
                <a:solidFill>
                  <a:prstClr val="black"/>
                </a:solidFill>
                <a:latin typeface="楷体" panose="02010609060101010101" pitchFamily="49" charset="-122"/>
                <a:ea typeface="楷体" panose="02010609060101010101" pitchFamily="49" charset="-122"/>
              </a:rPr>
              <a:t>【</a:t>
            </a:r>
            <a:r>
              <a:rPr lang="zh-CN" altLang="en-US" sz="1600" dirty="0">
                <a:solidFill>
                  <a:prstClr val="black"/>
                </a:solidFill>
                <a:latin typeface="楷体" panose="02010609060101010101" pitchFamily="49" charset="-122"/>
                <a:ea typeface="楷体" panose="02010609060101010101" pitchFamily="49" charset="-122"/>
              </a:rPr>
              <a:t>逻辑与物理关联</a:t>
            </a:r>
            <a:r>
              <a:rPr lang="en-US" altLang="zh-CN" sz="1600" dirty="0">
                <a:solidFill>
                  <a:prstClr val="black"/>
                </a:solidFill>
                <a:latin typeface="楷体" panose="02010609060101010101" pitchFamily="49" charset="-122"/>
                <a:ea typeface="楷体" panose="02010609060101010101" pitchFamily="49" charset="-122"/>
              </a:rPr>
              <a:t>】Storm</a:t>
            </a:r>
            <a:r>
              <a:rPr lang="zh-CN" altLang="en-US" sz="1600" dirty="0">
                <a:solidFill>
                  <a:prstClr val="black"/>
                </a:solidFill>
                <a:latin typeface="楷体" panose="02010609060101010101" pitchFamily="49" charset="-122"/>
                <a:ea typeface="楷体" panose="02010609060101010101" pitchFamily="49" charset="-122"/>
              </a:rPr>
              <a:t>作业被提交时需同时提交逻辑</a:t>
            </a:r>
            <a:r>
              <a:rPr lang="en-US" altLang="zh-CN" sz="1600" dirty="0">
                <a:solidFill>
                  <a:prstClr val="black"/>
                </a:solidFill>
                <a:latin typeface="楷体" panose="02010609060101010101" pitchFamily="49" charset="-122"/>
                <a:ea typeface="楷体" panose="02010609060101010101" pitchFamily="49" charset="-122"/>
              </a:rPr>
              <a:t>Topology</a:t>
            </a:r>
            <a:r>
              <a:rPr lang="zh-CN" altLang="en-US" sz="1600" dirty="0">
                <a:solidFill>
                  <a:prstClr val="black"/>
                </a:solidFill>
                <a:latin typeface="楷体" panose="02010609060101010101" pitchFamily="49" charset="-122"/>
                <a:ea typeface="楷体" panose="02010609060101010101" pitchFamily="49" charset="-122"/>
              </a:rPr>
              <a:t>，</a:t>
            </a:r>
            <a:r>
              <a:rPr lang="en-US" altLang="zh-CN" sz="1600" dirty="0">
                <a:solidFill>
                  <a:prstClr val="black"/>
                </a:solidFill>
                <a:latin typeface="楷体" panose="02010609060101010101" pitchFamily="49" charset="-122"/>
                <a:ea typeface="楷体" panose="02010609060101010101" pitchFamily="49" charset="-122"/>
              </a:rPr>
              <a:t>Spout</a:t>
            </a:r>
            <a:r>
              <a:rPr lang="zh-CN" altLang="en-US" sz="1600" dirty="0">
                <a:solidFill>
                  <a:prstClr val="black"/>
                </a:solidFill>
                <a:latin typeface="楷体" panose="02010609060101010101" pitchFamily="49" charset="-122"/>
                <a:ea typeface="楷体" panose="02010609060101010101" pitchFamily="49" charset="-122"/>
              </a:rPr>
              <a:t>和</a:t>
            </a:r>
            <a:r>
              <a:rPr lang="en-US" altLang="zh-CN" sz="1600" dirty="0">
                <a:solidFill>
                  <a:prstClr val="black"/>
                </a:solidFill>
                <a:latin typeface="楷体" panose="02010609060101010101" pitchFamily="49" charset="-122"/>
                <a:ea typeface="楷体" panose="02010609060101010101" pitchFamily="49" charset="-122"/>
              </a:rPr>
              <a:t>Bolt</a:t>
            </a:r>
            <a:r>
              <a:rPr lang="zh-CN" altLang="en-US" sz="1600" dirty="0">
                <a:solidFill>
                  <a:prstClr val="black"/>
                </a:solidFill>
                <a:latin typeface="楷体" panose="02010609060101010101" pitchFamily="49" charset="-122"/>
                <a:ea typeface="楷体" panose="02010609060101010101" pitchFamily="49" charset="-122"/>
              </a:rPr>
              <a:t>的功能是靠</a:t>
            </a:r>
            <a:r>
              <a:rPr lang="en-US" altLang="zh-CN" sz="1600" dirty="0">
                <a:solidFill>
                  <a:prstClr val="black"/>
                </a:solidFill>
                <a:latin typeface="楷体" panose="02010609060101010101" pitchFamily="49" charset="-122"/>
                <a:ea typeface="楷体" panose="02010609060101010101" pitchFamily="49" charset="-122"/>
              </a:rPr>
              <a:t>worker</a:t>
            </a:r>
            <a:r>
              <a:rPr lang="zh-CN" altLang="en-US" sz="1600" dirty="0">
                <a:solidFill>
                  <a:prstClr val="black"/>
                </a:solidFill>
                <a:latin typeface="楷体" panose="02010609060101010101" pitchFamily="49" charset="-122"/>
                <a:ea typeface="楷体" panose="02010609060101010101" pitchFamily="49" charset="-122"/>
              </a:rPr>
              <a:t>节点上的</a:t>
            </a:r>
            <a:r>
              <a:rPr lang="en-US" altLang="zh-CN" sz="1600" dirty="0">
                <a:solidFill>
                  <a:prstClr val="black"/>
                </a:solidFill>
                <a:latin typeface="楷体" panose="02010609060101010101" pitchFamily="49" charset="-122"/>
                <a:ea typeface="楷体" panose="02010609060101010101" pitchFamily="49" charset="-122"/>
              </a:rPr>
              <a:t>Task</a:t>
            </a:r>
            <a:r>
              <a:rPr lang="zh-CN" altLang="en-US" sz="1600" dirty="0">
                <a:solidFill>
                  <a:prstClr val="black"/>
                </a:solidFill>
                <a:latin typeface="楷体" panose="02010609060101010101" pitchFamily="49" charset="-122"/>
                <a:ea typeface="楷体" panose="02010609060101010101" pitchFamily="49" charset="-122"/>
              </a:rPr>
              <a:t>来实现，一个</a:t>
            </a:r>
            <a:r>
              <a:rPr lang="en-US" altLang="zh-CN" sz="1600" dirty="0">
                <a:solidFill>
                  <a:prstClr val="black"/>
                </a:solidFill>
                <a:latin typeface="楷体" panose="02010609060101010101" pitchFamily="49" charset="-122"/>
                <a:ea typeface="楷体" panose="02010609060101010101" pitchFamily="49" charset="-122"/>
              </a:rPr>
              <a:t>Spout</a:t>
            </a:r>
            <a:r>
              <a:rPr lang="zh-CN" altLang="en-US" sz="1600" dirty="0">
                <a:solidFill>
                  <a:prstClr val="black"/>
                </a:solidFill>
                <a:latin typeface="楷体" panose="02010609060101010101" pitchFamily="49" charset="-122"/>
                <a:ea typeface="楷体" panose="02010609060101010101" pitchFamily="49" charset="-122"/>
              </a:rPr>
              <a:t>或</a:t>
            </a:r>
            <a:r>
              <a:rPr lang="en-US" altLang="zh-CN" sz="1600" dirty="0">
                <a:solidFill>
                  <a:prstClr val="black"/>
                </a:solidFill>
                <a:latin typeface="楷体" panose="02010609060101010101" pitchFamily="49" charset="-122"/>
                <a:ea typeface="楷体" panose="02010609060101010101" pitchFamily="49" charset="-122"/>
              </a:rPr>
              <a:t>Bolt</a:t>
            </a:r>
            <a:r>
              <a:rPr lang="zh-CN" altLang="en-US" sz="1600" dirty="0">
                <a:solidFill>
                  <a:prstClr val="black"/>
                </a:solidFill>
                <a:latin typeface="楷体" panose="02010609060101010101" pitchFamily="49" charset="-122"/>
                <a:ea typeface="楷体" panose="02010609060101010101" pitchFamily="49" charset="-122"/>
              </a:rPr>
              <a:t>的任务需要不同</a:t>
            </a:r>
            <a:r>
              <a:rPr lang="en-US" altLang="zh-CN" sz="1600" dirty="0">
                <a:solidFill>
                  <a:prstClr val="black"/>
                </a:solidFill>
                <a:latin typeface="楷体" panose="02010609060101010101" pitchFamily="49" charset="-122"/>
                <a:ea typeface="楷体" panose="02010609060101010101" pitchFamily="49" charset="-122"/>
              </a:rPr>
              <a:t>worker</a:t>
            </a:r>
            <a:r>
              <a:rPr lang="zh-CN" altLang="en-US" sz="1600" dirty="0">
                <a:solidFill>
                  <a:prstClr val="black"/>
                </a:solidFill>
                <a:latin typeface="楷体" panose="02010609060101010101" pitchFamily="49" charset="-122"/>
                <a:ea typeface="楷体" panose="02010609060101010101" pitchFamily="49" charset="-122"/>
              </a:rPr>
              <a:t>上的多个</a:t>
            </a:r>
            <a:r>
              <a:rPr lang="en-US" altLang="zh-CN" sz="1600" dirty="0">
                <a:solidFill>
                  <a:prstClr val="black"/>
                </a:solidFill>
                <a:latin typeface="楷体" panose="02010609060101010101" pitchFamily="49" charset="-122"/>
                <a:ea typeface="楷体" panose="02010609060101010101" pitchFamily="49" charset="-122"/>
              </a:rPr>
              <a:t>Task</a:t>
            </a:r>
            <a:r>
              <a:rPr lang="zh-CN" altLang="en-US" sz="1600" dirty="0">
                <a:solidFill>
                  <a:prstClr val="black"/>
                </a:solidFill>
                <a:latin typeface="楷体" panose="02010609060101010101" pitchFamily="49" charset="-122"/>
                <a:ea typeface="楷体" panose="02010609060101010101" pitchFamily="49" charset="-122"/>
              </a:rPr>
              <a:t>来并行完成</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700" i="0" u="none" strike="noStrike" kern="1200" cap="none" spc="0" normalizeH="0" baseline="0" noProof="0" dirty="0">
              <a:ln>
                <a:noFill/>
              </a:ln>
              <a:solidFill>
                <a:prstClr val="black"/>
              </a:solidFill>
              <a:uLnTx/>
              <a:uFillTx/>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i="0" u="none" strike="noStrike" kern="1200" cap="none" spc="0" normalizeH="0" baseline="0" noProof="0" dirty="0">
              <a:ln>
                <a:noFill/>
              </a:ln>
              <a:solidFill>
                <a:prstClr val="black"/>
              </a:solidFill>
              <a:uLnTx/>
              <a:uFillTx/>
              <a:latin typeface="宋体" panose="02010600030101010101" pitchFamily="2" charset="-122"/>
              <a:ea typeface="宋体" panose="02010600030101010101" pitchFamily="2" charset="-122"/>
              <a:cs typeface="+mn-cs"/>
            </a:endParaRPr>
          </a:p>
        </p:txBody>
      </p:sp>
      <p:sp>
        <p:nvSpPr>
          <p:cNvPr id="12" name="TextBox 11">
            <a:extLst>
              <a:ext uri="{FF2B5EF4-FFF2-40B4-BE49-F238E27FC236}">
                <a16:creationId xmlns:a16="http://schemas.microsoft.com/office/drawing/2014/main" id="{B1D9AF6E-95EC-0E3A-013C-A33F782B094C}"/>
              </a:ext>
            </a:extLst>
          </p:cNvPr>
          <p:cNvSpPr txBox="1">
            <a:spLocks noChangeArrowheads="1"/>
          </p:cNvSpPr>
          <p:nvPr/>
        </p:nvSpPr>
        <p:spPr bwMode="auto">
          <a:xfrm>
            <a:off x="-103415" y="-21771"/>
            <a:ext cx="5562600" cy="4001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16.3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三种典型流数据模型</a:t>
            </a:r>
          </a:p>
        </p:txBody>
      </p:sp>
      <p:pic>
        <p:nvPicPr>
          <p:cNvPr id="2" name="图片 1">
            <a:extLst>
              <a:ext uri="{FF2B5EF4-FFF2-40B4-BE49-F238E27FC236}">
                <a16:creationId xmlns:a16="http://schemas.microsoft.com/office/drawing/2014/main" id="{A237AD90-5126-D99E-DE43-38EE0EA21D0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0" y="2895600"/>
            <a:ext cx="4188036" cy="3810000"/>
          </a:xfrm>
          <a:prstGeom prst="rect">
            <a:avLst/>
          </a:prstGeom>
        </p:spPr>
      </p:pic>
      <p:sp>
        <p:nvSpPr>
          <p:cNvPr id="5" name="文本框 4">
            <a:extLst>
              <a:ext uri="{FF2B5EF4-FFF2-40B4-BE49-F238E27FC236}">
                <a16:creationId xmlns:a16="http://schemas.microsoft.com/office/drawing/2014/main" id="{D3C10487-9436-8F5F-3C5E-9DC4384210B0}"/>
              </a:ext>
            </a:extLst>
          </p:cNvPr>
          <p:cNvSpPr txBox="1"/>
          <p:nvPr/>
        </p:nvSpPr>
        <p:spPr>
          <a:xfrm>
            <a:off x="4291451" y="3092440"/>
            <a:ext cx="4803564" cy="3416320"/>
          </a:xfrm>
          <a:prstGeom prst="rect">
            <a:avLst/>
          </a:prstGeom>
          <a:noFill/>
        </p:spPr>
        <p:txBody>
          <a:bodyPr wrap="square" rtlCol="0">
            <a:spAutoFit/>
          </a:bodyPr>
          <a:lstStyle/>
          <a:p>
            <a:pPr>
              <a:spcBef>
                <a:spcPts val="0"/>
              </a:spcBef>
            </a:pPr>
            <a:r>
              <a:rPr lang="zh-CN" altLang="en-US" dirty="0">
                <a:latin typeface="楷体" panose="02010609060101010101" pitchFamily="49" charset="-122"/>
                <a:ea typeface="楷体" panose="02010609060101010101" pitchFamily="49" charset="-122"/>
              </a:rPr>
              <a:t>左图</a:t>
            </a:r>
            <a:r>
              <a:rPr lang="en-US" altLang="zh-CN" dirty="0">
                <a:latin typeface="楷体" panose="02010609060101010101" pitchFamily="49" charset="-122"/>
                <a:ea typeface="楷体" panose="02010609060101010101" pitchFamily="49" charset="-122"/>
              </a:rPr>
              <a:t>1 Spout + 2 Bolt</a:t>
            </a:r>
            <a:r>
              <a:rPr lang="zh-CN" altLang="en-US" dirty="0">
                <a:latin typeface="楷体" panose="02010609060101010101" pitchFamily="49" charset="-122"/>
                <a:ea typeface="楷体" panose="02010609060101010101" pitchFamily="49" charset="-122"/>
              </a:rPr>
              <a:t>的</a:t>
            </a:r>
            <a:r>
              <a:rPr lang="en-US" altLang="zh-CN" dirty="0">
                <a:latin typeface="楷体" panose="02010609060101010101" pitchFamily="49" charset="-122"/>
                <a:ea typeface="楷体" panose="02010609060101010101" pitchFamily="49" charset="-122"/>
              </a:rPr>
              <a:t>topology</a:t>
            </a:r>
            <a:r>
              <a:rPr lang="zh-CN" altLang="en-US" dirty="0">
                <a:latin typeface="楷体" panose="02010609060101010101" pitchFamily="49" charset="-122"/>
                <a:ea typeface="楷体" panose="02010609060101010101" pitchFamily="49" charset="-122"/>
              </a:rPr>
              <a:t>，设计为：</a:t>
            </a:r>
            <a:endParaRPr lang="en-US" altLang="zh-CN" dirty="0">
              <a:latin typeface="楷体" panose="02010609060101010101" pitchFamily="49" charset="-122"/>
              <a:ea typeface="楷体" panose="02010609060101010101" pitchFamily="49" charset="-122"/>
            </a:endParaRPr>
          </a:p>
          <a:p>
            <a:pPr>
              <a:spcBef>
                <a:spcPts val="0"/>
              </a:spcBef>
            </a:pPr>
            <a:r>
              <a:rPr lang="zh-CN" altLang="en-US" dirty="0">
                <a:latin typeface="楷体" panose="02010609060101010101" pitchFamily="49" charset="-122"/>
                <a:ea typeface="楷体" panose="02010609060101010101" pitchFamily="49" charset="-122"/>
              </a:rPr>
              <a:t>蓝色</a:t>
            </a:r>
            <a:r>
              <a:rPr lang="en-US" altLang="zh-CN" dirty="0">
                <a:latin typeface="楷体" panose="02010609060101010101" pitchFamily="49" charset="-122"/>
                <a:ea typeface="楷体" panose="02010609060101010101" pitchFamily="49" charset="-122"/>
              </a:rPr>
              <a:t>Spout</a:t>
            </a:r>
            <a:r>
              <a:rPr lang="zh-CN" altLang="en-US" dirty="0">
                <a:latin typeface="楷体" panose="02010609060101010101" pitchFamily="49" charset="-122"/>
                <a:ea typeface="楷体" panose="02010609060101010101" pitchFamily="49" charset="-122"/>
              </a:rPr>
              <a:t>并行度</a:t>
            </a:r>
            <a:r>
              <a:rPr lang="en-US" altLang="zh-CN" dirty="0">
                <a:latin typeface="楷体" panose="02010609060101010101" pitchFamily="49" charset="-122"/>
                <a:ea typeface="楷体" panose="02010609060101010101" pitchFamily="49" charset="-122"/>
              </a:rPr>
              <a:t>= 2 executors</a:t>
            </a:r>
          </a:p>
          <a:p>
            <a:pPr>
              <a:spcBef>
                <a:spcPts val="0"/>
              </a:spcBef>
            </a:pPr>
            <a:r>
              <a:rPr lang="zh-CN" altLang="en-US" dirty="0">
                <a:latin typeface="楷体" panose="02010609060101010101" pitchFamily="49" charset="-122"/>
                <a:ea typeface="楷体" panose="02010609060101010101" pitchFamily="49" charset="-122"/>
              </a:rPr>
              <a:t>绿色</a:t>
            </a:r>
            <a:r>
              <a:rPr lang="en-US" altLang="zh-CN" dirty="0">
                <a:latin typeface="楷体" panose="02010609060101010101" pitchFamily="49" charset="-122"/>
                <a:ea typeface="楷体" panose="02010609060101010101" pitchFamily="49" charset="-122"/>
              </a:rPr>
              <a:t>Bolt</a:t>
            </a:r>
            <a:r>
              <a:rPr lang="zh-CN" altLang="en-US" dirty="0">
                <a:latin typeface="楷体" panose="02010609060101010101" pitchFamily="49" charset="-122"/>
                <a:ea typeface="楷体" panose="02010609060101010101" pitchFamily="49" charset="-122"/>
              </a:rPr>
              <a:t>并行度 </a:t>
            </a:r>
            <a:r>
              <a:rPr lang="en-US" altLang="zh-CN" dirty="0">
                <a:latin typeface="楷体" panose="02010609060101010101" pitchFamily="49" charset="-122"/>
                <a:ea typeface="楷体" panose="02010609060101010101" pitchFamily="49" charset="-122"/>
              </a:rPr>
              <a:t>= 2 executors</a:t>
            </a:r>
          </a:p>
          <a:p>
            <a:pPr>
              <a:spcBef>
                <a:spcPts val="0"/>
              </a:spcBef>
            </a:pPr>
            <a:r>
              <a:rPr lang="zh-CN" altLang="en-US" dirty="0">
                <a:latin typeface="楷体" panose="02010609060101010101" pitchFamily="49" charset="-122"/>
                <a:ea typeface="楷体" panose="02010609060101010101" pitchFamily="49" charset="-122"/>
              </a:rPr>
              <a:t>黄色</a:t>
            </a:r>
            <a:r>
              <a:rPr lang="en-US" altLang="zh-CN" dirty="0">
                <a:latin typeface="楷体" panose="02010609060101010101" pitchFamily="49" charset="-122"/>
                <a:ea typeface="楷体" panose="02010609060101010101" pitchFamily="49" charset="-122"/>
              </a:rPr>
              <a:t>Bolt</a:t>
            </a:r>
            <a:r>
              <a:rPr lang="zh-CN" altLang="en-US" dirty="0">
                <a:latin typeface="楷体" panose="02010609060101010101" pitchFamily="49" charset="-122"/>
                <a:ea typeface="楷体" panose="02010609060101010101" pitchFamily="49" charset="-122"/>
              </a:rPr>
              <a:t>并行度 </a:t>
            </a:r>
            <a:r>
              <a:rPr lang="en-US" altLang="zh-CN" dirty="0">
                <a:latin typeface="楷体" panose="02010609060101010101" pitchFamily="49" charset="-122"/>
                <a:ea typeface="楷体" panose="02010609060101010101" pitchFamily="49" charset="-122"/>
              </a:rPr>
              <a:t>= 6 executors</a:t>
            </a:r>
          </a:p>
          <a:p>
            <a:pPr>
              <a:spcBef>
                <a:spcPts val="0"/>
              </a:spcBef>
            </a:pPr>
            <a:r>
              <a:rPr lang="zh-CN" altLang="en-US" dirty="0">
                <a:latin typeface="楷体" panose="02010609060101010101" pitchFamily="49" charset="-122"/>
                <a:ea typeface="楷体" panose="02010609060101010101" pitchFamily="49" charset="-122"/>
              </a:rPr>
              <a:t>绿色</a:t>
            </a:r>
            <a:r>
              <a:rPr lang="en-US" altLang="zh-CN" dirty="0">
                <a:latin typeface="楷体" panose="02010609060101010101" pitchFamily="49" charset="-122"/>
                <a:ea typeface="楷体" panose="02010609060101010101" pitchFamily="49" charset="-122"/>
              </a:rPr>
              <a:t>executor</a:t>
            </a:r>
            <a:r>
              <a:rPr lang="zh-CN" altLang="en-US" dirty="0">
                <a:latin typeface="楷体" panose="02010609060101010101" pitchFamily="49" charset="-122"/>
                <a:ea typeface="楷体" panose="02010609060101010101" pitchFamily="49" charset="-122"/>
              </a:rPr>
              <a:t>需并发</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个</a:t>
            </a:r>
            <a:r>
              <a:rPr lang="en-US" altLang="zh-CN" dirty="0">
                <a:latin typeface="楷体" panose="02010609060101010101" pitchFamily="49" charset="-122"/>
                <a:ea typeface="楷体" panose="02010609060101010101" pitchFamily="49" charset="-122"/>
              </a:rPr>
              <a:t>tasks</a:t>
            </a:r>
          </a:p>
          <a:p>
            <a:pPr>
              <a:spcBef>
                <a:spcPts val="0"/>
              </a:spcBef>
            </a:pPr>
            <a:r>
              <a:rPr lang="zh-CN" altLang="en-US" dirty="0">
                <a:latin typeface="楷体" panose="02010609060101010101" pitchFamily="49" charset="-122"/>
                <a:ea typeface="楷体" panose="02010609060101010101" pitchFamily="49" charset="-122"/>
              </a:rPr>
              <a:t>共两个</a:t>
            </a:r>
            <a:r>
              <a:rPr lang="en-US" altLang="zh-CN" dirty="0">
                <a:latin typeface="楷体" panose="02010609060101010101" pitchFamily="49" charset="-122"/>
                <a:ea typeface="楷体" panose="02010609060101010101" pitchFamily="49" charset="-122"/>
              </a:rPr>
              <a:t>worker</a:t>
            </a:r>
          </a:p>
          <a:p>
            <a:pPr>
              <a:spcBef>
                <a:spcPts val="0"/>
              </a:spcBef>
            </a:pPr>
            <a:endParaRPr lang="en-US" altLang="zh-CN" dirty="0">
              <a:latin typeface="楷体" panose="02010609060101010101" pitchFamily="49" charset="-122"/>
              <a:ea typeface="楷体" panose="02010609060101010101" pitchFamily="49" charset="-122"/>
            </a:endParaRPr>
          </a:p>
          <a:p>
            <a:pPr>
              <a:spcBef>
                <a:spcPts val="0"/>
              </a:spcBef>
            </a:pPr>
            <a:r>
              <a:rPr lang="zh-CN" altLang="en-US" dirty="0"/>
              <a:t>物理架构所需要的</a:t>
            </a:r>
            <a:r>
              <a:rPr lang="en-US" altLang="zh-CN" dirty="0"/>
              <a:t>task</a:t>
            </a:r>
            <a:r>
              <a:rPr lang="zh-CN" altLang="en-US" dirty="0"/>
              <a:t>数目：</a:t>
            </a:r>
            <a:r>
              <a:rPr lang="en-US" altLang="zh-CN" dirty="0"/>
              <a:t>task = 2 + 2</a:t>
            </a:r>
            <a:r>
              <a:rPr lang="zh-CN" altLang="en-US" dirty="0"/>
              <a:t>*</a:t>
            </a:r>
            <a:r>
              <a:rPr lang="en-US" altLang="zh-CN" dirty="0"/>
              <a:t>2  + 6 = 12</a:t>
            </a:r>
            <a:r>
              <a:rPr lang="zh-CN" altLang="en-US" dirty="0"/>
              <a:t>；并行度：</a:t>
            </a:r>
            <a:r>
              <a:rPr lang="en-US" altLang="zh-CN" dirty="0"/>
              <a:t>2+2+6=10</a:t>
            </a:r>
          </a:p>
          <a:p>
            <a:pPr>
              <a:spcBef>
                <a:spcPts val="0"/>
              </a:spcBef>
            </a:pPr>
            <a:r>
              <a:rPr lang="zh-CN" altLang="en-US" dirty="0"/>
              <a:t>这</a:t>
            </a:r>
            <a:r>
              <a:rPr lang="en-US" altLang="zh-CN" dirty="0"/>
              <a:t>12</a:t>
            </a:r>
            <a:r>
              <a:rPr lang="zh-CN" altLang="en-US" dirty="0"/>
              <a:t>个线程分配到</a:t>
            </a:r>
            <a:r>
              <a:rPr lang="en-US" altLang="zh-CN" dirty="0"/>
              <a:t>2</a:t>
            </a:r>
            <a:r>
              <a:rPr lang="zh-CN" altLang="en-US" dirty="0"/>
              <a:t>个</a:t>
            </a:r>
            <a:r>
              <a:rPr lang="en-US" altLang="zh-CN" dirty="0"/>
              <a:t>Worker</a:t>
            </a:r>
            <a:r>
              <a:rPr lang="zh-CN" altLang="en-US" dirty="0"/>
              <a:t>，</a:t>
            </a:r>
            <a:endParaRPr lang="en-US" altLang="zh-CN" dirty="0"/>
          </a:p>
          <a:p>
            <a:pPr>
              <a:spcBef>
                <a:spcPts val="0"/>
              </a:spcBef>
            </a:pPr>
            <a:r>
              <a:rPr lang="zh-CN" altLang="en-US" b="1" u="sng" dirty="0">
                <a:effectLst>
                  <a:outerShdw blurRad="38100" dist="38100" dir="2700000" algn="tl">
                    <a:srgbClr val="000000">
                      <a:alpha val="43137"/>
                    </a:srgbClr>
                  </a:outerShdw>
                </a:effectLst>
              </a:rPr>
              <a:t>每个</a:t>
            </a:r>
            <a:r>
              <a:rPr lang="en-US" altLang="zh-CN" dirty="0"/>
              <a:t>Worker</a:t>
            </a:r>
            <a:r>
              <a:rPr lang="zh-CN" altLang="en-US" dirty="0"/>
              <a:t>需运行</a:t>
            </a:r>
            <a:r>
              <a:rPr lang="en-US" altLang="zh-CN" dirty="0"/>
              <a:t>12/2 = 6 </a:t>
            </a:r>
            <a:r>
              <a:rPr lang="zh-CN" altLang="en-US" dirty="0"/>
              <a:t>个线程，分属于</a:t>
            </a:r>
            <a:r>
              <a:rPr lang="en-US" altLang="zh-CN" dirty="0"/>
              <a:t>10/2=5</a:t>
            </a:r>
            <a:r>
              <a:rPr lang="zh-CN" altLang="en-US" dirty="0"/>
              <a:t>个</a:t>
            </a:r>
            <a:r>
              <a:rPr lang="en-US" altLang="zh-CN" dirty="0"/>
              <a:t>executor</a:t>
            </a:r>
            <a:r>
              <a:rPr lang="zh-CN" altLang="en-US" dirty="0"/>
              <a:t>。</a:t>
            </a:r>
          </a:p>
        </p:txBody>
      </p:sp>
    </p:spTree>
    <p:extLst>
      <p:ext uri="{BB962C8B-B14F-4D97-AF65-F5344CB8AC3E}">
        <p14:creationId xmlns:p14="http://schemas.microsoft.com/office/powerpoint/2010/main" val="206562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26A7AABB-2F20-DF8E-ECFB-E445CFF76D2C}"/>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4630DDA8-3CBE-6055-526F-188A0FBE7932}"/>
              </a:ext>
            </a:extLst>
          </p:cNvPr>
          <p:cNvSpPr txBox="1"/>
          <p:nvPr/>
        </p:nvSpPr>
        <p:spPr>
          <a:xfrm>
            <a:off x="-14514" y="0"/>
            <a:ext cx="9339490" cy="3277820"/>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kumimoji="0" lang="en-US" altLang="zh-C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Spark</a:t>
            </a:r>
            <a:r>
              <a:rPr kumimoji="0" lang="zh-CN" alt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的</a:t>
            </a:r>
            <a:r>
              <a:rPr kumimoji="0" lang="en-US" altLang="zh-CN" sz="1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DStream</a:t>
            </a:r>
            <a:r>
              <a:rPr kumimoji="0" lang="zh-CN" alt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模型：</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Spark</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流计算以</a:t>
            </a:r>
            <a:r>
              <a:rPr kumimoji="0" lang="en-US" altLang="zh-CN" sz="1700" b="0" i="0" u="none" strike="noStrike" kern="1200" cap="none" spc="0" normalizeH="0" baseline="0" noProof="0" dirty="0" err="1">
                <a:ln>
                  <a:noFill/>
                </a:ln>
                <a:solidFill>
                  <a:prstClr val="black"/>
                </a:solidFill>
                <a:effectLst/>
                <a:uLnTx/>
                <a:uFillTx/>
                <a:latin typeface="Arial" charset="0"/>
                <a:ea typeface="宋体" charset="-122"/>
                <a:cs typeface="+mn-cs"/>
              </a:rPr>
              <a:t>DStream</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为核心，由一组</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RDD(</a:t>
            </a:r>
            <a:r>
              <a:rPr kumimoji="0" lang="zh-CN" altLang="en-US" sz="17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弹性分布式数据集</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组成，支持单</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RDD</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和时间窗口</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多</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RDD)</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处理</a:t>
            </a:r>
            <a:endPar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700" b="1" dirty="0">
                <a:solidFill>
                  <a:prstClr val="black"/>
                </a:solidFill>
                <a:latin typeface="微软雅黑" panose="020B0503020204020204" pitchFamily="34" charset="-122"/>
                <a:ea typeface="微软雅黑" panose="020B0503020204020204" pitchFamily="34" charset="-122"/>
              </a:rPr>
              <a:t>【</a:t>
            </a:r>
            <a:r>
              <a:rPr lang="zh-CN" altLang="en-US" sz="1700" b="1" dirty="0">
                <a:solidFill>
                  <a:prstClr val="black"/>
                </a:solidFill>
                <a:latin typeface="微软雅黑" panose="020B0503020204020204" pitchFamily="34" charset="-122"/>
                <a:ea typeface="微软雅黑" panose="020B0503020204020204" pitchFamily="34" charset="-122"/>
              </a:rPr>
              <a:t>架构</a:t>
            </a:r>
            <a:r>
              <a:rPr lang="en-US" altLang="zh-CN" sz="1700" b="1" dirty="0">
                <a:solidFill>
                  <a:prstClr val="black"/>
                </a:solidFill>
                <a:latin typeface="微软雅黑" panose="020B0503020204020204" pitchFamily="34" charset="-122"/>
                <a:ea typeface="微软雅黑" panose="020B0503020204020204" pitchFamily="34" charset="-122"/>
              </a:rPr>
              <a:t>】</a:t>
            </a:r>
            <a:r>
              <a:rPr lang="zh-CN" altLang="en-US" sz="1700" dirty="0">
                <a:solidFill>
                  <a:prstClr val="black"/>
                </a:solidFill>
              </a:rPr>
              <a:t>模型包括</a:t>
            </a:r>
            <a:r>
              <a:rPr lang="en-US" altLang="zh-CN" sz="1700" dirty="0">
                <a:solidFill>
                  <a:prstClr val="black"/>
                </a:solidFill>
              </a:rPr>
              <a:t>Driver</a:t>
            </a:r>
            <a:r>
              <a:rPr lang="zh-CN" altLang="en-US" sz="1700" dirty="0">
                <a:solidFill>
                  <a:prstClr val="black"/>
                </a:solidFill>
              </a:rPr>
              <a:t>和</a:t>
            </a:r>
            <a:r>
              <a:rPr lang="en-US" altLang="zh-CN" sz="1700" dirty="0">
                <a:solidFill>
                  <a:prstClr val="black"/>
                </a:solidFill>
              </a:rPr>
              <a:t>Executor</a:t>
            </a:r>
            <a:r>
              <a:rPr lang="zh-CN" altLang="en-US" sz="1700" dirty="0">
                <a:solidFill>
                  <a:prstClr val="black"/>
                </a:solidFill>
              </a:rPr>
              <a:t>，</a:t>
            </a:r>
            <a:r>
              <a:rPr lang="en-US" altLang="zh-CN" sz="1700" dirty="0">
                <a:solidFill>
                  <a:prstClr val="black"/>
                </a:solidFill>
              </a:rPr>
              <a:t>Driver(</a:t>
            </a:r>
            <a:r>
              <a:rPr lang="zh-CN" altLang="en-US" sz="1700" dirty="0">
                <a:solidFill>
                  <a:prstClr val="black"/>
                </a:solidFill>
              </a:rPr>
              <a:t>运行在</a:t>
            </a:r>
            <a:r>
              <a:rPr lang="en-US" altLang="zh-CN" sz="1700" dirty="0">
                <a:solidFill>
                  <a:prstClr val="black"/>
                </a:solidFill>
              </a:rPr>
              <a:t>master)</a:t>
            </a:r>
            <a:r>
              <a:rPr lang="zh-CN" altLang="en-US" sz="1700" dirty="0">
                <a:solidFill>
                  <a:prstClr val="black"/>
                </a:solidFill>
              </a:rPr>
              <a:t>把计算任务构建</a:t>
            </a:r>
            <a:r>
              <a:rPr lang="en-US" altLang="zh-CN" sz="1700" dirty="0">
                <a:solidFill>
                  <a:prstClr val="black"/>
                </a:solidFill>
              </a:rPr>
              <a:t>DAG</a:t>
            </a:r>
            <a:r>
              <a:rPr lang="zh-CN" altLang="en-US" sz="1700" dirty="0">
                <a:solidFill>
                  <a:prstClr val="black"/>
                </a:solidFill>
              </a:rPr>
              <a:t>，</a:t>
            </a:r>
            <a:r>
              <a:rPr lang="en-US" altLang="zh-CN" sz="1700" dirty="0">
                <a:solidFill>
                  <a:prstClr val="black"/>
                </a:solidFill>
              </a:rPr>
              <a:t>Executor(</a:t>
            </a:r>
            <a:r>
              <a:rPr lang="zh-CN" altLang="en-US" sz="1700" dirty="0">
                <a:solidFill>
                  <a:prstClr val="black"/>
                </a:solidFill>
              </a:rPr>
              <a:t>运行在</a:t>
            </a:r>
            <a:r>
              <a:rPr lang="en-US" altLang="zh-CN" sz="1700" dirty="0">
                <a:solidFill>
                  <a:prstClr val="black"/>
                </a:solidFill>
              </a:rPr>
              <a:t>worker)</a:t>
            </a:r>
            <a:r>
              <a:rPr lang="zh-CN" altLang="en-US" sz="1700" dirty="0">
                <a:solidFill>
                  <a:prstClr val="black"/>
                </a:solidFill>
              </a:rPr>
              <a:t>执行任务和存储数据。每个</a:t>
            </a:r>
            <a:r>
              <a:rPr lang="en-US" altLang="zh-CN" sz="1700" dirty="0">
                <a:solidFill>
                  <a:prstClr val="black"/>
                </a:solidFill>
              </a:rPr>
              <a:t>worker</a:t>
            </a:r>
            <a:r>
              <a:rPr lang="zh-CN" altLang="en-US" sz="1700" dirty="0">
                <a:solidFill>
                  <a:prstClr val="black"/>
                </a:solidFill>
              </a:rPr>
              <a:t>上 </a:t>
            </a:r>
            <a:r>
              <a:rPr lang="en-US" altLang="zh-CN" sz="1700" dirty="0">
                <a:solidFill>
                  <a:prstClr val="black"/>
                </a:solidFill>
              </a:rPr>
              <a:t>Executor</a:t>
            </a:r>
            <a:r>
              <a:rPr lang="zh-CN" altLang="en-US" sz="1700" dirty="0">
                <a:solidFill>
                  <a:prstClr val="black"/>
                </a:solidFill>
              </a:rPr>
              <a:t>针对一个个分发给它的数据</a:t>
            </a:r>
            <a:r>
              <a:rPr lang="en-US" altLang="zh-CN" sz="1700" dirty="0">
                <a:solidFill>
                  <a:prstClr val="black"/>
                </a:solidFill>
              </a:rPr>
              <a:t>partition</a:t>
            </a:r>
            <a:r>
              <a:rPr lang="zh-CN" altLang="en-US" sz="1700" dirty="0">
                <a:solidFill>
                  <a:prstClr val="black"/>
                </a:solidFill>
              </a:rPr>
              <a:t>再生成一个个</a:t>
            </a:r>
            <a:r>
              <a:rPr lang="en-US" altLang="zh-CN" sz="1700" dirty="0">
                <a:solidFill>
                  <a:prstClr val="black"/>
                </a:solidFill>
              </a:rPr>
              <a:t>Task</a:t>
            </a:r>
            <a:r>
              <a:rPr lang="zh-CN" altLang="en-US" sz="1700" dirty="0">
                <a:solidFill>
                  <a:prstClr val="black"/>
                </a:solidFill>
              </a:rPr>
              <a:t>线程，完成并行计算。</a:t>
            </a:r>
            <a:r>
              <a:rPr lang="en-US" altLang="zh-CN" sz="1700" dirty="0">
                <a:solidFill>
                  <a:prstClr val="black"/>
                </a:solidFill>
              </a:rPr>
              <a:t>【</a:t>
            </a:r>
            <a:r>
              <a:rPr lang="zh-CN" altLang="en-US" sz="1700" dirty="0">
                <a:solidFill>
                  <a:prstClr val="black"/>
                </a:solidFill>
              </a:rPr>
              <a:t>优化</a:t>
            </a:r>
            <a:r>
              <a:rPr lang="en-US" altLang="zh-CN" sz="1700" dirty="0">
                <a:solidFill>
                  <a:prstClr val="black"/>
                </a:solidFill>
              </a:rPr>
              <a:t>】Spark</a:t>
            </a:r>
            <a:r>
              <a:rPr lang="zh-CN" altLang="en-US" sz="1700" dirty="0">
                <a:solidFill>
                  <a:prstClr val="black"/>
                </a:solidFill>
              </a:rPr>
              <a:t>通过分区实现细粒度资源分配，属于一个</a:t>
            </a:r>
            <a:r>
              <a:rPr lang="en-US" altLang="zh-CN" sz="1700" dirty="0">
                <a:solidFill>
                  <a:prstClr val="black"/>
                </a:solidFill>
              </a:rPr>
              <a:t>RDD</a:t>
            </a:r>
            <a:r>
              <a:rPr lang="zh-CN" altLang="en-US" sz="1700" dirty="0">
                <a:solidFill>
                  <a:prstClr val="black"/>
                </a:solidFill>
              </a:rPr>
              <a:t>的分区会根据节点荷载状态动态地平衡分配到不同节点上以动态平衡节点负载，优化性能</a:t>
            </a:r>
            <a:endParaRPr lang="en-US" altLang="zh-CN" sz="1700" dirty="0">
              <a:solidFill>
                <a:prstClr val="black"/>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r>
              <a:rPr kumimoji="0" lang="en-US" altLang="zh-C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Samza</a:t>
            </a:r>
            <a:r>
              <a:rPr kumimoji="0" lang="zh-CN" alt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的</a:t>
            </a:r>
            <a:r>
              <a:rPr kumimoji="0" lang="en-US" altLang="zh-C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Partitioned Stream</a:t>
            </a:r>
            <a:r>
              <a:rPr kumimoji="0" lang="zh-CN" altLang="en-US"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lang="zh-CN" altLang="en-US" sz="1700" dirty="0">
                <a:solidFill>
                  <a:prstClr val="black"/>
                </a:solidFill>
              </a:rPr>
              <a:t>与</a:t>
            </a:r>
            <a:r>
              <a:rPr lang="en-US" altLang="zh-CN" sz="1700" dirty="0">
                <a:solidFill>
                  <a:prstClr val="black"/>
                </a:solidFill>
              </a:rPr>
              <a:t>Kafka</a:t>
            </a:r>
            <a:r>
              <a:rPr lang="zh-CN" altLang="en-US" sz="1700" dirty="0">
                <a:solidFill>
                  <a:prstClr val="black"/>
                </a:solidFill>
              </a:rPr>
              <a:t>配合，</a:t>
            </a:r>
            <a:r>
              <a:rPr lang="zh-CN" altLang="en-US" sz="1700" u="sng" dirty="0">
                <a:solidFill>
                  <a:prstClr val="black"/>
                </a:solidFill>
                <a:effectLst>
                  <a:outerShdw blurRad="38100" dist="38100" dir="2700000" algn="tl">
                    <a:srgbClr val="000000">
                      <a:alpha val="43137"/>
                    </a:srgbClr>
                  </a:outerShdw>
                </a:effectLst>
              </a:rPr>
              <a:t>基于</a:t>
            </a:r>
            <a:r>
              <a:rPr lang="en-US" altLang="zh-CN" sz="1700" u="sng" dirty="0">
                <a:solidFill>
                  <a:prstClr val="black"/>
                </a:solidFill>
                <a:effectLst>
                  <a:outerShdw blurRad="38100" dist="38100" dir="2700000" algn="tl">
                    <a:srgbClr val="000000">
                      <a:alpha val="43137"/>
                    </a:srgbClr>
                  </a:outerShdw>
                </a:effectLst>
              </a:rPr>
              <a:t>Kafka</a:t>
            </a:r>
            <a:r>
              <a:rPr lang="zh-CN" altLang="en-US" sz="1700" u="sng" dirty="0">
                <a:solidFill>
                  <a:prstClr val="black"/>
                </a:solidFill>
                <a:effectLst>
                  <a:outerShdw blurRad="38100" dist="38100" dir="2700000" algn="tl">
                    <a:srgbClr val="000000">
                      <a:alpha val="43137"/>
                    </a:srgbClr>
                  </a:outerShdw>
                </a:effectLst>
              </a:rPr>
              <a:t>提供的分区数据流</a:t>
            </a:r>
            <a:r>
              <a:rPr lang="zh-CN" altLang="en-US" sz="1700" dirty="0">
                <a:solidFill>
                  <a:prstClr val="black"/>
                </a:solidFill>
              </a:rPr>
              <a:t>进行并行计算，不同于</a:t>
            </a:r>
            <a:r>
              <a:rPr lang="en-US" altLang="zh-CN" sz="1700" dirty="0">
                <a:solidFill>
                  <a:prstClr val="black"/>
                </a:solidFill>
              </a:rPr>
              <a:t>Storm</a:t>
            </a:r>
            <a:r>
              <a:rPr lang="zh-CN" altLang="en-US" sz="1700" dirty="0">
                <a:solidFill>
                  <a:prstClr val="black"/>
                </a:solidFill>
              </a:rPr>
              <a:t>的</a:t>
            </a:r>
            <a:r>
              <a:rPr lang="en-US" altLang="zh-CN" sz="1700" dirty="0">
                <a:solidFill>
                  <a:prstClr val="black"/>
                </a:solidFill>
              </a:rPr>
              <a:t>Topology</a:t>
            </a:r>
            <a:r>
              <a:rPr lang="zh-CN" altLang="en-US" sz="1700" dirty="0">
                <a:solidFill>
                  <a:prstClr val="black"/>
                </a:solidFill>
              </a:rPr>
              <a:t>模式，注重低延迟处理。统一了流处理和批处理，支持大规模分布式计算，保持高吞吐和低延迟（毫秒）。</a:t>
            </a:r>
            <a:endParaRPr lang="en-US" altLang="zh-CN" sz="1700" dirty="0">
              <a:solidFill>
                <a:prstClr val="black"/>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700" dirty="0">
                <a:solidFill>
                  <a:prstClr val="black"/>
                </a:solidFill>
              </a:rPr>
              <a:t>【</a:t>
            </a:r>
            <a:r>
              <a:rPr lang="zh-CN" altLang="en-US" sz="1700" dirty="0">
                <a:solidFill>
                  <a:prstClr val="black"/>
                </a:solidFill>
              </a:rPr>
              <a:t>架构</a:t>
            </a:r>
            <a:r>
              <a:rPr lang="en-US" altLang="zh-CN" sz="1700" dirty="0">
                <a:solidFill>
                  <a:prstClr val="black"/>
                </a:solidFill>
              </a:rPr>
              <a:t>】</a:t>
            </a:r>
            <a:r>
              <a:rPr lang="zh-CN" altLang="en-US" sz="1700" dirty="0">
                <a:solidFill>
                  <a:prstClr val="black"/>
                </a:solidFill>
              </a:rPr>
              <a:t>三部分</a:t>
            </a:r>
            <a:r>
              <a:rPr lang="en-US" altLang="zh-CN" sz="1700" dirty="0" err="1">
                <a:solidFill>
                  <a:prstClr val="black"/>
                </a:solidFill>
              </a:rPr>
              <a:t>JobClient</a:t>
            </a:r>
            <a:r>
              <a:rPr lang="en-US" altLang="zh-CN" sz="1700" dirty="0">
                <a:solidFill>
                  <a:prstClr val="black"/>
                </a:solidFill>
              </a:rPr>
              <a:t>, J </a:t>
            </a:r>
            <a:r>
              <a:rPr lang="en-US" altLang="zh-CN" sz="1700" dirty="0" err="1">
                <a:solidFill>
                  <a:prstClr val="black"/>
                </a:solidFill>
              </a:rPr>
              <a:t>JobManager</a:t>
            </a:r>
            <a:r>
              <a:rPr lang="zh-CN" altLang="en-US" sz="1700" dirty="0">
                <a:solidFill>
                  <a:prstClr val="black"/>
                </a:solidFill>
              </a:rPr>
              <a:t>和</a:t>
            </a:r>
            <a:r>
              <a:rPr lang="en-US" altLang="zh-CN" sz="1700" dirty="0" err="1">
                <a:solidFill>
                  <a:prstClr val="black"/>
                </a:solidFill>
              </a:rPr>
              <a:t>TaskManager</a:t>
            </a:r>
            <a:r>
              <a:rPr lang="zh-CN" altLang="en-US" sz="1700" dirty="0">
                <a:solidFill>
                  <a:prstClr val="black"/>
                </a:solidFill>
              </a:rPr>
              <a:t>。</a:t>
            </a:r>
            <a:r>
              <a:rPr lang="en-US" altLang="zh-CN" sz="1700" dirty="0">
                <a:solidFill>
                  <a:prstClr val="black"/>
                </a:solidFill>
              </a:rPr>
              <a:t>Master/Slave</a:t>
            </a:r>
            <a:r>
              <a:rPr lang="zh-CN" altLang="en-US" sz="1700" dirty="0">
                <a:solidFill>
                  <a:prstClr val="black"/>
                </a:solidFill>
              </a:rPr>
              <a:t>架构，</a:t>
            </a:r>
            <a:r>
              <a:rPr lang="en-US" altLang="zh-CN" sz="1700" dirty="0" err="1">
                <a:solidFill>
                  <a:prstClr val="black"/>
                </a:solidFill>
              </a:rPr>
              <a:t>JobManager</a:t>
            </a:r>
            <a:r>
              <a:rPr lang="zh-CN" altLang="en-US" sz="1700" dirty="0">
                <a:solidFill>
                  <a:prstClr val="black"/>
                </a:solidFill>
              </a:rPr>
              <a:t>为</a:t>
            </a:r>
            <a:r>
              <a:rPr lang="en-US" altLang="zh-CN" sz="1700" dirty="0">
                <a:solidFill>
                  <a:prstClr val="black"/>
                </a:solidFill>
              </a:rPr>
              <a:t>Master</a:t>
            </a:r>
            <a:r>
              <a:rPr lang="zh-CN" altLang="en-US" sz="1700" dirty="0">
                <a:solidFill>
                  <a:prstClr val="black"/>
                </a:solidFill>
              </a:rPr>
              <a:t>节点，</a:t>
            </a:r>
            <a:r>
              <a:rPr lang="en-US" altLang="zh-CN" sz="1700" dirty="0" err="1">
                <a:solidFill>
                  <a:prstClr val="black"/>
                </a:solidFill>
              </a:rPr>
              <a:t>TaskManager</a:t>
            </a:r>
            <a:r>
              <a:rPr lang="zh-CN" altLang="en-US" sz="1700" dirty="0">
                <a:solidFill>
                  <a:prstClr val="black"/>
                </a:solidFill>
              </a:rPr>
              <a:t>为</a:t>
            </a:r>
            <a:r>
              <a:rPr lang="en-US" altLang="zh-CN" sz="1700" dirty="0" err="1">
                <a:solidFill>
                  <a:prstClr val="black"/>
                </a:solidFill>
              </a:rPr>
              <a:t>Workwer</a:t>
            </a:r>
            <a:r>
              <a:rPr lang="zh-CN" altLang="en-US" sz="1700" dirty="0">
                <a:solidFill>
                  <a:prstClr val="black"/>
                </a:solidFill>
              </a:rPr>
              <a:t>（</a:t>
            </a:r>
            <a:r>
              <a:rPr lang="en-US" altLang="zh-CN" sz="1700" dirty="0">
                <a:solidFill>
                  <a:prstClr val="black"/>
                </a:solidFill>
              </a:rPr>
              <a:t>slave</a:t>
            </a:r>
            <a:r>
              <a:rPr lang="zh-CN" altLang="en-US" sz="1700" dirty="0">
                <a:solidFill>
                  <a:prstClr val="black"/>
                </a:solidFill>
              </a:rPr>
              <a:t>）节点</a:t>
            </a:r>
            <a:endParaRPr lang="en-US" altLang="zh-CN" sz="1700" dirty="0">
              <a:solidFill>
                <a:prstClr val="black"/>
              </a:solidFill>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graphicFrame>
        <p:nvGraphicFramePr>
          <p:cNvPr id="4" name="表格 3">
            <a:extLst>
              <a:ext uri="{FF2B5EF4-FFF2-40B4-BE49-F238E27FC236}">
                <a16:creationId xmlns:a16="http://schemas.microsoft.com/office/drawing/2014/main" id="{2FA3CE01-7FB5-56DA-2987-E13A411C2C67}"/>
              </a:ext>
            </a:extLst>
          </p:cNvPr>
          <p:cNvGraphicFramePr>
            <a:graphicFrameLocks noGrp="1"/>
          </p:cNvGraphicFramePr>
          <p:nvPr>
            <p:extLst>
              <p:ext uri="{D42A27DB-BD31-4B8C-83A1-F6EECF244321}">
                <p14:modId xmlns:p14="http://schemas.microsoft.com/office/powerpoint/2010/main" val="2554924414"/>
              </p:ext>
            </p:extLst>
          </p:nvPr>
        </p:nvGraphicFramePr>
        <p:xfrm>
          <a:off x="-14514" y="2895600"/>
          <a:ext cx="9187544" cy="2682240"/>
        </p:xfrm>
        <a:graphic>
          <a:graphicData uri="http://schemas.openxmlformats.org/drawingml/2006/table">
            <a:tbl>
              <a:tblPr/>
              <a:tblGrid>
                <a:gridCol w="1449076">
                  <a:extLst>
                    <a:ext uri="{9D8B030D-6E8A-4147-A177-3AD203B41FA5}">
                      <a16:colId xmlns:a16="http://schemas.microsoft.com/office/drawing/2014/main" val="4263097372"/>
                    </a:ext>
                  </a:extLst>
                </a:gridCol>
                <a:gridCol w="2654353">
                  <a:extLst>
                    <a:ext uri="{9D8B030D-6E8A-4147-A177-3AD203B41FA5}">
                      <a16:colId xmlns:a16="http://schemas.microsoft.com/office/drawing/2014/main" val="16642304"/>
                    </a:ext>
                  </a:extLst>
                </a:gridCol>
                <a:gridCol w="2819934">
                  <a:extLst>
                    <a:ext uri="{9D8B030D-6E8A-4147-A177-3AD203B41FA5}">
                      <a16:colId xmlns:a16="http://schemas.microsoft.com/office/drawing/2014/main" val="2948545155"/>
                    </a:ext>
                  </a:extLst>
                </a:gridCol>
                <a:gridCol w="2264181">
                  <a:extLst>
                    <a:ext uri="{9D8B030D-6E8A-4147-A177-3AD203B41FA5}">
                      <a16:colId xmlns:a16="http://schemas.microsoft.com/office/drawing/2014/main" val="3762810686"/>
                    </a:ext>
                  </a:extLst>
                </a:gridCol>
              </a:tblGrid>
              <a:tr h="193964">
                <a:tc>
                  <a:txBody>
                    <a:bodyPr/>
                    <a:lstStyle/>
                    <a:p>
                      <a:pPr indent="127000" algn="l">
                        <a:lnSpc>
                          <a:spcPct val="100000"/>
                        </a:lnSpc>
                        <a:spcAft>
                          <a:spcPts val="0"/>
                        </a:spcAft>
                      </a:pPr>
                      <a:endParaRPr lang="en-US"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b="1" kern="100" dirty="0">
                          <a:solidFill>
                            <a:schemeClr val="tx1"/>
                          </a:solidFill>
                          <a:latin typeface="Times New Roman"/>
                          <a:ea typeface="宋体"/>
                          <a:cs typeface="Times New Roman"/>
                        </a:rPr>
                        <a:t>Storm</a:t>
                      </a:r>
                      <a:endParaRPr lang="zh-CN" sz="1600" b="1"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b="1" kern="100" dirty="0">
                          <a:solidFill>
                            <a:schemeClr val="tx1"/>
                          </a:solidFill>
                          <a:latin typeface="Times New Roman"/>
                          <a:ea typeface="宋体"/>
                          <a:cs typeface="Times New Roman"/>
                        </a:rPr>
                        <a:t>Spark Streaming</a:t>
                      </a:r>
                      <a:endParaRPr lang="zh-CN" sz="1600" b="1"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b="1" kern="100" dirty="0" err="1">
                          <a:solidFill>
                            <a:schemeClr val="tx1"/>
                          </a:solidFill>
                          <a:latin typeface="Times New Roman"/>
                          <a:ea typeface="宋体"/>
                          <a:cs typeface="Times New Roman"/>
                        </a:rPr>
                        <a:t>Samza</a:t>
                      </a:r>
                      <a:endParaRPr lang="zh-CN" sz="1600" b="1"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010613"/>
                  </a:ext>
                </a:extLst>
              </a:tr>
              <a:tr h="193964">
                <a:tc>
                  <a:txBody>
                    <a:bodyPr/>
                    <a:lstStyle/>
                    <a:p>
                      <a:pPr indent="127000" algn="l">
                        <a:lnSpc>
                          <a:spcPct val="100000"/>
                        </a:lnSpc>
                        <a:spcAft>
                          <a:spcPts val="0"/>
                        </a:spcAft>
                      </a:pPr>
                      <a:r>
                        <a:rPr lang="zh-CN" sz="1600" b="1" kern="100" dirty="0">
                          <a:solidFill>
                            <a:schemeClr val="tx1"/>
                          </a:solidFill>
                          <a:latin typeface="Times New Roman"/>
                          <a:ea typeface="宋体"/>
                          <a:cs typeface="Times New Roman"/>
                        </a:rPr>
                        <a:t>流处理模式</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pPr>
                      <a:r>
                        <a:rPr lang="en-US" sz="1600" kern="100" dirty="0">
                          <a:solidFill>
                            <a:schemeClr val="tx1"/>
                          </a:solidFill>
                          <a:latin typeface="Times New Roman"/>
                          <a:ea typeface="宋体"/>
                          <a:cs typeface="Times New Roman"/>
                        </a:rPr>
                        <a:t>Native Stream Processing</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pPr>
                      <a:r>
                        <a:rPr lang="en-US" sz="1600" kern="100" dirty="0">
                          <a:solidFill>
                            <a:schemeClr val="tx1"/>
                          </a:solidFill>
                          <a:latin typeface="Times New Roman"/>
                          <a:ea typeface="宋体"/>
                          <a:cs typeface="Times New Roman"/>
                        </a:rPr>
                        <a:t>Micro-batch Stream Processing</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altLang="zh-CN" sz="1600" kern="100" dirty="0">
                          <a:solidFill>
                            <a:schemeClr val="tx1"/>
                          </a:solidFill>
                          <a:latin typeface="Times New Roman"/>
                          <a:ea typeface="宋体"/>
                          <a:cs typeface="Times New Roman"/>
                        </a:rPr>
                        <a:t>Native Stream Processing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140727"/>
                  </a:ext>
                </a:extLst>
              </a:tr>
              <a:tr h="193964">
                <a:tc>
                  <a:txBody>
                    <a:bodyPr/>
                    <a:lstStyle/>
                    <a:p>
                      <a:pPr indent="127000" algn="l">
                        <a:lnSpc>
                          <a:spcPct val="100000"/>
                        </a:lnSpc>
                        <a:spcAft>
                          <a:spcPts val="0"/>
                        </a:spcAft>
                      </a:pPr>
                      <a:r>
                        <a:rPr lang="zh-CN" sz="1600" b="1" kern="100" dirty="0">
                          <a:solidFill>
                            <a:schemeClr val="tx1"/>
                          </a:solidFill>
                          <a:latin typeface="Times New Roman"/>
                          <a:ea typeface="宋体"/>
                          <a:cs typeface="Times New Roman"/>
                        </a:rPr>
                        <a:t>数据模型</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pPr>
                      <a:r>
                        <a:rPr lang="en-US" sz="1600" kern="100" dirty="0" err="1">
                          <a:solidFill>
                            <a:schemeClr val="tx1"/>
                          </a:solidFill>
                          <a:latin typeface="Times New Roman"/>
                          <a:ea typeface="宋体"/>
                          <a:cs typeface="Times New Roman"/>
                        </a:rPr>
                        <a:t>Tuple</a:t>
                      </a:r>
                      <a:r>
                        <a:rPr lang="zh-CN" sz="1600" kern="100" dirty="0">
                          <a:solidFill>
                            <a:schemeClr val="tx1"/>
                          </a:solidFill>
                          <a:latin typeface="Times New Roman"/>
                          <a:ea typeface="宋体"/>
                          <a:cs typeface="Times New Roman"/>
                        </a:rPr>
                        <a:t>（多元组）</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ct val="100000"/>
                        </a:lnSpc>
                        <a:spcAft>
                          <a:spcPts val="0"/>
                        </a:spcAft>
                      </a:pPr>
                      <a:r>
                        <a:rPr lang="en-US" sz="1600" kern="100" dirty="0">
                          <a:solidFill>
                            <a:schemeClr val="tx1"/>
                          </a:solidFill>
                          <a:latin typeface="Times New Roman"/>
                          <a:ea typeface="宋体"/>
                          <a:cs typeface="Times New Roman"/>
                        </a:rPr>
                        <a:t>DStream</a:t>
                      </a:r>
                      <a:r>
                        <a:rPr lang="zh-CN" sz="1600" kern="100" dirty="0">
                          <a:solidFill>
                            <a:schemeClr val="tx1"/>
                          </a:solidFill>
                          <a:latin typeface="Times New Roman"/>
                          <a:ea typeface="宋体"/>
                          <a:cs typeface="Times New Roman"/>
                        </a:rPr>
                        <a:t>（</a:t>
                      </a:r>
                      <a:r>
                        <a:rPr lang="en-US" sz="1600" kern="100" dirty="0">
                          <a:solidFill>
                            <a:schemeClr val="tx1"/>
                          </a:solidFill>
                          <a:latin typeface="Times New Roman"/>
                          <a:ea typeface="宋体"/>
                          <a:cs typeface="Times New Roman"/>
                        </a:rPr>
                        <a:t>RDD</a:t>
                      </a:r>
                      <a:r>
                        <a:rPr lang="zh-CN" sz="1600" kern="100" dirty="0">
                          <a:solidFill>
                            <a:schemeClr val="tx1"/>
                          </a:solidFill>
                          <a:latin typeface="Times New Roman"/>
                          <a:ea typeface="宋体"/>
                          <a:cs typeface="Times New Roman"/>
                        </a:rPr>
                        <a:t>组成离散流）</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600" kern="100" dirty="0">
                          <a:solidFill>
                            <a:schemeClr val="tx1"/>
                          </a:solidFill>
                          <a:latin typeface="Times New Roman"/>
                          <a:ea typeface="宋体"/>
                          <a:cs typeface="Times New Roman"/>
                        </a:rPr>
                        <a:t>单条消息</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890961"/>
                  </a:ext>
                </a:extLst>
              </a:tr>
              <a:tr h="193964">
                <a:tc>
                  <a:txBody>
                    <a:bodyPr/>
                    <a:lstStyle/>
                    <a:p>
                      <a:pPr indent="127000" algn="l">
                        <a:lnSpc>
                          <a:spcPct val="100000"/>
                        </a:lnSpc>
                        <a:spcAft>
                          <a:spcPts val="0"/>
                        </a:spcAft>
                      </a:pPr>
                      <a:r>
                        <a:rPr lang="zh-CN" sz="1600" b="1" kern="100" dirty="0">
                          <a:solidFill>
                            <a:schemeClr val="tx1"/>
                          </a:solidFill>
                          <a:latin typeface="Times New Roman"/>
                          <a:ea typeface="宋体"/>
                          <a:cs typeface="Times New Roman"/>
                        </a:rPr>
                        <a:t>数据源</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Spout</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Spark Streaming</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Kafka Consumer</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214922"/>
                  </a:ext>
                </a:extLst>
              </a:tr>
              <a:tr h="193964">
                <a:tc>
                  <a:txBody>
                    <a:bodyPr/>
                    <a:lstStyle/>
                    <a:p>
                      <a:pPr indent="127000" algn="l">
                        <a:lnSpc>
                          <a:spcPct val="100000"/>
                        </a:lnSpc>
                        <a:spcAft>
                          <a:spcPts val="0"/>
                        </a:spcAft>
                      </a:pPr>
                      <a:r>
                        <a:rPr lang="zh-CN" sz="1600" b="1" kern="100" dirty="0">
                          <a:solidFill>
                            <a:schemeClr val="tx1"/>
                          </a:solidFill>
                          <a:latin typeface="Times New Roman"/>
                          <a:ea typeface="宋体"/>
                          <a:cs typeface="Times New Roman"/>
                        </a:rPr>
                        <a:t>处理单元</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Bolt</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Task</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Task</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0582251"/>
                  </a:ext>
                </a:extLst>
              </a:tr>
              <a:tr h="387927">
                <a:tc>
                  <a:txBody>
                    <a:bodyPr/>
                    <a:lstStyle/>
                    <a:p>
                      <a:pPr indent="127000" algn="l">
                        <a:lnSpc>
                          <a:spcPct val="100000"/>
                        </a:lnSpc>
                        <a:spcAft>
                          <a:spcPts val="0"/>
                        </a:spcAft>
                      </a:pPr>
                      <a:r>
                        <a:rPr lang="zh-CN" sz="1600" b="1" kern="100" dirty="0">
                          <a:solidFill>
                            <a:schemeClr val="tx1"/>
                          </a:solidFill>
                          <a:latin typeface="Times New Roman"/>
                          <a:ea typeface="宋体"/>
                          <a:cs typeface="Times New Roman"/>
                        </a:rPr>
                        <a:t>并行模式</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600" kern="100" dirty="0">
                          <a:solidFill>
                            <a:schemeClr val="tx1"/>
                          </a:solidFill>
                          <a:latin typeface="Times New Roman"/>
                          <a:ea typeface="宋体"/>
                          <a:cs typeface="Times New Roman"/>
                        </a:rPr>
                        <a:t>基于</a:t>
                      </a:r>
                      <a:r>
                        <a:rPr lang="en-US" sz="1600" kern="100" dirty="0">
                          <a:solidFill>
                            <a:schemeClr val="tx1"/>
                          </a:solidFill>
                          <a:latin typeface="Times New Roman"/>
                          <a:ea typeface="宋体"/>
                          <a:cs typeface="Times New Roman"/>
                        </a:rPr>
                        <a:t>Topology</a:t>
                      </a:r>
                      <a:r>
                        <a:rPr lang="zh-CN" sz="1600" kern="100" dirty="0">
                          <a:solidFill>
                            <a:schemeClr val="tx1"/>
                          </a:solidFill>
                          <a:latin typeface="Times New Roman"/>
                          <a:ea typeface="宋体"/>
                          <a:cs typeface="Times New Roman"/>
                        </a:rPr>
                        <a:t>的多节点多任务并行模式</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600" kern="100" dirty="0">
                          <a:solidFill>
                            <a:schemeClr val="tx1"/>
                          </a:solidFill>
                          <a:latin typeface="Times New Roman"/>
                          <a:ea typeface="宋体"/>
                          <a:cs typeface="Times New Roman"/>
                        </a:rPr>
                        <a:t>基于</a:t>
                      </a:r>
                      <a:r>
                        <a:rPr lang="en-US" sz="1600" kern="100" dirty="0">
                          <a:solidFill>
                            <a:schemeClr val="tx1"/>
                          </a:solidFill>
                          <a:latin typeface="Times New Roman"/>
                          <a:ea typeface="宋体"/>
                          <a:cs typeface="Times New Roman"/>
                        </a:rPr>
                        <a:t>RDD</a:t>
                      </a:r>
                      <a:r>
                        <a:rPr lang="zh-CN" sz="1600" kern="100" dirty="0">
                          <a:solidFill>
                            <a:schemeClr val="tx1"/>
                          </a:solidFill>
                          <a:latin typeface="Times New Roman"/>
                          <a:ea typeface="宋体"/>
                          <a:cs typeface="Times New Roman"/>
                        </a:rPr>
                        <a:t>多节点多任务并行模式</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600" kern="100" dirty="0">
                          <a:solidFill>
                            <a:schemeClr val="tx1"/>
                          </a:solidFill>
                          <a:latin typeface="Times New Roman"/>
                          <a:ea typeface="宋体"/>
                          <a:cs typeface="Times New Roman"/>
                        </a:rPr>
                        <a:t>基于分区队列的多节点多任务并行模式</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623937"/>
                  </a:ext>
                </a:extLst>
              </a:tr>
              <a:tr h="387927">
                <a:tc>
                  <a:txBody>
                    <a:bodyPr/>
                    <a:lstStyle/>
                    <a:p>
                      <a:pPr indent="127000" algn="l">
                        <a:lnSpc>
                          <a:spcPct val="100000"/>
                        </a:lnSpc>
                        <a:spcAft>
                          <a:spcPts val="0"/>
                        </a:spcAft>
                      </a:pPr>
                      <a:r>
                        <a:rPr lang="zh-CN" sz="1600" b="1" kern="100" dirty="0">
                          <a:solidFill>
                            <a:schemeClr val="tx1"/>
                          </a:solidFill>
                          <a:latin typeface="Times New Roman"/>
                          <a:ea typeface="宋体"/>
                          <a:cs typeface="Times New Roman"/>
                        </a:rPr>
                        <a:t>状态维护</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Stateless </a:t>
                      </a:r>
                      <a:r>
                        <a:rPr lang="zh-CN" sz="1600" kern="100" dirty="0">
                          <a:solidFill>
                            <a:schemeClr val="tx1"/>
                          </a:solidFill>
                          <a:latin typeface="Times New Roman"/>
                          <a:ea typeface="宋体"/>
                          <a:cs typeface="Times New Roman"/>
                        </a:rPr>
                        <a:t>需自己写或用</a:t>
                      </a:r>
                      <a:r>
                        <a:rPr lang="en-US" sz="1600" kern="100" dirty="0">
                          <a:solidFill>
                            <a:schemeClr val="tx1"/>
                          </a:solidFill>
                          <a:latin typeface="Times New Roman"/>
                          <a:ea typeface="宋体"/>
                          <a:cs typeface="Times New Roman"/>
                        </a:rPr>
                        <a:t>Trident</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Stateful</a:t>
                      </a:r>
                      <a:r>
                        <a:rPr lang="zh-CN" altLang="en-US" sz="1600" kern="100" dirty="0">
                          <a:solidFill>
                            <a:schemeClr val="tx1"/>
                          </a:solidFill>
                          <a:latin typeface="Times New Roman"/>
                          <a:ea typeface="宋体"/>
                          <a:cs typeface="Times New Roman"/>
                        </a:rPr>
                        <a:t>：</a:t>
                      </a:r>
                      <a:r>
                        <a:rPr lang="en-US" sz="1600" kern="100" dirty="0">
                          <a:solidFill>
                            <a:schemeClr val="tx1"/>
                          </a:solidFill>
                          <a:latin typeface="Times New Roman"/>
                          <a:ea typeface="宋体"/>
                          <a:cs typeface="Times New Roman"/>
                        </a:rPr>
                        <a:t>Spark Streaming</a:t>
                      </a:r>
                      <a:r>
                        <a:rPr lang="zh-CN" sz="1600" kern="100" dirty="0">
                          <a:solidFill>
                            <a:schemeClr val="tx1"/>
                          </a:solidFill>
                          <a:latin typeface="Times New Roman"/>
                          <a:ea typeface="宋体"/>
                          <a:cs typeface="Times New Roman"/>
                        </a:rPr>
                        <a:t>提供状态维护</a:t>
                      </a:r>
                      <a:r>
                        <a:rPr lang="en-US" sz="1600" kern="100" dirty="0">
                          <a:solidFill>
                            <a:schemeClr val="tx1"/>
                          </a:solidFill>
                          <a:latin typeface="Times New Roman"/>
                          <a:ea typeface="宋体"/>
                          <a:cs typeface="Times New Roman"/>
                        </a:rPr>
                        <a:t>API</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Stateful</a:t>
                      </a:r>
                      <a:r>
                        <a:rPr lang="zh-CN" alt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通过本地存储和</a:t>
                      </a:r>
                      <a:r>
                        <a:rPr lang="en-US" sz="1600" kern="100" dirty="0">
                          <a:solidFill>
                            <a:schemeClr val="tx1"/>
                          </a:solidFill>
                          <a:latin typeface="Times New Roman"/>
                          <a:ea typeface="宋体"/>
                          <a:cs typeface="Times New Roman"/>
                        </a:rPr>
                        <a:t>Kafka Changelog</a:t>
                      </a:r>
                      <a:r>
                        <a:rPr lang="zh-CN" sz="1600" kern="100" dirty="0">
                          <a:solidFill>
                            <a:schemeClr val="tx1"/>
                          </a:solidFill>
                          <a:latin typeface="Times New Roman"/>
                          <a:ea typeface="宋体"/>
                          <a:cs typeface="Times New Roman"/>
                        </a:rPr>
                        <a:t>来实现</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4010335"/>
                  </a:ext>
                </a:extLst>
              </a:tr>
              <a:tr h="193964">
                <a:tc>
                  <a:txBody>
                    <a:bodyPr/>
                    <a:lstStyle/>
                    <a:p>
                      <a:pPr indent="127000" algn="l">
                        <a:lnSpc>
                          <a:spcPct val="100000"/>
                        </a:lnSpc>
                        <a:spcAft>
                          <a:spcPts val="0"/>
                        </a:spcAft>
                      </a:pPr>
                      <a:r>
                        <a:rPr lang="zh-CN" sz="1600" b="1" kern="100" dirty="0">
                          <a:solidFill>
                            <a:schemeClr val="tx1"/>
                          </a:solidFill>
                          <a:latin typeface="Times New Roman"/>
                          <a:ea typeface="宋体"/>
                          <a:cs typeface="Times New Roman"/>
                        </a:rPr>
                        <a:t>响应延迟</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600" kern="100" dirty="0">
                          <a:solidFill>
                            <a:schemeClr val="tx1"/>
                          </a:solidFill>
                          <a:latin typeface="Times New Roman"/>
                          <a:ea typeface="宋体"/>
                          <a:cs typeface="Times New Roman"/>
                        </a:rPr>
                        <a:t>毫秒级</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600" kern="100" dirty="0">
                          <a:solidFill>
                            <a:schemeClr val="tx1"/>
                          </a:solidFill>
                          <a:latin typeface="Times New Roman"/>
                          <a:ea typeface="宋体"/>
                          <a:cs typeface="Times New Roman"/>
                        </a:rPr>
                        <a:t>秒级（取决于</a:t>
                      </a:r>
                      <a:r>
                        <a:rPr lang="en-US" sz="1600" kern="100" dirty="0">
                          <a:solidFill>
                            <a:schemeClr val="tx1"/>
                          </a:solidFill>
                          <a:latin typeface="Times New Roman"/>
                          <a:ea typeface="宋体"/>
                          <a:cs typeface="Times New Roman"/>
                        </a:rPr>
                        <a:t>batch</a:t>
                      </a:r>
                      <a:r>
                        <a:rPr lang="zh-CN" sz="1600" kern="100" dirty="0">
                          <a:solidFill>
                            <a:schemeClr val="tx1"/>
                          </a:solidFill>
                          <a:latin typeface="Times New Roman"/>
                          <a:ea typeface="宋体"/>
                          <a:cs typeface="Times New Roman"/>
                        </a:rPr>
                        <a:t>设置）</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zh-CN" sz="1600" kern="100" dirty="0">
                          <a:solidFill>
                            <a:schemeClr val="tx1"/>
                          </a:solidFill>
                          <a:latin typeface="Times New Roman"/>
                          <a:ea typeface="宋体"/>
                          <a:cs typeface="Times New Roman"/>
                        </a:rPr>
                        <a:t>毫秒级</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848600"/>
                  </a:ext>
                </a:extLst>
              </a:tr>
              <a:tr h="193964">
                <a:tc>
                  <a:txBody>
                    <a:bodyPr/>
                    <a:lstStyle/>
                    <a:p>
                      <a:pPr indent="127000" algn="l">
                        <a:lnSpc>
                          <a:spcPct val="100000"/>
                        </a:lnSpc>
                        <a:spcAft>
                          <a:spcPts val="0"/>
                        </a:spcAft>
                      </a:pPr>
                      <a:r>
                        <a:rPr lang="zh-CN" sz="1600" b="1" kern="100" dirty="0">
                          <a:solidFill>
                            <a:schemeClr val="tx1"/>
                          </a:solidFill>
                          <a:latin typeface="Times New Roman"/>
                          <a:ea typeface="宋体"/>
                          <a:cs typeface="Times New Roman"/>
                        </a:rPr>
                        <a:t>编程语言</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Java, Python, Ruby, JS, Perl</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Java, Python, Scala</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ct val="100000"/>
                        </a:lnSpc>
                        <a:spcAft>
                          <a:spcPts val="0"/>
                        </a:spcAft>
                      </a:pPr>
                      <a:r>
                        <a:rPr lang="en-US" sz="1600" kern="100" dirty="0">
                          <a:solidFill>
                            <a:schemeClr val="tx1"/>
                          </a:solidFill>
                          <a:latin typeface="Times New Roman"/>
                          <a:ea typeface="宋体"/>
                          <a:cs typeface="Times New Roman"/>
                        </a:rPr>
                        <a:t>Java, </a:t>
                      </a:r>
                      <a:r>
                        <a:rPr lang="en-US" sz="1600" kern="100" dirty="0" err="1">
                          <a:solidFill>
                            <a:schemeClr val="tx1"/>
                          </a:solidFill>
                          <a:latin typeface="Times New Roman"/>
                          <a:ea typeface="宋体"/>
                          <a:cs typeface="Times New Roman"/>
                        </a:rPr>
                        <a:t>Scala</a:t>
                      </a:r>
                      <a:endParaRPr lang="zh-CN" sz="1600" kern="100" dirty="0">
                        <a:solidFill>
                          <a:schemeClr val="tx1"/>
                        </a:solidFill>
                        <a:latin typeface="Times New Roman"/>
                        <a:ea typeface="宋体"/>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5424109"/>
                  </a:ext>
                </a:extLst>
              </a:tr>
            </a:tbl>
          </a:graphicData>
        </a:graphic>
      </p:graphicFrame>
      <p:sp>
        <p:nvSpPr>
          <p:cNvPr id="6" name="文本框 5">
            <a:extLst>
              <a:ext uri="{FF2B5EF4-FFF2-40B4-BE49-F238E27FC236}">
                <a16:creationId xmlns:a16="http://schemas.microsoft.com/office/drawing/2014/main" id="{FFEB578C-9FCF-9E4D-CC36-291402240FDB}"/>
              </a:ext>
            </a:extLst>
          </p:cNvPr>
          <p:cNvSpPr txBox="1"/>
          <p:nvPr/>
        </p:nvSpPr>
        <p:spPr>
          <a:xfrm>
            <a:off x="2971800" y="5486400"/>
            <a:ext cx="2985407" cy="400110"/>
          </a:xfrm>
          <a:prstGeom prst="rect">
            <a:avLst/>
          </a:prstGeom>
          <a:noFill/>
        </p:spPr>
        <p:txBody>
          <a:bodyPr wrap="square">
            <a:spAutoFit/>
          </a:bodyPr>
          <a:lstStyle/>
          <a:p>
            <a:r>
              <a:rPr lang="en-US" altLang="zh-CN" sz="2000" b="1" dirty="0">
                <a:latin typeface="微软雅黑" panose="020B0503020204020204" pitchFamily="34" charset="-122"/>
                <a:ea typeface="微软雅黑" panose="020B0503020204020204" pitchFamily="34" charset="-122"/>
              </a:rPr>
              <a:t>Lecture 17  Storm</a:t>
            </a:r>
            <a:r>
              <a:rPr lang="zh-CN" altLang="en-US" sz="2000" b="1" dirty="0">
                <a:latin typeface="微软雅黑" panose="020B0503020204020204" pitchFamily="34" charset="-122"/>
                <a:ea typeface="微软雅黑" panose="020B0503020204020204" pitchFamily="34" charset="-122"/>
              </a:rPr>
              <a:t>模型</a:t>
            </a:r>
          </a:p>
        </p:txBody>
      </p:sp>
      <p:sp>
        <p:nvSpPr>
          <p:cNvPr id="8" name="文本框 7">
            <a:extLst>
              <a:ext uri="{FF2B5EF4-FFF2-40B4-BE49-F238E27FC236}">
                <a16:creationId xmlns:a16="http://schemas.microsoft.com/office/drawing/2014/main" id="{3AF1496B-11C5-567E-B9C3-2C5BA67FBEEA}"/>
              </a:ext>
            </a:extLst>
          </p:cNvPr>
          <p:cNvSpPr txBox="1"/>
          <p:nvPr/>
        </p:nvSpPr>
        <p:spPr>
          <a:xfrm>
            <a:off x="-94568" y="5711755"/>
            <a:ext cx="9339490" cy="1200329"/>
          </a:xfrm>
          <a:prstGeom prst="rect">
            <a:avLst/>
          </a:prstGeom>
          <a:noFill/>
        </p:spPr>
        <p:txBody>
          <a:bodyPr wrap="square">
            <a:spAutoFit/>
          </a:bodyPr>
          <a:lstStyle/>
          <a:p>
            <a:r>
              <a:rPr lang="en-US" altLang="zh-CN" dirty="0"/>
              <a:t>【</a:t>
            </a:r>
            <a:r>
              <a:rPr lang="zh-CN" altLang="en-US" dirty="0"/>
              <a:t>特点</a:t>
            </a:r>
            <a:r>
              <a:rPr lang="en-US" altLang="zh-CN" dirty="0"/>
              <a:t>】</a:t>
            </a:r>
            <a:r>
              <a:rPr lang="zh-CN" altLang="en-US" sz="1600" dirty="0"/>
              <a:t>①分布式：支持水平扩展，增集群和并发数提计算能力②实时性：流数据毫秒级实时响应③数据规模：海量数据</a:t>
            </a:r>
            <a:r>
              <a:rPr lang="en-US" altLang="zh-CN" sz="1600" dirty="0"/>
              <a:t>(TB</a:t>
            </a:r>
            <a:r>
              <a:rPr lang="zh-CN" altLang="en-US" sz="1600" dirty="0"/>
              <a:t>至</a:t>
            </a:r>
            <a:r>
              <a:rPr lang="en-US" altLang="zh-CN" sz="1600" dirty="0"/>
              <a:t>PB</a:t>
            </a:r>
            <a:r>
              <a:rPr lang="zh-CN" altLang="en-US" sz="1600" dirty="0"/>
              <a:t>级</a:t>
            </a:r>
            <a:r>
              <a:rPr lang="en-US" altLang="zh-CN" sz="1600" dirty="0"/>
              <a:t>)</a:t>
            </a:r>
            <a:r>
              <a:rPr lang="zh-CN" altLang="en-US" sz="1600" dirty="0"/>
              <a:t>④容错：容错和故障恢复机制⑤简便性：简便编程模型，多语言扩展</a:t>
            </a:r>
            <a:endParaRPr lang="en-US" altLang="zh-CN" sz="1600" dirty="0"/>
          </a:p>
          <a:p>
            <a:r>
              <a:rPr lang="en-US" altLang="zh-CN" dirty="0"/>
              <a:t>【</a:t>
            </a:r>
            <a:r>
              <a:rPr lang="zh-CN" altLang="en-US" dirty="0"/>
              <a:t>组件</a:t>
            </a:r>
            <a:r>
              <a:rPr lang="en-US" altLang="zh-CN" dirty="0"/>
              <a:t>】</a:t>
            </a:r>
            <a:r>
              <a:rPr lang="zh-CN" altLang="en-US" b="1" dirty="0">
                <a:effectLst>
                  <a:outerShdw blurRad="38100" dist="38100" dir="2700000" algn="tl">
                    <a:srgbClr val="000000">
                      <a:alpha val="43137"/>
                    </a:srgbClr>
                  </a:outerShdw>
                </a:effectLst>
              </a:rPr>
              <a:t>数据模型</a:t>
            </a:r>
            <a:r>
              <a:rPr lang="en-US" altLang="zh-CN" b="1" dirty="0">
                <a:effectLst>
                  <a:outerShdw blurRad="38100" dist="38100" dir="2700000" algn="tl">
                    <a:srgbClr val="000000">
                      <a:alpha val="43137"/>
                    </a:srgbClr>
                  </a:outerShdw>
                </a:effectLst>
              </a:rPr>
              <a:t>Tuple</a:t>
            </a:r>
            <a:r>
              <a:rPr lang="en-US" altLang="zh-CN" dirty="0"/>
              <a:t>(</a:t>
            </a:r>
            <a:r>
              <a:rPr lang="zh-CN" altLang="en-US" dirty="0">
                <a:latin typeface="楷体" panose="02010609060101010101" pitchFamily="49" charset="-122"/>
                <a:ea typeface="楷体" panose="02010609060101010101" pitchFamily="49" charset="-122"/>
              </a:rPr>
              <a:t>各类型值域组成的多元组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是</a:t>
            </a:r>
            <a:r>
              <a:rPr lang="en-US" altLang="zh-CN" dirty="0">
                <a:latin typeface="楷体" panose="02010609060101010101" pitchFamily="49" charset="-122"/>
                <a:ea typeface="楷体" panose="02010609060101010101" pitchFamily="49" charset="-122"/>
              </a:rPr>
              <a:t>Storm</a:t>
            </a:r>
            <a:r>
              <a:rPr lang="zh-CN" altLang="en-US" dirty="0">
                <a:latin typeface="楷体" panose="02010609060101010101" pitchFamily="49" charset="-122"/>
                <a:ea typeface="楷体" panose="02010609060101010101" pitchFamily="49" charset="-122"/>
              </a:rPr>
              <a:t>的基本数据单元</a:t>
            </a:r>
            <a:r>
              <a:rPr lang="en-US" altLang="zh-CN" dirty="0"/>
              <a:t>)[</a:t>
            </a:r>
            <a:r>
              <a:rPr lang="en-US" altLang="zh-CN" dirty="0" err="1"/>
              <a:t>name,value</a:t>
            </a:r>
            <a:r>
              <a:rPr lang="en-US" altLang="zh-CN" dirty="0"/>
              <a:t>][...</a:t>
            </a:r>
          </a:p>
          <a:p>
            <a:r>
              <a:rPr lang="zh-CN" altLang="en-US" b="1" dirty="0">
                <a:effectLst>
                  <a:outerShdw blurRad="38100" dist="38100" dir="2700000" algn="tl">
                    <a:srgbClr val="000000">
                      <a:alpha val="43137"/>
                    </a:srgbClr>
                  </a:outerShdw>
                </a:effectLst>
              </a:rPr>
              <a:t>数据流</a:t>
            </a:r>
            <a:r>
              <a:rPr lang="en-US" altLang="zh-CN" b="1" dirty="0">
                <a:effectLst>
                  <a:outerShdw blurRad="38100" dist="38100" dir="2700000" algn="tl">
                    <a:srgbClr val="000000">
                      <a:alpha val="43137"/>
                    </a:srgbClr>
                  </a:outerShdw>
                </a:effectLst>
              </a:rPr>
              <a:t>Stream</a:t>
            </a:r>
            <a:r>
              <a:rPr lang="en-US" altLang="zh-CN" dirty="0"/>
              <a:t>(</a:t>
            </a:r>
            <a:r>
              <a:rPr lang="zh-CN" altLang="en-US" dirty="0">
                <a:latin typeface="楷体" panose="02010609060101010101" pitchFamily="49" charset="-122"/>
                <a:ea typeface="楷体" panose="02010609060101010101" pitchFamily="49" charset="-122"/>
              </a:rPr>
              <a:t>不间断的无界的连续</a:t>
            </a:r>
            <a:r>
              <a:rPr lang="en-US" altLang="zh-CN" dirty="0">
                <a:latin typeface="楷体" panose="02010609060101010101" pitchFamily="49" charset="-122"/>
                <a:ea typeface="楷体" panose="02010609060101010101" pitchFamily="49" charset="-122"/>
              </a:rPr>
              <a:t>Tuple</a:t>
            </a:r>
            <a:r>
              <a:rPr lang="zh-CN" altLang="en-US" dirty="0">
                <a:latin typeface="楷体" panose="02010609060101010101" pitchFamily="49" charset="-122"/>
                <a:ea typeface="楷体" panose="02010609060101010101" pitchFamily="49" charset="-122"/>
              </a:rPr>
              <a:t>序列</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是</a:t>
            </a:r>
            <a:r>
              <a:rPr lang="en-US" altLang="zh-CN" dirty="0">
                <a:latin typeface="楷体" panose="02010609060101010101" pitchFamily="49" charset="-122"/>
                <a:ea typeface="楷体" panose="02010609060101010101" pitchFamily="49" charset="-122"/>
              </a:rPr>
              <a:t>Storm</a:t>
            </a:r>
            <a:r>
              <a:rPr lang="zh-CN" altLang="en-US" dirty="0">
                <a:latin typeface="楷体" panose="02010609060101010101" pitchFamily="49" charset="-122"/>
                <a:ea typeface="楷体" panose="02010609060101010101" pitchFamily="49" charset="-122"/>
              </a:rPr>
              <a:t>对流数据的抽象</a:t>
            </a:r>
            <a:r>
              <a:rPr lang="en-US" altLang="zh-CN" dirty="0">
                <a:latin typeface="楷体" panose="02010609060101010101" pitchFamily="49" charset="-122"/>
                <a:ea typeface="楷体" panose="02010609060101010101" pitchFamily="49" charset="-122"/>
              </a:rPr>
              <a:t>)</a:t>
            </a:r>
            <a:endParaRPr lang="zh-CN" altLang="en-US" sz="2000" dirty="0"/>
          </a:p>
        </p:txBody>
      </p:sp>
    </p:spTree>
    <p:extLst>
      <p:ext uri="{BB962C8B-B14F-4D97-AF65-F5344CB8AC3E}">
        <p14:creationId xmlns:p14="http://schemas.microsoft.com/office/powerpoint/2010/main" val="3049869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02FCC7DF-572F-4907-F177-CADEB52FE8C6}"/>
            </a:ext>
          </a:extLst>
        </p:cNvPr>
        <p:cNvGrpSpPr/>
        <p:nvPr/>
      </p:nvGrpSpPr>
      <p:grpSpPr>
        <a:xfrm>
          <a:off x="0" y="0"/>
          <a:ext cx="0" cy="0"/>
          <a:chOff x="0" y="0"/>
          <a:chExt cx="0" cy="0"/>
        </a:xfrm>
      </p:grpSpPr>
      <p:pic>
        <p:nvPicPr>
          <p:cNvPr id="2" name="图片 1">
            <a:extLst>
              <a:ext uri="{FF2B5EF4-FFF2-40B4-BE49-F238E27FC236}">
                <a16:creationId xmlns:a16="http://schemas.microsoft.com/office/drawing/2014/main" id="{25E74849-70AC-2A48-4020-0C756AC57E2D}"/>
              </a:ext>
            </a:extLst>
          </p:cNvPr>
          <p:cNvPicPr>
            <a:picLocks noChangeAspect="1"/>
          </p:cNvPicPr>
          <p:nvPr/>
        </p:nvPicPr>
        <p:blipFill>
          <a:blip r:embed="rId3">
            <a:grayscl/>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5966196" y="609601"/>
            <a:ext cx="3275549" cy="2819399"/>
          </a:xfrm>
          <a:prstGeom prst="rect">
            <a:avLst/>
          </a:prstGeom>
        </p:spPr>
      </p:pic>
      <p:pic>
        <p:nvPicPr>
          <p:cNvPr id="3" name="图片 2">
            <a:extLst>
              <a:ext uri="{FF2B5EF4-FFF2-40B4-BE49-F238E27FC236}">
                <a16:creationId xmlns:a16="http://schemas.microsoft.com/office/drawing/2014/main" id="{2CD63F88-F137-8322-0BE6-DEB9AF0072E0}"/>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Effect>
                      <a14:brightnessContrast contrast="40000"/>
                    </a14:imgEffect>
                  </a14:imgLayer>
                </a14:imgProps>
              </a:ext>
            </a:extLst>
          </a:blip>
          <a:stretch>
            <a:fillRect/>
          </a:stretch>
        </p:blipFill>
        <p:spPr>
          <a:xfrm>
            <a:off x="5334000" y="3396343"/>
            <a:ext cx="3765648" cy="3429000"/>
          </a:xfrm>
          <a:prstGeom prst="rect">
            <a:avLst/>
          </a:prstGeom>
        </p:spPr>
      </p:pic>
      <p:sp>
        <p:nvSpPr>
          <p:cNvPr id="8" name="文本框 7">
            <a:extLst>
              <a:ext uri="{FF2B5EF4-FFF2-40B4-BE49-F238E27FC236}">
                <a16:creationId xmlns:a16="http://schemas.microsoft.com/office/drawing/2014/main" id="{3EC56469-56C5-6DA3-7B8B-C69D11AB5178}"/>
              </a:ext>
            </a:extLst>
          </p:cNvPr>
          <p:cNvSpPr txBox="1"/>
          <p:nvPr/>
        </p:nvSpPr>
        <p:spPr>
          <a:xfrm>
            <a:off x="-97745" y="-76200"/>
            <a:ext cx="9339490" cy="6001643"/>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组件</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续</a:t>
            </a:r>
            <a:r>
              <a:rPr kumimoji="0" lang="en-US" altLang="zh-CN" sz="1800" b="0" i="0" u="none" strike="noStrike" kern="1200" cap="none" spc="0" normalizeH="0" baseline="0" noProof="0" dirty="0">
                <a:ln>
                  <a:noFill/>
                </a:ln>
                <a:solidFill>
                  <a:prstClr val="black"/>
                </a:solidFill>
                <a:effectLst/>
                <a:uLnTx/>
                <a:uFillTx/>
                <a:latin typeface="Arial" charset="0"/>
                <a:ea typeface="宋体" charset="-122"/>
                <a:cs typeface="+mn-cs"/>
              </a:rPr>
              <a:t>)】</a:t>
            </a:r>
            <a:r>
              <a:rPr lang="zh-CN" altLang="en-US" b="1" dirty="0">
                <a:effectLst>
                  <a:outerShdw blurRad="38100" dist="38100" dir="2700000" algn="tl">
                    <a:srgbClr val="000000">
                      <a:alpha val="43137"/>
                    </a:srgbClr>
                  </a:outerShdw>
                </a:effectLst>
              </a:rPr>
              <a:t>数据源</a:t>
            </a:r>
            <a:r>
              <a:rPr lang="en-US" altLang="zh-CN" b="1" dirty="0">
                <a:effectLst>
                  <a:outerShdw blurRad="38100" dist="38100" dir="2700000" algn="tl">
                    <a:srgbClr val="000000">
                      <a:alpha val="43137"/>
                    </a:srgbClr>
                  </a:outerShdw>
                </a:effectLst>
              </a:rPr>
              <a:t>Spout</a:t>
            </a:r>
            <a:r>
              <a:rPr lang="en-US" altLang="zh-CN" dirty="0"/>
              <a:t>(</a:t>
            </a:r>
            <a:r>
              <a:rPr lang="zh-CN" altLang="en-US" dirty="0">
                <a:latin typeface="楷体" panose="02010609060101010101" pitchFamily="49" charset="-122"/>
                <a:ea typeface="楷体" panose="02010609060101010101" pitchFamily="49" charset="-122"/>
              </a:rPr>
              <a:t>负责将外部输入数据流转换成</a:t>
            </a:r>
            <a:r>
              <a:rPr lang="en-US" altLang="zh-CN" dirty="0">
                <a:latin typeface="楷体" panose="02010609060101010101" pitchFamily="49" charset="-122"/>
                <a:ea typeface="楷体" panose="02010609060101010101" pitchFamily="49" charset="-122"/>
              </a:rPr>
              <a:t>Tuple</a:t>
            </a:r>
            <a:r>
              <a:rPr lang="zh-CN" altLang="en-US" dirty="0">
                <a:latin typeface="楷体" panose="02010609060101010101" pitchFamily="49" charset="-122"/>
                <a:ea typeface="楷体" panose="02010609060101010101" pitchFamily="49" charset="-122"/>
              </a:rPr>
              <a:t>序列</a:t>
            </a:r>
            <a:r>
              <a:rPr lang="en-US" altLang="zh-CN" dirty="0"/>
              <a:t>) / </a:t>
            </a:r>
            <a:r>
              <a:rPr lang="zh-CN" altLang="en-US" b="1" dirty="0">
                <a:effectLst>
                  <a:outerShdw blurRad="38100" dist="38100" dir="2700000" algn="tl">
                    <a:srgbClr val="000000">
                      <a:alpha val="43137"/>
                    </a:srgbClr>
                  </a:outerShdw>
                </a:effectLst>
              </a:rPr>
              <a:t>处理单元</a:t>
            </a:r>
            <a:r>
              <a:rPr lang="en-US" altLang="zh-CN" b="1" dirty="0">
                <a:effectLst>
                  <a:outerShdw blurRad="38100" dist="38100" dir="2700000" algn="tl">
                    <a:srgbClr val="000000">
                      <a:alpha val="43137"/>
                    </a:srgbClr>
                  </a:outerShdw>
                </a:effectLst>
              </a:rPr>
              <a:t>Bolt</a:t>
            </a:r>
            <a:r>
              <a:rPr lang="en-US" altLang="zh-CN" dirty="0"/>
              <a:t>(</a:t>
            </a:r>
            <a:r>
              <a:rPr lang="zh-CN" altLang="en-US" b="0" i="0" dirty="0">
                <a:solidFill>
                  <a:srgbClr val="1A2029"/>
                </a:solidFill>
                <a:effectLst/>
                <a:latin typeface="楷体" panose="02010609060101010101" pitchFamily="49" charset="-122"/>
                <a:ea typeface="楷体" panose="02010609060101010101" pitchFamily="49" charset="-122"/>
              </a:rPr>
              <a:t>处理单元，封装消息逻辑，执行过滤聚合数据查询等操作，转换输入</a:t>
            </a:r>
            <a:r>
              <a:rPr lang="en-US" altLang="zh-CN" b="0" i="0" dirty="0">
                <a:solidFill>
                  <a:srgbClr val="1A2029"/>
                </a:solidFill>
                <a:effectLst/>
                <a:latin typeface="楷体" panose="02010609060101010101" pitchFamily="49" charset="-122"/>
                <a:ea typeface="楷体" panose="02010609060101010101" pitchFamily="49" charset="-122"/>
              </a:rPr>
              <a:t>Tuple</a:t>
            </a:r>
            <a:r>
              <a:rPr lang="zh-CN" altLang="en-US" b="0" i="0" dirty="0">
                <a:solidFill>
                  <a:srgbClr val="1A2029"/>
                </a:solidFill>
                <a:effectLst/>
                <a:latin typeface="楷体" panose="02010609060101010101" pitchFamily="49" charset="-122"/>
                <a:ea typeface="楷体" panose="02010609060101010101" pitchFamily="49" charset="-122"/>
              </a:rPr>
              <a:t>流为输出</a:t>
            </a:r>
            <a:r>
              <a:rPr lang="en-US" altLang="zh-CN" b="0" i="0" dirty="0">
                <a:solidFill>
                  <a:srgbClr val="1A2029"/>
                </a:solidFill>
                <a:effectLst/>
                <a:latin typeface="楷体" panose="02010609060101010101" pitchFamily="49" charset="-122"/>
                <a:ea typeface="楷体" panose="02010609060101010101" pitchFamily="49" charset="-122"/>
              </a:rPr>
              <a:t>Tuple</a:t>
            </a:r>
            <a:r>
              <a:rPr lang="zh-CN" altLang="en-US" b="0" i="0" dirty="0">
                <a:solidFill>
                  <a:srgbClr val="1A2029"/>
                </a:solidFill>
                <a:effectLst/>
                <a:latin typeface="楷体" panose="02010609060101010101" pitchFamily="49" charset="-122"/>
                <a:ea typeface="楷体" panose="02010609060101010101" pitchFamily="49" charset="-122"/>
              </a:rPr>
              <a:t>流</a:t>
            </a:r>
            <a:r>
              <a:rPr lang="en-US" altLang="zh-CN" dirty="0"/>
              <a:t>) / </a:t>
            </a:r>
            <a:r>
              <a:rPr lang="zh-CN" altLang="en-US" b="1" dirty="0">
                <a:effectLst>
                  <a:outerShdw blurRad="38100" dist="38100" dir="2700000" algn="tl">
                    <a:srgbClr val="000000">
                      <a:alpha val="43137"/>
                    </a:srgbClr>
                  </a:outerShdw>
                </a:effectLst>
              </a:rPr>
              <a:t>分发策略</a:t>
            </a:r>
            <a:r>
              <a:rPr lang="en-US" altLang="zh-CN" b="1" dirty="0">
                <a:effectLst>
                  <a:outerShdw blurRad="38100" dist="38100" dir="2700000" algn="tl">
                    <a:srgbClr val="000000">
                      <a:alpha val="43137"/>
                    </a:srgbClr>
                  </a:outerShdw>
                </a:effectLst>
              </a:rPr>
              <a:t>Stream Groupin</a:t>
            </a:r>
            <a:r>
              <a:rPr lang="en-US" altLang="zh-CN" b="1" dirty="0"/>
              <a:t>g</a:t>
            </a:r>
            <a:r>
              <a:rPr lang="en-US" altLang="zh-CN" dirty="0"/>
              <a:t>(</a:t>
            </a:r>
            <a:r>
              <a:rPr lang="zh-CN" altLang="en-US" dirty="0">
                <a:latin typeface="楷体" panose="02010609060101010101" pitchFamily="49" charset="-122"/>
                <a:ea typeface="楷体" panose="02010609060101010101" pitchFamily="49" charset="-122"/>
              </a:rPr>
              <a:t>从上游</a:t>
            </a:r>
            <a:r>
              <a:rPr lang="en-US" altLang="zh-CN" dirty="0">
                <a:latin typeface="楷体" panose="02010609060101010101" pitchFamily="49" charset="-122"/>
                <a:ea typeface="楷体" panose="02010609060101010101" pitchFamily="49" charset="-122"/>
              </a:rPr>
              <a:t>Bolt</a:t>
            </a:r>
            <a:r>
              <a:rPr lang="zh-CN" altLang="en-US" dirty="0">
                <a:latin typeface="楷体" panose="02010609060101010101" pitchFamily="49" charset="-122"/>
                <a:ea typeface="楷体" panose="02010609060101010101" pitchFamily="49" charset="-122"/>
              </a:rPr>
              <a:t>到下游</a:t>
            </a:r>
            <a:r>
              <a:rPr lang="en-US" altLang="zh-CN" dirty="0">
                <a:latin typeface="楷体" panose="02010609060101010101" pitchFamily="49" charset="-122"/>
                <a:ea typeface="楷体" panose="02010609060101010101" pitchFamily="49" charset="-122"/>
              </a:rPr>
              <a:t>Bolt</a:t>
            </a:r>
            <a:r>
              <a:rPr lang="zh-CN" altLang="en-US" dirty="0">
                <a:latin typeface="楷体" panose="02010609060101010101" pitchFamily="49" charset="-122"/>
                <a:ea typeface="楷体" panose="02010609060101010101" pitchFamily="49" charset="-122"/>
              </a:rPr>
              <a:t>的多个并发</a:t>
            </a:r>
            <a:r>
              <a:rPr lang="en-US" altLang="zh-CN" dirty="0">
                <a:latin typeface="楷体" panose="02010609060101010101" pitchFamily="49" charset="-122"/>
                <a:ea typeface="楷体" panose="02010609060101010101" pitchFamily="49" charset="-122"/>
              </a:rPr>
              <a:t>Task</a:t>
            </a:r>
            <a:r>
              <a:rPr lang="zh-CN" altLang="en-US" dirty="0">
                <a:latin typeface="楷体" panose="02010609060101010101" pitchFamily="49" charset="-122"/>
                <a:ea typeface="楷体" panose="02010609060101010101" pitchFamily="49" charset="-122"/>
              </a:rPr>
              <a:t>的分组分发方式</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随机</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按字段</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广播</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全局</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不分组</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直接分组</a:t>
            </a:r>
            <a:r>
              <a:rPr lang="en-US" altLang="zh-CN" dirty="0"/>
              <a:t>) </a:t>
            </a:r>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t>逻辑视图</a:t>
            </a:r>
            <a:r>
              <a:rPr lang="en-US" altLang="zh-CN" dirty="0"/>
              <a:t>Topology</a:t>
            </a:r>
            <a:r>
              <a:rPr lang="en-US" altLang="zh-CN" dirty="0">
                <a:latin typeface="楷体" panose="02010609060101010101" pitchFamily="49" charset="-122"/>
                <a:ea typeface="楷体" panose="02010609060101010101" pitchFamily="49" charset="-122"/>
              </a:rPr>
              <a:t>(Topology</a:t>
            </a:r>
            <a:r>
              <a:rPr lang="zh-CN" altLang="en-US" dirty="0">
                <a:latin typeface="楷体" panose="02010609060101010101" pitchFamily="49" charset="-122"/>
                <a:ea typeface="楷体" panose="02010609060101010101" pitchFamily="49" charset="-122"/>
              </a:rPr>
              <a:t>是</a:t>
            </a:r>
            <a:r>
              <a:rPr lang="en-US" altLang="zh-CN" dirty="0">
                <a:latin typeface="楷体" panose="02010609060101010101" pitchFamily="49" charset="-122"/>
                <a:ea typeface="楷体" panose="02010609060101010101" pitchFamily="49" charset="-122"/>
              </a:rPr>
              <a:t>Storm</a:t>
            </a:r>
            <a:r>
              <a:rPr lang="zh-CN" altLang="en-US" dirty="0">
                <a:latin typeface="楷体" panose="02010609060101010101" pitchFamily="49" charset="-122"/>
                <a:ea typeface="楷体" panose="02010609060101010101" pitchFamily="49" charset="-122"/>
              </a:rPr>
              <a:t>作业的逻辑视图，由</a:t>
            </a:r>
            <a:r>
              <a:rPr lang="en-US" altLang="zh-CN" dirty="0">
                <a:latin typeface="楷体" panose="02010609060101010101" pitchFamily="49" charset="-122"/>
                <a:ea typeface="楷体" panose="02010609060101010101" pitchFamily="49" charset="-122"/>
              </a:rPr>
              <a:t>Spout</a:t>
            </a:r>
            <a:r>
              <a:rPr lang="zh-CN" altLang="en-US" dirty="0">
                <a:latin typeface="楷体" panose="02010609060101010101" pitchFamily="49" charset="-122"/>
                <a:ea typeface="楷体" panose="02010609060101010101" pitchFamily="49" charset="-122"/>
              </a:rPr>
              <a:t>、</a:t>
            </a:r>
            <a:br>
              <a:rPr lang="en-US" altLang="zh-CN" dirty="0">
                <a:latin typeface="楷体" panose="02010609060101010101" pitchFamily="49" charset="-122"/>
                <a:ea typeface="楷体" panose="02010609060101010101" pitchFamily="49" charset="-122"/>
              </a:rPr>
            </a:br>
            <a:r>
              <a:rPr lang="en-US" altLang="zh-CN" dirty="0">
                <a:latin typeface="楷体" panose="02010609060101010101" pitchFamily="49" charset="-122"/>
                <a:ea typeface="楷体" panose="02010609060101010101" pitchFamily="49" charset="-122"/>
              </a:rPr>
              <a:t>Bolt</a:t>
            </a:r>
            <a:r>
              <a:rPr lang="zh-CN" altLang="en-US" dirty="0">
                <a:latin typeface="楷体" panose="02010609060101010101" pitchFamily="49" charset="-122"/>
                <a:ea typeface="楷体" panose="02010609060101010101" pitchFamily="49" charset="-122"/>
              </a:rPr>
              <a:t>、</a:t>
            </a:r>
            <a:r>
              <a:rPr lang="en-US" altLang="zh-CN" dirty="0">
                <a:latin typeface="楷体" panose="02010609060101010101" pitchFamily="49" charset="-122"/>
                <a:ea typeface="楷体" panose="02010609060101010101" pitchFamily="49" charset="-122"/>
              </a:rPr>
              <a:t>Tuple</a:t>
            </a:r>
            <a:r>
              <a:rPr lang="zh-CN" altLang="en-US" dirty="0">
                <a:latin typeface="楷体" panose="02010609060101010101" pitchFamily="49" charset="-122"/>
                <a:ea typeface="楷体" panose="02010609060101010101" pitchFamily="49" charset="-122"/>
              </a:rPr>
              <a:t>流和</a:t>
            </a:r>
            <a:r>
              <a:rPr lang="en-US" altLang="zh-CN" dirty="0">
                <a:latin typeface="楷体" panose="02010609060101010101" pitchFamily="49" charset="-122"/>
                <a:ea typeface="楷体" panose="02010609060101010101" pitchFamily="49" charset="-122"/>
              </a:rPr>
              <a:t>Stream Grouping</a:t>
            </a:r>
            <a:r>
              <a:rPr lang="zh-CN" altLang="en-US" dirty="0">
                <a:latin typeface="楷体" panose="02010609060101010101" pitchFamily="49" charset="-122"/>
                <a:ea typeface="楷体" panose="02010609060101010101" pitchFamily="49" charset="-122"/>
              </a:rPr>
              <a:t>构成的有向图，封装了数据</a:t>
            </a:r>
            <a:br>
              <a:rPr lang="en-US" altLang="zh-CN" dirty="0">
                <a:latin typeface="楷体" panose="02010609060101010101" pitchFamily="49" charset="-122"/>
                <a:ea typeface="楷体" panose="02010609060101010101" pitchFamily="49" charset="-122"/>
              </a:rPr>
            </a:br>
            <a:r>
              <a:rPr lang="zh-CN" altLang="en-US" dirty="0">
                <a:latin typeface="楷体" panose="02010609060101010101" pitchFamily="49" charset="-122"/>
                <a:ea typeface="楷体" panose="02010609060101010101" pitchFamily="49" charset="-122"/>
              </a:rPr>
              <a:t>处理逻辑，需集群执行实现</a:t>
            </a:r>
            <a:r>
              <a:rPr lang="en-US" altLang="zh-CN" dirty="0"/>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dirty="0">
                <a:solidFill>
                  <a:prstClr val="black"/>
                </a:solidFill>
              </a:rPr>
              <a:t>【</a:t>
            </a:r>
            <a:r>
              <a:rPr lang="zh-CN" altLang="en-US" sz="2000" dirty="0">
                <a:solidFill>
                  <a:prstClr val="black"/>
                </a:solidFill>
              </a:rPr>
              <a:t>架构</a:t>
            </a:r>
            <a:r>
              <a:rPr lang="en-US" altLang="zh-CN" sz="2000" dirty="0">
                <a:solidFill>
                  <a:prstClr val="black"/>
                </a:solidFill>
              </a:rPr>
              <a:t>】</a:t>
            </a:r>
            <a:r>
              <a:rPr lang="zh-CN" altLang="en-US" dirty="0">
                <a:solidFill>
                  <a:prstClr val="black"/>
                </a:solidFill>
              </a:rPr>
              <a:t>主从架构，主</a:t>
            </a:r>
            <a:r>
              <a:rPr lang="en-US" altLang="zh-CN" dirty="0">
                <a:solidFill>
                  <a:prstClr val="black"/>
                </a:solidFill>
              </a:rPr>
              <a:t>(</a:t>
            </a:r>
            <a:r>
              <a:rPr lang="en-US" altLang="zh-CN" sz="1400" dirty="0">
                <a:solidFill>
                  <a:prstClr val="black"/>
                </a:solidFill>
              </a:rPr>
              <a:t>Master</a:t>
            </a:r>
            <a:r>
              <a:rPr lang="en-US" altLang="zh-CN" dirty="0">
                <a:solidFill>
                  <a:prstClr val="black"/>
                </a:solidFill>
              </a:rPr>
              <a:t>)</a:t>
            </a:r>
            <a:r>
              <a:rPr lang="zh-CN" altLang="en-US" dirty="0">
                <a:solidFill>
                  <a:prstClr val="black"/>
                </a:solidFill>
              </a:rPr>
              <a:t>节点</a:t>
            </a:r>
            <a:r>
              <a:rPr lang="en-US" altLang="zh-CN" dirty="0">
                <a:solidFill>
                  <a:prstClr val="black"/>
                </a:solidFill>
              </a:rPr>
              <a:t>Nimbus</a:t>
            </a:r>
            <a:r>
              <a:rPr lang="zh-CN" altLang="en-US" dirty="0">
                <a:solidFill>
                  <a:prstClr val="black"/>
                </a:solidFill>
              </a:rPr>
              <a:t>负责</a:t>
            </a:r>
            <a:r>
              <a:rPr lang="zh-CN" altLang="en-US" u="sng" dirty="0">
                <a:solidFill>
                  <a:prstClr val="black"/>
                </a:solidFill>
              </a:rPr>
              <a:t>任务分发</a:t>
            </a:r>
            <a:br>
              <a:rPr lang="en-US" altLang="zh-CN" u="sng" dirty="0">
                <a:solidFill>
                  <a:prstClr val="black"/>
                </a:solidFill>
              </a:rPr>
            </a:br>
            <a:r>
              <a:rPr lang="zh-CN" altLang="en-US" u="sng" dirty="0">
                <a:solidFill>
                  <a:prstClr val="black"/>
                </a:solidFill>
              </a:rPr>
              <a:t>和故障监测</a:t>
            </a:r>
            <a:r>
              <a:rPr lang="zh-CN" altLang="en-US" dirty="0">
                <a:solidFill>
                  <a:prstClr val="black"/>
                </a:solidFill>
              </a:rPr>
              <a:t>，通过</a:t>
            </a:r>
            <a:r>
              <a:rPr lang="en-US" altLang="zh-CN" dirty="0">
                <a:solidFill>
                  <a:prstClr val="black"/>
                </a:solidFill>
              </a:rPr>
              <a:t>Zookeeper</a:t>
            </a:r>
            <a:r>
              <a:rPr lang="zh-CN" altLang="en-US" u="sng" dirty="0">
                <a:solidFill>
                  <a:prstClr val="black"/>
                </a:solidFill>
              </a:rPr>
              <a:t>管理工作节点</a:t>
            </a:r>
            <a:r>
              <a:rPr lang="zh-CN" altLang="en-US" dirty="0">
                <a:solidFill>
                  <a:prstClr val="black"/>
                </a:solidFill>
              </a:rPr>
              <a:t>；工作节点</a:t>
            </a:r>
            <a:br>
              <a:rPr lang="en-US" altLang="zh-CN" dirty="0">
                <a:solidFill>
                  <a:prstClr val="black"/>
                </a:solidFill>
              </a:rPr>
            </a:br>
            <a:r>
              <a:rPr lang="zh-CN" altLang="en-US" dirty="0">
                <a:solidFill>
                  <a:prstClr val="black"/>
                </a:solidFill>
              </a:rPr>
              <a:t>（</a:t>
            </a:r>
            <a:r>
              <a:rPr lang="en-US" altLang="zh-CN" sz="1400" dirty="0">
                <a:solidFill>
                  <a:prstClr val="black"/>
                </a:solidFill>
              </a:rPr>
              <a:t>Slave</a:t>
            </a:r>
            <a:r>
              <a:rPr lang="zh-CN" altLang="en-US" dirty="0">
                <a:solidFill>
                  <a:prstClr val="black"/>
                </a:solidFill>
              </a:rPr>
              <a:t>）由</a:t>
            </a:r>
            <a:r>
              <a:rPr lang="en-US" altLang="zh-CN" dirty="0">
                <a:solidFill>
                  <a:prstClr val="black"/>
                </a:solidFill>
              </a:rPr>
              <a:t>Supervisor</a:t>
            </a:r>
            <a:r>
              <a:rPr lang="zh-CN" altLang="en-US" dirty="0">
                <a:solidFill>
                  <a:prstClr val="black"/>
                </a:solidFill>
              </a:rPr>
              <a:t>守护进程监听节点状态，并</a:t>
            </a:r>
            <a:br>
              <a:rPr lang="en-US" altLang="zh-CN" dirty="0">
                <a:solidFill>
                  <a:prstClr val="black"/>
                </a:solidFill>
              </a:rPr>
            </a:br>
            <a:r>
              <a:rPr lang="zh-CN" altLang="en-US" dirty="0">
                <a:solidFill>
                  <a:prstClr val="black"/>
                </a:solidFill>
              </a:rPr>
              <a:t>根据</a:t>
            </a:r>
            <a:r>
              <a:rPr lang="en-US" altLang="zh-CN" dirty="0">
                <a:solidFill>
                  <a:prstClr val="black"/>
                </a:solidFill>
              </a:rPr>
              <a:t>Nimbus</a:t>
            </a:r>
            <a:r>
              <a:rPr lang="zh-CN" altLang="en-US" dirty="0">
                <a:solidFill>
                  <a:prstClr val="black"/>
                </a:solidFill>
              </a:rPr>
              <a:t>指令启动</a:t>
            </a:r>
            <a:r>
              <a:rPr lang="en-US" altLang="zh-CN" dirty="0">
                <a:solidFill>
                  <a:prstClr val="black"/>
                </a:solidFill>
              </a:rPr>
              <a:t>/</a:t>
            </a:r>
            <a:r>
              <a:rPr lang="zh-CN" altLang="en-US" dirty="0">
                <a:solidFill>
                  <a:prstClr val="black"/>
                </a:solidFill>
              </a:rPr>
              <a:t>关闭本地工作进程</a:t>
            </a:r>
            <a:r>
              <a:rPr lang="en-US" altLang="zh-CN" dirty="0">
                <a:solidFill>
                  <a:prstClr val="black"/>
                </a:solidFill>
              </a:rPr>
              <a:t>(Worker)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sz="2000" b="0" i="0" u="none" strike="noStrike" kern="1200" cap="none" spc="0" normalizeH="0" baseline="0" noProof="0" dirty="0">
                <a:ln>
                  <a:noFill/>
                </a:ln>
                <a:solidFill>
                  <a:prstClr val="black"/>
                </a:solidFill>
                <a:effectLst/>
                <a:uLnTx/>
                <a:uFillTx/>
                <a:latin typeface="Arial" charset="0"/>
                <a:ea typeface="宋体" charset="-122"/>
                <a:cs typeface="+mn-cs"/>
              </a:rPr>
              <a:t>物理架构</a:t>
            </a:r>
            <a:r>
              <a:rPr kumimoji="0" lang="en-US" altLang="zh-CN" sz="20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①</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Nimbus</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流计算集群主控程序，负责拓扑提交</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监控</a:t>
            </a:r>
            <a:b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br>
            <a:r>
              <a:rPr lang="en-US" altLang="zh-CN" dirty="0">
                <a:solidFill>
                  <a:prstClr val="black"/>
                </a:solidFill>
              </a:rPr>
              <a:t>/</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负载均衡</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任务分配</a:t>
            </a:r>
            <a:r>
              <a:rPr lang="zh-CN" altLang="en-US" dirty="0">
                <a:solidFill>
                  <a:prstClr val="black"/>
                </a:solidFill>
              </a:rPr>
              <a:t>②</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Zookeeper</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集群同步调度器</a:t>
            </a:r>
            <a:r>
              <a:rPr lang="zh-CN" altLang="en-US" dirty="0">
                <a:solidFill>
                  <a:prstClr val="black"/>
                </a:solidFill>
              </a:rPr>
              <a:t>，通过心跳</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同步集群</a:t>
            </a:r>
            <a:b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b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状态和协调组件，同步并处理新拓扑和错误拓扑③</a:t>
            </a:r>
            <a:r>
              <a:rPr lang="zh-CN" altLang="en-US" b="0" i="0" dirty="0">
                <a:solidFill>
                  <a:srgbClr val="1A2029"/>
                </a:solidFill>
                <a:effectLst/>
                <a:latin typeface="-apple-system"/>
              </a:rPr>
              <a:t> </a:t>
            </a:r>
            <a:r>
              <a:rPr lang="en-US" altLang="zh-CN" b="0" i="0" dirty="0">
                <a:solidFill>
                  <a:srgbClr val="1A2029"/>
                </a:solidFill>
                <a:effectLst/>
                <a:latin typeface="-apple-system"/>
              </a:rPr>
              <a:t>Supervisor</a:t>
            </a:r>
            <a:r>
              <a:rPr lang="zh-CN" altLang="en-US" b="0" i="0" dirty="0">
                <a:solidFill>
                  <a:srgbClr val="1A2029"/>
                </a:solidFill>
                <a:effectLst/>
                <a:latin typeface="-apple-system"/>
              </a:rPr>
              <a:t>是</a:t>
            </a:r>
            <a:br>
              <a:rPr lang="en-US" altLang="zh-CN" b="0" i="0" dirty="0">
                <a:solidFill>
                  <a:srgbClr val="1A2029"/>
                </a:solidFill>
                <a:effectLst/>
                <a:latin typeface="-apple-system"/>
              </a:rPr>
            </a:br>
            <a:r>
              <a:rPr lang="zh-CN" altLang="en-US" b="0" i="0" dirty="0">
                <a:solidFill>
                  <a:srgbClr val="1A2029"/>
                </a:solidFill>
                <a:effectLst/>
                <a:latin typeface="-apple-system"/>
              </a:rPr>
              <a:t>工作节点的控制程序，接收</a:t>
            </a:r>
            <a:r>
              <a:rPr lang="en-US" altLang="zh-CN" b="0" i="0" dirty="0">
                <a:solidFill>
                  <a:srgbClr val="1A2029"/>
                </a:solidFill>
                <a:effectLst/>
                <a:latin typeface="-apple-system"/>
              </a:rPr>
              <a:t>Nimbus</a:t>
            </a:r>
            <a:r>
              <a:rPr lang="zh-CN" altLang="en-US" dirty="0">
                <a:solidFill>
                  <a:srgbClr val="1A2029"/>
                </a:solidFill>
                <a:latin typeface="-apple-system"/>
              </a:rPr>
              <a:t>指令</a:t>
            </a:r>
            <a:r>
              <a:rPr lang="zh-CN" altLang="en-US" b="0" i="0" dirty="0">
                <a:solidFill>
                  <a:srgbClr val="1A2029"/>
                </a:solidFill>
                <a:effectLst/>
                <a:latin typeface="-apple-system"/>
              </a:rPr>
              <a:t>管理本地</a:t>
            </a:r>
            <a:r>
              <a:rPr lang="en-US" altLang="zh-CN" b="0" i="0" dirty="0">
                <a:solidFill>
                  <a:srgbClr val="1A2029"/>
                </a:solidFill>
                <a:effectLst/>
                <a:latin typeface="-apple-system"/>
              </a:rPr>
              <a:t>Worker</a:t>
            </a:r>
            <a:r>
              <a:rPr lang="zh-CN" altLang="en-US" b="0" i="0" dirty="0">
                <a:solidFill>
                  <a:srgbClr val="1A2029"/>
                </a:solidFill>
                <a:effectLst/>
                <a:latin typeface="-apple-system"/>
              </a:rPr>
              <a:t>进程，</a:t>
            </a:r>
            <a:br>
              <a:rPr lang="en-US" altLang="zh-CN" b="0" i="0" dirty="0">
                <a:solidFill>
                  <a:srgbClr val="1A2029"/>
                </a:solidFill>
                <a:effectLst/>
                <a:latin typeface="-apple-system"/>
              </a:rPr>
            </a:br>
            <a:r>
              <a:rPr lang="zh-CN" altLang="en-US" b="0" i="0" dirty="0">
                <a:solidFill>
                  <a:srgbClr val="1A2029"/>
                </a:solidFill>
                <a:effectLst/>
                <a:latin typeface="-apple-system"/>
              </a:rPr>
              <a:t>可</a:t>
            </a:r>
            <a:r>
              <a:rPr lang="en-US" altLang="zh-CN" dirty="0">
                <a:solidFill>
                  <a:srgbClr val="1A2029"/>
                </a:solidFill>
                <a:latin typeface="-apple-system"/>
              </a:rPr>
              <a:t>fail-fast</a:t>
            </a:r>
            <a:r>
              <a:rPr lang="zh-CN" altLang="en-US" b="0" i="0" dirty="0">
                <a:solidFill>
                  <a:srgbClr val="1A2029"/>
                </a:solidFill>
                <a:effectLst/>
                <a:latin typeface="-apple-system"/>
              </a:rPr>
              <a:t>快速报错</a:t>
            </a:r>
            <a:r>
              <a:rPr lang="en-US" altLang="zh-CN" b="0" i="0" dirty="0">
                <a:solidFill>
                  <a:srgbClr val="1A2029"/>
                </a:solidFill>
                <a:effectLst/>
                <a:latin typeface="-apple-system"/>
              </a:rPr>
              <a:t>+</a:t>
            </a:r>
            <a:r>
              <a:rPr lang="zh-CN" altLang="en-US" b="0" i="0" dirty="0">
                <a:solidFill>
                  <a:srgbClr val="1A2029"/>
                </a:solidFill>
                <a:effectLst/>
                <a:latin typeface="-apple-system"/>
              </a:rPr>
              <a:t>无状态特性</a:t>
            </a:r>
            <a:r>
              <a:rPr lang="zh-CN" altLang="en-US" dirty="0">
                <a:solidFill>
                  <a:prstClr val="black"/>
                </a:solidFill>
              </a:rPr>
              <a:t>④</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Worker</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是执行任务的进程，由</a:t>
            </a:r>
            <a:b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b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节点和端口唯一标识，负责执行多个</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Task</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并处理节</a:t>
            </a:r>
            <a:b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b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点间通信⑤</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Executor</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是</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Task</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的运行容器，可共享</a:t>
            </a:r>
            <a:b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b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Worker</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，一个</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Executor</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可运行多个</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Task</a:t>
            </a:r>
            <a:b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br>
            <a:r>
              <a:rPr lang="zh-CN" altLang="en-US" dirty="0">
                <a:solidFill>
                  <a:prstClr val="black"/>
                </a:solidFill>
              </a:rPr>
              <a:t>⑥</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Task</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是</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Spout/Bolt</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的运行实例，并行执行计算任务，</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1</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个</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Spout/Bolt</a:t>
            </a:r>
            <a:b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b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可对多个</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tasks</a:t>
            </a:r>
            <a:r>
              <a:rPr lang="zh-CN" altLang="en-US" dirty="0">
                <a:solidFill>
                  <a:prstClr val="black"/>
                </a:solidFill>
              </a:rPr>
              <a:t>，其</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数量在</a:t>
            </a:r>
            <a:r>
              <a:rPr kumimoji="0" lang="en-US" altLang="zh-CN" b="0" i="0" u="none" strike="noStrike" kern="1200" cap="none" spc="0" normalizeH="0" baseline="0" noProof="0" dirty="0">
                <a:ln>
                  <a:noFill/>
                </a:ln>
                <a:solidFill>
                  <a:prstClr val="black"/>
                </a:solidFill>
                <a:effectLst/>
                <a:uLnTx/>
                <a:uFillTx/>
                <a:latin typeface="Arial" charset="0"/>
                <a:ea typeface="宋体" charset="-122"/>
                <a:cs typeface="+mn-cs"/>
              </a:rPr>
              <a:t>Topology</a:t>
            </a:r>
            <a:r>
              <a:rPr kumimoji="0" lang="zh-CN" altLang="en-US" b="0" i="0" u="none" strike="noStrike" kern="1200" cap="none" spc="0" normalizeH="0" baseline="0" noProof="0" dirty="0">
                <a:ln>
                  <a:noFill/>
                </a:ln>
                <a:solidFill>
                  <a:prstClr val="black"/>
                </a:solidFill>
                <a:effectLst/>
                <a:uLnTx/>
                <a:uFillTx/>
                <a:latin typeface="Arial" charset="0"/>
                <a:ea typeface="宋体" charset="-122"/>
                <a:cs typeface="+mn-cs"/>
              </a:rPr>
              <a:t>中配置后固定。</a:t>
            </a:r>
            <a:endParaRPr kumimoji="0" lang="zh-CN" altLang="en-US" sz="20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C0F80C4-F8B4-049B-3A60-DDA642A0A49D}"/>
              </a:ext>
            </a:extLst>
          </p:cNvPr>
          <p:cNvSpPr txBox="1"/>
          <p:nvPr/>
        </p:nvSpPr>
        <p:spPr>
          <a:xfrm>
            <a:off x="0" y="5902013"/>
            <a:ext cx="6495143" cy="923330"/>
          </a:xfrm>
          <a:prstGeom prst="rect">
            <a:avLst/>
          </a:prstGeom>
          <a:noFill/>
        </p:spPr>
        <p:txBody>
          <a:bodyPr wrap="square">
            <a:spAutoFit/>
          </a:bodyPr>
          <a:lstStyle/>
          <a:p>
            <a:r>
              <a:rPr lang="en-US" altLang="zh-CN" dirty="0"/>
              <a:t>【</a:t>
            </a:r>
            <a:r>
              <a:rPr lang="zh-CN" altLang="en-US" dirty="0"/>
              <a:t>运行模式</a:t>
            </a:r>
            <a:r>
              <a:rPr lang="en-US" altLang="zh-CN" dirty="0"/>
              <a:t>】</a:t>
            </a:r>
            <a:r>
              <a:rPr lang="zh-CN" altLang="en-US" dirty="0"/>
              <a:t>分本地和分布式：本地模式单进程线程模拟</a:t>
            </a:r>
            <a:r>
              <a:rPr lang="en-US" altLang="zh-CN" dirty="0"/>
              <a:t>Spout</a:t>
            </a:r>
            <a:r>
              <a:rPr lang="zh-CN" altLang="en-US" dirty="0"/>
              <a:t>和</a:t>
            </a:r>
            <a:r>
              <a:rPr lang="en-US" altLang="zh-CN" dirty="0"/>
              <a:t>Bolt</a:t>
            </a:r>
            <a:r>
              <a:rPr lang="zh-CN" altLang="en-US" dirty="0"/>
              <a:t>，适用于开发和测试；分布式模式多进程多线程集群运行，</a:t>
            </a:r>
            <a:r>
              <a:rPr lang="en-US" altLang="zh-CN" dirty="0"/>
              <a:t>Nimbus</a:t>
            </a:r>
            <a:r>
              <a:rPr lang="zh-CN" altLang="en-US" dirty="0"/>
              <a:t>负责代码分发和工作进程分配，实现故障重分配。</a:t>
            </a:r>
          </a:p>
        </p:txBody>
      </p:sp>
    </p:spTree>
    <p:extLst>
      <p:ext uri="{BB962C8B-B14F-4D97-AF65-F5344CB8AC3E}">
        <p14:creationId xmlns:p14="http://schemas.microsoft.com/office/powerpoint/2010/main" val="366840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DB3FE863-C72E-D08E-9BCA-DD08D92405D0}"/>
            </a:ext>
          </a:extLst>
        </p:cNvPr>
        <p:cNvGrpSpPr/>
        <p:nvPr/>
      </p:nvGrpSpPr>
      <p:grpSpPr>
        <a:xfrm>
          <a:off x="0" y="0"/>
          <a:ext cx="0" cy="0"/>
          <a:chOff x="0" y="0"/>
          <a:chExt cx="0" cy="0"/>
        </a:xfrm>
      </p:grpSpPr>
      <p:grpSp>
        <p:nvGrpSpPr>
          <p:cNvPr id="15" name="组合 14">
            <a:extLst>
              <a:ext uri="{FF2B5EF4-FFF2-40B4-BE49-F238E27FC236}">
                <a16:creationId xmlns:a16="http://schemas.microsoft.com/office/drawing/2014/main" id="{6021F850-757C-B4BD-79E6-57438C6ACA5A}"/>
              </a:ext>
            </a:extLst>
          </p:cNvPr>
          <p:cNvGrpSpPr/>
          <p:nvPr/>
        </p:nvGrpSpPr>
        <p:grpSpPr>
          <a:xfrm>
            <a:off x="3810000" y="10886"/>
            <a:ext cx="5334000" cy="3265714"/>
            <a:chOff x="3810000" y="10886"/>
            <a:chExt cx="5334000" cy="3265714"/>
          </a:xfrm>
        </p:grpSpPr>
        <p:pic>
          <p:nvPicPr>
            <p:cNvPr id="4" name="图片 3">
              <a:extLst>
                <a:ext uri="{FF2B5EF4-FFF2-40B4-BE49-F238E27FC236}">
                  <a16:creationId xmlns:a16="http://schemas.microsoft.com/office/drawing/2014/main" id="{1C72EE51-151D-7803-8A45-6CC35876DC2D}"/>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810000" y="10886"/>
              <a:ext cx="5334000" cy="3265714"/>
            </a:xfrm>
            <a:prstGeom prst="rect">
              <a:avLst/>
            </a:prstGeom>
          </p:spPr>
        </p:pic>
        <p:sp>
          <p:nvSpPr>
            <p:cNvPr id="10" name="文本框 9">
              <a:extLst>
                <a:ext uri="{FF2B5EF4-FFF2-40B4-BE49-F238E27FC236}">
                  <a16:creationId xmlns:a16="http://schemas.microsoft.com/office/drawing/2014/main" id="{1A70DCFB-A059-B89A-B170-704582404BE7}"/>
                </a:ext>
              </a:extLst>
            </p:cNvPr>
            <p:cNvSpPr txBox="1"/>
            <p:nvPr/>
          </p:nvSpPr>
          <p:spPr>
            <a:xfrm>
              <a:off x="4953000" y="1035769"/>
              <a:ext cx="1828800"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CN" altLang="en-US" sz="1400" dirty="0">
                  <a:latin typeface="楷体" panose="02010609060101010101" pitchFamily="49" charset="-122"/>
                  <a:ea typeface="楷体" panose="02010609060101010101" pitchFamily="49" charset="-122"/>
                </a:rPr>
                <a:t>每个</a:t>
              </a:r>
              <a:r>
                <a:rPr lang="en-US" altLang="zh-CN" sz="1400" dirty="0">
                  <a:latin typeface="楷体" panose="02010609060101010101" pitchFamily="49" charset="-122"/>
                  <a:ea typeface="楷体" panose="02010609060101010101" pitchFamily="49" charset="-122"/>
                </a:rPr>
                <a:t>Topology</a:t>
              </a:r>
              <a:r>
                <a:rPr lang="zh-CN" altLang="en-US" sz="1400" dirty="0">
                  <a:latin typeface="楷体" panose="02010609060101010101" pitchFamily="49" charset="-122"/>
                  <a:ea typeface="楷体" panose="02010609060101010101" pitchFamily="49" charset="-122"/>
                </a:rPr>
                <a:t>中都含一个</a:t>
              </a:r>
              <a:r>
                <a:rPr lang="en-US" altLang="zh-CN" sz="1400" dirty="0">
                  <a:latin typeface="楷体" panose="02010609060101010101" pitchFamily="49" charset="-122"/>
                  <a:ea typeface="楷体" panose="02010609060101010101" pitchFamily="49" charset="-122"/>
                </a:rPr>
                <a:t>Acker</a:t>
              </a:r>
              <a:r>
                <a:rPr lang="zh-CN" altLang="en-US" sz="1400" dirty="0">
                  <a:latin typeface="楷体" panose="02010609060101010101" pitchFamily="49" charset="-122"/>
                  <a:ea typeface="楷体" panose="02010609060101010101" pitchFamily="49" charset="-122"/>
                </a:rPr>
                <a:t>组件</a:t>
              </a:r>
            </a:p>
          </p:txBody>
        </p:sp>
      </p:grpSp>
      <p:pic>
        <p:nvPicPr>
          <p:cNvPr id="11" name="图片 10">
            <a:extLst>
              <a:ext uri="{FF2B5EF4-FFF2-40B4-BE49-F238E27FC236}">
                <a16:creationId xmlns:a16="http://schemas.microsoft.com/office/drawing/2014/main" id="{40E6F85F-7383-057A-F26C-E9B8B81F18CD}"/>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rcRect b="14055"/>
          <a:stretch/>
        </p:blipFill>
        <p:spPr>
          <a:xfrm>
            <a:off x="4644022" y="3337944"/>
            <a:ext cx="4556902" cy="1862208"/>
          </a:xfrm>
          <a:prstGeom prst="rect">
            <a:avLst/>
          </a:prstGeom>
        </p:spPr>
      </p:pic>
      <p:sp>
        <p:nvSpPr>
          <p:cNvPr id="8" name="文本框 7">
            <a:extLst>
              <a:ext uri="{FF2B5EF4-FFF2-40B4-BE49-F238E27FC236}">
                <a16:creationId xmlns:a16="http://schemas.microsoft.com/office/drawing/2014/main" id="{93B91F3B-58E9-7A82-B6C6-69BBF5BF7594}"/>
              </a:ext>
            </a:extLst>
          </p:cNvPr>
          <p:cNvSpPr txBox="1"/>
          <p:nvPr/>
        </p:nvSpPr>
        <p:spPr>
          <a:xfrm>
            <a:off x="-97745" y="-76200"/>
            <a:ext cx="4364945" cy="270843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工作机制</a:t>
            </a:r>
            <a:r>
              <a:rPr kumimoji="0" lang="en-US" altLang="zh-CN" sz="17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非本地模式下，客户端通过</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Thrift</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调用接口上传代码到</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Nimbus</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并启动提交。</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Nimbus</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进行任务分配并同步</a:t>
            </a:r>
            <a:r>
              <a:rPr lang="zh-CN" altLang="en-US" sz="1700" dirty="0">
                <a:solidFill>
                  <a:prstClr val="black"/>
                </a:solidFill>
              </a:rPr>
              <a:t>信息给</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Zookeeper</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Supervisor</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定期获取任务分配信息，若</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Topology</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代码缺失会从</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Nimbus</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下载代码，并根据分配信息同步</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Worker</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Worker</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根据分配的</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tasks</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信息，启动多个</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Executor</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线程，同时实例化</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Spout</a:t>
            </a:r>
            <a:r>
              <a:rPr lang="en-US" altLang="zh-CN" sz="1700" dirty="0">
                <a:solidFill>
                  <a:prstClr val="black"/>
                </a:solidFill>
              </a:rPr>
              <a:t>/</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Bolt</a:t>
            </a:r>
            <a:r>
              <a:rPr lang="en-US" altLang="zh-CN" sz="1700" dirty="0">
                <a:solidFill>
                  <a:prstClr val="black"/>
                </a:solidFill>
              </a:rPr>
              <a:t>/</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Acker</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等组件，待所有通讯网络连接启动完毕，此</a:t>
            </a:r>
            <a:r>
              <a:rPr kumimoji="0" lang="en-US" altLang="zh-CN" sz="1700" b="0" i="0" u="none" strike="noStrike" kern="1200" cap="none" spc="0" normalizeH="0" baseline="0" noProof="0" dirty="0">
                <a:ln>
                  <a:noFill/>
                </a:ln>
                <a:solidFill>
                  <a:prstClr val="black"/>
                </a:solidFill>
                <a:effectLst/>
                <a:uLnTx/>
                <a:uFillTx/>
                <a:latin typeface="Arial" charset="0"/>
                <a:ea typeface="宋体" charset="-122"/>
                <a:cs typeface="+mn-cs"/>
              </a:rPr>
              <a:t>Storm</a:t>
            </a:r>
            <a:r>
              <a:rPr kumimoji="0" lang="zh-CN" altLang="en-US" sz="1700" b="0" i="0" u="none" strike="noStrike" kern="1200" cap="none" spc="0" normalizeH="0" baseline="0" noProof="0" dirty="0">
                <a:ln>
                  <a:noFill/>
                </a:ln>
                <a:solidFill>
                  <a:prstClr val="black"/>
                </a:solidFill>
                <a:effectLst/>
                <a:uLnTx/>
                <a:uFillTx/>
                <a:latin typeface="Arial" charset="0"/>
                <a:ea typeface="宋体" charset="-122"/>
                <a:cs typeface="+mn-cs"/>
              </a:rPr>
              <a:t>系统即进工作状态</a:t>
            </a:r>
          </a:p>
        </p:txBody>
      </p:sp>
      <p:sp>
        <p:nvSpPr>
          <p:cNvPr id="6" name="文本框 5">
            <a:extLst>
              <a:ext uri="{FF2B5EF4-FFF2-40B4-BE49-F238E27FC236}">
                <a16:creationId xmlns:a16="http://schemas.microsoft.com/office/drawing/2014/main" id="{A6BC6805-14ED-4A0D-A3ED-5181DED92D32}"/>
              </a:ext>
            </a:extLst>
          </p:cNvPr>
          <p:cNvSpPr txBox="1"/>
          <p:nvPr/>
        </p:nvSpPr>
        <p:spPr>
          <a:xfrm>
            <a:off x="-73478" y="3021891"/>
            <a:ext cx="9198202" cy="1077218"/>
          </a:xfrm>
          <a:prstGeom prst="rect">
            <a:avLst/>
          </a:prstGeom>
          <a:noFill/>
        </p:spPr>
        <p:txBody>
          <a:bodyPr wrap="square">
            <a:spAutoFit/>
          </a:bodyPr>
          <a:lstStyle/>
          <a:p>
            <a:r>
              <a:rPr lang="en-US" altLang="zh-CN" sz="1600" dirty="0"/>
              <a:t>【ACK</a:t>
            </a:r>
            <a:r>
              <a:rPr lang="zh-CN" altLang="en-US" sz="1600" dirty="0"/>
              <a:t>机制</a:t>
            </a:r>
            <a:r>
              <a:rPr lang="en-US" altLang="zh-CN" sz="1600" dirty="0"/>
              <a:t>】</a:t>
            </a:r>
            <a:r>
              <a:rPr lang="zh-CN" altLang="en-US" sz="1600" u="sng" dirty="0">
                <a:effectLst>
                  <a:outerShdw blurRad="38100" dist="38100" dir="2700000" algn="tl">
                    <a:srgbClr val="000000">
                      <a:alpha val="43137"/>
                    </a:srgbClr>
                  </a:outerShdw>
                </a:effectLst>
              </a:rPr>
              <a:t>确保每个</a:t>
            </a:r>
            <a:r>
              <a:rPr lang="en-US" altLang="zh-CN" sz="1600" u="sng" dirty="0">
                <a:effectLst>
                  <a:outerShdw blurRad="38100" dist="38100" dir="2700000" algn="tl">
                    <a:srgbClr val="000000">
                      <a:alpha val="43137"/>
                    </a:srgbClr>
                  </a:outerShdw>
                </a:effectLst>
              </a:rPr>
              <a:t>tuple</a:t>
            </a:r>
            <a:r>
              <a:rPr lang="zh-CN" altLang="en-US" sz="1600" u="sng" dirty="0">
                <a:effectLst>
                  <a:outerShdw blurRad="38100" dist="38100" dir="2700000" algn="tl">
                    <a:srgbClr val="000000">
                      <a:alpha val="43137"/>
                    </a:srgbClr>
                  </a:outerShdw>
                </a:effectLst>
              </a:rPr>
              <a:t>及其子</a:t>
            </a:r>
            <a:r>
              <a:rPr lang="en-US" altLang="zh-CN" sz="1600" u="sng" dirty="0">
                <a:effectLst>
                  <a:outerShdw blurRad="38100" dist="38100" dir="2700000" algn="tl">
                    <a:srgbClr val="000000">
                      <a:alpha val="43137"/>
                    </a:srgbClr>
                  </a:outerShdw>
                </a:effectLst>
              </a:rPr>
              <a:t>tuples</a:t>
            </a:r>
            <a:r>
              <a:rPr lang="zh-CN" altLang="en-US" sz="1600" u="sng" dirty="0">
                <a:effectLst>
                  <a:outerShdw blurRad="38100" dist="38100" dir="2700000" algn="tl">
                    <a:srgbClr val="000000">
                      <a:alpha val="43137"/>
                    </a:srgbClr>
                  </a:outerShdw>
                </a:effectLst>
              </a:rPr>
              <a:t>在设定时限内处理</a:t>
            </a:r>
            <a:r>
              <a:rPr lang="en-US" altLang="zh-CN" sz="1600" u="sng" dirty="0">
                <a:effectLst>
                  <a:outerShdw blurRad="38100" dist="38100" dir="2700000" algn="tl">
                    <a:srgbClr val="000000">
                      <a:alpha val="43137"/>
                    </a:srgbClr>
                  </a:outerShdw>
                </a:effectLst>
              </a:rPr>
              <a:t>,</a:t>
            </a:r>
            <a:r>
              <a:rPr lang="zh-CN" altLang="en-US" sz="1600" u="sng" dirty="0">
                <a:effectLst>
                  <a:outerShdw blurRad="38100" dist="38100" dir="2700000" algn="tl">
                    <a:srgbClr val="000000">
                      <a:alpha val="43137"/>
                    </a:srgbClr>
                  </a:outerShdw>
                </a:effectLst>
              </a:rPr>
              <a:t>默认</a:t>
            </a:r>
            <a:r>
              <a:rPr lang="en-US" altLang="zh-CN" sz="1600" u="sng" dirty="0">
                <a:effectLst>
                  <a:outerShdw blurRad="38100" dist="38100" dir="2700000" algn="tl">
                    <a:srgbClr val="000000">
                      <a:alpha val="43137"/>
                    </a:srgbClr>
                  </a:outerShdw>
                </a:effectLst>
              </a:rPr>
              <a:t>30s</a:t>
            </a:r>
            <a:r>
              <a:rPr lang="zh-CN" altLang="en-US" sz="1600" dirty="0"/>
              <a:t>。</a:t>
            </a:r>
            <a:r>
              <a:rPr lang="en-US" altLang="zh-CN" sz="1600" dirty="0"/>
              <a:t>Acker</a:t>
            </a:r>
            <a:br>
              <a:rPr lang="en-US" altLang="zh-CN" sz="1600" dirty="0"/>
            </a:br>
            <a:r>
              <a:rPr lang="zh-CN" altLang="en-US" sz="1600" dirty="0"/>
              <a:t>组件跟踪</a:t>
            </a:r>
            <a:r>
              <a:rPr lang="en-US" altLang="zh-CN" sz="1600" dirty="0"/>
              <a:t>tuple</a:t>
            </a:r>
            <a:r>
              <a:rPr lang="zh-CN" altLang="en-US" sz="1600" dirty="0"/>
              <a:t>处理状态，可设多个</a:t>
            </a:r>
            <a:r>
              <a:rPr lang="en-US" altLang="zh-CN" sz="1600" dirty="0"/>
              <a:t>Acker Task</a:t>
            </a:r>
            <a:r>
              <a:rPr lang="zh-CN" altLang="en-US" sz="1600" dirty="0"/>
              <a:t>。</a:t>
            </a:r>
            <a:r>
              <a:rPr lang="en-US" altLang="zh-CN" sz="1600" dirty="0"/>
              <a:t>Acker</a:t>
            </a:r>
            <a:r>
              <a:rPr lang="zh-CN" altLang="en-US" sz="1600" dirty="0"/>
              <a:t>还用于</a:t>
            </a:r>
            <a:r>
              <a:rPr lang="en-US" altLang="zh-CN" sz="1600" dirty="0"/>
              <a:t>Spout</a:t>
            </a:r>
            <a:r>
              <a:rPr lang="zh-CN" altLang="en-US" sz="1600" dirty="0"/>
              <a:t>限流，</a:t>
            </a:r>
            <a:br>
              <a:rPr lang="en-US" altLang="zh-CN" sz="1600" dirty="0"/>
            </a:br>
            <a:r>
              <a:rPr lang="zh-CN" altLang="en-US" sz="1600" dirty="0"/>
              <a:t>防止发送过快</a:t>
            </a:r>
            <a:r>
              <a:rPr lang="en-US" altLang="zh-CN" sz="1600" dirty="0"/>
              <a:t>Bolt</a:t>
            </a:r>
            <a:r>
              <a:rPr lang="zh-CN" altLang="en-US" sz="1600" dirty="0"/>
              <a:t>来不及处理。</a:t>
            </a:r>
            <a:r>
              <a:rPr lang="en-US" altLang="zh-CN" sz="1600" dirty="0"/>
              <a:t>Tuple Tree</a:t>
            </a:r>
            <a:r>
              <a:rPr lang="zh-CN" altLang="en-US" sz="1600" dirty="0"/>
              <a:t>动态更新（👇下图，如果</a:t>
            </a:r>
            <a:r>
              <a:rPr lang="en-US" altLang="zh-CN" sz="1600" dirty="0"/>
              <a:t>A</a:t>
            </a:r>
            <a:r>
              <a:rPr lang="zh-CN" altLang="en-US" sz="1600" dirty="0"/>
              <a:t>执行了，状态树就没有</a:t>
            </a:r>
            <a:r>
              <a:rPr lang="en-US" altLang="zh-CN" sz="1600" dirty="0"/>
              <a:t>A</a:t>
            </a:r>
            <a:r>
              <a:rPr lang="zh-CN" altLang="en-US" sz="1600" dirty="0"/>
              <a:t>了），反映</a:t>
            </a:r>
            <a:r>
              <a:rPr lang="en-US" altLang="zh-CN" sz="1600" dirty="0"/>
              <a:t>tuple</a:t>
            </a:r>
            <a:r>
              <a:rPr lang="zh-CN" altLang="en-US" sz="1600" dirty="0"/>
              <a:t>处理状态，直至所有</a:t>
            </a:r>
            <a:r>
              <a:rPr lang="en-US" altLang="zh-CN" sz="1600" dirty="0"/>
              <a:t>tuple</a:t>
            </a:r>
            <a:r>
              <a:rPr lang="zh-CN" altLang="en-US" sz="1600" dirty="0"/>
              <a:t>处理完（被移除状态树）</a:t>
            </a:r>
          </a:p>
        </p:txBody>
      </p:sp>
      <p:sp>
        <p:nvSpPr>
          <p:cNvPr id="7" name="TextBox 11">
            <a:extLst>
              <a:ext uri="{FF2B5EF4-FFF2-40B4-BE49-F238E27FC236}">
                <a16:creationId xmlns:a16="http://schemas.microsoft.com/office/drawing/2014/main" id="{CE9C7228-ED80-CD07-70EF-3CDC601A6346}"/>
              </a:ext>
            </a:extLst>
          </p:cNvPr>
          <p:cNvSpPr txBox="1">
            <a:spLocks noChangeArrowheads="1"/>
          </p:cNvSpPr>
          <p:nvPr/>
        </p:nvSpPr>
        <p:spPr bwMode="auto">
          <a:xfrm>
            <a:off x="-55335" y="2656444"/>
            <a:ext cx="5562600" cy="4001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17</a:t>
            </a:r>
            <a:r>
              <a:rPr lang="en-US" altLang="zh-CN" sz="2000" b="1" dirty="0">
                <a:solidFill>
                  <a:prstClr val="black"/>
                </a:solidFill>
                <a:latin typeface="微软雅黑" panose="020B0503020204020204" pitchFamily="34" charset="-122"/>
                <a:ea typeface="微软雅黑" panose="020B0503020204020204" pitchFamily="34" charset="-122"/>
              </a:rPr>
              <a:t>.3</a:t>
            </a: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ACK</a:t>
            </a:r>
            <a:r>
              <a:rPr lang="zh-CN" altLang="en-US" sz="2000" b="1" dirty="0">
                <a:solidFill>
                  <a:prstClr val="black"/>
                </a:solidFill>
                <a:latin typeface="微软雅黑" panose="020B0503020204020204" pitchFamily="34" charset="-122"/>
                <a:ea typeface="微软雅黑" panose="020B0503020204020204" pitchFamily="34" charset="-122"/>
              </a:rPr>
              <a:t>机制和</a:t>
            </a:r>
            <a:r>
              <a:rPr lang="en-US" altLang="zh-CN" sz="2000" b="1" dirty="0">
                <a:solidFill>
                  <a:prstClr val="black"/>
                </a:solidFill>
                <a:latin typeface="微软雅黑" panose="020B0503020204020204" pitchFamily="34" charset="-122"/>
                <a:ea typeface="微软雅黑" panose="020B0503020204020204" pitchFamily="34" charset="-122"/>
              </a:rPr>
              <a:t>ACK</a:t>
            </a:r>
            <a:r>
              <a:rPr lang="zh-CN" altLang="en-US" sz="2000" b="1" dirty="0">
                <a:solidFill>
                  <a:prstClr val="black"/>
                </a:solidFill>
                <a:latin typeface="微软雅黑" panose="020B0503020204020204" pitchFamily="34" charset="-122"/>
                <a:ea typeface="微软雅黑" panose="020B0503020204020204" pitchFamily="34" charset="-122"/>
              </a:rPr>
              <a:t>算法</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TextBox 11">
            <a:extLst>
              <a:ext uri="{FF2B5EF4-FFF2-40B4-BE49-F238E27FC236}">
                <a16:creationId xmlns:a16="http://schemas.microsoft.com/office/drawing/2014/main" id="{D844B58E-814B-88E0-3509-859296A848D4}"/>
              </a:ext>
            </a:extLst>
          </p:cNvPr>
          <p:cNvSpPr txBox="1">
            <a:spLocks noChangeArrowheads="1"/>
          </p:cNvSpPr>
          <p:nvPr/>
        </p:nvSpPr>
        <p:spPr bwMode="auto">
          <a:xfrm>
            <a:off x="-40821" y="3977244"/>
            <a:ext cx="5562600" cy="4001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17</a:t>
            </a:r>
            <a:r>
              <a:rPr lang="en-US" altLang="zh-CN" sz="2000" b="1" dirty="0">
                <a:solidFill>
                  <a:prstClr val="black"/>
                </a:solidFill>
                <a:latin typeface="微软雅黑" panose="020B0503020204020204" pitchFamily="34" charset="-122"/>
                <a:ea typeface="微软雅黑" panose="020B0503020204020204" pitchFamily="34" charset="-122"/>
              </a:rPr>
              <a:t>.4 </a:t>
            </a:r>
            <a:r>
              <a:rPr lang="zh-CN" altLang="en-US" sz="2000" b="1" dirty="0">
                <a:solidFill>
                  <a:prstClr val="black"/>
                </a:solidFill>
                <a:latin typeface="微软雅黑" panose="020B0503020204020204" pitchFamily="34" charset="-122"/>
                <a:ea typeface="微软雅黑" panose="020B0503020204020204" pitchFamily="34" charset="-122"/>
              </a:rPr>
              <a:t>容错机制</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06D188C-0442-5645-AAF7-296E5C966BF1}"/>
              </a:ext>
            </a:extLst>
          </p:cNvPr>
          <p:cNvSpPr txBox="1"/>
          <p:nvPr/>
        </p:nvSpPr>
        <p:spPr>
          <a:xfrm>
            <a:off x="0" y="4269048"/>
            <a:ext cx="9277123" cy="2585323"/>
          </a:xfrm>
          <a:prstGeom prst="rect">
            <a:avLst/>
          </a:prstGeom>
          <a:noFill/>
        </p:spPr>
        <p:txBody>
          <a:bodyPr wrap="square">
            <a:spAutoFit/>
          </a:bodyPr>
          <a:lstStyle/>
          <a:p>
            <a:r>
              <a:rPr lang="zh-CN" altLang="en-US" dirty="0"/>
              <a:t>在任务</a:t>
            </a:r>
            <a:r>
              <a:rPr lang="en-US" altLang="zh-CN" dirty="0"/>
              <a:t>(</a:t>
            </a:r>
            <a:r>
              <a:rPr lang="zh-CN" altLang="en-US" dirty="0"/>
              <a:t>线程</a:t>
            </a:r>
            <a:r>
              <a:rPr lang="en-US" altLang="zh-CN" dirty="0"/>
              <a:t>)</a:t>
            </a:r>
            <a:r>
              <a:rPr lang="zh-CN" altLang="en-US" dirty="0"/>
              <a:t>、组件</a:t>
            </a:r>
            <a:r>
              <a:rPr lang="en-US" altLang="zh-CN" dirty="0"/>
              <a:t>(</a:t>
            </a:r>
            <a:r>
              <a:rPr lang="zh-CN" altLang="en-US" dirty="0"/>
              <a:t>进程</a:t>
            </a:r>
            <a:r>
              <a:rPr lang="en-US" altLang="zh-CN" dirty="0"/>
              <a:t>)</a:t>
            </a:r>
            <a:r>
              <a:rPr lang="zh-CN" altLang="en-US" dirty="0"/>
              <a:t>、节点</a:t>
            </a:r>
            <a:r>
              <a:rPr lang="en-US" altLang="zh-CN" dirty="0"/>
              <a:t>(</a:t>
            </a:r>
            <a:r>
              <a:rPr lang="zh-CN" altLang="en-US" dirty="0"/>
              <a:t>系统</a:t>
            </a:r>
            <a:r>
              <a:rPr lang="en-US" altLang="zh-CN" dirty="0"/>
              <a:t>)</a:t>
            </a:r>
            <a:r>
              <a:rPr lang="zh-CN" altLang="en-US" dirty="0"/>
              <a:t>层面</a:t>
            </a:r>
            <a:br>
              <a:rPr lang="en-US" altLang="zh-CN" dirty="0"/>
            </a:br>
            <a:r>
              <a:rPr lang="zh-CN" altLang="en-US" dirty="0"/>
              <a:t>实现容错。</a:t>
            </a:r>
            <a:r>
              <a:rPr lang="zh-CN" altLang="en-US" b="1" u="sng" dirty="0">
                <a:effectLst>
                  <a:outerShdw blurRad="38100" dist="38100" dir="2700000" algn="tl">
                    <a:srgbClr val="000000">
                      <a:alpha val="43137"/>
                    </a:srgbClr>
                  </a:outerShdw>
                </a:effectLst>
              </a:rPr>
              <a:t>①任务级容错</a:t>
            </a:r>
            <a:r>
              <a:rPr lang="zh-CN" altLang="en-US" dirty="0"/>
              <a:t>：</a:t>
            </a:r>
            <a:r>
              <a:rPr lang="en-US" altLang="zh-CN" dirty="0"/>
              <a:t> </a:t>
            </a:r>
            <a:r>
              <a:rPr lang="en-US" altLang="zh-CN" dirty="0">
                <a:solidFill>
                  <a:schemeClr val="bg1"/>
                </a:solidFill>
                <a:highlight>
                  <a:srgbClr val="000000"/>
                </a:highlight>
              </a:rPr>
              <a:t>Blot</a:t>
            </a:r>
            <a:r>
              <a:rPr lang="zh-CN" altLang="en-US" dirty="0">
                <a:solidFill>
                  <a:schemeClr val="bg1"/>
                </a:solidFill>
                <a:highlight>
                  <a:srgbClr val="000000"/>
                </a:highlight>
              </a:rPr>
              <a:t>故障</a:t>
            </a:r>
            <a:r>
              <a:rPr lang="en-US" altLang="zh-CN" dirty="0">
                <a:solidFill>
                  <a:schemeClr val="bg1"/>
                </a:solidFill>
                <a:highlight>
                  <a:srgbClr val="000000"/>
                </a:highlight>
              </a:rPr>
              <a:t>:</a:t>
            </a:r>
            <a:r>
              <a:rPr lang="zh-CN" altLang="en-US" dirty="0"/>
              <a:t>通过</a:t>
            </a:r>
            <a:r>
              <a:rPr lang="en-US" altLang="zh-CN" dirty="0"/>
              <a:t>Acker</a:t>
            </a:r>
          </a:p>
          <a:p>
            <a:r>
              <a:rPr lang="zh-CN" altLang="en-US" dirty="0"/>
              <a:t>监控</a:t>
            </a:r>
            <a:r>
              <a:rPr lang="en-US" altLang="zh-CN" dirty="0"/>
              <a:t>Blot</a:t>
            </a:r>
            <a:r>
              <a:rPr lang="zh-CN" altLang="en-US" dirty="0"/>
              <a:t>对</a:t>
            </a:r>
            <a:r>
              <a:rPr lang="en-US" altLang="zh-CN" dirty="0"/>
              <a:t>tuple</a:t>
            </a:r>
            <a:r>
              <a:rPr lang="zh-CN" altLang="en-US" dirty="0"/>
              <a:t>处理，故障时对该</a:t>
            </a:r>
            <a:r>
              <a:rPr lang="en-US" altLang="zh-CN" dirty="0"/>
              <a:t>Bolt</a:t>
            </a:r>
            <a:r>
              <a:rPr lang="zh-CN" altLang="en-US" dirty="0"/>
              <a:t>关联</a:t>
            </a:r>
            <a:r>
              <a:rPr lang="en-US" altLang="zh-CN" dirty="0"/>
              <a:t>task</a:t>
            </a:r>
            <a:r>
              <a:rPr lang="zh-CN" altLang="en-US" b="1" u="sng" dirty="0">
                <a:effectLst>
                  <a:outerShdw blurRad="38100" dist="38100" dir="2700000" algn="tl">
                    <a:srgbClr val="000000">
                      <a:alpha val="43137"/>
                    </a:srgbClr>
                  </a:outerShdw>
                </a:effectLst>
              </a:rPr>
              <a:t>全</a:t>
            </a:r>
            <a:r>
              <a:rPr lang="zh-CN" altLang="en-US" dirty="0"/>
              <a:t>设超</a:t>
            </a:r>
            <a:endParaRPr lang="en-US" altLang="zh-CN" dirty="0"/>
          </a:p>
          <a:p>
            <a:r>
              <a:rPr lang="zh-CN" altLang="en-US" dirty="0"/>
              <a:t>时</a:t>
            </a:r>
            <a:r>
              <a:rPr lang="en-US" altLang="zh-CN" dirty="0"/>
              <a:t>(</a:t>
            </a:r>
            <a:r>
              <a:rPr lang="zh-CN" altLang="en-US" dirty="0"/>
              <a:t>连锁，</a:t>
            </a:r>
            <a:r>
              <a:rPr lang="en-US" altLang="zh-CN" dirty="0"/>
              <a:t>spout</a:t>
            </a:r>
            <a:r>
              <a:rPr lang="zh-CN" altLang="en-US" dirty="0"/>
              <a:t>重发送数据</a:t>
            </a:r>
            <a:r>
              <a:rPr lang="en-US" altLang="zh-CN" dirty="0"/>
              <a:t>)</a:t>
            </a:r>
            <a:r>
              <a:rPr lang="en-US" altLang="zh-CN" dirty="0">
                <a:solidFill>
                  <a:schemeClr val="bg1"/>
                </a:solidFill>
                <a:highlight>
                  <a:srgbClr val="000000"/>
                </a:highlight>
              </a:rPr>
              <a:t>Acker Task</a:t>
            </a:r>
            <a:r>
              <a:rPr lang="zh-CN" altLang="en-US" dirty="0">
                <a:solidFill>
                  <a:schemeClr val="bg1"/>
                </a:solidFill>
                <a:highlight>
                  <a:srgbClr val="000000"/>
                </a:highlight>
              </a:rPr>
              <a:t>失效</a:t>
            </a:r>
            <a:r>
              <a:rPr lang="en-US" altLang="zh-CN" dirty="0">
                <a:solidFill>
                  <a:schemeClr val="bg1"/>
                </a:solidFill>
                <a:highlight>
                  <a:srgbClr val="000000"/>
                </a:highlight>
              </a:rPr>
              <a:t>:</a:t>
            </a:r>
            <a:r>
              <a:rPr lang="en-US" altLang="zh-CN" dirty="0"/>
              <a:t>Storm</a:t>
            </a:r>
            <a:r>
              <a:rPr lang="zh-CN" altLang="en-US" dirty="0"/>
              <a:t>视其监控的所有</a:t>
            </a:r>
            <a:r>
              <a:rPr lang="en-US" altLang="zh-CN" dirty="0"/>
              <a:t>tuples</a:t>
            </a:r>
            <a:r>
              <a:rPr lang="zh-CN" altLang="en-US" dirty="0"/>
              <a:t>超时失败</a:t>
            </a:r>
            <a:r>
              <a:rPr lang="en-US" altLang="zh-CN" dirty="0">
                <a:solidFill>
                  <a:schemeClr val="bg1"/>
                </a:solidFill>
                <a:highlight>
                  <a:srgbClr val="000000"/>
                </a:highlight>
              </a:rPr>
              <a:t>Spout</a:t>
            </a:r>
            <a:r>
              <a:rPr lang="zh-CN" altLang="en-US" dirty="0">
                <a:solidFill>
                  <a:schemeClr val="bg1"/>
                </a:solidFill>
                <a:highlight>
                  <a:srgbClr val="000000"/>
                </a:highlight>
              </a:rPr>
              <a:t>失败</a:t>
            </a:r>
            <a:r>
              <a:rPr lang="en-US" altLang="zh-CN" dirty="0">
                <a:solidFill>
                  <a:schemeClr val="bg1"/>
                </a:solidFill>
                <a:highlight>
                  <a:srgbClr val="000000"/>
                </a:highlight>
              </a:rPr>
              <a:t>:</a:t>
            </a:r>
            <a:r>
              <a:rPr lang="zh-CN" altLang="en-US" dirty="0"/>
              <a:t>外部设备如</a:t>
            </a:r>
            <a:r>
              <a:rPr lang="en-US" altLang="zh-CN" dirty="0"/>
              <a:t>MQ</a:t>
            </a:r>
            <a:r>
              <a:rPr lang="zh-CN" altLang="en-US" dirty="0"/>
              <a:t>队列保障消息完整性</a:t>
            </a:r>
            <a:r>
              <a:rPr lang="en-US" altLang="zh-CN" dirty="0"/>
              <a:t>,Storm</a:t>
            </a:r>
            <a:r>
              <a:rPr lang="zh-CN" altLang="en-US" dirty="0"/>
              <a:t>记录进度</a:t>
            </a:r>
            <a:r>
              <a:rPr lang="en-US" altLang="zh-CN" dirty="0"/>
              <a:t>,</a:t>
            </a:r>
            <a:r>
              <a:rPr lang="zh-CN" altLang="en-US" dirty="0"/>
              <a:t>重启后从上次成功点继续。最后均调用</a:t>
            </a:r>
            <a:r>
              <a:rPr lang="en-US" altLang="zh-CN" dirty="0"/>
              <a:t>Spout</a:t>
            </a:r>
            <a:r>
              <a:rPr lang="zh-CN" altLang="en-US" dirty="0"/>
              <a:t>的</a:t>
            </a:r>
            <a:r>
              <a:rPr lang="en-US" altLang="zh-CN" dirty="0"/>
              <a:t>fail()</a:t>
            </a:r>
            <a:r>
              <a:rPr lang="zh-CN" altLang="en-US" b="1" u="sng" dirty="0">
                <a:effectLst>
                  <a:outerShdw blurRad="38100" dist="38100" dir="2700000" algn="tl">
                    <a:srgbClr val="000000">
                      <a:alpha val="43137"/>
                    </a:srgbClr>
                  </a:outerShdw>
                </a:effectLst>
              </a:rPr>
              <a:t>②</a:t>
            </a:r>
            <a:r>
              <a:rPr lang="en-US" altLang="zh-CN" b="1" u="sng" dirty="0">
                <a:effectLst>
                  <a:outerShdw blurRad="38100" dist="38100" dir="2700000" algn="tl">
                    <a:srgbClr val="000000">
                      <a:alpha val="43137"/>
                    </a:srgbClr>
                  </a:outerShdw>
                </a:effectLst>
              </a:rPr>
              <a:t>Bolt</a:t>
            </a:r>
            <a:r>
              <a:rPr lang="zh-CN" altLang="en-US" b="1" u="sng" dirty="0">
                <a:effectLst>
                  <a:outerShdw blurRad="38100" dist="38100" dir="2700000" algn="tl">
                    <a:srgbClr val="000000">
                      <a:alpha val="43137"/>
                    </a:srgbClr>
                  </a:outerShdw>
                </a:effectLst>
              </a:rPr>
              <a:t>故障时：</a:t>
            </a:r>
            <a:r>
              <a:rPr lang="en-US" altLang="zh-CN" dirty="0">
                <a:solidFill>
                  <a:schemeClr val="bg1"/>
                </a:solidFill>
                <a:highlight>
                  <a:srgbClr val="000000"/>
                </a:highlight>
              </a:rPr>
              <a:t>Worker</a:t>
            </a:r>
            <a:r>
              <a:rPr lang="zh-CN" altLang="en-US" dirty="0">
                <a:solidFill>
                  <a:schemeClr val="bg1"/>
                </a:solidFill>
                <a:highlight>
                  <a:srgbClr val="000000"/>
                </a:highlight>
              </a:rPr>
              <a:t>失败</a:t>
            </a:r>
            <a:r>
              <a:rPr lang="en-US" altLang="zh-CN" dirty="0">
                <a:solidFill>
                  <a:schemeClr val="bg1"/>
                </a:solidFill>
                <a:highlight>
                  <a:srgbClr val="000000"/>
                </a:highlight>
              </a:rPr>
              <a:t>:</a:t>
            </a:r>
            <a:r>
              <a:rPr kumimoji="0" lang="zh-CN" altLang="en-US" sz="1800" b="0" i="0" u="none" strike="noStrike" kern="1200" cap="none" spc="0" normalizeH="0" baseline="0" noProof="0" dirty="0">
                <a:ln>
                  <a:noFill/>
                </a:ln>
                <a:solidFill>
                  <a:prstClr val="black"/>
                </a:solidFill>
                <a:effectLst/>
                <a:uLnTx/>
                <a:uFillTx/>
                <a:latin typeface="Arial" charset="0"/>
                <a:ea typeface="宋体" charset="-122"/>
                <a:cs typeface="+mn-cs"/>
              </a:rPr>
              <a:t>对应的</a:t>
            </a:r>
            <a:r>
              <a:rPr lang="en-US" altLang="zh-CN" dirty="0"/>
              <a:t>Supervisor</a:t>
            </a:r>
            <a:r>
              <a:rPr lang="zh-CN" altLang="en-US" dirty="0"/>
              <a:t>尝试重启，无心跳多次失败则</a:t>
            </a:r>
            <a:r>
              <a:rPr lang="en-US" altLang="zh-CN" dirty="0"/>
              <a:t>Nimbus</a:t>
            </a:r>
            <a:r>
              <a:rPr lang="zh-CN" altLang="en-US" dirty="0"/>
              <a:t>重新分配；</a:t>
            </a:r>
            <a:r>
              <a:rPr lang="en-US" altLang="zh-CN" dirty="0">
                <a:solidFill>
                  <a:schemeClr val="bg1"/>
                </a:solidFill>
                <a:highlight>
                  <a:srgbClr val="000000"/>
                </a:highlight>
              </a:rPr>
              <a:t>Supervisor</a:t>
            </a:r>
            <a:r>
              <a:rPr lang="zh-CN" altLang="en-US" dirty="0">
                <a:solidFill>
                  <a:schemeClr val="bg1"/>
                </a:solidFill>
                <a:highlight>
                  <a:srgbClr val="000000"/>
                </a:highlight>
              </a:rPr>
              <a:t>或</a:t>
            </a:r>
            <a:r>
              <a:rPr lang="en-US" altLang="zh-CN" dirty="0">
                <a:solidFill>
                  <a:schemeClr val="bg1"/>
                </a:solidFill>
                <a:highlight>
                  <a:srgbClr val="000000"/>
                </a:highlight>
              </a:rPr>
              <a:t>Nimbus</a:t>
            </a:r>
            <a:r>
              <a:rPr lang="zh-CN" altLang="en-US" dirty="0">
                <a:solidFill>
                  <a:schemeClr val="bg1"/>
                </a:solidFill>
                <a:highlight>
                  <a:srgbClr val="000000"/>
                </a:highlight>
              </a:rPr>
              <a:t>失败</a:t>
            </a:r>
            <a:r>
              <a:rPr lang="en-US" altLang="zh-CN" dirty="0">
                <a:solidFill>
                  <a:schemeClr val="bg1"/>
                </a:solidFill>
                <a:highlight>
                  <a:srgbClr val="000000"/>
                </a:highlight>
              </a:rPr>
              <a:t>:</a:t>
            </a:r>
            <a:r>
              <a:rPr lang="zh-CN" altLang="en-US" dirty="0"/>
              <a:t>由于其无状态且</a:t>
            </a:r>
            <a:r>
              <a:rPr lang="en-US" altLang="zh-CN" dirty="0"/>
              <a:t>fail-fast(</a:t>
            </a:r>
            <a:r>
              <a:rPr lang="zh-CN" altLang="en-US" dirty="0"/>
              <a:t>任何意外进程自毁</a:t>
            </a:r>
            <a:r>
              <a:rPr lang="en-US" altLang="zh-CN" dirty="0"/>
              <a:t>)</a:t>
            </a:r>
            <a:r>
              <a:rPr lang="zh-CN" altLang="en-US" dirty="0"/>
              <a:t>，其失败不影响运行任务，只需重启</a:t>
            </a:r>
            <a:r>
              <a:rPr lang="zh-CN" altLang="en-US" b="1" u="sng" dirty="0">
                <a:effectLst>
                  <a:outerShdw blurRad="38100" dist="38100" dir="2700000" algn="tl">
                    <a:srgbClr val="000000">
                      <a:alpha val="43137"/>
                    </a:srgbClr>
                  </a:outerShdw>
                </a:effectLst>
              </a:rPr>
              <a:t>③集群节点故障：</a:t>
            </a:r>
            <a:r>
              <a:rPr lang="en-US" altLang="zh-CN" dirty="0">
                <a:solidFill>
                  <a:schemeClr val="bg1"/>
                </a:solidFill>
                <a:highlight>
                  <a:srgbClr val="000000"/>
                </a:highlight>
              </a:rPr>
              <a:t>Storm</a:t>
            </a:r>
            <a:r>
              <a:rPr lang="zh-CN" altLang="en-US" dirty="0">
                <a:solidFill>
                  <a:schemeClr val="bg1"/>
                </a:solidFill>
                <a:highlight>
                  <a:srgbClr val="000000"/>
                </a:highlight>
              </a:rPr>
              <a:t>节点故障</a:t>
            </a:r>
            <a:r>
              <a:rPr lang="en-US" altLang="zh-CN" dirty="0">
                <a:solidFill>
                  <a:schemeClr val="bg1"/>
                </a:solidFill>
                <a:highlight>
                  <a:srgbClr val="000000"/>
                </a:highlight>
              </a:rPr>
              <a:t>:</a:t>
            </a:r>
            <a:r>
              <a:rPr lang="en-US" altLang="zh-CN" dirty="0"/>
              <a:t>Nimbus</a:t>
            </a:r>
            <a:r>
              <a:rPr lang="zh-CN" altLang="en-US" dirty="0"/>
              <a:t>迁移任务至其他节点；</a:t>
            </a:r>
            <a:r>
              <a:rPr lang="en-US" altLang="zh-CN" dirty="0"/>
              <a:t>Zookeeper</a:t>
            </a:r>
            <a:r>
              <a:rPr lang="zh-CN" altLang="en-US" dirty="0"/>
              <a:t>集群可自身容错，半数以下机器故障仍可运行</a:t>
            </a:r>
          </a:p>
        </p:txBody>
      </p:sp>
    </p:spTree>
    <p:extLst>
      <p:ext uri="{BB962C8B-B14F-4D97-AF65-F5344CB8AC3E}">
        <p14:creationId xmlns:p14="http://schemas.microsoft.com/office/powerpoint/2010/main" val="1640713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42B7CB73-8E43-FC92-EB00-7EBCEAF1B689}"/>
            </a:ext>
          </a:extLst>
        </p:cNvPr>
        <p:cNvGrpSpPr/>
        <p:nvPr/>
      </p:nvGrpSpPr>
      <p:grpSpPr>
        <a:xfrm>
          <a:off x="0" y="0"/>
          <a:ext cx="0" cy="0"/>
          <a:chOff x="0" y="0"/>
          <a:chExt cx="0" cy="0"/>
        </a:xfrm>
      </p:grpSpPr>
      <p:sp>
        <p:nvSpPr>
          <p:cNvPr id="7" name="TextBox 11">
            <a:extLst>
              <a:ext uri="{FF2B5EF4-FFF2-40B4-BE49-F238E27FC236}">
                <a16:creationId xmlns:a16="http://schemas.microsoft.com/office/drawing/2014/main" id="{FFF1313E-4176-DDA8-F88A-6C87DBD64D58}"/>
              </a:ext>
            </a:extLst>
          </p:cNvPr>
          <p:cNvSpPr txBox="1">
            <a:spLocks noChangeArrowheads="1"/>
          </p:cNvSpPr>
          <p:nvPr/>
        </p:nvSpPr>
        <p:spPr bwMode="auto">
          <a:xfrm>
            <a:off x="-44449" y="3629"/>
            <a:ext cx="5562600" cy="40011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ACK</a:t>
            </a:r>
            <a:r>
              <a:rPr lang="zh-CN" altLang="en-US" sz="2000" b="1" dirty="0">
                <a:solidFill>
                  <a:prstClr val="black"/>
                </a:solidFill>
                <a:latin typeface="微软雅黑" panose="020B0503020204020204" pitchFamily="34" charset="-122"/>
                <a:ea typeface="微软雅黑" panose="020B0503020204020204" pitchFamily="34" charset="-122"/>
              </a:rPr>
              <a:t>实例</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文本框 2">
            <a:extLst>
              <a:ext uri="{FF2B5EF4-FFF2-40B4-BE49-F238E27FC236}">
                <a16:creationId xmlns:a16="http://schemas.microsoft.com/office/drawing/2014/main" id="{7588ECD7-4483-687F-F0E8-15F5A4D7BA37}"/>
              </a:ext>
            </a:extLst>
          </p:cNvPr>
          <p:cNvSpPr txBox="1"/>
          <p:nvPr/>
        </p:nvSpPr>
        <p:spPr>
          <a:xfrm>
            <a:off x="-54428" y="304800"/>
            <a:ext cx="9198428" cy="830997"/>
          </a:xfrm>
          <a:prstGeom prst="rect">
            <a:avLst/>
          </a:prstGeom>
          <a:noFill/>
        </p:spPr>
        <p:txBody>
          <a:bodyPr wrap="square">
            <a:spAutoFit/>
          </a:bodyPr>
          <a:lstStyle/>
          <a:p>
            <a:r>
              <a:rPr lang="en-US" altLang="zh-CN" sz="1600" dirty="0">
                <a:latin typeface="楷体" panose="02010609060101010101" pitchFamily="49" charset="-122"/>
                <a:ea typeface="楷体" panose="02010609060101010101" pitchFamily="49" charset="-122"/>
              </a:rPr>
              <a:t>Storm</a:t>
            </a:r>
            <a:r>
              <a:rPr lang="zh-CN" altLang="en-US" sz="1600" dirty="0">
                <a:latin typeface="楷体" panose="02010609060101010101" pitchFamily="49" charset="-122"/>
                <a:ea typeface="楷体" panose="02010609060101010101" pitchFamily="49" charset="-122"/>
              </a:rPr>
              <a:t>的</a:t>
            </a:r>
            <a:r>
              <a:rPr lang="en-US" altLang="zh-CN" sz="1600" dirty="0">
                <a:latin typeface="楷体" panose="02010609060101010101" pitchFamily="49" charset="-122"/>
                <a:ea typeface="楷体" panose="02010609060101010101" pitchFamily="49" charset="-122"/>
              </a:rPr>
              <a:t>Acker</a:t>
            </a:r>
            <a:r>
              <a:rPr lang="zh-CN" altLang="en-US" sz="1600" dirty="0">
                <a:latin typeface="楷体" panose="02010609060101010101" pitchFamily="49" charset="-122"/>
                <a:ea typeface="楷体" panose="02010609060101010101" pitchFamily="49" charset="-122"/>
              </a:rPr>
              <a:t>通过</a:t>
            </a:r>
            <a:r>
              <a:rPr lang="en-US" altLang="zh-CN" sz="1600" dirty="0">
                <a:latin typeface="楷体" panose="02010609060101010101" pitchFamily="49" charset="-122"/>
                <a:ea typeface="楷体" panose="02010609060101010101" pitchFamily="49" charset="-122"/>
              </a:rPr>
              <a:t>XOR</a:t>
            </a:r>
            <a:r>
              <a:rPr lang="zh-CN" altLang="en-US" sz="1600" dirty="0">
                <a:latin typeface="楷体" panose="02010609060101010101" pitchFamily="49" charset="-122"/>
                <a:ea typeface="楷体" panose="02010609060101010101" pitchFamily="49" charset="-122"/>
              </a:rPr>
              <a:t>异或算法跟踪</a:t>
            </a:r>
            <a:r>
              <a:rPr lang="en-US" altLang="zh-CN" sz="1600" dirty="0">
                <a:latin typeface="楷体" panose="02010609060101010101" pitchFamily="49" charset="-122"/>
                <a:ea typeface="楷体" panose="02010609060101010101" pitchFamily="49" charset="-122"/>
              </a:rPr>
              <a:t>tuple</a:t>
            </a:r>
            <a:r>
              <a:rPr lang="zh-CN" altLang="en-US" sz="1600" dirty="0">
                <a:latin typeface="楷体" panose="02010609060101010101" pitchFamily="49" charset="-122"/>
                <a:ea typeface="楷体" panose="02010609060101010101" pitchFamily="49" charset="-122"/>
              </a:rPr>
              <a:t>处理状态。</a:t>
            </a:r>
            <a:r>
              <a:rPr lang="en-US" altLang="zh-CN" sz="1600" dirty="0">
                <a:latin typeface="楷体" panose="02010609060101010101" pitchFamily="49" charset="-122"/>
                <a:ea typeface="楷体" panose="02010609060101010101" pitchFamily="49" charset="-122"/>
              </a:rPr>
              <a:t>Spout</a:t>
            </a:r>
            <a:r>
              <a:rPr lang="zh-CN" altLang="en-US" sz="1600" dirty="0">
                <a:latin typeface="楷体" panose="02010609060101010101" pitchFamily="49" charset="-122"/>
                <a:ea typeface="楷体" panose="02010609060101010101" pitchFamily="49" charset="-122"/>
              </a:rPr>
              <a:t>生成</a:t>
            </a:r>
            <a:r>
              <a:rPr lang="en-US" altLang="zh-CN" sz="1600" dirty="0">
                <a:latin typeface="楷体" panose="02010609060101010101" pitchFamily="49" charset="-122"/>
                <a:ea typeface="楷体" panose="02010609060101010101" pitchFamily="49" charset="-122"/>
              </a:rPr>
              <a:t>tuple</a:t>
            </a:r>
            <a:r>
              <a:rPr lang="zh-CN" altLang="en-US" sz="1600" dirty="0">
                <a:latin typeface="楷体" panose="02010609060101010101" pitchFamily="49" charset="-122"/>
                <a:ea typeface="楷体" panose="02010609060101010101" pitchFamily="49" charset="-122"/>
              </a:rPr>
              <a:t>时通知</a:t>
            </a:r>
            <a:r>
              <a:rPr lang="en-US" altLang="zh-CN" sz="1600" dirty="0">
                <a:latin typeface="楷体" panose="02010609060101010101" pitchFamily="49" charset="-122"/>
                <a:ea typeface="楷体" panose="02010609060101010101" pitchFamily="49" charset="-122"/>
              </a:rPr>
              <a:t>Acker</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Acker</a:t>
            </a:r>
            <a:r>
              <a:rPr lang="zh-CN" altLang="en-US" sz="1600" dirty="0">
                <a:latin typeface="楷体" panose="02010609060101010101" pitchFamily="49" charset="-122"/>
                <a:ea typeface="楷体" panose="02010609060101010101" pitchFamily="49" charset="-122"/>
              </a:rPr>
              <a:t>更新校验值。</a:t>
            </a:r>
            <a:r>
              <a:rPr lang="en-US" altLang="zh-CN" sz="1600" dirty="0">
                <a:latin typeface="楷体" panose="02010609060101010101" pitchFamily="49" charset="-122"/>
                <a:ea typeface="楷体" panose="02010609060101010101" pitchFamily="49" charset="-122"/>
              </a:rPr>
              <a:t>Bolt</a:t>
            </a:r>
            <a:r>
              <a:rPr lang="zh-CN" altLang="en-US" sz="1600" dirty="0">
                <a:latin typeface="楷体" panose="02010609060101010101" pitchFamily="49" charset="-122"/>
                <a:ea typeface="楷体" panose="02010609060101010101" pitchFamily="49" charset="-122"/>
              </a:rPr>
              <a:t>处理</a:t>
            </a:r>
            <a:r>
              <a:rPr lang="en-US" altLang="zh-CN" sz="1600" dirty="0">
                <a:latin typeface="楷体" panose="02010609060101010101" pitchFamily="49" charset="-122"/>
                <a:ea typeface="楷体" panose="02010609060101010101" pitchFamily="49" charset="-122"/>
              </a:rPr>
              <a:t>tuple</a:t>
            </a:r>
            <a:r>
              <a:rPr lang="zh-CN" altLang="en-US" sz="1600" dirty="0">
                <a:latin typeface="楷体" panose="02010609060101010101" pitchFamily="49" charset="-122"/>
                <a:ea typeface="楷体" panose="02010609060101010101" pitchFamily="49" charset="-122"/>
              </a:rPr>
              <a:t>后发送</a:t>
            </a:r>
            <a:r>
              <a:rPr lang="en-US" altLang="zh-CN" sz="1600" dirty="0">
                <a:latin typeface="楷体" panose="02010609060101010101" pitchFamily="49" charset="-122"/>
                <a:ea typeface="楷体" panose="02010609060101010101" pitchFamily="49" charset="-122"/>
              </a:rPr>
              <a:t>Ack</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Acker</a:t>
            </a:r>
            <a:r>
              <a:rPr lang="zh-CN" altLang="en-US" sz="1600" dirty="0">
                <a:latin typeface="楷体" panose="02010609060101010101" pitchFamily="49" charset="-122"/>
                <a:ea typeface="楷体" panose="02010609060101010101" pitchFamily="49" charset="-122"/>
              </a:rPr>
              <a:t>更新校验值。当校验值</a:t>
            </a:r>
            <a:r>
              <a:rPr lang="en-US" altLang="zh-CN" sz="1600" dirty="0">
                <a:latin typeface="楷体" panose="02010609060101010101" pitchFamily="49" charset="-122"/>
                <a:ea typeface="楷体" panose="02010609060101010101" pitchFamily="49" charset="-122"/>
              </a:rPr>
              <a:t>=0:Tuple Tree</a:t>
            </a:r>
            <a:r>
              <a:rPr lang="zh-CN" altLang="en-US" sz="1600" dirty="0">
                <a:latin typeface="楷体" panose="02010609060101010101" pitchFamily="49" charset="-122"/>
                <a:ea typeface="楷体" panose="02010609060101010101" pitchFamily="49" charset="-122"/>
              </a:rPr>
              <a:t>处理完毕。极低概率下相同</a:t>
            </a:r>
            <a:r>
              <a:rPr lang="en-US" altLang="zh-CN" sz="1600" dirty="0">
                <a:latin typeface="楷体" panose="02010609060101010101" pitchFamily="49" charset="-122"/>
                <a:ea typeface="楷体" panose="02010609060101010101" pitchFamily="49" charset="-122"/>
              </a:rPr>
              <a:t>ID</a:t>
            </a:r>
            <a:r>
              <a:rPr lang="zh-CN" altLang="en-US" sz="1600" dirty="0">
                <a:latin typeface="楷体" panose="02010609060101010101" pitchFamily="49" charset="-122"/>
                <a:ea typeface="楷体" panose="02010609060101010101" pitchFamily="49" charset="-122"/>
              </a:rPr>
              <a:t>衍生</a:t>
            </a:r>
            <a:r>
              <a:rPr lang="en-US" altLang="zh-CN" sz="1600" dirty="0">
                <a:latin typeface="楷体" panose="02010609060101010101" pitchFamily="49" charset="-122"/>
                <a:ea typeface="楷体" panose="02010609060101010101" pitchFamily="49" charset="-122"/>
              </a:rPr>
              <a:t>tuple</a:t>
            </a:r>
            <a:r>
              <a:rPr lang="zh-CN" altLang="en-US" sz="1600" dirty="0">
                <a:latin typeface="楷体" panose="02010609060101010101" pitchFamily="49" charset="-122"/>
                <a:ea typeface="楷体" panose="02010609060101010101" pitchFamily="49" charset="-122"/>
              </a:rPr>
              <a:t>可能导致误判，但几乎可忽略。最终，</a:t>
            </a:r>
            <a:r>
              <a:rPr lang="en-US" altLang="zh-CN" sz="1600" dirty="0">
                <a:latin typeface="楷体" panose="02010609060101010101" pitchFamily="49" charset="-122"/>
                <a:ea typeface="楷体" panose="02010609060101010101" pitchFamily="49" charset="-122"/>
              </a:rPr>
              <a:t>Acker</a:t>
            </a:r>
            <a:r>
              <a:rPr lang="zh-CN" altLang="en-US" sz="1600" dirty="0">
                <a:latin typeface="楷体" panose="02010609060101010101" pitchFamily="49" charset="-122"/>
                <a:ea typeface="楷体" panose="02010609060101010101" pitchFamily="49" charset="-122"/>
              </a:rPr>
              <a:t>根据处理结果调用</a:t>
            </a:r>
            <a:r>
              <a:rPr lang="en-US" altLang="zh-CN" sz="1600" dirty="0">
                <a:latin typeface="楷体" panose="02010609060101010101" pitchFamily="49" charset="-122"/>
                <a:ea typeface="楷体" panose="02010609060101010101" pitchFamily="49" charset="-122"/>
              </a:rPr>
              <a:t>Spout</a:t>
            </a:r>
            <a:r>
              <a:rPr lang="zh-CN" altLang="en-US" sz="1600" dirty="0">
                <a:latin typeface="楷体" panose="02010609060101010101" pitchFamily="49" charset="-122"/>
                <a:ea typeface="楷体" panose="02010609060101010101" pitchFamily="49" charset="-122"/>
              </a:rPr>
              <a:t>的</a:t>
            </a:r>
            <a:r>
              <a:rPr lang="en-US" altLang="zh-CN" sz="1600" dirty="0">
                <a:latin typeface="楷体" panose="02010609060101010101" pitchFamily="49" charset="-122"/>
                <a:ea typeface="楷体" panose="02010609060101010101" pitchFamily="49" charset="-122"/>
              </a:rPr>
              <a:t>ack()</a:t>
            </a:r>
            <a:r>
              <a:rPr lang="zh-CN" altLang="en-US" sz="1600" dirty="0">
                <a:latin typeface="楷体" panose="02010609060101010101" pitchFamily="49" charset="-122"/>
                <a:ea typeface="楷体" panose="02010609060101010101" pitchFamily="49" charset="-122"/>
              </a:rPr>
              <a:t>或</a:t>
            </a:r>
            <a:r>
              <a:rPr lang="en-US" altLang="zh-CN" sz="1600" dirty="0">
                <a:latin typeface="楷体" panose="02010609060101010101" pitchFamily="49" charset="-122"/>
                <a:ea typeface="楷体" panose="02010609060101010101" pitchFamily="49" charset="-122"/>
              </a:rPr>
              <a:t>fail()</a:t>
            </a:r>
            <a:r>
              <a:rPr lang="zh-CN" altLang="en-US" sz="1600" dirty="0">
                <a:latin typeface="楷体" panose="02010609060101010101" pitchFamily="49" charset="-122"/>
                <a:ea typeface="楷体" panose="02010609060101010101" pitchFamily="49" charset="-122"/>
              </a:rPr>
              <a:t>方法</a:t>
            </a:r>
          </a:p>
        </p:txBody>
      </p:sp>
      <p:sp>
        <p:nvSpPr>
          <p:cNvPr id="57" name="文本框 56">
            <a:extLst>
              <a:ext uri="{FF2B5EF4-FFF2-40B4-BE49-F238E27FC236}">
                <a16:creationId xmlns:a16="http://schemas.microsoft.com/office/drawing/2014/main" id="{0874C18D-A8C4-27FC-4F2D-A70083F2F9F1}"/>
              </a:ext>
            </a:extLst>
          </p:cNvPr>
          <p:cNvSpPr txBox="1"/>
          <p:nvPr/>
        </p:nvSpPr>
        <p:spPr>
          <a:xfrm>
            <a:off x="-76200" y="4841926"/>
            <a:ext cx="9296400" cy="2062103"/>
          </a:xfrm>
          <a:prstGeom prst="rect">
            <a:avLst/>
          </a:prstGeom>
          <a:noFill/>
        </p:spPr>
        <p:txBody>
          <a:bodyPr wrap="square">
            <a:spAutoFit/>
          </a:bodyPr>
          <a:lstStyle/>
          <a:p>
            <a:r>
              <a:rPr lang="zh-CN" altLang="en-US" sz="1600" dirty="0"/>
              <a:t>该</a:t>
            </a:r>
            <a:r>
              <a:rPr lang="en-US" altLang="zh-CN" sz="1600" dirty="0"/>
              <a:t>Topology</a:t>
            </a:r>
            <a:r>
              <a:rPr lang="zh-CN" altLang="en-US" sz="1600" dirty="0"/>
              <a:t>包含</a:t>
            </a:r>
            <a:r>
              <a:rPr lang="en-US" altLang="zh-CN" sz="1600" dirty="0"/>
              <a:t>1</a:t>
            </a:r>
            <a:r>
              <a:rPr lang="zh-CN" altLang="en-US" sz="1600" dirty="0"/>
              <a:t>个</a:t>
            </a:r>
            <a:r>
              <a:rPr lang="en-US" altLang="zh-CN" sz="1600" dirty="0"/>
              <a:t>Spout</a:t>
            </a:r>
            <a:r>
              <a:rPr lang="zh-CN" altLang="en-US" sz="1600" dirty="0"/>
              <a:t>，</a:t>
            </a:r>
            <a:r>
              <a:rPr lang="en-US" altLang="zh-CN" sz="1600" dirty="0"/>
              <a:t>3</a:t>
            </a:r>
            <a:r>
              <a:rPr lang="zh-CN" altLang="en-US" sz="1600" dirty="0"/>
              <a:t>个</a:t>
            </a:r>
            <a:r>
              <a:rPr lang="en-US" altLang="zh-CN" sz="1600" dirty="0"/>
              <a:t>Bolts</a:t>
            </a:r>
            <a:r>
              <a:rPr lang="zh-CN" altLang="en-US" sz="1600" dirty="0"/>
              <a:t>。</a:t>
            </a:r>
            <a:endParaRPr lang="en-US" altLang="zh-CN" sz="1600" dirty="0"/>
          </a:p>
          <a:p>
            <a:r>
              <a:rPr lang="en-US" altLang="zh-CN" sz="1600" dirty="0"/>
              <a:t>【</a:t>
            </a:r>
            <a:r>
              <a:rPr lang="zh-CN" altLang="en-US" sz="1600" dirty="0"/>
              <a:t>步骤</a:t>
            </a:r>
            <a:r>
              <a:rPr lang="en-US" altLang="zh-CN" sz="1600" dirty="0"/>
              <a:t>】</a:t>
            </a:r>
            <a:r>
              <a:rPr lang="zh-CN" altLang="en-US" sz="1600" dirty="0"/>
              <a:t>①</a:t>
            </a:r>
            <a:r>
              <a:rPr lang="en-US" altLang="zh-CN" sz="1600" dirty="0"/>
              <a:t>Spout</a:t>
            </a:r>
            <a:r>
              <a:rPr lang="zh-CN" altLang="en-US" sz="1600" dirty="0"/>
              <a:t>读入数据后生成</a:t>
            </a:r>
            <a:r>
              <a:rPr lang="en-US" altLang="zh-CN" sz="1600" dirty="0"/>
              <a:t>2</a:t>
            </a:r>
            <a:r>
              <a:rPr lang="zh-CN" altLang="en-US" sz="1600" dirty="0"/>
              <a:t>个</a:t>
            </a:r>
            <a:r>
              <a:rPr lang="en-US" altLang="zh-CN" sz="1600" dirty="0"/>
              <a:t>tuples</a:t>
            </a:r>
            <a:r>
              <a:rPr lang="zh-CN" altLang="en-US" sz="1600" dirty="0"/>
              <a:t>（</a:t>
            </a:r>
            <a:r>
              <a:rPr lang="en-US" altLang="zh-CN" sz="1600" dirty="0" err="1"/>
              <a:t>msgId</a:t>
            </a:r>
            <a:r>
              <a:rPr lang="zh-CN" altLang="en-US" sz="1600" dirty="0"/>
              <a:t>分别为</a:t>
            </a:r>
            <a:r>
              <a:rPr lang="en-US" altLang="zh-CN" sz="1600" dirty="0"/>
              <a:t>1001</a:t>
            </a:r>
            <a:r>
              <a:rPr lang="zh-CN" altLang="en-US" sz="1600" dirty="0"/>
              <a:t>和</a:t>
            </a:r>
            <a:r>
              <a:rPr lang="en-US" altLang="zh-CN" sz="1600" dirty="0"/>
              <a:t>1010</a:t>
            </a:r>
            <a:r>
              <a:rPr lang="zh-CN" altLang="en-US" sz="1600" dirty="0"/>
              <a:t>）通知</a:t>
            </a:r>
            <a:r>
              <a:rPr lang="en-US" altLang="zh-CN" sz="1600" dirty="0"/>
              <a:t>Acker</a:t>
            </a:r>
            <a:r>
              <a:rPr lang="zh-CN" altLang="en-US" sz="1600" dirty="0"/>
              <a:t>②</a:t>
            </a:r>
            <a:r>
              <a:rPr lang="en-US" altLang="zh-CN" sz="1600" dirty="0"/>
              <a:t>tuple1001</a:t>
            </a:r>
            <a:r>
              <a:rPr lang="zh-CN" altLang="en-US" sz="1600" dirty="0"/>
              <a:t>流入</a:t>
            </a:r>
            <a:r>
              <a:rPr lang="en-US" altLang="zh-CN" sz="1600" dirty="0"/>
              <a:t>Bolt1</a:t>
            </a:r>
            <a:r>
              <a:rPr lang="zh-CN" altLang="en-US" sz="1600" dirty="0"/>
              <a:t>，处理完后产生新</a:t>
            </a:r>
            <a:r>
              <a:rPr lang="en-US" altLang="zh-CN" sz="1600" dirty="0"/>
              <a:t>tuple 1110</a:t>
            </a:r>
            <a:r>
              <a:rPr lang="zh-CN" altLang="en-US" sz="1600" dirty="0"/>
              <a:t>，</a:t>
            </a:r>
            <a:r>
              <a:rPr lang="en-US" altLang="zh-CN" sz="1600" dirty="0"/>
              <a:t>Bolt1</a:t>
            </a:r>
            <a:r>
              <a:rPr lang="zh-CN" altLang="en-US" sz="1600" dirty="0"/>
              <a:t>向</a:t>
            </a:r>
            <a:r>
              <a:rPr lang="en-US" altLang="zh-CN" sz="1600" dirty="0"/>
              <a:t>Acker</a:t>
            </a:r>
            <a:r>
              <a:rPr lang="zh-CN" altLang="en-US" sz="1600" dirty="0"/>
              <a:t>发送了</a:t>
            </a:r>
            <a:r>
              <a:rPr lang="en-US" altLang="zh-CN" sz="1600" dirty="0"/>
              <a:t>tuple 1001</a:t>
            </a:r>
            <a:r>
              <a:rPr lang="zh-CN" altLang="en-US" sz="1600" dirty="0"/>
              <a:t>的</a:t>
            </a:r>
            <a:r>
              <a:rPr lang="en-US" altLang="zh-CN" sz="1600" dirty="0"/>
              <a:t>Ack</a:t>
            </a:r>
            <a:r>
              <a:rPr lang="zh-CN" altLang="en-US" sz="1600" dirty="0"/>
              <a:t>；</a:t>
            </a:r>
            <a:r>
              <a:rPr lang="en-US" altLang="zh-CN" sz="1600" dirty="0"/>
              <a:t>tuple 1010</a:t>
            </a:r>
            <a:r>
              <a:rPr lang="zh-CN" altLang="en-US" sz="1600" dirty="0"/>
              <a:t>流入</a:t>
            </a:r>
            <a:r>
              <a:rPr lang="en-US" altLang="zh-CN" sz="1600" dirty="0"/>
              <a:t>Bolt2</a:t>
            </a:r>
            <a:r>
              <a:rPr lang="zh-CN" altLang="en-US" sz="1600" dirty="0"/>
              <a:t>，处理后产生新</a:t>
            </a:r>
            <a:r>
              <a:rPr lang="en-US" altLang="zh-CN" sz="1600" dirty="0"/>
              <a:t>tuple 1111</a:t>
            </a:r>
            <a:r>
              <a:rPr lang="zh-CN" altLang="en-US" sz="1600" dirty="0"/>
              <a:t>，</a:t>
            </a:r>
            <a:r>
              <a:rPr lang="en-US" altLang="zh-CN" sz="1600" dirty="0"/>
              <a:t>Bolt2</a:t>
            </a:r>
            <a:r>
              <a:rPr lang="zh-CN" altLang="en-US" sz="1600" dirty="0"/>
              <a:t>向</a:t>
            </a:r>
            <a:r>
              <a:rPr lang="en-US" altLang="zh-CN" sz="1600" dirty="0"/>
              <a:t>Acker</a:t>
            </a:r>
            <a:r>
              <a:rPr lang="zh-CN" altLang="en-US" sz="1600" dirty="0"/>
              <a:t>发送</a:t>
            </a:r>
            <a:r>
              <a:rPr lang="en-US" altLang="zh-CN" sz="1600" dirty="0"/>
              <a:t>tuple 1010</a:t>
            </a:r>
            <a:r>
              <a:rPr lang="zh-CN" altLang="en-US" sz="1600" dirty="0"/>
              <a:t>的</a:t>
            </a:r>
            <a:r>
              <a:rPr lang="en-US" altLang="zh-CN" sz="1600" dirty="0"/>
              <a:t>Ack</a:t>
            </a:r>
            <a:r>
              <a:rPr lang="zh-CN" altLang="en-US" sz="1600" dirty="0"/>
              <a:t>③</a:t>
            </a:r>
            <a:r>
              <a:rPr lang="en-US" altLang="zh-CN" sz="1600" dirty="0"/>
              <a:t>tuples 1110</a:t>
            </a:r>
            <a:r>
              <a:rPr lang="zh-CN" altLang="en-US" sz="1600" dirty="0"/>
              <a:t>和</a:t>
            </a:r>
            <a:r>
              <a:rPr lang="en-US" altLang="zh-CN" sz="1600" dirty="0"/>
              <a:t>1111</a:t>
            </a:r>
            <a:r>
              <a:rPr lang="zh-CN" altLang="en-US" sz="1600" dirty="0"/>
              <a:t>流向</a:t>
            </a:r>
            <a:r>
              <a:rPr lang="en-US" altLang="zh-CN" sz="1600" dirty="0"/>
              <a:t>Bolt3</a:t>
            </a:r>
            <a:r>
              <a:rPr lang="zh-CN" altLang="en-US" sz="1600" dirty="0"/>
              <a:t>，处理后不再有新</a:t>
            </a:r>
            <a:r>
              <a:rPr lang="en-US" altLang="zh-CN" sz="1600" dirty="0"/>
              <a:t>tuple</a:t>
            </a:r>
            <a:r>
              <a:rPr lang="zh-CN" altLang="en-US" sz="1600" dirty="0"/>
              <a:t>产生，</a:t>
            </a:r>
            <a:r>
              <a:rPr lang="en-US" altLang="zh-CN" sz="1600" dirty="0"/>
              <a:t>Bolt3</a:t>
            </a:r>
            <a:r>
              <a:rPr lang="zh-CN" altLang="en-US" sz="1600" dirty="0"/>
              <a:t>向</a:t>
            </a:r>
            <a:r>
              <a:rPr lang="en-US" altLang="zh-CN" sz="1600" dirty="0"/>
              <a:t>Acker</a:t>
            </a:r>
            <a:r>
              <a:rPr lang="zh-CN" altLang="en-US" sz="1600" dirty="0"/>
              <a:t>发送了处理结果的</a:t>
            </a:r>
            <a:r>
              <a:rPr lang="en-US" altLang="zh-CN" sz="1600" dirty="0"/>
              <a:t>Ack</a:t>
            </a:r>
            <a:r>
              <a:rPr lang="zh-CN" altLang="en-US" sz="1600" dirty="0"/>
              <a:t>。</a:t>
            </a:r>
            <a:endParaRPr lang="en-US" altLang="zh-CN" sz="1600" dirty="0"/>
          </a:p>
          <a:p>
            <a:r>
              <a:rPr lang="en-US" altLang="zh-CN" sz="1600" dirty="0"/>
              <a:t>【ack-</a:t>
            </a:r>
            <a:r>
              <a:rPr lang="en-US" altLang="zh-CN" sz="1600" dirty="0" err="1"/>
              <a:t>val</a:t>
            </a:r>
            <a:r>
              <a:rPr lang="zh-CN" altLang="en-US" sz="1600" dirty="0"/>
              <a:t>校验值步骤</a:t>
            </a:r>
            <a:r>
              <a:rPr lang="en-US" altLang="zh-CN" sz="1600" dirty="0"/>
              <a:t>】</a:t>
            </a:r>
          </a:p>
          <a:p>
            <a:r>
              <a:rPr lang="zh-CN" altLang="en-US" sz="1600" dirty="0"/>
              <a:t>①初始化</a:t>
            </a:r>
            <a:r>
              <a:rPr lang="en-US" altLang="zh-CN" sz="1600" dirty="0"/>
              <a:t>ack-</a:t>
            </a:r>
            <a:r>
              <a:rPr lang="en-US" altLang="zh-CN" sz="1600" dirty="0" err="1"/>
              <a:t>val</a:t>
            </a:r>
            <a:r>
              <a:rPr lang="en-US" altLang="zh-CN" sz="1600" dirty="0"/>
              <a:t> = 0000</a:t>
            </a:r>
            <a:r>
              <a:rPr lang="zh-CN" altLang="en-US" sz="1600" dirty="0"/>
              <a:t>；步骤一结束时 </a:t>
            </a:r>
            <a:r>
              <a:rPr lang="en-US" altLang="zh-CN" sz="1600" dirty="0"/>
              <a:t>ack-</a:t>
            </a:r>
            <a:r>
              <a:rPr lang="en-US" altLang="zh-CN" sz="1600" dirty="0" err="1"/>
              <a:t>val</a:t>
            </a:r>
            <a:r>
              <a:rPr lang="en-US" altLang="zh-CN" sz="1600" dirty="0"/>
              <a:t> = 0000 XOR 1001 XOR 1010 = 0011;</a:t>
            </a:r>
          </a:p>
          <a:p>
            <a:r>
              <a:rPr lang="zh-CN" altLang="en-US" sz="1600" dirty="0"/>
              <a:t>②</a:t>
            </a:r>
            <a:r>
              <a:rPr lang="en-US" altLang="zh-CN" sz="1600" dirty="0"/>
              <a:t>Bolt1</a:t>
            </a:r>
            <a:r>
              <a:rPr lang="zh-CN" altLang="en-US" sz="1600" dirty="0"/>
              <a:t>在送出的</a:t>
            </a:r>
            <a:r>
              <a:rPr lang="en-US" altLang="zh-CN" sz="1600" dirty="0"/>
              <a:t>Ack</a:t>
            </a:r>
            <a:r>
              <a:rPr lang="zh-CN" altLang="en-US" sz="1600" dirty="0"/>
              <a:t>消息中包含</a:t>
            </a:r>
            <a:r>
              <a:rPr lang="en-US" altLang="zh-CN" sz="1600" dirty="0"/>
              <a:t>tmp-ack-val-1 = 1001 XOR 1110 = 0111</a:t>
            </a:r>
            <a:r>
              <a:rPr lang="zh-CN" altLang="en-US" sz="1600" dirty="0"/>
              <a:t>；</a:t>
            </a:r>
            <a:r>
              <a:rPr lang="en-US" altLang="zh-CN" sz="1600" dirty="0"/>
              <a:t>Acker</a:t>
            </a:r>
            <a:r>
              <a:rPr lang="zh-CN" altLang="en-US" sz="1600" dirty="0"/>
              <a:t>收到</a:t>
            </a:r>
            <a:r>
              <a:rPr lang="en-US" altLang="zh-CN" sz="1600" dirty="0"/>
              <a:t>Bolt1</a:t>
            </a:r>
            <a:r>
              <a:rPr lang="zh-CN" altLang="en-US" sz="1600" dirty="0"/>
              <a:t>的</a:t>
            </a:r>
            <a:r>
              <a:rPr lang="en-US" altLang="zh-CN" sz="1600" dirty="0"/>
              <a:t>Ack</a:t>
            </a:r>
            <a:r>
              <a:rPr lang="zh-CN" altLang="en-US" sz="1600" dirty="0"/>
              <a:t>消息，</a:t>
            </a:r>
          </a:p>
        </p:txBody>
      </p:sp>
      <p:pic>
        <p:nvPicPr>
          <p:cNvPr id="60" name="图片 59">
            <a:extLst>
              <a:ext uri="{FF2B5EF4-FFF2-40B4-BE49-F238E27FC236}">
                <a16:creationId xmlns:a16="http://schemas.microsoft.com/office/drawing/2014/main" id="{BE391335-B13B-B463-272A-866A2F2A4F0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contrast="40000"/>
                    </a14:imgEffect>
                  </a14:imgLayer>
                </a14:imgProps>
              </a:ext>
            </a:extLst>
          </a:blip>
          <a:stretch>
            <a:fillRect/>
          </a:stretch>
        </p:blipFill>
        <p:spPr>
          <a:xfrm>
            <a:off x="39451" y="1065854"/>
            <a:ext cx="9010669" cy="3761558"/>
          </a:xfrm>
          <a:prstGeom prst="rect">
            <a:avLst/>
          </a:prstGeom>
        </p:spPr>
      </p:pic>
    </p:spTree>
    <p:extLst>
      <p:ext uri="{BB962C8B-B14F-4D97-AF65-F5344CB8AC3E}">
        <p14:creationId xmlns:p14="http://schemas.microsoft.com/office/powerpoint/2010/main" val="30396655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7731</TotalTime>
  <Words>4927</Words>
  <Application>Microsoft Office PowerPoint</Application>
  <PresentationFormat>全屏显示(4:3)</PresentationFormat>
  <Paragraphs>150</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-apple-system</vt:lpstr>
      <vt:lpstr>楷体</vt:lpstr>
      <vt:lpstr>宋体</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谨谦 蒋</cp:lastModifiedBy>
  <cp:revision>522</cp:revision>
  <dcterms:created xsi:type="dcterms:W3CDTF">2010-07-16T22:48:55Z</dcterms:created>
  <dcterms:modified xsi:type="dcterms:W3CDTF">2025-01-05T11:49:31Z</dcterms:modified>
</cp:coreProperties>
</file>