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14" r:id="rId3"/>
    <p:sldId id="315" r:id="rId4"/>
    <p:sldId id="316" r:id="rId5"/>
    <p:sldId id="317" r:id="rId6"/>
    <p:sldId id="318" r:id="rId7"/>
    <p:sldId id="319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21F1"/>
    <a:srgbClr val="0823A8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41" autoAdjust="0"/>
  </p:normalViewPr>
  <p:slideViewPr>
    <p:cSldViewPr>
      <p:cViewPr varScale="1">
        <p:scale>
          <a:sx n="69" d="100"/>
          <a:sy n="69" d="100"/>
        </p:scale>
        <p:origin x="142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2025-01-05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2025-01-05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4FF27-9D04-5529-572B-880EF5051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F0C5AA1F-C036-2D26-9EB1-F407987B83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CC181932-D14A-415D-C134-67DA2B06BE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1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80E70-8A95-9564-FD72-C3E77D43B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35B34522-7491-BF36-0DF7-E6461FE364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1A4AFC2B-F506-2B8E-5E18-0F2C6DE334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4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83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January 5, 2025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January 5,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January 5,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http://img.blog.csdn.net/20160229162039400?watermark/2/text/aHR0cDovL2Jsb2cuY3Nkbi5uZXQv/font/5a6L5L2T/fontsize/400/fill/I0JBQkFCMA==/dissolve/70/gravity/Cen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http://images.cnblogs.com/cnblogs_com/barrenlake/745774/o_FIFO.png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12.pn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6661415-37ED-CE6B-4BAF-3D3A5C25BC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8166" r="7845" b="10921"/>
          <a:stretch/>
        </p:blipFill>
        <p:spPr>
          <a:xfrm>
            <a:off x="4419600" y="-27709"/>
            <a:ext cx="4724400" cy="25423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AB6AC6-2B32-28E6-0C1D-88CC53355089}"/>
              </a:ext>
            </a:extLst>
          </p:cNvPr>
          <p:cNvSpPr txBox="1"/>
          <p:nvPr/>
        </p:nvSpPr>
        <p:spPr>
          <a:xfrm>
            <a:off x="2209800" y="-2770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18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内存计算模型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15B007-59B5-ED9F-2F60-7FA3CE10D8CB}"/>
              </a:ext>
            </a:extLst>
          </p:cNvPr>
          <p:cNvSpPr txBox="1"/>
          <p:nvPr/>
        </p:nvSpPr>
        <p:spPr>
          <a:xfrm>
            <a:off x="-76200" y="304800"/>
            <a:ext cx="9220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/>
              <a:t>：利用内存技术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（列存储格式、数据分区与压缩、增量写入</a:t>
            </a:r>
            <a:b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、无汇总表）</a:t>
            </a:r>
            <a:r>
              <a:rPr lang="zh-CN" altLang="en-US" dirty="0"/>
              <a:t>使</a:t>
            </a:r>
            <a:r>
              <a:rPr lang="en-US" altLang="zh-CN" dirty="0"/>
              <a:t>CPU</a:t>
            </a:r>
            <a:r>
              <a:rPr lang="zh-CN" altLang="en-US" dirty="0"/>
              <a:t>直接从主内存而非磁盘读写数据的计算模型</a:t>
            </a:r>
            <a:endParaRPr lang="en-US" altLang="zh-CN" dirty="0"/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zh-CN" altLang="en-US" dirty="0"/>
              <a:t>：将高</a:t>
            </a:r>
            <a:r>
              <a:rPr lang="zh-CN" altLang="en-US" dirty="0">
                <a:latin typeface="+mj-ea"/>
                <a:ea typeface="+mj-ea"/>
              </a:rPr>
              <a:t>访问率数据存储在访问速度相对较高的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存储介质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的缓存或机器主内存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分布式缓存系统含义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①多台服务器组成一缓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存服务器集群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多节点集群提供缓存服务，即物理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架构是分布式②缓存数据（看作一个大数据表）被分布式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存储在多台缓存服务器上，即逻辑架构上也是分布式的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具体步骤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首访数据，不在缓存，从数据库读取并存入缓存。后续访问直接从缓存读取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提升速度。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：①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JBoss Cache(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同步型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all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节点共享缓存数据，数据更新时通知其他节点同步或清除②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Memcached(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不同步架构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：一致性哈希算法选择节点，无需集群内数据同步，易扩容，伸缩性高。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内存快速访问技术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dirty="0">
                <a:latin typeface="+mj-ea"/>
                <a:ea typeface="+mj-ea"/>
              </a:rPr>
              <a:t>①数据压缩存储</a:t>
            </a:r>
            <a:r>
              <a:rPr lang="en-US" altLang="zh-CN" dirty="0">
                <a:latin typeface="+mj-ea"/>
                <a:ea typeface="+mj-ea"/>
              </a:rPr>
              <a:t>:</a:t>
            </a:r>
            <a:r>
              <a:rPr lang="zh-CN" altLang="en-US" dirty="0">
                <a:latin typeface="+mj-ea"/>
                <a:ea typeface="+mj-ea"/>
              </a:rPr>
              <a:t>含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字典编码算法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提取选项存选项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ID)/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高效压缩存储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数据操作</a:t>
            </a:r>
            <a:r>
              <a:rPr lang="zh-CN" altLang="en-US" dirty="0">
                <a:latin typeface="+mj-ea"/>
                <a:ea typeface="+mj-ea"/>
              </a:rPr>
              <a:t>②列存储：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先分别检索索引表得到局部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，遍历对应列生成二进制数组，最后进行位与操作得到结果</a:t>
            </a:r>
            <a:r>
              <a:rPr lang="zh-CN" altLang="en-US" dirty="0">
                <a:latin typeface="+mj-ea"/>
                <a:ea typeface="+mj-ea"/>
              </a:rPr>
              <a:t>③分区：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水平或垂直划分，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多节点并行处理</a:t>
            </a:r>
            <a:r>
              <a:rPr lang="zh-CN" altLang="en-US" dirty="0">
                <a:latin typeface="+mj-ea"/>
                <a:ea typeface="+mj-ea"/>
              </a:rPr>
              <a:t>④只插差异数据：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内存分主表和差异表，主表存完整数据并高度压缩，差异表少量数据存新增数据支持写入，读取操作先查主表再查差异表；写入操作仅向差异表插入新数据</a:t>
            </a:r>
            <a:r>
              <a:rPr lang="zh-CN" altLang="en-US" dirty="0">
                <a:latin typeface="+mj-ea"/>
                <a:ea typeface="+mj-ea"/>
              </a:rPr>
              <a:t>。</a:t>
            </a:r>
            <a:endParaRPr lang="zh-CN" altLang="en-US" sz="1600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6830B4-86C9-A7DE-6AF6-51A22D10A23A}"/>
              </a:ext>
            </a:extLst>
          </p:cNvPr>
          <p:cNvSpPr txBox="1"/>
          <p:nvPr/>
        </p:nvSpPr>
        <p:spPr>
          <a:xfrm>
            <a:off x="-1219200" y="-2770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内存计算概念</a:t>
            </a: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D94DC0-F1E4-DF4C-EB84-ABC41DFCF23C}"/>
              </a:ext>
            </a:extLst>
          </p:cNvPr>
          <p:cNvSpPr txBox="1"/>
          <p:nvPr/>
        </p:nvSpPr>
        <p:spPr>
          <a:xfrm>
            <a:off x="-76200" y="4616740"/>
            <a:ext cx="519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18.1.3 </a:t>
            </a:r>
            <a:r>
              <a:rPr lang="en-US" altLang="zh-CN" sz="18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Memchache</a:t>
            </a:r>
            <a:r>
              <a:rPr lang="zh-CN" altLang="en-US" sz="1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工作机制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0CB064-BD2F-141D-5F45-3831B9B8E0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1834" y="4343401"/>
            <a:ext cx="3004457" cy="25423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66977E-22AD-3DBF-A02B-A0B0E622614D}"/>
              </a:ext>
            </a:extLst>
          </p:cNvPr>
          <p:cNvSpPr txBox="1"/>
          <p:nvPr/>
        </p:nvSpPr>
        <p:spPr>
          <a:xfrm>
            <a:off x="0" y="4842970"/>
            <a:ext cx="7391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流程</a:t>
            </a:r>
            <a:r>
              <a:rPr lang="en-US" altLang="zh-CN" dirty="0"/>
              <a:t>】</a:t>
            </a:r>
            <a:r>
              <a:rPr lang="zh-CN" altLang="en-US" dirty="0">
                <a:latin typeface="+mj-ea"/>
                <a:ea typeface="+mj-ea"/>
              </a:rPr>
              <a:t>读缓存有①→②→③→⑦；读缓存无</a:t>
            </a:r>
            <a:r>
              <a:rPr lang="zh-CN" altLang="en-US" sz="1800" dirty="0">
                <a:latin typeface="+mj-ea"/>
                <a:ea typeface="+mj-ea"/>
                <a:cs typeface="Times New Roman" panose="02020603050405020304" pitchFamily="18" charset="0"/>
              </a:rPr>
              <a:t>①→②→④→⑤→⑦→⑥</a:t>
            </a:r>
            <a:endParaRPr lang="en-US" altLang="zh-CN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+mj-ea"/>
                <a:ea typeface="+mj-ea"/>
                <a:cs typeface="Times New Roman" panose="02020603050405020304" pitchFamily="18" charset="0"/>
              </a:rPr>
              <a:t>写数据库：①→④→⑥→③→⑦</a:t>
            </a:r>
            <a:r>
              <a:rPr lang="en-US" altLang="zh-CN" sz="1800" dirty="0"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sz="1800" dirty="0">
                <a:latin typeface="+mj-ea"/>
                <a:ea typeface="+mj-ea"/>
                <a:cs typeface="Times New Roman" panose="02020603050405020304" pitchFamily="18" charset="0"/>
              </a:rPr>
              <a:t>缓存置换算法</a:t>
            </a:r>
            <a:r>
              <a:rPr lang="en-US" altLang="zh-CN" sz="1800" dirty="0">
                <a:latin typeface="+mj-ea"/>
                <a:ea typeface="+mj-ea"/>
                <a:cs typeface="Times New Roman" panose="02020603050405020304" pitchFamily="18" charset="0"/>
              </a:rPr>
              <a:t>】LRU</a:t>
            </a:r>
          </a:p>
          <a:p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【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一致性哈希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】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①余数：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服务器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ID(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存储节点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)=</a:t>
            </a:r>
            <a:r>
              <a:rPr lang="en-US" altLang="zh-CN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HashCode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%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节</a:t>
            </a:r>
            <a:b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点总数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（局限：扩容后仅部分数据项保留与扩容前存储节点映射关系）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②一致性哈希</a:t>
            </a:r>
            <a:r>
              <a:rPr lang="en-US" altLang="zh-CN" dirty="0"/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当前采用</a:t>
            </a:r>
            <a:r>
              <a:rPr lang="en-US" altLang="zh-CN" dirty="0"/>
              <a:t>):</a:t>
            </a:r>
            <a:r>
              <a:rPr lang="zh-CN" altLang="en-US" dirty="0"/>
              <a:t>哈希环。</a:t>
            </a:r>
            <a:r>
              <a:rPr lang="en-US" altLang="zh-CN" dirty="0"/>
              <a:t>-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1—(4)—2—3-(4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为新增，落到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1~4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之间的原本哈希到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，现在哈希到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dirty="0"/>
              <a:t>)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优势：①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在扩容时仅局部影响数据项②节点增多使受影响区间变小，映射关系更稳定，服务器规模扩大反而提高算法稳定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3481C8-6B38-1083-3BC5-000CAE28039A}"/>
              </a:ext>
            </a:extLst>
          </p:cNvPr>
          <p:cNvSpPr txBox="1"/>
          <p:nvPr/>
        </p:nvSpPr>
        <p:spPr>
          <a:xfrm>
            <a:off x="3099956" y="4616740"/>
            <a:ext cx="5191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i="1" dirty="0"/>
              <a:t>应用部署和</a:t>
            </a:r>
            <a:r>
              <a:rPr lang="en-US" altLang="zh-CN" sz="1600" i="1" dirty="0"/>
              <a:t>Mem</a:t>
            </a:r>
            <a:r>
              <a:rPr lang="zh-CN" altLang="en-US" sz="1600" i="1" dirty="0"/>
              <a:t>分离，不同步架构</a:t>
            </a:r>
            <a:endParaRPr lang="en-US" altLang="zh-CN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038485-8555-5DD0-8975-FFA41557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CC948E3-E16F-DA6E-C11E-D4D3A6438A73}"/>
              </a:ext>
            </a:extLst>
          </p:cNvPr>
          <p:cNvSpPr txBox="1"/>
          <p:nvPr/>
        </p:nvSpPr>
        <p:spPr>
          <a:xfrm>
            <a:off x="-1219200" y="-2770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内存数据库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B8EE76-77C2-4D27-AC50-B9CDB2E29EC8}"/>
              </a:ext>
            </a:extLst>
          </p:cNvPr>
          <p:cNvSpPr txBox="1"/>
          <p:nvPr/>
        </p:nvSpPr>
        <p:spPr>
          <a:xfrm>
            <a:off x="-96982" y="206076"/>
            <a:ext cx="92409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【</a:t>
            </a:r>
            <a:r>
              <a:rPr lang="zh-CN" altLang="en-US" dirty="0">
                <a:solidFill>
                  <a:prstClr val="black"/>
                </a:solidFill>
              </a:rPr>
              <a:t>计算架构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四层：应用层、高速缓存层、内存数据库层、磁盘数据库层（持久性存储）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</a:rPr>
              <a:t>【</a:t>
            </a:r>
            <a:r>
              <a:rPr lang="zh-CN" altLang="en-US" dirty="0">
                <a:solidFill>
                  <a:prstClr val="black"/>
                </a:solidFill>
              </a:rPr>
              <a:t>三类架构</a:t>
            </a:r>
            <a:r>
              <a:rPr lang="en-US" altLang="zh-CN" dirty="0">
                <a:solidFill>
                  <a:prstClr val="black"/>
                </a:solidFill>
              </a:rPr>
              <a:t>】</a:t>
            </a:r>
            <a:r>
              <a:rPr lang="zh-CN" altLang="en-US" dirty="0">
                <a:solidFill>
                  <a:prstClr val="black"/>
                </a:solidFill>
              </a:rPr>
              <a:t>①全内存架构：数据全存储在内存中，提升访问速度</a:t>
            </a:r>
            <a:r>
              <a:rPr lang="en-US" altLang="zh-CN" dirty="0">
                <a:solidFill>
                  <a:prstClr val="black"/>
                </a:solidFill>
              </a:rPr>
              <a:t>(</a:t>
            </a:r>
            <a:r>
              <a:rPr lang="zh-CN" altLang="en-US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局限：内存空间有限不能全装载、非持久化存储断电易失和系统扩展性差</a:t>
            </a:r>
            <a:r>
              <a:rPr lang="en-US" altLang="zh-CN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扩展机器需改代码才能找到新机器</a:t>
            </a:r>
            <a:r>
              <a:rPr lang="en-US" altLang="zh-CN" dirty="0">
                <a:solidFill>
                  <a:prstClr val="black"/>
                </a:solidFill>
              </a:rPr>
              <a:t>))</a:t>
            </a:r>
            <a:r>
              <a:rPr lang="zh-CN" altLang="en-US" dirty="0">
                <a:solidFill>
                  <a:prstClr val="black"/>
                </a:solidFill>
              </a:rPr>
              <a:t>②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读写分离架构：内存数据库负责快速读操作，磁盘数据库处理写操作和持久化存储。内存数据库定期与磁盘同步保持数据一致性和访问速度</a:t>
            </a:r>
            <a:r>
              <a:rPr lang="zh-CN" altLang="en-US" dirty="0">
                <a:solidFill>
                  <a:srgbClr val="1A2029"/>
                </a:solidFill>
                <a:latin typeface="-apple-system"/>
              </a:rPr>
              <a:t>③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混合分区架构：</a:t>
            </a:r>
            <a:r>
              <a:rPr lang="zh-CN" altLang="en-US" b="0" i="0" u="sng" dirty="0">
                <a:solidFill>
                  <a:srgbClr val="1A2029"/>
                </a:solidFill>
                <a:effectLst/>
                <a:latin typeface="-apple-system"/>
              </a:rPr>
              <a:t>每个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分区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-apple-system"/>
              </a:rPr>
              <a:t>=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内存数据库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-apple-system"/>
              </a:rPr>
              <a:t>+MySQL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，形成水平多分区和垂直二级数据库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缓存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-apple-system"/>
              </a:rPr>
              <a:t>+</a:t>
            </a:r>
            <a:r>
              <a:rPr lang="en-US" altLang="zh-CN" b="0" i="0" dirty="0" err="1">
                <a:solidFill>
                  <a:srgbClr val="1A2029"/>
                </a:solidFill>
                <a:effectLst/>
                <a:latin typeface="-apple-system"/>
              </a:rPr>
              <a:t>mysql</a:t>
            </a:r>
            <a:r>
              <a:rPr lang="en-US" altLang="zh-CN" b="0" i="0" dirty="0">
                <a:solidFill>
                  <a:srgbClr val="1A2029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结构，以解决内存数据持久化问题</a:t>
            </a:r>
            <a:endParaRPr lang="en-US" altLang="zh-CN" b="0" i="0" dirty="0">
              <a:solidFill>
                <a:srgbClr val="1A2029"/>
              </a:solidFill>
              <a:effectLst/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68E9B4-CA0E-9E67-F571-8C6FB2A1ED27}"/>
              </a:ext>
            </a:extLst>
          </p:cNvPr>
          <p:cNvSpPr txBox="1"/>
          <p:nvPr/>
        </p:nvSpPr>
        <p:spPr>
          <a:xfrm>
            <a:off x="-96982" y="18288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18.2.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SAP HANA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DBF939-EBA8-223B-1A44-2D1513E89064}"/>
              </a:ext>
            </a:extLst>
          </p:cNvPr>
          <p:cNvSpPr txBox="1"/>
          <p:nvPr/>
        </p:nvSpPr>
        <p:spPr>
          <a:xfrm>
            <a:off x="-90056" y="2133600"/>
            <a:ext cx="9310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三层架构</a:t>
            </a:r>
            <a:r>
              <a:rPr lang="en-US" altLang="zh-CN" dirty="0"/>
              <a:t>】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顶层：多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多节点集群支持并行计算；中层：内存列存储数据库整合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OLTP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OLAP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；底层：磁盘数据库实现数据永久存储管理</a:t>
            </a:r>
            <a:r>
              <a:rPr lang="zh-CN" altLang="en-US" dirty="0"/>
              <a:t>。</a:t>
            </a:r>
            <a:r>
              <a:rPr lang="en-US" altLang="zh-CN" dirty="0"/>
              <a:t>【</a:t>
            </a:r>
            <a:r>
              <a:rPr lang="zh-CN" altLang="en-US" dirty="0"/>
              <a:t>功能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en-US" altLang="zh-CN" sz="1600" dirty="0">
                <a:solidFill>
                  <a:srgbClr val="1A2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600" dirty="0">
                <a:solidFill>
                  <a:srgbClr val="1A2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除存储均内存实现</a:t>
            </a:r>
            <a:r>
              <a:rPr lang="en-US" altLang="zh-CN" sz="1600" dirty="0">
                <a:solidFill>
                  <a:srgbClr val="1A202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预处理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行列存储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事务</a:t>
            </a:r>
            <a:endParaRPr lang="en-US" altLang="zh-CN" sz="1600" b="0" i="0" dirty="0">
              <a:solidFill>
                <a:srgbClr val="1A202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C8C5A5-8235-19BD-F4E9-FF0B0115D52D}"/>
              </a:ext>
            </a:extLst>
          </p:cNvPr>
          <p:cNvSpPr txBox="1"/>
          <p:nvPr/>
        </p:nvSpPr>
        <p:spPr>
          <a:xfrm>
            <a:off x="-90056" y="262216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18.3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内存云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MemCloud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3F2D39-3E8B-E27D-88E2-EF9385DF1D4E}"/>
              </a:ext>
            </a:extLst>
          </p:cNvPr>
          <p:cNvSpPr txBox="1"/>
          <p:nvPr/>
        </p:nvSpPr>
        <p:spPr>
          <a:xfrm>
            <a:off x="-90057" y="2926875"/>
            <a:ext cx="931025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RAMCloud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dirty="0"/>
              <a:t>：数千存储节点组成，由高速网络连接形成内存云集群，实现统一寻址的大内存空间。节点含</a:t>
            </a:r>
            <a:r>
              <a:rPr lang="en-US" altLang="zh-CN" dirty="0"/>
              <a:t>Master</a:t>
            </a:r>
            <a:r>
              <a:rPr lang="zh-CN" altLang="en-US" dirty="0"/>
              <a:t>和</a:t>
            </a:r>
            <a:r>
              <a:rPr lang="en-US" altLang="zh-CN" dirty="0"/>
              <a:t>Backup</a:t>
            </a:r>
            <a:r>
              <a:rPr lang="zh-CN" altLang="en-US" dirty="0"/>
              <a:t>模块，分别管理内存数据操作和磁盘存储及数据副本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1A20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b="1" dirty="0">
                <a:solidFill>
                  <a:srgbClr val="1A20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：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键值对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,</a:t>
            </a:r>
            <a:r>
              <a:rPr lang="zh-CN" altLang="en-US" sz="1600" dirty="0">
                <a:solidFill>
                  <a:srgbClr val="1A2029"/>
                </a:solidFill>
                <a:latin typeface="-apple-system"/>
              </a:rPr>
              <a:t>值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为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Object</a:t>
            </a:r>
            <a:r>
              <a:rPr lang="en-US" altLang="zh-CN" sz="1600" dirty="0">
                <a:solidFill>
                  <a:srgbClr val="1A2029"/>
                </a:solidFill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每个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Object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有唯一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Key</a:t>
            </a:r>
            <a:r>
              <a:rPr lang="en-US" altLang="zh-CN" sz="1600" dirty="0">
                <a:solidFill>
                  <a:srgbClr val="1A2029"/>
                </a:solidFill>
                <a:latin typeface="-apple-system"/>
              </a:rPr>
              <a:t>.  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Objects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组成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Table, Table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副本存不同节点</a:t>
            </a:r>
            <a:endParaRPr lang="en-US" altLang="zh-CN" sz="1600" b="0" i="0" dirty="0">
              <a:solidFill>
                <a:srgbClr val="1A2029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1A20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节点存储</a:t>
            </a:r>
            <a:r>
              <a:rPr lang="zh-CN" altLang="en-US" b="0" i="0" dirty="0">
                <a:solidFill>
                  <a:srgbClr val="1A2029"/>
                </a:solidFill>
                <a:effectLst/>
                <a:latin typeface="-apple-system"/>
              </a:rPr>
              <a:t>：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Master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管理内存中的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Objects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和哈希表，</a:t>
            </a:r>
            <a:r>
              <a:rPr lang="zh-CN" altLang="en-US" sz="1600" dirty="0">
                <a:solidFill>
                  <a:srgbClr val="1A2029"/>
                </a:solidFill>
                <a:latin typeface="-apple-system"/>
              </a:rPr>
              <a:t>多个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Objects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组成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Segment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。</a:t>
            </a:r>
            <a:r>
              <a:rPr lang="zh-CN" altLang="en-US" sz="1600" dirty="0">
                <a:solidFill>
                  <a:srgbClr val="1A2029"/>
                </a:solidFill>
                <a:latin typeface="-apple-system"/>
              </a:rPr>
              <a:t>以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日志条目结构划分内存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(</a:t>
            </a:r>
            <a:r>
              <a:rPr lang="zh-CN" altLang="en-US" sz="1600" dirty="0">
                <a:solidFill>
                  <a:srgbClr val="1A2029"/>
                </a:solidFill>
                <a:latin typeface="-apple-system"/>
              </a:rPr>
              <a:t>即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Object</a:t>
            </a:r>
            <a:r>
              <a:rPr lang="zh-CN" altLang="en-US" sz="1600" dirty="0">
                <a:solidFill>
                  <a:srgbClr val="1A2029"/>
                </a:solidFill>
                <a:latin typeface="-apple-system"/>
              </a:rPr>
              <a:t>追加到尾插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队列存储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)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，内容包括：表序号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Table ID</a:t>
            </a:r>
            <a:r>
              <a:rPr lang="en-US" altLang="zh-CN" sz="1600" dirty="0">
                <a:solidFill>
                  <a:srgbClr val="1A2029"/>
                </a:solidFill>
                <a:latin typeface="-apple-system"/>
              </a:rPr>
              <a:t>/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键值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Key</a:t>
            </a:r>
            <a:r>
              <a:rPr lang="en-US" altLang="zh-CN" sz="1600" dirty="0">
                <a:solidFill>
                  <a:srgbClr val="1A2029"/>
                </a:solidFill>
                <a:latin typeface="-apple-system"/>
              </a:rPr>
              <a:t>/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版本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Version</a:t>
            </a:r>
            <a:r>
              <a:rPr lang="en-US" altLang="zh-CN" sz="1600" dirty="0">
                <a:solidFill>
                  <a:srgbClr val="1A2029"/>
                </a:solidFill>
                <a:latin typeface="-apple-system"/>
              </a:rPr>
              <a:t>/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时间戳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Timestamp</a:t>
            </a:r>
            <a:r>
              <a:rPr lang="en-US" altLang="zh-CN" sz="1600" dirty="0">
                <a:solidFill>
                  <a:srgbClr val="1A2029"/>
                </a:solidFill>
                <a:latin typeface="-apple-system"/>
              </a:rPr>
              <a:t>/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数据区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Value. 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每个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Segment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生成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2/3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副本，由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Backup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程序在集群其</a:t>
            </a:r>
            <a:endParaRPr lang="en-US" altLang="zh-CN" sz="1600" b="0" i="0" dirty="0">
              <a:solidFill>
                <a:srgbClr val="1A2029"/>
              </a:solidFill>
              <a:effectLst/>
              <a:latin typeface="-apple-system"/>
            </a:endParaRPr>
          </a:p>
          <a:p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他节点磁盘上管理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【</a:t>
            </a:r>
            <a:r>
              <a:rPr lang="zh-CN" altLang="en-US" sz="1600" b="1" i="0" dirty="0">
                <a:solidFill>
                  <a:srgbClr val="1A20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碎片清理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】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①选出碎片多的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segment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②将些</a:t>
            </a:r>
            <a:endParaRPr lang="en-US" altLang="zh-CN" sz="1600" b="0" i="0" dirty="0">
              <a:solidFill>
                <a:srgbClr val="1A2029"/>
              </a:solidFill>
              <a:effectLst/>
              <a:latin typeface="-apple-system"/>
            </a:endParaRPr>
          </a:p>
          <a:p>
            <a:r>
              <a:rPr lang="en-US" altLang="zh-CN" sz="1600" b="0" i="0" dirty="0" err="1">
                <a:solidFill>
                  <a:srgbClr val="1A2029"/>
                </a:solidFill>
                <a:effectLst/>
                <a:latin typeface="-apple-system"/>
              </a:rPr>
              <a:t>segement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剩余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log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移入后续</a:t>
            </a:r>
            <a:r>
              <a:rPr lang="en-US" altLang="zh-CN" sz="1600" b="0" i="0" dirty="0" err="1">
                <a:solidFill>
                  <a:srgbClr val="1A2029"/>
                </a:solidFill>
                <a:effectLst/>
                <a:latin typeface="-apple-system"/>
              </a:rPr>
              <a:t>segement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③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free </a:t>
            </a:r>
            <a:r>
              <a:rPr lang="en-US" altLang="zh-CN" sz="1600" b="0" i="0" dirty="0" err="1">
                <a:solidFill>
                  <a:srgbClr val="1A2029"/>
                </a:solidFill>
                <a:effectLst/>
                <a:latin typeface="-apple-system"/>
              </a:rPr>
              <a:t>segement</a:t>
            </a:r>
            <a:endParaRPr lang="en-US" altLang="zh-CN" sz="1600" b="0" i="0" dirty="0">
              <a:solidFill>
                <a:srgbClr val="1A2029"/>
              </a:solidFill>
              <a:effectLst/>
              <a:latin typeface="-apple-system"/>
            </a:endParaRPr>
          </a:p>
          <a:p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(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内存使用率越低碎片清除收益高，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Master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和副本需同时清理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)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2128646-B720-1EDC-7E9D-3C96012FEC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800" y="4324574"/>
            <a:ext cx="3429000" cy="2533426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DA54D8B-D4A9-043C-2123-F1807291E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61925"/>
              </p:ext>
            </p:extLst>
          </p:nvPr>
        </p:nvGraphicFramePr>
        <p:xfrm>
          <a:off x="228600" y="5282275"/>
          <a:ext cx="4781548" cy="154799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236208195"/>
                    </a:ext>
                  </a:extLst>
                </a:gridCol>
                <a:gridCol w="854178">
                  <a:extLst>
                    <a:ext uri="{9D8B030D-6E8A-4147-A177-3AD203B41FA5}">
                      <a16:colId xmlns:a16="http://schemas.microsoft.com/office/drawing/2014/main" val="3631773948"/>
                    </a:ext>
                  </a:extLst>
                </a:gridCol>
                <a:gridCol w="934985">
                  <a:extLst>
                    <a:ext uri="{9D8B030D-6E8A-4147-A177-3AD203B41FA5}">
                      <a16:colId xmlns:a16="http://schemas.microsoft.com/office/drawing/2014/main" val="1061308875"/>
                    </a:ext>
                  </a:extLst>
                </a:gridCol>
                <a:gridCol w="934985">
                  <a:extLst>
                    <a:ext uri="{9D8B030D-6E8A-4147-A177-3AD203B41FA5}">
                      <a16:colId xmlns:a16="http://schemas.microsoft.com/office/drawing/2014/main" val="258319594"/>
                    </a:ext>
                  </a:extLst>
                </a:gridCol>
              </a:tblGrid>
              <a:tr h="645359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Segment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中仍有效的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Log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的百分比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U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50%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90%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99%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126099"/>
                  </a:ext>
                </a:extLst>
              </a:tr>
              <a:tr h="30088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需要迁移的百分比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U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50%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90%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99%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176221"/>
                  </a:ext>
                </a:extLst>
              </a:tr>
              <a:tr h="30088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释放的百分比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(1 - U)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50%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10%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1%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49127"/>
                  </a:ext>
                </a:extLst>
              </a:tr>
              <a:tr h="30088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</a:rPr>
                        <a:t>清除效率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 = (1 - U) / U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</a:rPr>
                        <a:t>100%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11%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</a:rPr>
                        <a:t>1%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06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4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EA9476-A5A9-7145-7572-C4E3AFAA5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0493C56-7BBD-AF25-29FF-033C674F7AA4}"/>
              </a:ext>
            </a:extLst>
          </p:cNvPr>
          <p:cNvSpPr txBox="1"/>
          <p:nvPr/>
        </p:nvSpPr>
        <p:spPr>
          <a:xfrm>
            <a:off x="-76200" y="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18.3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内存云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MemCloud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000" b="1" dirty="0" err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RAMCloud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Two-level Cleaning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10A92F-9004-7ABC-6DEC-EAE367B54E43}"/>
              </a:ext>
            </a:extLst>
          </p:cNvPr>
          <p:cNvSpPr txBox="1"/>
          <p:nvPr/>
        </p:nvSpPr>
        <p:spPr>
          <a:xfrm>
            <a:off x="-69272" y="220837"/>
            <a:ext cx="92894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Master</a:t>
            </a:r>
            <a:r>
              <a:rPr lang="zh-CN" altLang="en-US" dirty="0"/>
              <a:t>内存和</a:t>
            </a:r>
            <a:r>
              <a:rPr lang="en-US" altLang="zh-CN" dirty="0"/>
              <a:t>Backup</a:t>
            </a:r>
            <a:r>
              <a:rPr lang="zh-CN" altLang="en-US" dirty="0"/>
              <a:t>磁盘的同时碎片清除使用过多网络带宽，高内存使用率影响写入效率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优化步骤</a:t>
            </a:r>
            <a:r>
              <a:rPr lang="en-US" altLang="zh-CN" dirty="0"/>
              <a:t>】</a:t>
            </a:r>
            <a:r>
              <a:rPr lang="zh-CN" altLang="en-US" dirty="0"/>
              <a:t>①</a:t>
            </a:r>
            <a:r>
              <a:rPr lang="en-US" altLang="zh-CN" dirty="0"/>
              <a:t>Segment Compaction</a:t>
            </a:r>
            <a:r>
              <a:rPr lang="zh-CN" altLang="en-US" dirty="0"/>
              <a:t>（分区压缩）：清除线程只清理压缩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en-US" altLang="zh-CN" dirty="0"/>
              <a:t>Segment</a:t>
            </a:r>
            <a:r>
              <a:rPr lang="zh-CN" altLang="en-US" dirty="0"/>
              <a:t>内部的</a:t>
            </a:r>
            <a:r>
              <a:rPr lang="en-US" altLang="zh-CN" dirty="0"/>
              <a:t>Logs</a:t>
            </a:r>
            <a:r>
              <a:rPr lang="zh-CN" altLang="en-US" dirty="0"/>
              <a:t>（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不清副本</a:t>
            </a:r>
            <a:r>
              <a:rPr lang="zh-CN" altLang="en-US" dirty="0"/>
              <a:t>）并释放清除后的内存空间②</a:t>
            </a:r>
            <a:r>
              <a:rPr lang="en-US" altLang="zh-CN" dirty="0"/>
              <a:t>Combined Cleaning</a:t>
            </a:r>
            <a:r>
              <a:rPr lang="zh-CN" altLang="en-US" dirty="0"/>
              <a:t>（综合清除）：同时清多个</a:t>
            </a:r>
            <a:r>
              <a:rPr lang="en-US" altLang="zh-CN" dirty="0"/>
              <a:t>Segments</a:t>
            </a:r>
            <a:r>
              <a:rPr lang="zh-CN" altLang="en-US" dirty="0"/>
              <a:t>并进行磁盘清除，同步进行。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2C91DA-7DC9-A72B-4454-6B2B925993B1}"/>
              </a:ext>
            </a:extLst>
          </p:cNvPr>
          <p:cNvSpPr txBox="1"/>
          <p:nvPr/>
        </p:nvSpPr>
        <p:spPr>
          <a:xfrm>
            <a:off x="2743200" y="1221111"/>
            <a:ext cx="4679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Lecture 19 Spark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内存计算模型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322DEE-0B90-631A-0637-8E5AD62835D3}"/>
              </a:ext>
            </a:extLst>
          </p:cNvPr>
          <p:cNvSpPr txBox="1"/>
          <p:nvPr/>
        </p:nvSpPr>
        <p:spPr>
          <a:xfrm>
            <a:off x="-69272" y="1503503"/>
            <a:ext cx="89431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【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生态</a:t>
            </a:r>
            <a:r>
              <a:rPr lang="en-US" altLang="zh-CN" sz="1400" dirty="0"/>
              <a:t>】Shark SQL</a:t>
            </a:r>
            <a:r>
              <a:rPr lang="zh-CN" altLang="en-US" sz="1400" dirty="0"/>
              <a:t>：</a:t>
            </a:r>
            <a:r>
              <a:rPr lang="en-US" altLang="zh-CN" sz="1400" dirty="0"/>
              <a:t>Spark</a:t>
            </a:r>
            <a:r>
              <a:rPr lang="zh-CN" altLang="en-US" sz="1400" dirty="0"/>
              <a:t>的</a:t>
            </a:r>
            <a:r>
              <a:rPr lang="en-US" altLang="zh-CN" sz="1400" dirty="0"/>
              <a:t>SQL</a:t>
            </a:r>
            <a:r>
              <a:rPr lang="zh-CN" altLang="en-US" sz="1400" dirty="0"/>
              <a:t>查询引擎，将</a:t>
            </a:r>
            <a:r>
              <a:rPr lang="en-US" altLang="zh-CN" sz="1400" dirty="0"/>
              <a:t>Hive HQL</a:t>
            </a:r>
            <a:r>
              <a:rPr lang="zh-CN" altLang="en-US" sz="1400" dirty="0"/>
              <a:t>转换为</a:t>
            </a:r>
            <a:r>
              <a:rPr lang="en-US" altLang="zh-CN" sz="1400" dirty="0"/>
              <a:t>Spark RDD</a:t>
            </a:r>
            <a:r>
              <a:rPr lang="zh-CN" altLang="en-US" sz="1400" dirty="0"/>
              <a:t>操作；</a:t>
            </a:r>
            <a:r>
              <a:rPr lang="en-US" altLang="zh-CN" sz="1400" dirty="0"/>
              <a:t>Spark Core</a:t>
            </a:r>
            <a:r>
              <a:rPr lang="zh-CN" altLang="en-US" sz="1400" dirty="0"/>
              <a:t>：内存计算模型，提供</a:t>
            </a:r>
            <a:r>
              <a:rPr lang="en-US" altLang="zh-CN" sz="1400" dirty="0"/>
              <a:t>DAG</a:t>
            </a:r>
            <a:r>
              <a:rPr lang="zh-CN" altLang="en-US" sz="1400" dirty="0"/>
              <a:t>并行计算框架，优化迭代计算；</a:t>
            </a:r>
            <a:r>
              <a:rPr lang="en-US" altLang="zh-CN" sz="1400" dirty="0"/>
              <a:t>Spark Streaming</a:t>
            </a:r>
            <a:r>
              <a:rPr lang="zh-CN" altLang="en-US" sz="1400" dirty="0"/>
              <a:t>：实现流计算，将流数据分批处理为</a:t>
            </a:r>
            <a:r>
              <a:rPr lang="en-US" altLang="zh-CN" sz="1400" dirty="0"/>
              <a:t>RDD</a:t>
            </a:r>
            <a:r>
              <a:rPr lang="zh-CN" altLang="en-US" sz="1400" dirty="0"/>
              <a:t>。</a:t>
            </a:r>
            <a:r>
              <a:rPr lang="en-US" altLang="zh-CN" sz="1400" dirty="0" err="1"/>
              <a:t>GraphX</a:t>
            </a:r>
            <a:r>
              <a:rPr lang="zh-CN" altLang="en-US" sz="1400" dirty="0"/>
              <a:t>：图计算框架；</a:t>
            </a:r>
            <a:r>
              <a:rPr lang="en-US" altLang="zh-CN" sz="1400" dirty="0" err="1"/>
              <a:t>MLBase</a:t>
            </a:r>
            <a:r>
              <a:rPr lang="zh-CN" altLang="en-US" sz="1400" dirty="0"/>
              <a:t>：机器学习库；</a:t>
            </a:r>
            <a:r>
              <a:rPr lang="en-US" altLang="zh-CN" sz="1400" dirty="0" err="1"/>
              <a:t>SparkR</a:t>
            </a:r>
            <a:r>
              <a:rPr lang="zh-CN" altLang="en-US" sz="1400" dirty="0"/>
              <a:t>是面向</a:t>
            </a:r>
            <a:r>
              <a:rPr lang="en-US" altLang="zh-CN" sz="1400" dirty="0"/>
              <a:t>R</a:t>
            </a:r>
            <a:r>
              <a:rPr lang="zh-CN" altLang="en-US" sz="1400" dirty="0"/>
              <a:t>语言的开发包，</a:t>
            </a:r>
            <a:r>
              <a:rPr lang="en-US" altLang="zh-CN" sz="1400" dirty="0"/>
              <a:t>Tachyon</a:t>
            </a:r>
            <a:r>
              <a:rPr lang="zh-CN" altLang="en-US" sz="1400" dirty="0"/>
              <a:t>：内存速度的分布式文件系统。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736E23-FC16-8301-B7AC-391F4618FFDD}"/>
              </a:ext>
            </a:extLst>
          </p:cNvPr>
          <p:cNvSpPr txBox="1"/>
          <p:nvPr/>
        </p:nvSpPr>
        <p:spPr>
          <a:xfrm>
            <a:off x="-96982" y="2124449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19.1 Spark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计算架构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运行模式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55C851-5E16-226A-330F-A75945F32ED2}"/>
              </a:ext>
            </a:extLst>
          </p:cNvPr>
          <p:cNvSpPr txBox="1"/>
          <p:nvPr/>
        </p:nvSpPr>
        <p:spPr>
          <a:xfrm>
            <a:off x="-117762" y="2442222"/>
            <a:ext cx="9289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en-US" altLang="zh-CN" dirty="0"/>
              <a:t>】Master/Slave</a:t>
            </a:r>
            <a:r>
              <a:rPr lang="zh-CN" altLang="en-US" dirty="0"/>
              <a:t>，主节点</a:t>
            </a:r>
            <a:r>
              <a:rPr lang="en-US" altLang="zh-CN" dirty="0"/>
              <a:t>Master</a:t>
            </a:r>
            <a:r>
              <a:rPr lang="zh-CN" altLang="en-US" dirty="0"/>
              <a:t>管理集群，从节点</a:t>
            </a:r>
            <a:r>
              <a:rPr lang="en-US" altLang="zh-CN" dirty="0"/>
              <a:t>Worker</a:t>
            </a:r>
            <a:r>
              <a:rPr lang="zh-CN" altLang="en-US" dirty="0"/>
              <a:t>执行计算任务并报告状态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r>
              <a:rPr lang="en-US" altLang="zh-CN" dirty="0"/>
              <a:t>】Client</a:t>
            </a:r>
            <a:r>
              <a:rPr lang="zh-CN" altLang="en-US" dirty="0"/>
              <a:t>客户端、</a:t>
            </a:r>
            <a:r>
              <a:rPr lang="en-US" altLang="zh-CN" dirty="0"/>
              <a:t>Driver</a:t>
            </a:r>
            <a:r>
              <a:rPr lang="zh-CN" altLang="en-US" dirty="0"/>
              <a:t>应用主控程序、</a:t>
            </a:r>
            <a:r>
              <a:rPr lang="en-US" altLang="zh-CN" dirty="0"/>
              <a:t>Mesos</a:t>
            </a:r>
            <a:r>
              <a:rPr lang="zh-CN" altLang="en-US" dirty="0"/>
              <a:t>或</a:t>
            </a:r>
            <a:r>
              <a:rPr lang="en-US" altLang="zh-CN" dirty="0"/>
              <a:t>YARN</a:t>
            </a:r>
            <a:r>
              <a:rPr lang="zh-CN" altLang="en-US" dirty="0"/>
              <a:t>集群资源管理器、</a:t>
            </a:r>
            <a:r>
              <a:rPr lang="en-US" altLang="zh-CN" dirty="0"/>
              <a:t>Executor</a:t>
            </a:r>
            <a:r>
              <a:rPr lang="zh-CN" altLang="en-US" dirty="0"/>
              <a:t>运行在</a:t>
            </a:r>
            <a:r>
              <a:rPr lang="en-US" altLang="zh-CN" dirty="0"/>
              <a:t>Worker</a:t>
            </a:r>
            <a:r>
              <a:rPr lang="zh-CN" altLang="en-US" dirty="0"/>
              <a:t>上的执行程序、</a:t>
            </a:r>
            <a:r>
              <a:rPr lang="en-US" altLang="zh-CN" dirty="0"/>
              <a:t>Task</a:t>
            </a:r>
            <a:r>
              <a:rPr lang="zh-CN" altLang="en-US" dirty="0"/>
              <a:t>并行处理线程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FAE58D0-F6DD-2FB8-D92E-01C70184F7D3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0600" y="3062423"/>
            <a:ext cx="4343400" cy="262670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ABE4A9D-3CA4-D3AD-1877-2DC1672F3D36}"/>
              </a:ext>
            </a:extLst>
          </p:cNvPr>
          <p:cNvSpPr txBox="1"/>
          <p:nvPr/>
        </p:nvSpPr>
        <p:spPr>
          <a:xfrm>
            <a:off x="-76200" y="3263223"/>
            <a:ext cx="51816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节点部署</a:t>
            </a:r>
            <a:r>
              <a:rPr lang="en-US" altLang="zh-CN" dirty="0"/>
              <a:t>】</a:t>
            </a:r>
            <a:r>
              <a:rPr lang="zh-CN" altLang="en-US" dirty="0"/>
              <a:t>①</a:t>
            </a:r>
            <a:r>
              <a:rPr lang="zh-CN" altLang="en-US" sz="1600" dirty="0"/>
              <a:t>主节点</a:t>
            </a:r>
            <a:r>
              <a:rPr lang="en-US" altLang="zh-CN" sz="1600" dirty="0"/>
              <a:t>Master</a:t>
            </a:r>
            <a:r>
              <a:rPr lang="zh-CN" altLang="en-US" sz="1600" dirty="0"/>
              <a:t>：部署</a:t>
            </a:r>
            <a:r>
              <a:rPr lang="en-US" altLang="zh-CN" sz="1600" dirty="0" err="1"/>
              <a:t>ClusterManager</a:t>
            </a:r>
            <a:r>
              <a:rPr lang="zh-CN" altLang="en-US" sz="1600" dirty="0"/>
              <a:t>（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Standalone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模式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:Master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分布式模式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:YARN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ResourceManager</a:t>
            </a:r>
            <a:r>
              <a:rPr lang="zh-CN" altLang="en-US" sz="1600" dirty="0"/>
              <a:t>）②工作节点</a:t>
            </a:r>
            <a:r>
              <a:rPr lang="en-US" altLang="zh-CN" sz="1600" dirty="0"/>
              <a:t>Worker</a:t>
            </a:r>
            <a:r>
              <a:rPr lang="zh-CN" altLang="en-US" sz="1600" dirty="0"/>
              <a:t>：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部署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ApplicationMaster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</a:t>
            </a:r>
            <a:r>
              <a:rPr lang="zh-CN" altLang="en-US" sz="1600" dirty="0"/>
              <a:t>③客户端节点（</a:t>
            </a:r>
            <a:r>
              <a:rPr lang="en-US" altLang="zh-CN" sz="1600" dirty="0"/>
              <a:t>Client</a:t>
            </a:r>
            <a:r>
              <a:rPr lang="zh-CN" altLang="en-US" sz="1600" dirty="0"/>
              <a:t>）：应用程序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584B6B9-C574-7D37-4A46-44E96CACB292}"/>
              </a:ext>
            </a:extLst>
          </p:cNvPr>
          <p:cNvSpPr txBox="1"/>
          <p:nvPr/>
        </p:nvSpPr>
        <p:spPr>
          <a:xfrm>
            <a:off x="-69272" y="4617440"/>
            <a:ext cx="922539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运行模式</a:t>
            </a:r>
            <a:r>
              <a:rPr lang="en-US" altLang="zh-CN" dirty="0"/>
              <a:t>】</a:t>
            </a:r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Standalone</a:t>
            </a:r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：适用本地开发</a:t>
            </a:r>
            <a:endParaRPr lang="en-US" altLang="zh-C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测试，使用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自带的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YARN-Client</a:t>
            </a:r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</a:t>
            </a:r>
            <a:endParaRPr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在客户端运行，便于应用程序与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</a:t>
            </a:r>
            <a:endParaRPr lang="en-US" altLang="zh-C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端交互</a:t>
            </a:r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YARN-Cluster</a:t>
            </a:r>
            <a:r>
              <a:rPr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模式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：应用程序分两阶段运行，先</a:t>
            </a:r>
            <a:endParaRPr lang="en-US" altLang="zh-C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ApplicationMaster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在集群启动，再由其向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申请资源，启动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监控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A98E49-C862-A7E9-7E83-25B57E1650B4}"/>
              </a:ext>
            </a:extLst>
          </p:cNvPr>
          <p:cNvSpPr txBox="1"/>
          <p:nvPr/>
        </p:nvSpPr>
        <p:spPr>
          <a:xfrm>
            <a:off x="-83126" y="588992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19.3 RDD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模型：弹性分布式数据集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61C865D-D2B3-F9CD-1A78-2F7AEB5741F7}"/>
              </a:ext>
            </a:extLst>
          </p:cNvPr>
          <p:cNvSpPr txBox="1"/>
          <p:nvPr/>
        </p:nvSpPr>
        <p:spPr>
          <a:xfrm>
            <a:off x="-20782" y="6211669"/>
            <a:ext cx="9289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/>
              <a:t>】RDD</a:t>
            </a:r>
            <a:r>
              <a:rPr lang="zh-CN" altLang="en-US" dirty="0"/>
              <a:t>既是数据模型也是内存抽象</a:t>
            </a:r>
            <a:r>
              <a:rPr lang="en-US" altLang="zh-CN" dirty="0"/>
              <a:t>(</a:t>
            </a:r>
            <a:r>
              <a:rPr lang="zh-CN" altLang="en-US" dirty="0"/>
              <a:t>数据的不同形态</a:t>
            </a:r>
            <a:r>
              <a:rPr lang="en-US" altLang="zh-CN" dirty="0"/>
              <a:t>)</a:t>
            </a:r>
            <a:r>
              <a:rPr lang="zh-CN" altLang="en-US" dirty="0"/>
              <a:t>，逻辑上视为数组</a:t>
            </a:r>
            <a:r>
              <a:rPr lang="en-US" altLang="zh-CN" dirty="0"/>
              <a:t>(</a:t>
            </a:r>
            <a:r>
              <a:rPr lang="zh-CN" altLang="en-US" dirty="0"/>
              <a:t>每个元素为分区</a:t>
            </a:r>
            <a:r>
              <a:rPr lang="en-US" altLang="zh-CN" dirty="0"/>
              <a:t>Partition)</a:t>
            </a:r>
            <a:r>
              <a:rPr lang="zh-CN" altLang="en-US" dirty="0"/>
              <a:t>，物理上每个分区对应一个可多副本存储的数据块，可存于内存或磁盘。</a:t>
            </a:r>
          </a:p>
        </p:txBody>
      </p:sp>
    </p:spTree>
    <p:extLst>
      <p:ext uri="{BB962C8B-B14F-4D97-AF65-F5344CB8AC3E}">
        <p14:creationId xmlns:p14="http://schemas.microsoft.com/office/powerpoint/2010/main" val="22319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99E8BB-55DD-7E14-8E24-7C9CE71E9DA1}"/>
              </a:ext>
            </a:extLst>
          </p:cNvPr>
          <p:cNvSpPr txBox="1"/>
          <p:nvPr/>
        </p:nvSpPr>
        <p:spPr>
          <a:xfrm>
            <a:off x="-76200" y="-762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19.3 RDD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模型：弹性分布式数据集（续）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19.4RDD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算子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依赖和血缘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11E196-8DCF-0171-3751-6F01A9232DD0}"/>
              </a:ext>
            </a:extLst>
          </p:cNvPr>
          <p:cNvSpPr txBox="1"/>
          <p:nvPr/>
        </p:nvSpPr>
        <p:spPr>
          <a:xfrm>
            <a:off x="-71436" y="152400"/>
            <a:ext cx="921543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dirty="0"/>
              <a:t>】</a:t>
            </a:r>
            <a:r>
              <a:rPr lang="zh-CN" altLang="en-US" dirty="0"/>
              <a:t>①</a:t>
            </a:r>
            <a:r>
              <a:rPr lang="en-US" altLang="zh-CN" dirty="0"/>
              <a:t>RDD</a:t>
            </a:r>
            <a:r>
              <a:rPr lang="zh-CN" altLang="en-US" dirty="0"/>
              <a:t>的多个分区②作用在每一个分区中的函数③依赖的其他</a:t>
            </a:r>
            <a:r>
              <a:rPr lang="en-US" altLang="zh-CN" dirty="0"/>
              <a:t>RDD</a:t>
            </a:r>
            <a:r>
              <a:rPr lang="zh-CN" altLang="en-US" dirty="0"/>
              <a:t>④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)KV</a:t>
            </a:r>
            <a:r>
              <a:rPr lang="zh-CN" altLang="en-US" dirty="0"/>
              <a:t>类型分区器⑤</a:t>
            </a:r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</a:t>
            </a:r>
            <a:r>
              <a:rPr lang="zh-CN" altLang="en-US" dirty="0"/>
              <a:t>优先计算位置列表</a:t>
            </a:r>
            <a:r>
              <a:rPr lang="en-US" altLang="zh-CN" dirty="0"/>
              <a:t>:</a:t>
            </a:r>
            <a:r>
              <a:rPr lang="zh-CN" altLang="en-US" dirty="0"/>
              <a:t>每个分区的首选计算位置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dirty="0"/>
              <a:t>】</a:t>
            </a:r>
            <a:r>
              <a:rPr lang="zh-CN" altLang="en-US" dirty="0"/>
              <a:t>不可变</a:t>
            </a:r>
            <a:r>
              <a:rPr lang="en-US" altLang="zh-CN" dirty="0"/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任何操作不可改变但可创建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RDD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/>
              <a:t>分区存储在集群上</a:t>
            </a:r>
            <a:r>
              <a:rPr lang="en-US" altLang="zh-CN"/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分区作为最小存储和处理单位</a:t>
            </a:r>
            <a:r>
              <a:rPr lang="en-US" altLang="zh-CN" dirty="0"/>
              <a:t>)</a:t>
            </a:r>
            <a:r>
              <a:rPr lang="zh-CN" altLang="en-US" dirty="0"/>
              <a:t>，并行独立计算各</a:t>
            </a:r>
            <a:r>
              <a:rPr lang="en-US" altLang="zh-CN" dirty="0"/>
              <a:t>Task</a:t>
            </a:r>
            <a:r>
              <a:rPr lang="zh-CN" altLang="en-US" dirty="0"/>
              <a:t>，基于血缘的容错性，可序列化且支持持久化存储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r>
              <a:rPr lang="en-US" altLang="zh-CN" dirty="0"/>
              <a:t>】RDD</a:t>
            </a:r>
            <a:r>
              <a:rPr lang="zh-CN" altLang="en-US" dirty="0"/>
              <a:t>中定义的外部函数，可对</a:t>
            </a:r>
            <a:r>
              <a:rPr lang="en-US" altLang="zh-CN" dirty="0"/>
              <a:t>RDD</a:t>
            </a:r>
            <a:r>
              <a:rPr lang="zh-CN" altLang="en-US" dirty="0"/>
              <a:t>数据进行转换和操作。具体分为转换</a:t>
            </a:r>
            <a:r>
              <a:rPr lang="en-US" altLang="zh-CN" dirty="0"/>
              <a:t>Transformation</a:t>
            </a:r>
            <a:r>
              <a:rPr lang="zh-CN" altLang="en-US" dirty="0"/>
              <a:t>和动作</a:t>
            </a:r>
            <a:r>
              <a:rPr lang="en-US" altLang="zh-CN" dirty="0"/>
              <a:t>Action</a:t>
            </a:r>
            <a:r>
              <a:rPr lang="zh-CN" altLang="en-US" dirty="0"/>
              <a:t>两种，转换操作返回新的</a:t>
            </a:r>
            <a:r>
              <a:rPr lang="en-US" altLang="zh-CN" dirty="0"/>
              <a:t>RDD</a:t>
            </a:r>
            <a:r>
              <a:rPr lang="zh-CN" altLang="en-US" dirty="0"/>
              <a:t>，需延迟到有</a:t>
            </a:r>
            <a:r>
              <a:rPr lang="en-US" altLang="zh-CN" dirty="0"/>
              <a:t>Action</a:t>
            </a:r>
            <a:r>
              <a:rPr lang="zh-CN" altLang="en-US" dirty="0"/>
              <a:t>操作的时候才真正启动转换过程完成计算（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常见：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map, filter, join, cogroup, ...</a:t>
            </a:r>
            <a:r>
              <a:rPr lang="zh-CN" altLang="en-US" dirty="0"/>
              <a:t>）；动作操作触发计算并返回结果或写入存储，不返回</a:t>
            </a:r>
            <a:r>
              <a:rPr lang="en-US" altLang="zh-CN" dirty="0"/>
              <a:t>RDD</a:t>
            </a:r>
            <a:r>
              <a:rPr lang="zh-CN" altLang="en-US" dirty="0"/>
              <a:t> （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常见：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count, collect, reduce, </a:t>
            </a:r>
            <a:r>
              <a:rPr lang="en-US" altLang="zh-CN" sz="1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lookup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1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save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r>
              <a:rPr lang="en-US" altLang="zh-CN" dirty="0"/>
              <a:t>】</a:t>
            </a:r>
            <a:r>
              <a:rPr lang="en-US" altLang="zh-CN" sz="1600" dirty="0"/>
              <a:t>RDD</a:t>
            </a:r>
            <a:r>
              <a:rPr lang="zh-CN" altLang="en-US" sz="1600" dirty="0"/>
              <a:t>转换操作产生新</a:t>
            </a:r>
            <a:r>
              <a:rPr lang="en-US" altLang="zh-CN" sz="1600" dirty="0"/>
              <a:t>RDD</a:t>
            </a:r>
            <a:r>
              <a:rPr lang="zh-CN" altLang="en-US" sz="1600" dirty="0"/>
              <a:t>，形成父子依赖关系。依赖分为窄依赖（转换前后父子的分区对应关系是一对一或多对一映射）和宽依赖（即转换前后父子的分区对应是一对多或多对多映射）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85166E9-E3D0-056F-3A67-8C31BD32F7C1}"/>
              </a:ext>
            </a:extLst>
          </p:cNvPr>
          <p:cNvGrpSpPr/>
          <p:nvPr/>
        </p:nvGrpSpPr>
        <p:grpSpPr>
          <a:xfrm>
            <a:off x="114299" y="2895600"/>
            <a:ext cx="8915401" cy="2438400"/>
            <a:chOff x="381000" y="2624016"/>
            <a:chExt cx="8915401" cy="24384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1D1E808-7FB4-32DF-D017-1E63A83F2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312505" y="2706945"/>
              <a:ext cx="3810713" cy="1871784"/>
            </a:xfrm>
            <a:prstGeom prst="rect">
              <a:avLst/>
            </a:prstGeom>
          </p:spPr>
        </p:pic>
        <p:pic>
          <p:nvPicPr>
            <p:cNvPr id="10" name="图片 9" descr="http://img.blog.csdn.net/20160229162039400?watermark/2/text/aHR0cDovL2Jsb2cuY3Nkbi5uZXQv/font/5a6L5L2T/fontsize/400/fill/I0JBQkFCMA==/dissolve/70/gravity/Center">
              <a:extLst>
                <a:ext uri="{FF2B5EF4-FFF2-40B4-BE49-F238E27FC236}">
                  <a16:creationId xmlns:a16="http://schemas.microsoft.com/office/drawing/2014/main" id="{CF9DD2D1-F119-4186-D7AA-8BDD6DCEE0D4}"/>
                </a:ext>
              </a:extLst>
            </p:cNvPr>
            <p:cNvPicPr/>
            <p:nvPr/>
          </p:nvPicPr>
          <p:blipFill>
            <a:blip r:embed="rId3" r:link="rId4" cstate="print">
              <a:grayscl/>
            </a:blip>
            <a:srcRect/>
            <a:stretch>
              <a:fillRect/>
            </a:stretch>
          </p:blipFill>
          <p:spPr>
            <a:xfrm>
              <a:off x="381000" y="2624016"/>
              <a:ext cx="4191000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A45FD5D-9429-CCEB-56D1-CD55C98F2387}"/>
                </a:ext>
              </a:extLst>
            </p:cNvPr>
            <p:cNvSpPr txBox="1"/>
            <p:nvPr/>
          </p:nvSpPr>
          <p:spPr>
            <a:xfrm>
              <a:off x="7315200" y="4539196"/>
              <a:ext cx="19812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父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RDD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的一个分区会被子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RDD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的多个分区使用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9BDF8CD-C57E-3D70-4781-81DF2F7499DB}"/>
              </a:ext>
            </a:extLst>
          </p:cNvPr>
          <p:cNvSpPr txBox="1"/>
          <p:nvPr/>
        </p:nvSpPr>
        <p:spPr>
          <a:xfrm>
            <a:off x="-76200" y="5181600"/>
            <a:ext cx="936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宽窄对比</a:t>
            </a:r>
            <a:r>
              <a:rPr lang="en-US" altLang="zh-CN" dirty="0"/>
              <a:t>】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窄依赖</a:t>
            </a:r>
            <a:r>
              <a:rPr lang="zh-CN" altLang="en-US" dirty="0"/>
              <a:t>支持以流水线方式计算所有父分区，故障恢复成本低，某节点失败后只需重新计算父节点的分区；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宽依赖</a:t>
            </a:r>
            <a:r>
              <a:rPr lang="zh-CN" altLang="en-US" dirty="0"/>
              <a:t>需先计算父分区再</a:t>
            </a:r>
            <a:r>
              <a:rPr lang="en-US" altLang="zh-CN" dirty="0"/>
              <a:t>shuffle</a:t>
            </a:r>
            <a:r>
              <a:rPr lang="zh-CN" altLang="en-US" dirty="0"/>
              <a:t>，类似</a:t>
            </a:r>
            <a:r>
              <a:rPr lang="en-US" altLang="zh-CN" dirty="0"/>
              <a:t>MapReduce</a:t>
            </a:r>
            <a:r>
              <a:rPr lang="zh-CN" altLang="en-US" dirty="0"/>
              <a:t>中间步骤。故障恢复成本高，一个子</a:t>
            </a:r>
            <a:r>
              <a:rPr lang="en-US" altLang="zh-CN" dirty="0"/>
              <a:t>RDD</a:t>
            </a:r>
            <a:r>
              <a:rPr lang="zh-CN" altLang="en-US" dirty="0"/>
              <a:t>失效需要重新计算父</a:t>
            </a:r>
            <a:r>
              <a:rPr lang="en-US" altLang="zh-CN" dirty="0"/>
              <a:t>RDD</a:t>
            </a:r>
            <a:r>
              <a:rPr lang="zh-CN" altLang="en-US" dirty="0"/>
              <a:t>的多个分区，代价昂贵。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血缘</a:t>
            </a:r>
            <a:r>
              <a:rPr lang="en-US" altLang="zh-CN" dirty="0"/>
              <a:t>】(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dirty="0"/>
              <a:t>)RDD</a:t>
            </a:r>
            <a:r>
              <a:rPr lang="zh-CN" altLang="en-US" dirty="0"/>
              <a:t>转换算子采用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惰性执行</a:t>
            </a:r>
            <a:r>
              <a:rPr lang="zh-CN" altLang="en-US" dirty="0"/>
              <a:t>，</a:t>
            </a:r>
            <a:r>
              <a:rPr lang="zh-CN" altLang="zh-CN" sz="1800" dirty="0"/>
              <a:t>每个</a:t>
            </a:r>
            <a:r>
              <a:rPr lang="en-US" altLang="zh-CN" sz="1800" dirty="0"/>
              <a:t>RDD</a:t>
            </a:r>
            <a:r>
              <a:rPr lang="zh-CN" altLang="zh-CN" sz="1800" dirty="0"/>
              <a:t>记录父</a:t>
            </a:r>
            <a:r>
              <a:rPr lang="en-US" altLang="zh-CN" sz="1800" dirty="0"/>
              <a:t>RDD</a:t>
            </a:r>
            <a:r>
              <a:rPr lang="zh-CN" altLang="zh-CN" sz="1800" dirty="0"/>
              <a:t>转换方法但不立即转换，直到一个</a:t>
            </a:r>
            <a:r>
              <a:rPr lang="zh-CN" altLang="zh-CN" sz="1800" dirty="0">
                <a:solidFill>
                  <a:srgbClr val="FF0000"/>
                </a:solidFill>
              </a:rPr>
              <a:t>操作</a:t>
            </a:r>
            <a:r>
              <a:rPr lang="en-US" altLang="zh-CN" sz="1800" dirty="0"/>
              <a:t>Action</a:t>
            </a:r>
            <a:r>
              <a:rPr lang="zh-CN" altLang="zh-CN" sz="1800" dirty="0"/>
              <a:t>触发</a:t>
            </a:r>
            <a:r>
              <a:rPr lang="zh-CN" altLang="en-US" sz="1800" dirty="0"/>
              <a:t>才</a:t>
            </a:r>
            <a:r>
              <a:rPr lang="zh-CN" altLang="zh-CN" sz="1800" dirty="0"/>
              <a:t>转换</a:t>
            </a:r>
            <a:r>
              <a:rPr lang="zh-CN" altLang="en-US" sz="1800" dirty="0"/>
              <a:t>。</a:t>
            </a:r>
            <a:r>
              <a:rPr lang="en-US" altLang="zh-CN" sz="1800" dirty="0"/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800" dirty="0"/>
              <a:t>)</a:t>
            </a:r>
            <a:r>
              <a:rPr lang="zh-CN" altLang="en-US" sz="1800" dirty="0"/>
              <a:t>血缘即</a:t>
            </a:r>
            <a:r>
              <a:rPr lang="zh-CN" altLang="zh-CN" sz="1800" dirty="0"/>
              <a:t>多个转换步骤调用构成</a:t>
            </a:r>
            <a:r>
              <a:rPr lang="zh-CN" altLang="en-US" sz="1800" dirty="0"/>
              <a:t>的</a:t>
            </a:r>
            <a:r>
              <a:rPr lang="zh-CN" altLang="zh-CN" sz="1800" dirty="0"/>
              <a:t>一个链表，</a:t>
            </a:r>
            <a:r>
              <a:rPr lang="en-US" altLang="zh-CN" sz="1800" dirty="0"/>
              <a:t>RDD</a:t>
            </a:r>
            <a:r>
              <a:rPr lang="zh-CN" altLang="zh-CN" sz="1800" dirty="0"/>
              <a:t>的血缘关系图也</a:t>
            </a:r>
            <a:r>
              <a:rPr lang="zh-CN" altLang="en-US" sz="1800" dirty="0"/>
              <a:t>即</a:t>
            </a:r>
            <a:r>
              <a:rPr lang="zh-CN" altLang="zh-CN" sz="1800" dirty="0"/>
              <a:t>计算模型的有向无环图（</a:t>
            </a:r>
            <a:r>
              <a:rPr lang="en-US" altLang="zh-CN" sz="1800" dirty="0"/>
              <a:t>DAG</a:t>
            </a:r>
            <a:r>
              <a:rPr lang="zh-CN" altLang="zh-CN" sz="1800" dirty="0"/>
              <a:t>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7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7D12731-4332-6DED-6103-0A24E8AFD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3733800"/>
            <a:ext cx="9067800" cy="20512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7279B2-B38F-A4E4-FDB7-47D77E3D6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231"/>
            <a:ext cx="8991600" cy="26800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F39D2E-58E9-A1CE-32B1-F65745189AD6}"/>
              </a:ext>
            </a:extLst>
          </p:cNvPr>
          <p:cNvSpPr txBox="1"/>
          <p:nvPr/>
        </p:nvSpPr>
        <p:spPr>
          <a:xfrm>
            <a:off x="-76200" y="-762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19.5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依赖和血缘（续）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871A8D-6FD9-FE0A-106F-26172EFE1F48}"/>
              </a:ext>
            </a:extLst>
          </p:cNvPr>
          <p:cNvSpPr txBox="1"/>
          <p:nvPr/>
        </p:nvSpPr>
        <p:spPr>
          <a:xfrm>
            <a:off x="-76200" y="228600"/>
            <a:ext cx="937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RDD</a:t>
            </a:r>
            <a:r>
              <a:rPr lang="zh-CN" altLang="en-US" dirty="0"/>
              <a:t>的血缘关系支持管道化操作</a:t>
            </a:r>
            <a:r>
              <a:rPr lang="en-US" altLang="zh-CN" dirty="0"/>
              <a:t>(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可直接在单节点完成，避免多次转换操作之间数据同步的等待</a:t>
            </a:r>
            <a:r>
              <a:rPr lang="en-US" altLang="zh-CN" dirty="0"/>
              <a:t>)</a:t>
            </a:r>
            <a:r>
              <a:rPr lang="zh-CN" altLang="en-US" dirty="0"/>
              <a:t>，简化计算步骤，减少中间数据，保持逻辑单一性。</a:t>
            </a:r>
            <a:r>
              <a:rPr lang="en-US" altLang="zh-CN" dirty="0"/>
              <a:t>DAG</a:t>
            </a:r>
            <a:r>
              <a:rPr lang="zh-CN" altLang="en-US" dirty="0"/>
              <a:t>记录更新过程，实现数据丢失时恢复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基本属性</a:t>
            </a:r>
            <a:r>
              <a:rPr lang="en-US" altLang="zh-CN" dirty="0"/>
              <a:t>】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数据分片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/partitioner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数据分片划分规则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/dependencies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依赖关系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/compute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加工方法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C2D24-C059-0985-3328-D0FB4B3E9DCD}"/>
              </a:ext>
            </a:extLst>
          </p:cNvPr>
          <p:cNvSpPr txBox="1"/>
          <p:nvPr/>
        </p:nvSpPr>
        <p:spPr>
          <a:xfrm>
            <a:off x="38100" y="120410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count</a:t>
            </a:r>
            <a:r>
              <a:rPr lang="zh-CN" altLang="en-US" dirty="0"/>
              <a:t>示例：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E8BFB5-9690-62CB-CC12-BA5023D06D05}"/>
              </a:ext>
            </a:extLst>
          </p:cNvPr>
          <p:cNvSpPr txBox="1"/>
          <p:nvPr/>
        </p:nvSpPr>
        <p:spPr>
          <a:xfrm>
            <a:off x="-34636" y="5785012"/>
            <a:ext cx="935874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 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：任何操作都改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本身，只会创造新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，但需记录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转换过程，以支持无共享数据读写同步及可重算性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是分布存储在集群节点上的、分区的数据集，以分区作为最小存储和处理单位 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：一个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对应一个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之间相互独立、并行计算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fault-tolerant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：基于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Lineage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的高容错性，对于丢失的部分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只需根据其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Lineage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就可重新计算出来，而不需做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操作  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：必须是可序列化的，可通过控制存储级别（内存、磁盘等）来进行重用，当内存空间不足时可把</a:t>
            </a:r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存储于磁盘上</a:t>
            </a:r>
          </a:p>
        </p:txBody>
      </p:sp>
    </p:spTree>
    <p:extLst>
      <p:ext uri="{BB962C8B-B14F-4D97-AF65-F5344CB8AC3E}">
        <p14:creationId xmlns:p14="http://schemas.microsoft.com/office/powerpoint/2010/main" val="131779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D9A252-73B5-16EE-019C-7DFE37A599B3}"/>
              </a:ext>
            </a:extLst>
          </p:cNvPr>
          <p:cNvSpPr txBox="1"/>
          <p:nvPr/>
        </p:nvSpPr>
        <p:spPr>
          <a:xfrm>
            <a:off x="-76200" y="-762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19.6 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F53541-F54F-F6F2-82FA-EFDB36189301}"/>
              </a:ext>
            </a:extLst>
          </p:cNvPr>
          <p:cNvSpPr txBox="1"/>
          <p:nvPr/>
        </p:nvSpPr>
        <p:spPr>
          <a:xfrm>
            <a:off x="-76200" y="228600"/>
            <a:ext cx="929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作业模型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/>
              <a:t>分为</a:t>
            </a:r>
            <a:r>
              <a:rPr lang="en-US" altLang="zh-CN" dirty="0"/>
              <a:t>Application</a:t>
            </a:r>
            <a:r>
              <a:rPr lang="zh-CN" altLang="en-US" dirty="0"/>
              <a:t>、</a:t>
            </a:r>
            <a:r>
              <a:rPr lang="en-US" altLang="zh-CN" dirty="0"/>
              <a:t>Job</a:t>
            </a:r>
            <a:r>
              <a:rPr lang="zh-CN" altLang="en-US" dirty="0"/>
              <a:t>、</a:t>
            </a:r>
            <a:r>
              <a:rPr lang="en-US" altLang="zh-CN" dirty="0"/>
              <a:t>Stage</a:t>
            </a:r>
            <a:r>
              <a:rPr lang="zh-CN" altLang="en-US" dirty="0"/>
              <a:t>、</a:t>
            </a:r>
            <a:r>
              <a:rPr lang="en-US" altLang="zh-CN" dirty="0"/>
              <a:t>Task</a:t>
            </a:r>
            <a:r>
              <a:rPr lang="zh-CN" altLang="en-US" dirty="0"/>
              <a:t>四级，其中</a:t>
            </a:r>
            <a:r>
              <a:rPr lang="en-US" altLang="zh-CN" dirty="0"/>
              <a:t>Job</a:t>
            </a:r>
            <a:r>
              <a:rPr lang="zh-CN" altLang="en-US" dirty="0"/>
              <a:t>由多个</a:t>
            </a:r>
            <a:r>
              <a:rPr lang="en-US" altLang="zh-CN" dirty="0"/>
              <a:t>Stages</a:t>
            </a:r>
            <a:r>
              <a:rPr lang="zh-CN" altLang="en-US" dirty="0"/>
              <a:t>组成，不同</a:t>
            </a:r>
            <a:r>
              <a:rPr lang="en-US" altLang="zh-CN" dirty="0"/>
              <a:t>stage</a:t>
            </a:r>
            <a:r>
              <a:rPr lang="zh-CN" altLang="en-US" dirty="0"/>
              <a:t>需通过</a:t>
            </a:r>
            <a:r>
              <a:rPr lang="en-US" altLang="zh-CN" dirty="0"/>
              <a:t>shuffle</a:t>
            </a:r>
            <a:r>
              <a:rPr lang="zh-CN" altLang="en-US" dirty="0"/>
              <a:t>混编，每个</a:t>
            </a:r>
            <a:r>
              <a:rPr lang="en-US" altLang="zh-CN" dirty="0"/>
              <a:t>Stage</a:t>
            </a:r>
            <a:r>
              <a:rPr lang="zh-CN" altLang="en-US" dirty="0"/>
              <a:t>由一组执行相关任务但互相没有</a:t>
            </a:r>
            <a:r>
              <a:rPr lang="en-US" altLang="zh-CN" dirty="0"/>
              <a:t>Shuffle</a:t>
            </a:r>
            <a:r>
              <a:rPr lang="zh-CN" altLang="en-US" dirty="0"/>
              <a:t>依赖的</a:t>
            </a:r>
            <a:r>
              <a:rPr lang="en-US" altLang="zh-CN" dirty="0"/>
              <a:t>Tasks</a:t>
            </a:r>
            <a:r>
              <a:rPr lang="zh-CN" altLang="en-US" dirty="0"/>
              <a:t>组成（组合成</a:t>
            </a:r>
            <a:r>
              <a:rPr lang="en-US" altLang="zh-CN" dirty="0" err="1"/>
              <a:t>TaskSet</a:t>
            </a:r>
            <a:r>
              <a:rPr lang="zh-CN" altLang="en-US" dirty="0"/>
              <a:t>）</a:t>
            </a:r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划分方法</a:t>
            </a:r>
            <a:r>
              <a:rPr lang="en-US" altLang="zh-CN" dirty="0"/>
              <a:t>】</a:t>
            </a:r>
            <a:r>
              <a:rPr lang="zh-CN" altLang="en-US" dirty="0"/>
              <a:t>依据</a:t>
            </a:r>
            <a:r>
              <a:rPr lang="en-US" altLang="zh-CN" dirty="0"/>
              <a:t>RDD</a:t>
            </a:r>
            <a:r>
              <a:rPr lang="zh-CN" altLang="en-US" dirty="0"/>
              <a:t>之间依赖关系划分：①宽依赖两边归入不同</a:t>
            </a:r>
            <a:r>
              <a:rPr lang="en-US" altLang="zh-CN" dirty="0"/>
              <a:t>Stage</a:t>
            </a:r>
            <a:r>
              <a:rPr lang="zh-CN" altLang="en-US" dirty="0"/>
              <a:t>，窄依赖归入一个</a:t>
            </a:r>
            <a:r>
              <a:rPr lang="en-US" altLang="zh-CN" dirty="0"/>
              <a:t>Stage</a:t>
            </a:r>
            <a:r>
              <a:rPr lang="zh-CN" altLang="en-US" dirty="0"/>
              <a:t>中②在</a:t>
            </a:r>
            <a:r>
              <a:rPr lang="en-US" altLang="zh-CN" dirty="0"/>
              <a:t>DAG</a:t>
            </a:r>
            <a:r>
              <a:rPr lang="zh-CN" altLang="en-US" dirty="0"/>
              <a:t>中进行反向解析，遇到宽依赖就断开，遇到窄依赖就把当前的</a:t>
            </a:r>
            <a:r>
              <a:rPr lang="en-US" altLang="zh-CN" dirty="0"/>
              <a:t>RDD</a:t>
            </a:r>
            <a:r>
              <a:rPr lang="zh-CN" altLang="en-US" dirty="0"/>
              <a:t>加入到</a:t>
            </a:r>
            <a:r>
              <a:rPr lang="en-US" altLang="zh-CN" dirty="0"/>
              <a:t>Stage</a:t>
            </a:r>
            <a:r>
              <a:rPr lang="zh-CN" altLang="en-US" dirty="0"/>
              <a:t>中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6803BE-B37B-B27D-B2BF-618D2B9B2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447800"/>
            <a:ext cx="4876800" cy="347904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E84FF89-F822-2C43-EF0E-D36524F41749}"/>
              </a:ext>
            </a:extLst>
          </p:cNvPr>
          <p:cNvSpPr txBox="1"/>
          <p:nvPr/>
        </p:nvSpPr>
        <p:spPr>
          <a:xfrm>
            <a:off x="0" y="1661795"/>
            <a:ext cx="411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点睛：从图的右边开始向左边划分，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间是窄依赖，因此归入一个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Stage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是宽依赖，因此分属不同的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Stages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是宽依赖，分属不同的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Stages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（即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不能纳入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所在的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Stage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均为窄依赖，可归入一个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Stage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            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F6688-8C35-6CE8-AF21-D040C76F1411}"/>
              </a:ext>
            </a:extLst>
          </p:cNvPr>
          <p:cNvSpPr txBox="1"/>
          <p:nvPr/>
        </p:nvSpPr>
        <p:spPr>
          <a:xfrm>
            <a:off x="-76200" y="3187321"/>
            <a:ext cx="9372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双层多级调度模型</a:t>
            </a:r>
            <a:r>
              <a:rPr lang="en-US" altLang="zh-CN" dirty="0"/>
              <a:t>】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两层</a:t>
            </a:r>
            <a:r>
              <a:rPr lang="zh-CN" altLang="en-US" dirty="0"/>
              <a:t>：①计算需求</a:t>
            </a:r>
            <a:endParaRPr lang="en-US" altLang="zh-CN" dirty="0"/>
          </a:p>
          <a:p>
            <a:r>
              <a:rPr lang="zh-CN" altLang="en-US" dirty="0"/>
              <a:t>调度②资源调度配置  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多级：</a:t>
            </a:r>
            <a:endParaRPr lang="en-US" altLang="zh-C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①中又分</a:t>
            </a:r>
            <a:r>
              <a:rPr lang="en-US" altLang="zh-CN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（由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承担，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等计算项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上层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（由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承担，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下层</a:t>
            </a:r>
            <a:r>
              <a:rPr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②中需决定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启动多少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进程，分配多少资源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内运行多少个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线程等。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需求调度层与资源配置层之间分离，即下层计算资源不与上层计算任务绑定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0BE1A2-E3C6-039F-3CCC-11E4A304859F}"/>
              </a:ext>
            </a:extLst>
          </p:cNvPr>
          <p:cNvSpPr txBox="1"/>
          <p:nvPr/>
        </p:nvSpPr>
        <p:spPr>
          <a:xfrm>
            <a:off x="-76200" y="5726118"/>
            <a:ext cx="9372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【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计算任务层面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的四级调度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1600" dirty="0"/>
              <a:t>包括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资源配置和</a:t>
            </a:r>
            <a:r>
              <a:rPr lang="en-US" altLang="zh-CN" sz="1600" dirty="0"/>
              <a:t>Job</a:t>
            </a:r>
            <a:r>
              <a:rPr lang="zh-CN" altLang="en-US" sz="1600" dirty="0"/>
              <a:t>、</a:t>
            </a:r>
            <a:r>
              <a:rPr lang="en-US" altLang="zh-CN" sz="1600" dirty="0"/>
              <a:t>Stage</a:t>
            </a:r>
            <a:r>
              <a:rPr lang="zh-CN" altLang="en-US" sz="1600" dirty="0"/>
              <a:t>、</a:t>
            </a:r>
            <a:r>
              <a:rPr lang="en-US" altLang="zh-CN" sz="1600" dirty="0"/>
              <a:t>Task</a:t>
            </a:r>
            <a:r>
              <a:rPr lang="zh-CN" altLang="en-US" sz="1600" dirty="0"/>
              <a:t>调度。除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资源配置由</a:t>
            </a:r>
            <a:r>
              <a:rPr lang="en-US" altLang="zh-CN" sz="1600" dirty="0" err="1"/>
              <a:t>ResourceManager</a:t>
            </a:r>
            <a:r>
              <a:rPr lang="zh-CN" altLang="en-US" sz="1600" dirty="0"/>
              <a:t>处理外，其余由</a:t>
            </a:r>
            <a:r>
              <a:rPr lang="en-US" altLang="zh-CN" sz="1600" dirty="0" err="1"/>
              <a:t>DAGScheduler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TaskSetManager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TaskScheduler</a:t>
            </a:r>
            <a:r>
              <a:rPr lang="zh-CN" altLang="en-US" sz="1600" dirty="0"/>
              <a:t>协同完成，分别负责 构建具有依赖关系的</a:t>
            </a:r>
            <a:r>
              <a:rPr lang="en-US" altLang="zh-CN" sz="1600" dirty="0"/>
              <a:t>DAG</a:t>
            </a:r>
            <a:r>
              <a:rPr lang="zh-CN" altLang="en-US" sz="1600" dirty="0"/>
              <a:t>并划分</a:t>
            </a:r>
            <a:r>
              <a:rPr lang="en-US" altLang="zh-CN" sz="1600" dirty="0"/>
              <a:t>Stage/</a:t>
            </a:r>
            <a:r>
              <a:rPr lang="en-US" altLang="zh-CN" sz="1600" dirty="0" err="1"/>
              <a:t>TaskSet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TaskSet</a:t>
            </a:r>
            <a:r>
              <a:rPr lang="zh-CN" altLang="en-US" sz="1600" dirty="0"/>
              <a:t>内部进行调度、资源分配并分发</a:t>
            </a:r>
            <a:r>
              <a:rPr lang="en-US" altLang="zh-CN" sz="1600" dirty="0"/>
              <a:t>Task</a:t>
            </a:r>
            <a:r>
              <a:rPr lang="zh-CN" altLang="en-US" sz="1600" dirty="0"/>
              <a:t>任务到集群节点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19F1DE-9D28-D7A2-D436-7AFD3D586A1C}"/>
              </a:ext>
            </a:extLst>
          </p:cNvPr>
          <p:cNvSpPr txBox="1"/>
          <p:nvPr/>
        </p:nvSpPr>
        <p:spPr>
          <a:xfrm>
            <a:off x="0" y="537442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19.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job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91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90D3EE8-15CC-0A7B-5026-1F3826625F9A}"/>
              </a:ext>
            </a:extLst>
          </p:cNvPr>
          <p:cNvSpPr txBox="1"/>
          <p:nvPr/>
        </p:nvSpPr>
        <p:spPr>
          <a:xfrm>
            <a:off x="-76199" y="0"/>
            <a:ext cx="92964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内部的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处理流程形成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shuffle dependency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将其划分为多个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的分区组成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TaskSet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TaskSet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DAGScheduler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提交并由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TaskSetManager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管理其生命周期②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TaskSetManager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负责任务集内部调度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如更新状态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超时熔断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通知结果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提供资源供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TaskSetManager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分配任务。多个无依赖关系的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TaskSetManagers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由调度池对象（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 Object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）管理，采用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调度策略，由参数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spark.scheduler.mode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</a:t>
            </a:r>
            <a:r>
              <a:rPr lang="zh-CN" altLang="en-US" sz="1700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117E67-7119-8969-28C9-14C38EB6E9A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415773"/>
            <a:ext cx="8915400" cy="2622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48AA83-DB86-1EB4-DA33-4C702A6FADC9}"/>
              </a:ext>
            </a:extLst>
          </p:cNvPr>
          <p:cNvSpPr txBox="1"/>
          <p:nvPr/>
        </p:nvSpPr>
        <p:spPr>
          <a:xfrm>
            <a:off x="-1" y="3952466"/>
            <a:ext cx="9220201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【FIFO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策略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先进先出。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JobID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小优先、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StageID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大优先的原则来调度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TaskSetManager【Fair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公平调度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采用两级结构，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RootPool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管理子调度池，子池管理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TaskSetManager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以轮询方式在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zh-CN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间分配资源。</a:t>
            </a:r>
            <a:endParaRPr lang="zh-CN" altLang="en-US" sz="1700" dirty="0"/>
          </a:p>
        </p:txBody>
      </p:sp>
      <p:pic>
        <p:nvPicPr>
          <p:cNvPr id="10" name="图片 9" descr="图17-45  Fair调度策略（修改，中间Sort画成root Pool）">
            <a:extLst>
              <a:ext uri="{FF2B5EF4-FFF2-40B4-BE49-F238E27FC236}">
                <a16:creationId xmlns:a16="http://schemas.microsoft.com/office/drawing/2014/main" id="{9592324C-4CFC-5740-D2E9-FDFB9A4329C3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648200" y="4495800"/>
            <a:ext cx="4495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http://images.cnblogs.com/cnblogs_com/barrenlake/745774/o_FIFO.png">
            <a:extLst>
              <a:ext uri="{FF2B5EF4-FFF2-40B4-BE49-F238E27FC236}">
                <a16:creationId xmlns:a16="http://schemas.microsoft.com/office/drawing/2014/main" id="{19D5579B-CAE6-4172-515E-9E9B232CDF50}"/>
              </a:ext>
            </a:extLst>
          </p:cNvPr>
          <p:cNvPicPr/>
          <p:nvPr/>
        </p:nvPicPr>
        <p:blipFill>
          <a:blip r:embed="rId5" r:link="rId7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4724399"/>
            <a:ext cx="4876800" cy="213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970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2486</Words>
  <Application>Microsoft Office PowerPoint</Application>
  <PresentationFormat>全屏显示(4:3)</PresentationFormat>
  <Paragraphs>90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楷体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413</cp:revision>
  <dcterms:created xsi:type="dcterms:W3CDTF">2010-07-16T22:48:00Z</dcterms:created>
  <dcterms:modified xsi:type="dcterms:W3CDTF">2025-01-05T15:52:52Z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