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61"/>
  </p:handoutMasterIdLst>
  <p:sldIdLst>
    <p:sldId id="257" r:id="rId3"/>
    <p:sldId id="302" r:id="rId5"/>
    <p:sldId id="303" r:id="rId6"/>
    <p:sldId id="288" r:id="rId7"/>
    <p:sldId id="301" r:id="rId8"/>
    <p:sldId id="289" r:id="rId9"/>
    <p:sldId id="290" r:id="rId10"/>
    <p:sldId id="291" r:id="rId11"/>
    <p:sldId id="292" r:id="rId12"/>
    <p:sldId id="258" r:id="rId13"/>
    <p:sldId id="259" r:id="rId14"/>
    <p:sldId id="295" r:id="rId15"/>
    <p:sldId id="296" r:id="rId16"/>
    <p:sldId id="260" r:id="rId17"/>
    <p:sldId id="317" r:id="rId18"/>
    <p:sldId id="319" r:id="rId19"/>
    <p:sldId id="318" r:id="rId20"/>
    <p:sldId id="297" r:id="rId21"/>
    <p:sldId id="320" r:id="rId22"/>
    <p:sldId id="263" r:id="rId23"/>
    <p:sldId id="321" r:id="rId24"/>
    <p:sldId id="264" r:id="rId25"/>
    <p:sldId id="265" r:id="rId26"/>
    <p:sldId id="299" r:id="rId27"/>
    <p:sldId id="300" r:id="rId28"/>
    <p:sldId id="266" r:id="rId29"/>
    <p:sldId id="267" r:id="rId30"/>
    <p:sldId id="268" r:id="rId31"/>
    <p:sldId id="269" r:id="rId32"/>
    <p:sldId id="270" r:id="rId33"/>
    <p:sldId id="323" r:id="rId34"/>
    <p:sldId id="271" r:id="rId35"/>
    <p:sldId id="277" r:id="rId36"/>
    <p:sldId id="272" r:id="rId37"/>
    <p:sldId id="324" r:id="rId38"/>
    <p:sldId id="329" r:id="rId39"/>
    <p:sldId id="278" r:id="rId40"/>
    <p:sldId id="304" r:id="rId41"/>
    <p:sldId id="307" r:id="rId42"/>
    <p:sldId id="310" r:id="rId43"/>
    <p:sldId id="343" r:id="rId44"/>
    <p:sldId id="308" r:id="rId45"/>
    <p:sldId id="311" r:id="rId46"/>
    <p:sldId id="306" r:id="rId47"/>
    <p:sldId id="313" r:id="rId48"/>
    <p:sldId id="314" r:id="rId49"/>
    <p:sldId id="312" r:id="rId50"/>
    <p:sldId id="309" r:id="rId51"/>
    <p:sldId id="348" r:id="rId52"/>
    <p:sldId id="344" r:id="rId53"/>
    <p:sldId id="345" r:id="rId54"/>
    <p:sldId id="346" r:id="rId55"/>
    <p:sldId id="347" r:id="rId56"/>
    <p:sldId id="305" r:id="rId57"/>
    <p:sldId id="349" r:id="rId58"/>
    <p:sldId id="315" r:id="rId59"/>
    <p:sldId id="316" r:id="rId60"/>
  </p:sldIdLst>
  <p:sldSz cx="9144000" cy="6858000" type="screen4x3"/>
  <p:notesSz cx="6858000" cy="9144000"/>
  <p:custDataLst>
    <p:tags r:id="rId65"/>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45" autoAdjust="0"/>
  </p:normalViewPr>
  <p:slideViewPr>
    <p:cSldViewPr showGuides="1">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1.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6"/>
          <p:cNvSpPr>
            <a:spLocks noGrp="1" noChangeArrowheads="1"/>
          </p:cNvSpPr>
          <p:nvPr>
            <p:ph type="sldNum" sz="quarter"/>
          </p:nvPr>
        </p:nvSpPr>
        <p:spPr>
          <a:noFill/>
          <a:ln>
            <a:round/>
          </a:ln>
        </p:spPr>
        <p:txBody>
          <a:bodyPr/>
          <a:lstStyle/>
          <a:p>
            <a:pPr>
              <a:buFont typeface="Times New Roman" panose="02020603050405020304" pitchFamily="18" charset="0"/>
              <a:buNone/>
            </a:pPr>
            <a:fld id="{A99868DD-8ED4-4665-8A6B-1637286FF684}" type="slidenum">
              <a:rPr lang="en-US" altLang="zh-CN" smtClean="0">
                <a:latin typeface="Times New Roman" panose="02020603050405020304" pitchFamily="18" charset="0"/>
                <a:ea typeface="宋体" panose="02010600030101010101" pitchFamily="2" charset="-122"/>
              </a:rPr>
            </a:fld>
            <a:endParaRPr lang="en-US" altLang="zh-CN">
              <a:latin typeface="Times New Roman" panose="02020603050405020304" pitchFamily="18" charset="0"/>
              <a:ea typeface="宋体" panose="02010600030101010101" pitchFamily="2" charset="-122"/>
            </a:endParaRPr>
          </a:p>
        </p:txBody>
      </p:sp>
      <p:sp>
        <p:nvSpPr>
          <p:cNvPr id="66563"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r>
              <a:rPr lang="zh-CN" altLang="en-US" sz="2000" dirty="0">
                <a:latin typeface="Arial" panose="020B0604020202020204" pitchFamily="34" charset="0"/>
              </a:rPr>
              <a:t>进入</a:t>
            </a:r>
            <a:r>
              <a:rPr lang="en-US" altLang="zh-CN" sz="2000" dirty="0">
                <a:latin typeface="Arial" panose="020B0604020202020204" pitchFamily="34" charset="0"/>
              </a:rPr>
              <a:t>21</a:t>
            </a:r>
            <a:r>
              <a:rPr lang="zh-CN" altLang="en-US" sz="2000" dirty="0">
                <a:latin typeface="Arial" panose="020B0604020202020204" pitchFamily="34" charset="0"/>
              </a:rPr>
              <a:t>世纪，人类发现自己正面临着唐代诗人李白描述的“黄河之水天上来”的大数据数据场景。在互联网浏览搜索、物联网传感数据、移动终端与</a:t>
            </a:r>
            <a:r>
              <a:rPr lang="en-US" altLang="zh-CN" sz="2000" dirty="0">
                <a:latin typeface="Arial" panose="020B0604020202020204" pitchFamily="34" charset="0"/>
              </a:rPr>
              <a:t>GPS</a:t>
            </a:r>
            <a:r>
              <a:rPr lang="zh-CN" altLang="en-US" sz="2000" dirty="0">
                <a:latin typeface="Arial" panose="020B0604020202020204" pitchFamily="34" charset="0"/>
              </a:rPr>
              <a:t>系统，以及社交网络等领域，全世界的信息量以每两年翻番的速度增长。据国际研究机构</a:t>
            </a:r>
            <a:r>
              <a:rPr lang="en-US" altLang="zh-CN" sz="2000" dirty="0">
                <a:latin typeface="Arial" panose="020B0604020202020204" pitchFamily="34" charset="0"/>
              </a:rPr>
              <a:t>IDC</a:t>
            </a:r>
            <a:r>
              <a:rPr lang="zh-CN" altLang="en-US" sz="2000" dirty="0">
                <a:latin typeface="Arial" panose="020B0604020202020204" pitchFamily="34" charset="0"/>
              </a:rPr>
              <a:t>报告：</a:t>
            </a:r>
            <a:r>
              <a:rPr lang="en-US" altLang="zh-CN" sz="2000" dirty="0">
                <a:latin typeface="Arial" panose="020B0604020202020204" pitchFamily="34" charset="0"/>
              </a:rPr>
              <a:t>2011</a:t>
            </a:r>
            <a:r>
              <a:rPr lang="zh-CN" altLang="en-US" sz="2000" dirty="0">
                <a:latin typeface="Arial" panose="020B0604020202020204" pitchFamily="34" charset="0"/>
              </a:rPr>
              <a:t>年全球数据量为</a:t>
            </a:r>
            <a:r>
              <a:rPr lang="en-US" altLang="zh-CN" sz="2000" dirty="0">
                <a:latin typeface="Arial" panose="020B0604020202020204" pitchFamily="34" charset="0"/>
              </a:rPr>
              <a:t>1.8ZB</a:t>
            </a:r>
            <a:r>
              <a:rPr lang="zh-CN" altLang="en-US" sz="2000" dirty="0">
                <a:latin typeface="Arial" panose="020B0604020202020204" pitchFamily="34" charset="0"/>
              </a:rPr>
              <a:t>（</a:t>
            </a:r>
            <a:r>
              <a:rPr lang="en-US" altLang="zh-CN" sz="2000" dirty="0">
                <a:latin typeface="Arial" panose="020B0604020202020204" pitchFamily="34" charset="0"/>
              </a:rPr>
              <a:t>1ZB=10^6PB=10^9TB=10^12GB</a:t>
            </a:r>
            <a:r>
              <a:rPr lang="zh-CN" altLang="en-US" sz="2000" dirty="0">
                <a:latin typeface="Arial" panose="020B0604020202020204" pitchFamily="34" charset="0"/>
              </a:rPr>
              <a:t>），</a:t>
            </a:r>
            <a:r>
              <a:rPr lang="en-US" altLang="zh-CN" sz="2000" dirty="0">
                <a:latin typeface="Arial" panose="020B0604020202020204" pitchFamily="34" charset="0"/>
              </a:rPr>
              <a:t>2020</a:t>
            </a:r>
            <a:r>
              <a:rPr lang="zh-CN" altLang="en-US" sz="2000" dirty="0">
                <a:latin typeface="Arial" panose="020B0604020202020204" pitchFamily="34" charset="0"/>
              </a:rPr>
              <a:t>年将达到</a:t>
            </a:r>
            <a:r>
              <a:rPr lang="en-US" altLang="zh-CN" sz="2000" dirty="0">
                <a:latin typeface="Arial" panose="020B0604020202020204" pitchFamily="34" charset="0"/>
              </a:rPr>
              <a:t>35ZB</a:t>
            </a:r>
            <a:r>
              <a:rPr lang="zh-CN" altLang="en-US" sz="2000" dirty="0">
                <a:latin typeface="Arial" panose="020B0604020202020204" pitchFamily="34" charset="0"/>
              </a:rPr>
              <a:t>。</a:t>
            </a:r>
            <a:endParaRPr lang="en-US" altLang="zh-CN" sz="2000" dirty="0">
              <a:latin typeface="Arial" panose="020B0604020202020204" pitchFamily="34" charset="0"/>
            </a:endParaRPr>
          </a:p>
        </p:txBody>
      </p:sp>
      <p:sp>
        <p:nvSpPr>
          <p:cNvPr id="66564" name="Rectangle 2"/>
          <p:cNvSpPr>
            <a:spLocks noChangeArrowheads="1"/>
          </p:cNvSpPr>
          <p:nvPr/>
        </p:nvSpPr>
        <p:spPr bwMode="auto">
          <a:xfrm>
            <a:off x="0" y="0"/>
            <a:ext cx="1588" cy="1588"/>
          </a:xfrm>
          <a:prstGeom prst="rect">
            <a:avLst/>
          </a:prstGeom>
          <a:noFill/>
          <a:ln w="9525">
            <a:noFill/>
            <a:round/>
          </a:ln>
        </p:spPr>
        <p:txBody>
          <a:bodyPr lIns="90000" tIns="45000" rIns="90000" bIns="45000"/>
          <a:lstStyle/>
          <a:p>
            <a:pPr>
              <a:lnSpc>
                <a:spcPct val="100000"/>
              </a:lnSpc>
            </a:pPr>
            <a:fld id="{7383DE9C-E1A8-438E-8A76-9EF3666F5E7F}" type="slidenum">
              <a:rPr lang="en-US" altLang="zh-CN">
                <a:solidFill>
                  <a:srgbClr val="000000"/>
                </a:solidFill>
                <a:ea typeface="宋体" panose="02010600030101010101" pitchFamily="2" charset="-122"/>
              </a:rPr>
            </a:fld>
            <a:endParaRPr lang="en-US" altLang="zh-CN">
              <a:solidFill>
                <a:srgbClr val="000000"/>
              </a:solidFill>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a:spLocks noGrp="1" noChangeArrowheads="1"/>
          </p:cNvSpPr>
          <p:nvPr>
            <p:ph type="sldNum" sz="quarter"/>
          </p:nvPr>
        </p:nvSpPr>
        <p:spPr>
          <a:noFill/>
          <a:ln>
            <a:round/>
          </a:ln>
        </p:spPr>
        <p:txBody>
          <a:bodyPr/>
          <a:lstStyle/>
          <a:p>
            <a:pPr>
              <a:buFont typeface="Times New Roman" panose="02020603050405020304" pitchFamily="18" charset="0"/>
              <a:buNone/>
            </a:pPr>
            <a:fld id="{BF632177-87DD-4456-BD26-105FE8E8942E}" type="slidenum">
              <a:rPr lang="en-US" altLang="zh-CN" smtClean="0">
                <a:latin typeface="Times New Roman" panose="02020603050405020304" pitchFamily="18" charset="0"/>
                <a:ea typeface="宋体" panose="02010600030101010101" pitchFamily="2" charset="-122"/>
              </a:rPr>
            </a:fld>
            <a:endParaRPr lang="en-US" altLang="zh-CN">
              <a:latin typeface="Times New Roman" panose="02020603050405020304" pitchFamily="18" charset="0"/>
              <a:ea typeface="宋体" panose="02010600030101010101" pitchFamily="2" charset="-122"/>
            </a:endParaRPr>
          </a:p>
        </p:txBody>
      </p:sp>
      <p:sp>
        <p:nvSpPr>
          <p:cNvPr id="67587"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endParaRPr lang="en-US" altLang="zh-CN" sz="2000">
              <a:latin typeface="Arial" panose="020B0604020202020204" pitchFamily="34" charset="0"/>
            </a:endParaRPr>
          </a:p>
        </p:txBody>
      </p:sp>
      <p:sp>
        <p:nvSpPr>
          <p:cNvPr id="67588" name="Rectangle 2"/>
          <p:cNvSpPr>
            <a:spLocks noChangeArrowheads="1"/>
          </p:cNvSpPr>
          <p:nvPr/>
        </p:nvSpPr>
        <p:spPr bwMode="auto">
          <a:xfrm>
            <a:off x="0" y="0"/>
            <a:ext cx="1588" cy="1588"/>
          </a:xfrm>
          <a:prstGeom prst="rect">
            <a:avLst/>
          </a:prstGeom>
          <a:noFill/>
          <a:ln w="9525">
            <a:noFill/>
            <a:round/>
          </a:ln>
        </p:spPr>
        <p:txBody>
          <a:bodyPr lIns="90000" tIns="45000" rIns="90000" bIns="45000"/>
          <a:lstStyle/>
          <a:p>
            <a:pPr>
              <a:lnSpc>
                <a:spcPct val="100000"/>
              </a:lnSpc>
            </a:pPr>
            <a:fld id="{A2328044-3BCD-4ADC-B305-E5B8A302A7B3}" type="slidenum">
              <a:rPr lang="en-US" altLang="zh-CN">
                <a:solidFill>
                  <a:srgbClr val="000000"/>
                </a:solidFill>
                <a:ea typeface="宋体" panose="02010600030101010101" pitchFamily="2" charset="-122"/>
              </a:rPr>
            </a:fld>
            <a:endParaRPr lang="en-US" altLang="zh-CN">
              <a:solidFill>
                <a:srgbClr val="000000"/>
              </a:solidFill>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数据的基本定义</a:t>
            </a:r>
            <a:endParaRPr lang="en-US" altLang="zh-CN" dirty="0"/>
          </a:p>
          <a:p>
            <a:r>
              <a:rPr lang="zh-CN" altLang="zh-CN" sz="1200" kern="1200" dirty="0">
                <a:solidFill>
                  <a:schemeClr val="tx1"/>
                </a:solidFill>
                <a:effectLst/>
                <a:latin typeface="+mn-lt"/>
                <a:ea typeface="+mn-ea"/>
                <a:cs typeface="+mn-cs"/>
              </a:rPr>
              <a:t>数据</a:t>
            </a:r>
            <a:r>
              <a:rPr lang="en-US" altLang="zh-CN" sz="1200" kern="1200" dirty="0">
                <a:solidFill>
                  <a:schemeClr val="tx1"/>
                </a:solidFill>
                <a:effectLst/>
                <a:latin typeface="+mn-lt"/>
                <a:ea typeface="+mn-ea"/>
                <a:cs typeface="+mn-cs"/>
              </a:rPr>
              <a:t> (data)</a:t>
            </a:r>
            <a:r>
              <a:rPr lang="zh-CN" altLang="zh-CN" sz="1200" kern="1200" dirty="0">
                <a:solidFill>
                  <a:schemeClr val="tx1"/>
                </a:solidFill>
                <a:effectLst/>
                <a:latin typeface="+mn-lt"/>
                <a:ea typeface="+mn-ea"/>
                <a:cs typeface="+mn-cs"/>
              </a:rPr>
              <a:t>被看作是现实世界中自然现象和人类活动所留下的轨迹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计算机学科中数据的定义</a:t>
            </a:r>
            <a:endParaRPr lang="en-US" altLang="zh-CN" dirty="0"/>
          </a:p>
          <a:p>
            <a:r>
              <a:rPr lang="zh-CN" altLang="zh-CN" sz="1200" kern="1200" dirty="0">
                <a:solidFill>
                  <a:schemeClr val="tx1"/>
                </a:solidFill>
                <a:effectLst/>
                <a:latin typeface="+mn-lt"/>
                <a:ea typeface="+mn-ea"/>
                <a:cs typeface="+mn-cs"/>
              </a:rPr>
              <a:t>所有能输入到计算机并被计算机程序处理的符号的总称，是具有一定意义的数字、字母、符号和模拟量的通称</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用于计算、分析或计划某种事物的事实或信息；由计算机产生或存储的信息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形式多样化，可以表现为数值、文字、图像、音频、视频或其他计算机可以识别和处理的形式</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数据来源</a:t>
            </a:r>
            <a:r>
              <a:rPr lang="zh-CN" altLang="en-US" sz="1200" kern="1200" dirty="0">
                <a:solidFill>
                  <a:schemeClr val="tx1"/>
                </a:solidFill>
                <a:effectLst/>
                <a:latin typeface="+mn-lt"/>
                <a:ea typeface="+mn-ea"/>
                <a:cs typeface="+mn-cs"/>
              </a:rPr>
              <a:t>多样化，数据</a:t>
            </a:r>
            <a:r>
              <a:rPr lang="zh-CN" altLang="zh-CN" sz="1200" kern="1200" dirty="0">
                <a:solidFill>
                  <a:schemeClr val="tx1"/>
                </a:solidFill>
                <a:effectLst/>
                <a:latin typeface="+mn-lt"/>
                <a:ea typeface="+mn-ea"/>
                <a:cs typeface="+mn-cs"/>
              </a:rPr>
              <a:t>可以</a:t>
            </a:r>
            <a:r>
              <a:rPr lang="zh-CN" altLang="en-US" sz="1200" kern="1200" dirty="0">
                <a:solidFill>
                  <a:schemeClr val="tx1"/>
                </a:solidFill>
                <a:effectLst/>
                <a:latin typeface="+mn-lt"/>
                <a:ea typeface="+mn-ea"/>
                <a:cs typeface="+mn-cs"/>
              </a:rPr>
              <a:t>来源自</a:t>
            </a:r>
            <a:r>
              <a:rPr lang="zh-CN" altLang="zh-CN" sz="1200" kern="1200" dirty="0">
                <a:solidFill>
                  <a:schemeClr val="tx1"/>
                </a:solidFill>
                <a:effectLst/>
                <a:latin typeface="+mn-lt"/>
                <a:ea typeface="+mn-ea"/>
                <a:cs typeface="+mn-cs"/>
              </a:rPr>
              <a:t>社会数据（商业数据、生产数据、系统数据、媒体数据等）、个人数据（社交网络、个人消费）、政府数据（统计数据、人口普查、经济年报等）。</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dirty="0"/>
              <a:t>数据范围多样化，</a:t>
            </a:r>
            <a:r>
              <a:rPr lang="zh-CN" altLang="zh-CN" sz="1200" kern="1200" dirty="0">
                <a:solidFill>
                  <a:schemeClr val="tx1"/>
                </a:solidFill>
                <a:effectLst/>
                <a:latin typeface="+mn-lt"/>
                <a:ea typeface="+mn-ea"/>
                <a:cs typeface="+mn-cs"/>
              </a:rPr>
              <a:t>人类四千年历史所产生所有的文明记录，包括历史、文学、艺术、哲学、考古及一切的科学成就，都可以数据的形式存储和保留下来</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数据转换过程</a:t>
            </a:r>
            <a:endParaRPr lang="en-US" altLang="zh-CN" sz="1200" kern="1200" dirty="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zh-CN" sz="1200" b="1" kern="1200" dirty="0">
                <a:solidFill>
                  <a:schemeClr val="tx1"/>
                </a:solidFill>
                <a:effectLst/>
                <a:latin typeface="+mn-lt"/>
                <a:ea typeface="+mn-ea"/>
                <a:cs typeface="+mn-cs"/>
              </a:rPr>
              <a:t>数据</a:t>
            </a:r>
            <a:r>
              <a:rPr lang="en-US" altLang="zh-CN" sz="1200" kern="1200" dirty="0">
                <a:solidFill>
                  <a:schemeClr val="tx1"/>
                </a:solidFill>
                <a:effectLst/>
                <a:latin typeface="+mn-lt"/>
                <a:ea typeface="+mn-ea"/>
                <a:cs typeface="+mn-cs"/>
              </a:rPr>
              <a:t>(data)</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信息</a:t>
            </a:r>
            <a:r>
              <a:rPr lang="en-US" altLang="zh-CN" sz="1200" kern="1200" dirty="0">
                <a:solidFill>
                  <a:schemeClr val="tx1"/>
                </a:solidFill>
                <a:effectLst/>
                <a:latin typeface="+mn-lt"/>
                <a:ea typeface="+mn-ea"/>
                <a:cs typeface="+mn-cs"/>
              </a:rPr>
              <a:t>(information)</a:t>
            </a:r>
            <a:r>
              <a:rPr lang="zh-CN" altLang="zh-CN" sz="1200" kern="1200" dirty="0">
                <a:solidFill>
                  <a:schemeClr val="tx1"/>
                </a:solidFill>
                <a:effectLst/>
                <a:latin typeface="+mn-lt"/>
                <a:ea typeface="+mn-ea"/>
                <a:cs typeface="+mn-cs"/>
              </a:rPr>
              <a:t>、</a:t>
            </a:r>
            <a:r>
              <a:rPr lang="zh-CN" altLang="zh-CN" sz="1200" b="1" kern="1200" dirty="0">
                <a:solidFill>
                  <a:schemeClr val="tx1"/>
                </a:solidFill>
                <a:effectLst/>
                <a:latin typeface="+mn-lt"/>
                <a:ea typeface="+mn-ea"/>
                <a:cs typeface="+mn-cs"/>
              </a:rPr>
              <a:t>知识</a:t>
            </a:r>
            <a:r>
              <a:rPr lang="en-US" altLang="zh-CN" sz="1200" kern="1200" dirty="0">
                <a:solidFill>
                  <a:schemeClr val="tx1"/>
                </a:solidFill>
                <a:effectLst/>
                <a:latin typeface="+mn-lt"/>
                <a:ea typeface="+mn-ea"/>
                <a:cs typeface="+mn-cs"/>
              </a:rPr>
              <a:t>(knowledge)</a:t>
            </a:r>
            <a:r>
              <a:rPr lang="zh-CN" altLang="zh-CN" sz="1200" kern="1200" dirty="0">
                <a:solidFill>
                  <a:schemeClr val="tx1"/>
                </a:solidFill>
                <a:effectLst/>
                <a:latin typeface="+mn-lt"/>
                <a:ea typeface="+mn-ea"/>
                <a:cs typeface="+mn-cs"/>
              </a:rPr>
              <a:t>与</a:t>
            </a:r>
            <a:r>
              <a:rPr lang="zh-CN" altLang="zh-CN" sz="1200" b="1" kern="1200" dirty="0">
                <a:solidFill>
                  <a:schemeClr val="tx1"/>
                </a:solidFill>
                <a:effectLst/>
                <a:latin typeface="+mn-lt"/>
                <a:ea typeface="+mn-ea"/>
                <a:cs typeface="+mn-cs"/>
              </a:rPr>
              <a:t>价值</a:t>
            </a:r>
            <a:r>
              <a:rPr lang="en-US" altLang="zh-CN" sz="1200" kern="1200" dirty="0">
                <a:solidFill>
                  <a:schemeClr val="tx1"/>
                </a:solidFill>
                <a:effectLst/>
                <a:latin typeface="+mn-lt"/>
                <a:ea typeface="+mn-ea"/>
                <a:cs typeface="+mn-cs"/>
              </a:rPr>
              <a:t>(value)</a:t>
            </a:r>
            <a:r>
              <a:rPr lang="zh-CN" altLang="zh-CN" sz="1200" kern="1200" dirty="0">
                <a:solidFill>
                  <a:schemeClr val="tx1"/>
                </a:solidFill>
                <a:effectLst/>
                <a:latin typeface="+mn-lt"/>
                <a:ea typeface="+mn-ea"/>
                <a:cs typeface="+mn-cs"/>
              </a:rPr>
              <a:t>这四个词在信息科学中既相关联、又具有不同的含义。数据体现的是一种过程、状态或结果的记录，这类记录数字化（</a:t>
            </a:r>
            <a:r>
              <a:rPr lang="en-US" altLang="zh-CN" sz="1200" kern="1200" dirty="0">
                <a:solidFill>
                  <a:schemeClr val="tx1"/>
                </a:solidFill>
                <a:effectLst/>
                <a:latin typeface="+mn-lt"/>
                <a:ea typeface="+mn-ea"/>
                <a:cs typeface="+mn-cs"/>
              </a:rPr>
              <a:t>digitalized</a:t>
            </a:r>
            <a:r>
              <a:rPr lang="zh-CN" altLang="zh-CN" sz="1200" kern="1200" dirty="0">
                <a:solidFill>
                  <a:schemeClr val="tx1"/>
                </a:solidFill>
                <a:effectLst/>
                <a:latin typeface="+mn-lt"/>
                <a:ea typeface="+mn-ea"/>
                <a:cs typeface="+mn-cs"/>
              </a:rPr>
              <a:t>）后可以被计算机存储和处理。信息则是包含在数据之中的能够为人脑理解和思维推理</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结论，比如，</a:t>
            </a:r>
            <a:r>
              <a:rPr lang="en-US" altLang="zh-CN" sz="1200" kern="1200" dirty="0">
                <a:solidFill>
                  <a:schemeClr val="tx1"/>
                </a:solidFill>
                <a:effectLst/>
                <a:latin typeface="+mn-lt"/>
                <a:ea typeface="+mn-ea"/>
                <a:cs typeface="+mn-cs"/>
              </a:rPr>
              <a:t>" 01001000 01100101 01101100 01101100 01101111 00100000 01110111 01101111 01110010 01101100 01100100 00100001"</a:t>
            </a:r>
            <a:r>
              <a:rPr lang="zh-CN" altLang="zh-CN" sz="1200" kern="1200" dirty="0">
                <a:solidFill>
                  <a:schemeClr val="tx1"/>
                </a:solidFill>
                <a:effectLst/>
                <a:latin typeface="+mn-lt"/>
                <a:ea typeface="+mn-ea"/>
                <a:cs typeface="+mn-cs"/>
              </a:rPr>
              <a:t>是一串二进制数值，是一组能被计算机识别、存储和处理的数据。经计算机程序识别转换（</a:t>
            </a:r>
            <a:r>
              <a:rPr lang="en-US" altLang="zh-CN" sz="1200" kern="1200" dirty="0">
                <a:solidFill>
                  <a:schemeClr val="tx1"/>
                </a:solidFill>
                <a:effectLst/>
                <a:latin typeface="+mn-lt"/>
                <a:ea typeface="+mn-ea"/>
                <a:cs typeface="+mn-cs"/>
              </a:rPr>
              <a:t>ASCII</a:t>
            </a:r>
            <a:r>
              <a:rPr lang="zh-CN" altLang="zh-CN" sz="1200" kern="1200" dirty="0">
                <a:solidFill>
                  <a:schemeClr val="tx1"/>
                </a:solidFill>
                <a:effectLst/>
                <a:latin typeface="+mn-lt"/>
                <a:ea typeface="+mn-ea"/>
                <a:cs typeface="+mn-cs"/>
              </a:rPr>
              <a:t>码值字符转换），我们知道它代表“</a:t>
            </a:r>
            <a:r>
              <a:rPr lang="en-US" altLang="zh-CN" sz="1200" kern="1200" dirty="0">
                <a:solidFill>
                  <a:schemeClr val="tx1"/>
                </a:solidFill>
                <a:effectLst/>
                <a:latin typeface="+mn-lt"/>
                <a:ea typeface="+mn-ea"/>
                <a:cs typeface="+mn-cs"/>
              </a:rPr>
              <a:t>Hello world</a:t>
            </a:r>
            <a:r>
              <a:rPr lang="zh-CN" altLang="zh-CN" sz="1200" kern="1200" dirty="0">
                <a:solidFill>
                  <a:schemeClr val="tx1"/>
                </a:solidFill>
                <a:effectLst/>
                <a:latin typeface="+mn-lt"/>
                <a:ea typeface="+mn-ea"/>
                <a:cs typeface="+mn-cs"/>
              </a:rPr>
              <a:t>！”这样一个字符串，包含了向世界问好的特殊信息。更进一步，在计算机编程语言世界，</a:t>
            </a:r>
            <a:r>
              <a:rPr lang="en-US" altLang="zh-CN" sz="1200" kern="1200" dirty="0">
                <a:solidFill>
                  <a:schemeClr val="tx1"/>
                </a:solidFill>
                <a:effectLst/>
                <a:latin typeface="+mn-lt"/>
                <a:ea typeface="+mn-ea"/>
                <a:cs typeface="+mn-cs"/>
              </a:rPr>
              <a:t>Hello world</a:t>
            </a:r>
            <a:r>
              <a:rPr lang="zh-CN" altLang="zh-CN" sz="1200" kern="1200" dirty="0">
                <a:solidFill>
                  <a:schemeClr val="tx1"/>
                </a:solidFill>
                <a:effectLst/>
                <a:latin typeface="+mn-lt"/>
                <a:ea typeface="+mn-ea"/>
                <a:cs typeface="+mn-cs"/>
              </a:rPr>
              <a:t>！实际上是一个约定俗成的机器或程序语言启动显示语句，这就上升为了知识。最终，如果有人把这一固有的显示方法拿去注册了专利并因此获利，于是就产生了价值。图</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表征了这一从数据到信息到知识到价值的过程。</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6"/>
          <p:cNvSpPr>
            <a:spLocks noGrp="1" noChangeArrowheads="1"/>
          </p:cNvSpPr>
          <p:nvPr>
            <p:ph type="sldNum" sz="quarter"/>
          </p:nvPr>
        </p:nvSpPr>
        <p:spPr>
          <a:noFill/>
          <a:ln>
            <a:round/>
          </a:ln>
        </p:spPr>
        <p:txBody>
          <a:bodyPr/>
          <a:lstStyle/>
          <a:p>
            <a:pPr>
              <a:buFont typeface="Times New Roman" panose="02020603050405020304" pitchFamily="18" charset="0"/>
              <a:buNone/>
            </a:pPr>
            <a:fld id="{6E053C4C-2B71-49EA-9B35-56A226F1F6E0}" type="slidenum">
              <a:rPr lang="en-US" altLang="zh-CN" smtClean="0">
                <a:latin typeface="Times New Roman" panose="02020603050405020304" pitchFamily="18" charset="0"/>
                <a:ea typeface="宋体" panose="02010600030101010101" pitchFamily="2" charset="-122"/>
              </a:rPr>
            </a:fld>
            <a:endParaRPr lang="en-US" altLang="zh-CN">
              <a:latin typeface="Times New Roman" panose="02020603050405020304" pitchFamily="18" charset="0"/>
              <a:ea typeface="宋体" panose="02010600030101010101" pitchFamily="2" charset="-122"/>
            </a:endParaRPr>
          </a:p>
        </p:txBody>
      </p:sp>
      <p:sp>
        <p:nvSpPr>
          <p:cNvPr id="68611"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endParaRPr lang="en-US" altLang="zh-CN" sz="2000">
              <a:latin typeface="Arial" panose="020B0604020202020204" pitchFamily="34" charset="0"/>
            </a:endParaRPr>
          </a:p>
        </p:txBody>
      </p:sp>
      <p:sp>
        <p:nvSpPr>
          <p:cNvPr id="68612" name="Rectangle 2"/>
          <p:cNvSpPr>
            <a:spLocks noChangeArrowheads="1"/>
          </p:cNvSpPr>
          <p:nvPr/>
        </p:nvSpPr>
        <p:spPr bwMode="auto">
          <a:xfrm>
            <a:off x="0" y="0"/>
            <a:ext cx="1588" cy="1588"/>
          </a:xfrm>
          <a:prstGeom prst="rect">
            <a:avLst/>
          </a:prstGeom>
          <a:noFill/>
          <a:ln w="9525">
            <a:noFill/>
            <a:round/>
          </a:ln>
        </p:spPr>
        <p:txBody>
          <a:bodyPr lIns="90000" tIns="45000" rIns="90000" bIns="45000"/>
          <a:lstStyle/>
          <a:p>
            <a:pPr>
              <a:lnSpc>
                <a:spcPct val="100000"/>
              </a:lnSpc>
            </a:pPr>
            <a:fld id="{F6767A84-4D10-4FA8-B94A-10059E41EF54}" type="slidenum">
              <a:rPr lang="en-US" altLang="zh-CN">
                <a:solidFill>
                  <a:srgbClr val="000000"/>
                </a:solidFill>
                <a:ea typeface="宋体" panose="02010600030101010101" pitchFamily="2" charset="-122"/>
              </a:rPr>
            </a:fld>
            <a:endParaRPr lang="en-US" altLang="zh-CN">
              <a:solidFill>
                <a:srgbClr val="000000"/>
              </a:solidFill>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en-US" dirty="0"/>
              <a:t>规模体现：</a:t>
            </a:r>
            <a:endParaRPr lang="en-US" altLang="zh-CN" dirty="0"/>
          </a:p>
          <a:p>
            <a:r>
              <a:rPr lang="zh-CN" altLang="zh-CN" sz="1200" kern="1200" dirty="0">
                <a:solidFill>
                  <a:schemeClr val="tx1"/>
                </a:solidFill>
                <a:effectLst/>
                <a:latin typeface="+mn-lt"/>
                <a:ea typeface="+mn-ea"/>
                <a:cs typeface="+mn-cs"/>
              </a:rPr>
              <a:t>大数据的超大规模</a:t>
            </a:r>
            <a:r>
              <a:rPr lang="en-US" altLang="zh-CN" sz="1200" kern="1200" dirty="0">
                <a:solidFill>
                  <a:schemeClr val="tx1"/>
                </a:solidFill>
                <a:effectLst/>
                <a:latin typeface="+mn-lt"/>
                <a:ea typeface="+mn-ea"/>
                <a:cs typeface="+mn-cs"/>
              </a:rPr>
              <a:t> (</a:t>
            </a:r>
            <a:r>
              <a:rPr lang="en-US" altLang="zh-CN" sz="1200" b="1" kern="1200" dirty="0">
                <a:solidFill>
                  <a:schemeClr val="tx1"/>
                </a:solidFill>
                <a:effectLst/>
                <a:latin typeface="+mn-lt"/>
                <a:ea typeface="+mn-ea"/>
                <a:cs typeface="+mn-cs"/>
              </a:rPr>
              <a:t>Volume</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特点使得它处理的数据量级超过了传统的</a:t>
            </a:r>
            <a:r>
              <a:rPr lang="en-US" altLang="zh-CN" sz="1200" kern="1200" dirty="0">
                <a:solidFill>
                  <a:schemeClr val="tx1"/>
                </a:solidFill>
                <a:effectLst/>
                <a:latin typeface="+mn-lt"/>
                <a:ea typeface="+mn-ea"/>
                <a:cs typeface="+mn-cs"/>
              </a:rPr>
              <a:t>GB (1GB=1000MB)</a:t>
            </a:r>
            <a:r>
              <a:rPr lang="zh-CN" altLang="zh-CN" sz="1200" kern="1200" dirty="0">
                <a:solidFill>
                  <a:schemeClr val="tx1"/>
                </a:solidFill>
                <a:effectLst/>
                <a:latin typeface="+mn-lt"/>
                <a:ea typeface="+mn-ea"/>
                <a:cs typeface="+mn-cs"/>
              </a:rPr>
              <a:t>或</a:t>
            </a:r>
            <a:r>
              <a:rPr lang="en-US" altLang="zh-CN" sz="1200" kern="1200" dirty="0">
                <a:solidFill>
                  <a:schemeClr val="tx1"/>
                </a:solidFill>
                <a:effectLst/>
                <a:latin typeface="+mn-lt"/>
                <a:ea typeface="+mn-ea"/>
                <a:cs typeface="+mn-cs"/>
              </a:rPr>
              <a:t>TB (1TB=1000GB)</a:t>
            </a:r>
            <a:r>
              <a:rPr lang="zh-CN" altLang="zh-CN" sz="1200" kern="1200" dirty="0">
                <a:solidFill>
                  <a:schemeClr val="tx1"/>
                </a:solidFill>
                <a:effectLst/>
                <a:latin typeface="+mn-lt"/>
                <a:ea typeface="+mn-ea"/>
                <a:cs typeface="+mn-cs"/>
              </a:rPr>
              <a:t>规模，达到了</a:t>
            </a:r>
            <a:r>
              <a:rPr lang="en-US" altLang="zh-CN" sz="1200" kern="1200" dirty="0">
                <a:solidFill>
                  <a:schemeClr val="tx1"/>
                </a:solidFill>
                <a:effectLst/>
                <a:latin typeface="+mn-lt"/>
                <a:ea typeface="+mn-ea"/>
                <a:cs typeface="+mn-cs"/>
              </a:rPr>
              <a:t>PB (1PB=1000TB)</a:t>
            </a:r>
            <a:r>
              <a:rPr lang="zh-CN" altLang="zh-CN" sz="1200" kern="1200" dirty="0">
                <a:solidFill>
                  <a:schemeClr val="tx1"/>
                </a:solidFill>
                <a:effectLst/>
                <a:latin typeface="+mn-lt"/>
                <a:ea typeface="+mn-ea"/>
                <a:cs typeface="+mn-cs"/>
              </a:rPr>
              <a:t>甚至更高量级。以全球社交网站</a:t>
            </a:r>
            <a:r>
              <a:rPr lang="en-US" altLang="zh-CN" sz="1200" kern="1200" dirty="0">
                <a:solidFill>
                  <a:schemeClr val="tx1"/>
                </a:solidFill>
                <a:effectLst/>
                <a:latin typeface="+mn-lt"/>
                <a:ea typeface="+mn-ea"/>
                <a:cs typeface="+mn-cs"/>
              </a:rPr>
              <a:t>Facebook</a:t>
            </a:r>
            <a:r>
              <a:rPr lang="zh-CN" altLang="zh-CN" sz="1200" kern="1200" dirty="0">
                <a:solidFill>
                  <a:schemeClr val="tx1"/>
                </a:solidFill>
                <a:effectLst/>
                <a:latin typeface="+mn-lt"/>
                <a:ea typeface="+mn-ea"/>
                <a:cs typeface="+mn-cs"/>
              </a:rPr>
              <a:t>为例，它后台服务器集群处理的数据量在</a:t>
            </a:r>
            <a:r>
              <a:rPr lang="en-US" altLang="zh-CN" sz="1200" kern="1200" dirty="0">
                <a:solidFill>
                  <a:schemeClr val="tx1"/>
                </a:solidFill>
                <a:effectLst/>
                <a:latin typeface="+mn-lt"/>
                <a:ea typeface="+mn-ea"/>
                <a:cs typeface="+mn-cs"/>
              </a:rPr>
              <a:t>2012</a:t>
            </a:r>
            <a:r>
              <a:rPr lang="zh-CN" altLang="zh-CN" sz="1200" kern="1200" dirty="0">
                <a:solidFill>
                  <a:schemeClr val="tx1"/>
                </a:solidFill>
                <a:effectLst/>
                <a:latin typeface="+mn-lt"/>
                <a:ea typeface="+mn-ea"/>
                <a:cs typeface="+mn-cs"/>
              </a:rPr>
              <a:t>年就达到了每天要处理</a:t>
            </a:r>
            <a:r>
              <a:rPr lang="en-US" altLang="zh-CN" sz="1200" kern="1200" dirty="0">
                <a:solidFill>
                  <a:schemeClr val="tx1"/>
                </a:solidFill>
                <a:effectLst/>
                <a:latin typeface="+mn-lt"/>
                <a:ea typeface="+mn-ea"/>
                <a:cs typeface="+mn-cs"/>
              </a:rPr>
              <a:t>80</a:t>
            </a:r>
            <a:r>
              <a:rPr lang="zh-CN" altLang="zh-CN" sz="1200" kern="1200" dirty="0">
                <a:solidFill>
                  <a:schemeClr val="tx1"/>
                </a:solidFill>
                <a:effectLst/>
                <a:latin typeface="+mn-lt"/>
                <a:ea typeface="+mn-ea"/>
                <a:cs typeface="+mn-cs"/>
              </a:rPr>
              <a:t>亿条信息，要执行</a:t>
            </a:r>
            <a:r>
              <a:rPr lang="en-US" altLang="zh-CN" sz="1200" kern="1200" dirty="0">
                <a:solidFill>
                  <a:schemeClr val="tx1"/>
                </a:solidFill>
                <a:effectLst/>
                <a:latin typeface="+mn-lt"/>
                <a:ea typeface="+mn-ea"/>
                <a:cs typeface="+mn-cs"/>
              </a:rPr>
              <a:t>750</a:t>
            </a:r>
            <a:r>
              <a:rPr lang="zh-CN" altLang="zh-CN" sz="1200" kern="1200" dirty="0">
                <a:solidFill>
                  <a:schemeClr val="tx1"/>
                </a:solidFill>
                <a:effectLst/>
                <a:latin typeface="+mn-lt"/>
                <a:ea typeface="+mn-ea"/>
                <a:cs typeface="+mn-cs"/>
              </a:rPr>
              <a:t>亿次读写操作</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；全球搜索引擎</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每天需支持</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亿次搜索请求；中国的百度在</a:t>
            </a:r>
            <a:r>
              <a:rPr lang="en-US" altLang="zh-CN" sz="1200" kern="1200" dirty="0">
                <a:solidFill>
                  <a:schemeClr val="tx1"/>
                </a:solidFill>
                <a:effectLst/>
                <a:latin typeface="+mn-lt"/>
                <a:ea typeface="+mn-ea"/>
                <a:cs typeface="+mn-cs"/>
              </a:rPr>
              <a:t>2014</a:t>
            </a:r>
            <a:r>
              <a:rPr lang="zh-CN" altLang="zh-CN" sz="1200" kern="1200" dirty="0">
                <a:solidFill>
                  <a:schemeClr val="tx1"/>
                </a:solidFill>
                <a:effectLst/>
                <a:latin typeface="+mn-lt"/>
                <a:ea typeface="+mn-ea"/>
                <a:cs typeface="+mn-cs"/>
              </a:rPr>
              <a:t>年的总数据量已超过</a:t>
            </a:r>
            <a:r>
              <a:rPr lang="en-US" altLang="zh-CN" sz="1200" kern="1200" dirty="0">
                <a:solidFill>
                  <a:schemeClr val="tx1"/>
                </a:solidFill>
                <a:effectLst/>
                <a:latin typeface="+mn-lt"/>
                <a:ea typeface="+mn-ea"/>
                <a:cs typeface="+mn-cs"/>
              </a:rPr>
              <a:t>1000PB</a:t>
            </a:r>
            <a:r>
              <a:rPr lang="zh-CN" altLang="zh-CN" sz="1200" kern="1200" dirty="0">
                <a:solidFill>
                  <a:schemeClr val="tx1"/>
                </a:solidFill>
                <a:effectLst/>
                <a:latin typeface="+mn-lt"/>
                <a:ea typeface="+mn-ea"/>
                <a:cs typeface="+mn-cs"/>
              </a:rPr>
              <a:t>；电商平台淘宝累计的交易数据量高达</a:t>
            </a:r>
            <a:r>
              <a:rPr lang="en-US" altLang="zh-CN" sz="1200" kern="1200" dirty="0">
                <a:solidFill>
                  <a:schemeClr val="tx1"/>
                </a:solidFill>
                <a:effectLst/>
                <a:latin typeface="+mn-lt"/>
                <a:ea typeface="+mn-ea"/>
                <a:cs typeface="+mn-cs"/>
              </a:rPr>
              <a:t>100PB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Twitter</a:t>
            </a:r>
            <a:r>
              <a:rPr lang="zh-CN" altLang="zh-CN" sz="1200" kern="1200" dirty="0">
                <a:solidFill>
                  <a:schemeClr val="tx1"/>
                </a:solidFill>
                <a:effectLst/>
                <a:latin typeface="+mn-lt"/>
                <a:ea typeface="+mn-ea"/>
                <a:cs typeface="+mn-cs"/>
              </a:rPr>
              <a:t>每天发布超过</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亿条消息；新浪微博每天发帖量达到</a:t>
            </a:r>
            <a:r>
              <a:rPr lang="en-US" altLang="zh-CN" sz="1200" kern="1200" dirty="0">
                <a:solidFill>
                  <a:schemeClr val="tx1"/>
                </a:solidFill>
                <a:effectLst/>
                <a:latin typeface="+mn-lt"/>
                <a:ea typeface="+mn-ea"/>
                <a:cs typeface="+mn-cs"/>
              </a:rPr>
              <a:t>8000</a:t>
            </a:r>
            <a:r>
              <a:rPr lang="zh-CN" altLang="zh-CN" sz="1200" kern="1200" dirty="0">
                <a:solidFill>
                  <a:schemeClr val="tx1"/>
                </a:solidFill>
                <a:effectLst/>
                <a:latin typeface="+mn-lt"/>
                <a:ea typeface="+mn-ea"/>
                <a:cs typeface="+mn-cs"/>
              </a:rPr>
              <a:t>万条；据世界权威</a:t>
            </a:r>
            <a:r>
              <a:rPr lang="en-US" altLang="zh-CN" sz="1200" kern="1200" dirty="0">
                <a:solidFill>
                  <a:schemeClr val="tx1"/>
                </a:solidFill>
                <a:effectLst/>
                <a:latin typeface="+mn-lt"/>
                <a:ea typeface="+mn-ea"/>
                <a:cs typeface="+mn-cs"/>
              </a:rPr>
              <a:t>IT</a:t>
            </a:r>
            <a:r>
              <a:rPr lang="zh-CN" altLang="zh-CN" sz="1200" kern="1200" dirty="0">
                <a:solidFill>
                  <a:schemeClr val="tx1"/>
                </a:solidFill>
                <a:effectLst/>
                <a:latin typeface="+mn-lt"/>
                <a:ea typeface="+mn-ea"/>
                <a:cs typeface="+mn-cs"/>
              </a:rPr>
              <a:t>信息咨询分析公司</a:t>
            </a:r>
            <a:r>
              <a:rPr lang="en-US" altLang="zh-CN" sz="1200" kern="1200" dirty="0">
                <a:solidFill>
                  <a:schemeClr val="tx1"/>
                </a:solidFill>
                <a:effectLst/>
                <a:latin typeface="+mn-lt"/>
                <a:ea typeface="+mn-ea"/>
                <a:cs typeface="+mn-cs"/>
              </a:rPr>
              <a:t>IDC</a:t>
            </a:r>
            <a:r>
              <a:rPr lang="zh-CN" altLang="zh-CN" sz="1200" kern="1200" dirty="0">
                <a:solidFill>
                  <a:schemeClr val="tx1"/>
                </a:solidFill>
                <a:effectLst/>
                <a:latin typeface="+mn-lt"/>
                <a:ea typeface="+mn-ea"/>
                <a:cs typeface="+mn-cs"/>
              </a:rPr>
              <a:t>报告预测：全世界数据量从</a:t>
            </a:r>
            <a:r>
              <a:rPr lang="en-US" altLang="zh-CN" sz="1200" kern="1200" dirty="0">
                <a:solidFill>
                  <a:schemeClr val="tx1"/>
                </a:solidFill>
                <a:effectLst/>
                <a:latin typeface="+mn-lt"/>
                <a:ea typeface="+mn-ea"/>
                <a:cs typeface="+mn-cs"/>
              </a:rPr>
              <a:t>2009</a:t>
            </a:r>
            <a:r>
              <a:rPr lang="zh-CN" altLang="zh-CN"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0.8ZB</a:t>
            </a:r>
            <a:r>
              <a:rPr lang="zh-CN" altLang="zh-CN" sz="1200" kern="1200" dirty="0">
                <a:solidFill>
                  <a:schemeClr val="tx1"/>
                </a:solidFill>
                <a:effectLst/>
                <a:latin typeface="+mn-lt"/>
                <a:ea typeface="+mn-ea"/>
                <a:cs typeface="+mn-cs"/>
              </a:rPr>
              <a:t>将增长到</a:t>
            </a:r>
            <a:r>
              <a:rPr lang="en-US" altLang="zh-CN" sz="1200" kern="1200" dirty="0">
                <a:solidFill>
                  <a:schemeClr val="tx1"/>
                </a:solidFill>
                <a:effectLst/>
                <a:latin typeface="+mn-lt"/>
                <a:ea typeface="+mn-ea"/>
                <a:cs typeface="+mn-cs"/>
              </a:rPr>
              <a:t>2020</a:t>
            </a:r>
            <a:r>
              <a:rPr lang="zh-CN" altLang="zh-CN" sz="1200" kern="1200" dirty="0">
                <a:solidFill>
                  <a:schemeClr val="tx1"/>
                </a:solidFill>
                <a:effectLst/>
                <a:latin typeface="+mn-lt"/>
                <a:ea typeface="+mn-ea"/>
                <a:cs typeface="+mn-cs"/>
              </a:rPr>
              <a:t>年的</a:t>
            </a:r>
            <a:r>
              <a:rPr lang="en-US" altLang="zh-CN" sz="1200" kern="1200" dirty="0">
                <a:solidFill>
                  <a:schemeClr val="tx1"/>
                </a:solidFill>
                <a:effectLst/>
                <a:latin typeface="+mn-lt"/>
                <a:ea typeface="+mn-ea"/>
                <a:cs typeface="+mn-cs"/>
              </a:rPr>
              <a:t>35ZB (1ZB = 1000EB = 1000000 PB)</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年将增长</a:t>
            </a:r>
            <a:r>
              <a:rPr lang="en-US" altLang="zh-CN" sz="1200" kern="1200" dirty="0">
                <a:solidFill>
                  <a:schemeClr val="tx1"/>
                </a:solidFill>
                <a:effectLst/>
                <a:latin typeface="+mn-lt"/>
                <a:ea typeface="+mn-ea"/>
                <a:cs typeface="+mn-cs"/>
              </a:rPr>
              <a:t>44</a:t>
            </a:r>
            <a:r>
              <a:rPr lang="zh-CN" altLang="zh-CN" sz="1200" kern="1200" dirty="0">
                <a:solidFill>
                  <a:schemeClr val="tx1"/>
                </a:solidFill>
                <a:effectLst/>
                <a:latin typeface="+mn-lt"/>
                <a:ea typeface="+mn-ea"/>
                <a:cs typeface="+mn-cs"/>
              </a:rPr>
              <a:t>倍，年均增长</a:t>
            </a:r>
            <a:r>
              <a:rPr lang="en-US" altLang="zh-CN" sz="1200" kern="1200" dirty="0">
                <a:solidFill>
                  <a:schemeClr val="tx1"/>
                </a:solidFill>
                <a:effectLst/>
                <a:latin typeface="+mn-lt"/>
                <a:ea typeface="+mn-ea"/>
                <a:cs typeface="+mn-cs"/>
              </a:rPr>
              <a:t> 40%[13]</a:t>
            </a:r>
            <a:r>
              <a:rPr lang="zh-CN" altLang="zh-CN" sz="1200" kern="1200" dirty="0">
                <a:solidFill>
                  <a:schemeClr val="tx1"/>
                </a:solidFill>
                <a:effectLst/>
                <a:latin typeface="+mn-lt"/>
                <a:ea typeface="+mn-ea"/>
                <a:cs typeface="+mn-cs"/>
              </a:rPr>
              <a:t>，这导致需要处理的数据量达到惊人的规模。</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存储架构影响：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传统的基于行键</a:t>
            </a:r>
            <a:r>
              <a:rPr lang="en-US" altLang="zh-CN" sz="1200" kern="1200" dirty="0">
                <a:solidFill>
                  <a:schemeClr val="tx1"/>
                </a:solidFill>
                <a:effectLst/>
                <a:latin typeface="+mn-lt"/>
                <a:ea typeface="+mn-ea"/>
                <a:cs typeface="+mn-cs"/>
              </a:rPr>
              <a:t>(row key)</a:t>
            </a:r>
            <a:r>
              <a:rPr lang="zh-CN" altLang="zh-CN" sz="1200" kern="1200" dirty="0">
                <a:solidFill>
                  <a:schemeClr val="tx1"/>
                </a:solidFill>
                <a:effectLst/>
                <a:latin typeface="+mn-lt"/>
                <a:ea typeface="+mn-ea"/>
                <a:cs typeface="+mn-cs"/>
              </a:rPr>
              <a:t>表格存储格式的关系型数据库（</a:t>
            </a:r>
            <a:r>
              <a:rPr lang="en-US" altLang="zh-CN" sz="1200" kern="1200" dirty="0">
                <a:solidFill>
                  <a:schemeClr val="tx1"/>
                </a:solidFill>
                <a:effectLst/>
                <a:latin typeface="+mn-lt"/>
                <a:ea typeface="+mn-ea"/>
                <a:cs typeface="+mn-cs"/>
              </a:rPr>
              <a:t>RDBS</a:t>
            </a:r>
            <a:r>
              <a:rPr lang="zh-CN" altLang="zh-CN" sz="1200" kern="1200" dirty="0">
                <a:solidFill>
                  <a:schemeClr val="tx1"/>
                </a:solidFill>
                <a:effectLst/>
                <a:latin typeface="+mn-lt"/>
                <a:ea typeface="+mn-ea"/>
                <a:cs typeface="+mn-cs"/>
              </a:rPr>
              <a:t>）已很难适应大数据海量存储和快速检索查询的需要，基于分布式文件系统的分布式数据库设计越来越多地用于大数据存储与管理系统。</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计算模型影响：</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除了传统的离线批处理计算</a:t>
            </a:r>
            <a:r>
              <a:rPr lang="en-US" altLang="zh-CN" sz="1200" kern="1200" dirty="0">
                <a:solidFill>
                  <a:schemeClr val="tx1"/>
                </a:solidFill>
                <a:effectLst/>
                <a:latin typeface="+mn-lt"/>
                <a:ea typeface="+mn-ea"/>
                <a:cs typeface="+mn-cs"/>
              </a:rPr>
              <a:t>MapReduce</a:t>
            </a:r>
            <a:r>
              <a:rPr lang="zh-CN" altLang="zh-CN" sz="1200" kern="1200" dirty="0">
                <a:solidFill>
                  <a:schemeClr val="tx1"/>
                </a:solidFill>
                <a:effectLst/>
                <a:latin typeface="+mn-lt"/>
                <a:ea typeface="+mn-ea"/>
                <a:cs typeface="+mn-cs"/>
              </a:rPr>
              <a:t>模型</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之外，</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a:t>
            </a:r>
            <a:r>
              <a:rPr lang="en-US" altLang="zh-CN" sz="1200" kern="1200" dirty="0">
                <a:solidFill>
                  <a:schemeClr val="tx1"/>
                </a:solidFill>
                <a:effectLst/>
                <a:latin typeface="+mn-lt"/>
                <a:ea typeface="+mn-ea"/>
                <a:cs typeface="+mn-cs"/>
              </a:rPr>
              <a:t>BSP (Bulk-Synchronous Parallel)</a:t>
            </a:r>
            <a:r>
              <a:rPr lang="zh-CN" altLang="zh-CN" sz="1200" kern="1200" dirty="0">
                <a:solidFill>
                  <a:schemeClr val="tx1"/>
                </a:solidFill>
                <a:effectLst/>
                <a:latin typeface="+mn-lt"/>
                <a:ea typeface="+mn-ea"/>
                <a:cs typeface="+mn-cs"/>
              </a:rPr>
              <a:t>模型</a:t>
            </a:r>
            <a:r>
              <a:rPr lang="en-US" altLang="zh-CN" sz="1200" kern="1200" dirty="0">
                <a:solidFill>
                  <a:schemeClr val="tx1"/>
                </a:solidFill>
                <a:effectLst/>
                <a:latin typeface="+mn-lt"/>
                <a:ea typeface="+mn-ea"/>
                <a:cs typeface="+mn-cs"/>
              </a:rPr>
              <a:t>[15]</a:t>
            </a:r>
            <a:r>
              <a:rPr lang="zh-CN" altLang="zh-CN" sz="1200" kern="1200" dirty="0">
                <a:solidFill>
                  <a:schemeClr val="tx1"/>
                </a:solidFill>
                <a:effectLst/>
                <a:latin typeface="+mn-lt"/>
                <a:ea typeface="+mn-ea"/>
                <a:cs typeface="+mn-cs"/>
              </a:rPr>
              <a:t>的图并行计算框架</a:t>
            </a:r>
            <a:r>
              <a:rPr lang="en-US" altLang="zh-CN" sz="1200" kern="1200" dirty="0">
                <a:solidFill>
                  <a:schemeClr val="tx1"/>
                </a:solidFill>
                <a:effectLst/>
                <a:latin typeface="+mn-lt"/>
                <a:ea typeface="+mn-ea"/>
                <a:cs typeface="+mn-cs"/>
              </a:rPr>
              <a:t>Pregel[16]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Hama[17],</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基于列存储结构</a:t>
            </a:r>
            <a:r>
              <a:rPr lang="en-US" altLang="zh-CN" sz="1200" kern="1200" dirty="0">
                <a:solidFill>
                  <a:schemeClr val="tx1"/>
                </a:solidFill>
                <a:effectLst/>
                <a:latin typeface="+mn-lt"/>
                <a:ea typeface="+mn-ea"/>
                <a:cs typeface="+mn-cs"/>
              </a:rPr>
              <a:t> (columnar storage structure)</a:t>
            </a:r>
            <a:r>
              <a:rPr lang="zh-CN" altLang="zh-CN" sz="1200" kern="1200" dirty="0">
                <a:solidFill>
                  <a:schemeClr val="tx1"/>
                </a:solidFill>
                <a:effectLst/>
                <a:latin typeface="+mn-lt"/>
                <a:ea typeface="+mn-ea"/>
                <a:cs typeface="+mn-cs"/>
              </a:rPr>
              <a:t>和内存驻存</a:t>
            </a:r>
            <a:r>
              <a:rPr lang="en-US" altLang="zh-CN" sz="1200" kern="1200" dirty="0">
                <a:solidFill>
                  <a:schemeClr val="tx1"/>
                </a:solidFill>
                <a:effectLst/>
                <a:latin typeface="+mn-lt"/>
                <a:ea typeface="+mn-ea"/>
                <a:cs typeface="+mn-cs"/>
              </a:rPr>
              <a:t> (in-memory)</a:t>
            </a:r>
            <a:r>
              <a:rPr lang="zh-CN" altLang="zh-CN" sz="1200" kern="1200" dirty="0">
                <a:solidFill>
                  <a:schemeClr val="tx1"/>
                </a:solidFill>
                <a:effectLst/>
                <a:latin typeface="+mn-lt"/>
                <a:ea typeface="+mn-ea"/>
                <a:cs typeface="+mn-cs"/>
              </a:rPr>
              <a:t>技术的交互式计算模型</a:t>
            </a:r>
            <a:r>
              <a:rPr lang="en-US" altLang="zh-CN" sz="1200" kern="1200" dirty="0">
                <a:solidFill>
                  <a:schemeClr val="tx1"/>
                </a:solidFill>
                <a:effectLst/>
                <a:latin typeface="+mn-lt"/>
                <a:ea typeface="+mn-ea"/>
                <a:cs typeface="+mn-cs"/>
              </a:rPr>
              <a:t>[18],</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以及基于集中共享式内存结构的大内存计算系统</a:t>
            </a:r>
            <a:r>
              <a:rPr lang="en-US" altLang="zh-CN" sz="1200" kern="1200" dirty="0" err="1">
                <a:solidFill>
                  <a:schemeClr val="tx1"/>
                </a:solidFill>
                <a:effectLst/>
                <a:latin typeface="+mn-lt"/>
                <a:ea typeface="+mn-ea"/>
                <a:cs typeface="+mn-cs"/>
              </a:rPr>
              <a:t>MemCloud</a:t>
            </a:r>
            <a:r>
              <a:rPr lang="en-US" altLang="zh-CN" sz="1200" kern="1200" dirty="0">
                <a:solidFill>
                  <a:schemeClr val="tx1"/>
                </a:solidFill>
                <a:effectLst/>
                <a:latin typeface="+mn-lt"/>
                <a:ea typeface="+mn-ea"/>
                <a:cs typeface="+mn-cs"/>
              </a:rPr>
              <a:t>[19], HANA[20]</a:t>
            </a:r>
            <a:r>
              <a:rPr lang="zh-CN" altLang="zh-CN" sz="1200" kern="1200" dirty="0">
                <a:solidFill>
                  <a:schemeClr val="tx1"/>
                </a:solidFill>
                <a:effectLst/>
                <a:latin typeface="+mn-lt"/>
                <a:ea typeface="+mn-ea"/>
                <a:cs typeface="+mn-cs"/>
              </a:rPr>
              <a:t>都在研究探索之中。</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6"/>
          <p:cNvSpPr>
            <a:spLocks noGrp="1" noChangeArrowheads="1"/>
          </p:cNvSpPr>
          <p:nvPr>
            <p:ph type="sldNum" sz="quarter"/>
          </p:nvPr>
        </p:nvSpPr>
        <p:spPr>
          <a:noFill/>
          <a:ln>
            <a:round/>
          </a:ln>
        </p:spPr>
        <p:txBody>
          <a:bodyPr/>
          <a:lstStyle/>
          <a:p>
            <a:pPr>
              <a:buFont typeface="Times New Roman" panose="02020603050405020304" pitchFamily="18" charset="0"/>
              <a:buNone/>
            </a:pPr>
            <a:fld id="{EFB984F7-73F4-4574-906A-1A08A284839D}" type="slidenum">
              <a:rPr lang="en-US" altLang="zh-CN" smtClean="0">
                <a:latin typeface="Times New Roman" panose="02020603050405020304" pitchFamily="18" charset="0"/>
                <a:ea typeface="宋体" panose="02010600030101010101" pitchFamily="2" charset="-122"/>
              </a:rPr>
            </a:fld>
            <a:endParaRPr lang="en-US" altLang="zh-CN">
              <a:latin typeface="Times New Roman" panose="02020603050405020304" pitchFamily="18" charset="0"/>
              <a:ea typeface="宋体" panose="02010600030101010101" pitchFamily="2" charset="-122"/>
            </a:endParaRPr>
          </a:p>
        </p:txBody>
      </p:sp>
      <p:sp>
        <p:nvSpPr>
          <p:cNvPr id="70659"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endParaRPr lang="en-US" altLang="zh-CN" sz="2000">
              <a:latin typeface="Arial" panose="020B0604020202020204" pitchFamily="34" charset="0"/>
            </a:endParaRPr>
          </a:p>
        </p:txBody>
      </p:sp>
      <p:sp>
        <p:nvSpPr>
          <p:cNvPr id="70660" name="Rectangle 2"/>
          <p:cNvSpPr>
            <a:spLocks noChangeArrowheads="1"/>
          </p:cNvSpPr>
          <p:nvPr/>
        </p:nvSpPr>
        <p:spPr bwMode="auto">
          <a:xfrm>
            <a:off x="0" y="0"/>
            <a:ext cx="1588" cy="1588"/>
          </a:xfrm>
          <a:prstGeom prst="rect">
            <a:avLst/>
          </a:prstGeom>
          <a:noFill/>
          <a:ln w="9525">
            <a:noFill/>
            <a:round/>
          </a:ln>
        </p:spPr>
        <p:txBody>
          <a:bodyPr lIns="90000" tIns="45000" rIns="90000" bIns="45000"/>
          <a:lstStyle/>
          <a:p>
            <a:pPr>
              <a:lnSpc>
                <a:spcPct val="100000"/>
              </a:lnSpc>
            </a:pPr>
            <a:fld id="{50C9F078-4895-46D4-A72B-6E5DE7605E56}" type="slidenum">
              <a:rPr lang="en-US" altLang="zh-CN">
                <a:solidFill>
                  <a:srgbClr val="000000"/>
                </a:solidFill>
                <a:ea typeface="宋体" panose="02010600030101010101" pitchFamily="2" charset="-122"/>
              </a:rPr>
            </a:fld>
            <a:endParaRPr lang="en-US" altLang="zh-CN">
              <a:solidFill>
                <a:srgbClr val="000000"/>
              </a:solidFill>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a:spLocks noGrp="1" noChangeArrowheads="1"/>
          </p:cNvSpPr>
          <p:nvPr>
            <p:ph type="sldNum" sz="quarter"/>
          </p:nvPr>
        </p:nvSpPr>
        <p:spPr>
          <a:noFill/>
          <a:ln>
            <a:round/>
          </a:ln>
        </p:spPr>
        <p:txBody>
          <a:bodyPr/>
          <a:lstStyle/>
          <a:p>
            <a:pPr>
              <a:buFont typeface="Times New Roman" panose="02020603050405020304" pitchFamily="18" charset="0"/>
              <a:buNone/>
            </a:pPr>
            <a:fld id="{B46B4A86-750F-495B-99D3-7AD452585F65}" type="slidenum">
              <a:rPr lang="en-US" altLang="zh-CN" smtClean="0">
                <a:latin typeface="Times New Roman" panose="02020603050405020304" pitchFamily="18" charset="0"/>
                <a:ea typeface="宋体" panose="02010600030101010101" pitchFamily="2" charset="-122"/>
              </a:rPr>
            </a:fld>
            <a:endParaRPr lang="en-US" altLang="zh-CN">
              <a:latin typeface="Times New Roman" panose="02020603050405020304" pitchFamily="18" charset="0"/>
              <a:ea typeface="宋体" panose="02010600030101010101" pitchFamily="2" charset="-122"/>
            </a:endParaRPr>
          </a:p>
        </p:txBody>
      </p:sp>
      <p:sp>
        <p:nvSpPr>
          <p:cNvPr id="71683" name="Rectangle 1"/>
          <p:cNvSpPr>
            <a:spLocks noGrp="1" noChangeArrowheads="1"/>
          </p:cNvSpPr>
          <p:nvPr>
            <p:ph type="body"/>
          </p:nvPr>
        </p:nvSpPr>
        <p:spPr>
          <a:xfrm>
            <a:off x="0" y="0"/>
            <a:ext cx="1588" cy="1588"/>
          </a:xfrm>
          <a:noFill/>
        </p:spPr>
        <p:txBody>
          <a:bodyPr wrap="none" anchor="ctr">
            <a:normAutofit fontScale="25000" lnSpcReduction="20000"/>
          </a:bodyPr>
          <a:lstStyle/>
          <a:p>
            <a:pPr eaLnBrk="1">
              <a:spcBef>
                <a:spcPct val="0"/>
              </a:spcBef>
            </a:pPr>
            <a:endParaRPr lang="en-US" altLang="zh-CN" sz="2000">
              <a:latin typeface="Arial" panose="020B0604020202020204" pitchFamily="34" charset="0"/>
            </a:endParaRPr>
          </a:p>
        </p:txBody>
      </p:sp>
      <p:sp>
        <p:nvSpPr>
          <p:cNvPr id="71684" name="Rectangle 2"/>
          <p:cNvSpPr>
            <a:spLocks noChangeArrowheads="1"/>
          </p:cNvSpPr>
          <p:nvPr/>
        </p:nvSpPr>
        <p:spPr bwMode="auto">
          <a:xfrm>
            <a:off x="0" y="0"/>
            <a:ext cx="1588" cy="1588"/>
          </a:xfrm>
          <a:prstGeom prst="rect">
            <a:avLst/>
          </a:prstGeom>
          <a:noFill/>
          <a:ln w="9525">
            <a:noFill/>
            <a:round/>
          </a:ln>
        </p:spPr>
        <p:txBody>
          <a:bodyPr lIns="90000" tIns="45000" rIns="90000" bIns="45000"/>
          <a:lstStyle/>
          <a:p>
            <a:pPr>
              <a:lnSpc>
                <a:spcPct val="100000"/>
              </a:lnSpc>
            </a:pPr>
            <a:fld id="{4D3D3632-6CD9-4251-81F8-A0FA02094353}" type="slidenum">
              <a:rPr lang="en-US" altLang="zh-CN">
                <a:solidFill>
                  <a:srgbClr val="000000"/>
                </a:solidFill>
                <a:ea typeface="宋体" panose="02010600030101010101" pitchFamily="2" charset="-122"/>
              </a:rPr>
            </a:fld>
            <a:endParaRPr lang="en-US" altLang="zh-CN">
              <a:solidFill>
                <a:srgbClr val="000000"/>
              </a:solidFill>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lvl="0"/>
            <a:r>
              <a:rPr lang="zh-CN" altLang="zh-CN" sz="1200" b="1" kern="1200" dirty="0">
                <a:solidFill>
                  <a:schemeClr val="tx1"/>
                </a:solidFill>
                <a:effectLst/>
                <a:latin typeface="+mn-lt"/>
                <a:ea typeface="+mn-ea"/>
                <a:cs typeface="+mn-cs"/>
              </a:rPr>
              <a:t>统计学是对样本空间基于独立同分布</a:t>
            </a:r>
            <a:r>
              <a:rPr lang="en-US" altLang="zh-CN" sz="1200" b="1" kern="1200" dirty="0">
                <a:solidFill>
                  <a:schemeClr val="tx1"/>
                </a:solidFill>
                <a:effectLst/>
                <a:latin typeface="+mn-lt"/>
                <a:ea typeface="+mn-ea"/>
                <a:cs typeface="+mn-cs"/>
              </a:rPr>
              <a:t>(independent and identically distributed)</a:t>
            </a:r>
            <a:r>
              <a:rPr lang="zh-CN" altLang="zh-CN" sz="1200" b="1" kern="1200" dirty="0">
                <a:solidFill>
                  <a:schemeClr val="tx1"/>
                </a:solidFill>
                <a:effectLst/>
                <a:latin typeface="+mn-lt"/>
                <a:ea typeface="+mn-ea"/>
                <a:cs typeface="+mn-cs"/>
              </a:rPr>
              <a:t>原理随机抽取一个样本集进行统计分析</a:t>
            </a:r>
            <a:r>
              <a:rPr lang="zh-CN" altLang="zh-CN" sz="1200" kern="1200" dirty="0">
                <a:solidFill>
                  <a:schemeClr val="tx1"/>
                </a:solidFill>
                <a:effectLst/>
                <a:latin typeface="+mn-lt"/>
                <a:ea typeface="+mn-ea"/>
                <a:cs typeface="+mn-cs"/>
              </a:rPr>
              <a:t>，而大数据计算是以样本空间整体或完整数据集（也可能不是完整数据集，而只是研究者手中现在掌握的全部数据）作为计算对象。</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所谓样本，是指在总体中选取的一个子集，用</a:t>
            </a:r>
            <a:r>
              <a:rPr lang="en-US" altLang="zh-CN" sz="1200" kern="1200" dirty="0">
                <a:solidFill>
                  <a:schemeClr val="tx1"/>
                </a:solidFill>
                <a:effectLst/>
                <a:latin typeface="+mn-lt"/>
                <a:ea typeface="+mn-ea"/>
                <a:cs typeface="+mn-cs"/>
              </a:rPr>
              <a:t>n</a:t>
            </a:r>
            <a:r>
              <a:rPr lang="zh-CN" altLang="zh-CN" sz="1200" kern="1200" dirty="0">
                <a:solidFill>
                  <a:schemeClr val="tx1"/>
                </a:solidFill>
                <a:effectLst/>
                <a:latin typeface="+mn-lt"/>
                <a:ea typeface="+mn-ea"/>
                <a:cs typeface="+mn-cs"/>
              </a:rPr>
              <a:t>来表示。研究者记录下样本的观察数据，根据样本特征推断总体的情况。采样的方法多种多样，有些采样方法会存在偏差，使得样本失真，而不能被视为一个缩小版的总体，去推断总体的特征。当这种情况发生时，基于样本分析所推断出来的结论常常是失真或完全错误的。这表明传统统计分析方法的正确性和可信性很大程度上依赖于所选取样本集对整个样本空间的代表性，而这不是一个容易完成的任务。</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大数据计算可以处理整个数据集（或研究者手中现在掌握的全部数据）</a:t>
            </a:r>
            <a:r>
              <a:rPr lang="zh-CN" altLang="zh-CN" sz="1200" kern="1200" dirty="0">
                <a:solidFill>
                  <a:schemeClr val="tx1"/>
                </a:solidFill>
                <a:effectLst/>
                <a:latin typeface="+mn-lt"/>
                <a:ea typeface="+mn-ea"/>
                <a:cs typeface="+mn-cs"/>
              </a:rPr>
              <a:t>，这就避免了只计算一个数据子集（样本集）带来的缺陷，而可以专注于改进计算模型和算法，以提高计算结果的准确性、可靠性。</a:t>
            </a:r>
            <a:endParaRPr lang="zh-CN" altLang="zh-CN" sz="1200" kern="1200" dirty="0">
              <a:solidFill>
                <a:schemeClr val="tx1"/>
              </a:solidFill>
              <a:effectLst/>
              <a:latin typeface="+mn-lt"/>
              <a:ea typeface="+mn-ea"/>
              <a:cs typeface="+mn-cs"/>
            </a:endParaRPr>
          </a:p>
          <a:p>
            <a:pPr lvl="0"/>
            <a:r>
              <a:rPr lang="zh-CN" altLang="zh-CN" sz="1200" b="1" kern="1200" dirty="0">
                <a:solidFill>
                  <a:schemeClr val="tx1"/>
                </a:solidFill>
                <a:effectLst/>
                <a:latin typeface="+mn-lt"/>
                <a:ea typeface="+mn-ea"/>
                <a:cs typeface="+mn-cs"/>
              </a:rPr>
              <a:t>传统统计分析所采用的计算公式或方法是固定的</a:t>
            </a:r>
            <a:r>
              <a:rPr lang="zh-CN" altLang="zh-CN" sz="1200" kern="1200" dirty="0">
                <a:solidFill>
                  <a:schemeClr val="tx1"/>
                </a:solidFill>
                <a:effectLst/>
                <a:latin typeface="+mn-lt"/>
                <a:ea typeface="+mn-ea"/>
                <a:cs typeface="+mn-cs"/>
              </a:rPr>
              <a:t>，即统计学家首先建立一个确定的数学模型，再通过选定的样本集测算模型的参数，然后用这个模型去预测总体空间的结果。在这一计算推测过程中，所采用的数学模型是确定的、不变的。</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大数据计算则主要采用机器学习方法</a:t>
            </a:r>
            <a:r>
              <a:rPr lang="en-US" altLang="zh-CN" sz="1200" b="1" kern="1200" dirty="0">
                <a:solidFill>
                  <a:schemeClr val="tx1"/>
                </a:solidFill>
                <a:effectLst/>
                <a:latin typeface="+mn-lt"/>
                <a:ea typeface="+mn-ea"/>
                <a:cs typeface="+mn-cs"/>
              </a:rPr>
              <a:t>(machine learning)</a:t>
            </a:r>
            <a:r>
              <a:rPr lang="zh-CN" altLang="zh-CN" sz="1200" b="1" kern="1200" dirty="0">
                <a:solidFill>
                  <a:schemeClr val="tx1"/>
                </a:solidFill>
                <a:effectLst/>
                <a:latin typeface="+mn-lt"/>
                <a:ea typeface="+mn-ea"/>
                <a:cs typeface="+mn-cs"/>
              </a:rPr>
              <a:t>，其特点是预测结果的精度改进是一个动态过程</a:t>
            </a:r>
            <a:r>
              <a:rPr lang="zh-CN" altLang="zh-CN" sz="1200" kern="1200" dirty="0">
                <a:solidFill>
                  <a:schemeClr val="tx1"/>
                </a:solidFill>
                <a:effectLst/>
                <a:latin typeface="+mn-lt"/>
                <a:ea typeface="+mn-ea"/>
                <a:cs typeface="+mn-cs"/>
              </a:rPr>
              <a:t>，需要一定规模的数据计算来训练和改进预测算法</a:t>
            </a:r>
            <a:r>
              <a:rPr lang="en-US" altLang="zh-CN" sz="1200" kern="1200" dirty="0">
                <a:solidFill>
                  <a:schemeClr val="tx1"/>
                </a:solidFill>
                <a:effectLst/>
                <a:latin typeface="+mn-lt"/>
                <a:ea typeface="+mn-ea"/>
                <a:cs typeface="+mn-cs"/>
              </a:rPr>
              <a:t>(prediction algorithm)</a:t>
            </a:r>
            <a:r>
              <a:rPr lang="zh-CN" altLang="zh-CN" sz="1200" kern="1200" dirty="0">
                <a:solidFill>
                  <a:schemeClr val="tx1"/>
                </a:solidFill>
                <a:effectLst/>
                <a:latin typeface="+mn-lt"/>
                <a:ea typeface="+mn-ea"/>
                <a:cs typeface="+mn-cs"/>
              </a:rPr>
              <a:t>，这与统计学一开始就确定数学模型不同。具体而言，机器学习是从输入数据集学习</a:t>
            </a:r>
            <a:r>
              <a:rPr lang="en-US" altLang="zh-CN" sz="1200" kern="1200" dirty="0">
                <a:solidFill>
                  <a:schemeClr val="tx1"/>
                </a:solidFill>
                <a:effectLst/>
                <a:latin typeface="+mn-lt"/>
                <a:ea typeface="+mn-ea"/>
                <a:cs typeface="+mn-cs"/>
              </a:rPr>
              <a:t>(learning)</a:t>
            </a:r>
            <a:r>
              <a:rPr lang="zh-CN" altLang="zh-CN" sz="1200" kern="1200" dirty="0">
                <a:solidFill>
                  <a:schemeClr val="tx1"/>
                </a:solidFill>
                <a:effectLst/>
                <a:latin typeface="+mn-lt"/>
                <a:ea typeface="+mn-ea"/>
                <a:cs typeface="+mn-cs"/>
              </a:rPr>
              <a:t>或训练</a:t>
            </a:r>
            <a:r>
              <a:rPr lang="en-US" altLang="zh-CN" sz="1200" kern="1200" dirty="0">
                <a:solidFill>
                  <a:schemeClr val="tx1"/>
                </a:solidFill>
                <a:effectLst/>
                <a:latin typeface="+mn-lt"/>
                <a:ea typeface="+mn-ea"/>
                <a:cs typeface="+mn-cs"/>
              </a:rPr>
              <a:t>(training)</a:t>
            </a:r>
            <a:r>
              <a:rPr lang="zh-CN" altLang="zh-CN" sz="1200" kern="1200" dirty="0">
                <a:solidFill>
                  <a:schemeClr val="tx1"/>
                </a:solidFill>
                <a:effectLst/>
                <a:latin typeface="+mn-lt"/>
                <a:ea typeface="+mn-ea"/>
                <a:cs typeface="+mn-cs"/>
              </a:rPr>
              <a:t>预测算法，通过训练数据集</a:t>
            </a:r>
            <a:r>
              <a:rPr lang="en-US" altLang="zh-CN" sz="1200" kern="1200" dirty="0">
                <a:solidFill>
                  <a:schemeClr val="tx1"/>
                </a:solidFill>
                <a:effectLst/>
                <a:latin typeface="+mn-lt"/>
                <a:ea typeface="+mn-ea"/>
                <a:cs typeface="+mn-cs"/>
              </a:rPr>
              <a:t>(training set)</a:t>
            </a:r>
            <a:r>
              <a:rPr lang="zh-CN" altLang="zh-CN" sz="1200" kern="1200" dirty="0">
                <a:solidFill>
                  <a:schemeClr val="tx1"/>
                </a:solidFill>
                <a:effectLst/>
                <a:latin typeface="+mn-lt"/>
                <a:ea typeface="+mn-ea"/>
                <a:cs typeface="+mn-cs"/>
              </a:rPr>
              <a:t>的大量计算来改进预测算法的性能，使其逐步逼近正确的结果。这一过程中另有一个学习算法</a:t>
            </a:r>
            <a:r>
              <a:rPr lang="en-US" altLang="zh-CN" sz="1200" kern="1200" dirty="0">
                <a:solidFill>
                  <a:schemeClr val="tx1"/>
                </a:solidFill>
                <a:effectLst/>
                <a:latin typeface="+mn-lt"/>
                <a:ea typeface="+mn-ea"/>
                <a:cs typeface="+mn-cs"/>
              </a:rPr>
              <a:t>(learning algorithm)</a:t>
            </a:r>
            <a:r>
              <a:rPr lang="zh-CN" altLang="zh-CN" sz="1200" kern="1200" dirty="0">
                <a:solidFill>
                  <a:schemeClr val="tx1"/>
                </a:solidFill>
                <a:effectLst/>
                <a:latin typeface="+mn-lt"/>
                <a:ea typeface="+mn-ea"/>
                <a:cs typeface="+mn-cs"/>
              </a:rPr>
              <a:t>来控制对预测模型的改进和测试。显然，大数据计算更看重预测算法的输出结果，并通过训练数据集的反复迭代计算来提高预测输出结果的精度。</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b="1" kern="1200" dirty="0">
                <a:solidFill>
                  <a:schemeClr val="tx1"/>
                </a:solidFill>
                <a:effectLst/>
                <a:latin typeface="+mn-lt"/>
                <a:ea typeface="+mn-ea"/>
                <a:cs typeface="+mn-cs"/>
              </a:rPr>
              <a:t>传统的关系型数据库系统</a:t>
            </a:r>
            <a:r>
              <a:rPr lang="en-US" altLang="zh-CN" sz="1200" b="1" kern="1200" dirty="0">
                <a:solidFill>
                  <a:schemeClr val="tx1"/>
                </a:solidFill>
                <a:effectLst/>
                <a:latin typeface="+mn-lt"/>
                <a:ea typeface="+mn-ea"/>
                <a:cs typeface="+mn-cs"/>
              </a:rPr>
              <a:t>(RDBS)</a:t>
            </a:r>
            <a:r>
              <a:rPr lang="zh-CN" altLang="zh-CN" sz="1200" b="1" kern="1200" dirty="0">
                <a:solidFill>
                  <a:schemeClr val="tx1"/>
                </a:solidFill>
                <a:effectLst/>
                <a:latin typeface="+mn-lt"/>
                <a:ea typeface="+mn-ea"/>
                <a:cs typeface="+mn-cs"/>
              </a:rPr>
              <a:t>主要围绕关系型模型构建</a:t>
            </a:r>
            <a:r>
              <a:rPr lang="zh-CN" altLang="zh-CN" sz="1200" kern="1200" dirty="0">
                <a:solidFill>
                  <a:schemeClr val="tx1"/>
                </a:solidFill>
                <a:effectLst/>
                <a:latin typeface="+mn-lt"/>
                <a:ea typeface="+mn-ea"/>
                <a:cs typeface="+mn-cs"/>
              </a:rPr>
              <a:t>，数据存储采用基于主键</a:t>
            </a:r>
            <a:r>
              <a:rPr lang="en-US" altLang="zh-CN" sz="1200" kern="1200" dirty="0">
                <a:solidFill>
                  <a:schemeClr val="tx1"/>
                </a:solidFill>
                <a:effectLst/>
                <a:latin typeface="+mn-lt"/>
                <a:ea typeface="+mn-ea"/>
                <a:cs typeface="+mn-cs"/>
              </a:rPr>
              <a:t>(primary key)</a:t>
            </a:r>
            <a:r>
              <a:rPr lang="zh-CN" altLang="zh-CN" sz="1200" kern="1200" dirty="0">
                <a:solidFill>
                  <a:schemeClr val="tx1"/>
                </a:solidFill>
                <a:effectLst/>
                <a:latin typeface="+mn-lt"/>
                <a:ea typeface="+mn-ea"/>
                <a:cs typeface="+mn-cs"/>
              </a:rPr>
              <a:t>的行存储格式</a:t>
            </a:r>
            <a:r>
              <a:rPr lang="en-US" altLang="zh-CN" sz="1200" kern="1200" dirty="0">
                <a:solidFill>
                  <a:schemeClr val="tx1"/>
                </a:solidFill>
                <a:effectLst/>
                <a:latin typeface="+mn-lt"/>
                <a:ea typeface="+mn-ea"/>
                <a:cs typeface="+mn-cs"/>
              </a:rPr>
              <a:t>(row-based storage structure)</a:t>
            </a:r>
            <a:r>
              <a:rPr lang="zh-CN" altLang="zh-CN" sz="1200" kern="1200" dirty="0">
                <a:solidFill>
                  <a:schemeClr val="tx1"/>
                </a:solidFill>
                <a:effectLst/>
                <a:latin typeface="+mn-lt"/>
                <a:ea typeface="+mn-ea"/>
                <a:cs typeface="+mn-cs"/>
              </a:rPr>
              <a:t>，一个</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查询会涉及到多个（在大型数据库中会达到数百个）表单，这就限制了关系型数据库处理超大规模数据的能力，因为几十到数百个表单的连接</a:t>
            </a:r>
            <a:r>
              <a:rPr lang="en-US" altLang="zh-CN" sz="1200" kern="1200" dirty="0">
                <a:solidFill>
                  <a:schemeClr val="tx1"/>
                </a:solidFill>
                <a:effectLst/>
                <a:latin typeface="+mn-lt"/>
                <a:ea typeface="+mn-ea"/>
                <a:cs typeface="+mn-cs"/>
              </a:rPr>
              <a:t>(join)</a:t>
            </a:r>
            <a:r>
              <a:rPr lang="zh-CN" altLang="zh-CN" sz="1200" kern="1200" dirty="0">
                <a:solidFill>
                  <a:schemeClr val="tx1"/>
                </a:solidFill>
                <a:effectLst/>
                <a:latin typeface="+mn-lt"/>
                <a:ea typeface="+mn-ea"/>
                <a:cs typeface="+mn-cs"/>
              </a:rPr>
              <a:t>是一个非常耗时的操作。关系型数据库遇到的另一个挑战是大量非结构性或异构数据的处理，关系型模型</a:t>
            </a:r>
            <a:r>
              <a:rPr lang="en-US" altLang="zh-CN" sz="1200" kern="1200" dirty="0">
                <a:solidFill>
                  <a:schemeClr val="tx1"/>
                </a:solidFill>
                <a:effectLst/>
                <a:latin typeface="+mn-lt"/>
                <a:ea typeface="+mn-ea"/>
                <a:cs typeface="+mn-cs"/>
              </a:rPr>
              <a:t>(RDBS schema)</a:t>
            </a:r>
            <a:r>
              <a:rPr lang="zh-CN" altLang="zh-CN" sz="1200" kern="1200" dirty="0">
                <a:solidFill>
                  <a:schemeClr val="tx1"/>
                </a:solidFill>
                <a:effectLst/>
                <a:latin typeface="+mn-lt"/>
                <a:ea typeface="+mn-ea"/>
                <a:cs typeface="+mn-cs"/>
              </a:rPr>
              <a:t>在构建这些没有统一数据格式的表格时会遇到很大困难。在医疗卫生信息系统，可以看到大量的这类非结构性或异构型数据类型，比如既有文字、又有音频</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视频、还有各种格式的医学影像图片资料等。另外，尽管现代关系型数据库产品也支持分布式部署和计算，但关系型关联模型的特点决定了多数情况下仍然是集中部署，在支持分布式计算时进行数据集划分和数据同步都是高成本的开销。</a:t>
            </a:r>
            <a:endParaRPr lang="zh-CN"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大数据计算采用的是分布式文件系统</a:t>
            </a:r>
            <a:r>
              <a:rPr lang="en-US" altLang="zh-CN" sz="1200" b="1" kern="1200" dirty="0">
                <a:solidFill>
                  <a:schemeClr val="tx1"/>
                </a:solidFill>
                <a:effectLst/>
                <a:latin typeface="+mn-lt"/>
                <a:ea typeface="+mn-ea"/>
                <a:cs typeface="+mn-cs"/>
              </a:rPr>
              <a:t>(distributed file system)</a:t>
            </a:r>
            <a:r>
              <a:rPr lang="zh-CN" altLang="zh-CN" sz="1200" b="1" kern="1200" dirty="0">
                <a:solidFill>
                  <a:schemeClr val="tx1"/>
                </a:solidFill>
                <a:effectLst/>
                <a:latin typeface="+mn-lt"/>
                <a:ea typeface="+mn-ea"/>
                <a:cs typeface="+mn-cs"/>
              </a:rPr>
              <a:t>及在此基础上构建的</a:t>
            </a:r>
            <a:r>
              <a:rPr lang="en-US" altLang="zh-CN" sz="1200" b="1" kern="1200" dirty="0">
                <a:solidFill>
                  <a:schemeClr val="tx1"/>
                </a:solidFill>
                <a:effectLst/>
                <a:latin typeface="+mn-lt"/>
                <a:ea typeface="+mn-ea"/>
                <a:cs typeface="+mn-cs"/>
              </a:rPr>
              <a:t>NoSQL (Not Only SQL) </a:t>
            </a:r>
            <a:r>
              <a:rPr lang="zh-CN" altLang="zh-CN" sz="1200" b="1" kern="1200" dirty="0">
                <a:solidFill>
                  <a:schemeClr val="tx1"/>
                </a:solidFill>
                <a:effectLst/>
                <a:latin typeface="+mn-lt"/>
                <a:ea typeface="+mn-ea"/>
                <a:cs typeface="+mn-cs"/>
              </a:rPr>
              <a:t>非关系型数据库</a:t>
            </a:r>
            <a:r>
              <a:rPr lang="zh-CN" altLang="zh-CN" sz="1200" kern="1200" dirty="0">
                <a:solidFill>
                  <a:schemeClr val="tx1"/>
                </a:solidFill>
                <a:effectLst/>
                <a:latin typeface="+mn-lt"/>
                <a:ea typeface="+mn-ea"/>
                <a:cs typeface="+mn-cs"/>
              </a:rPr>
              <a:t>，通常会在原始数据文件之上建立相关的索引表</a:t>
            </a:r>
            <a:r>
              <a:rPr lang="en-US" altLang="zh-CN" sz="1200" kern="1200" dirty="0">
                <a:solidFill>
                  <a:schemeClr val="tx1"/>
                </a:solidFill>
                <a:effectLst/>
                <a:latin typeface="+mn-lt"/>
                <a:ea typeface="+mn-ea"/>
                <a:cs typeface="+mn-cs"/>
              </a:rPr>
              <a:t>(index table), </a:t>
            </a:r>
            <a:r>
              <a:rPr lang="zh-CN" altLang="zh-CN" sz="1200" kern="1200" dirty="0">
                <a:solidFill>
                  <a:schemeClr val="tx1"/>
                </a:solidFill>
                <a:effectLst/>
                <a:latin typeface="+mn-lt"/>
                <a:ea typeface="+mn-ea"/>
                <a:cs typeface="+mn-cs"/>
              </a:rPr>
              <a:t>采用哈希表</a:t>
            </a:r>
            <a:r>
              <a:rPr lang="en-US" altLang="zh-CN" sz="1200" kern="1200" dirty="0">
                <a:solidFill>
                  <a:schemeClr val="tx1"/>
                </a:solidFill>
                <a:effectLst/>
                <a:latin typeface="+mn-lt"/>
                <a:ea typeface="+mn-ea"/>
                <a:cs typeface="+mn-cs"/>
              </a:rPr>
              <a:t>(Hash table) </a:t>
            </a:r>
            <a:r>
              <a:rPr lang="zh-CN" altLang="zh-CN" sz="1200" kern="1200" dirty="0">
                <a:solidFill>
                  <a:schemeClr val="tx1"/>
                </a:solidFill>
                <a:effectLst/>
                <a:latin typeface="+mn-lt"/>
                <a:ea typeface="+mn-ea"/>
                <a:cs typeface="+mn-cs"/>
              </a:rPr>
              <a:t>映射方法来支持快速查询。由于</a:t>
            </a:r>
            <a:r>
              <a:rPr lang="en-US" altLang="zh-CN" sz="1200" kern="1200" dirty="0">
                <a:solidFill>
                  <a:schemeClr val="tx1"/>
                </a:solidFill>
                <a:effectLst/>
                <a:latin typeface="+mn-lt"/>
                <a:ea typeface="+mn-ea"/>
                <a:cs typeface="+mn-cs"/>
              </a:rPr>
              <a:t>NoSQL </a:t>
            </a:r>
            <a:r>
              <a:rPr lang="zh-CN" altLang="zh-CN" sz="1200" kern="1200" dirty="0">
                <a:solidFill>
                  <a:schemeClr val="tx1"/>
                </a:solidFill>
                <a:effectLst/>
                <a:latin typeface="+mn-lt"/>
                <a:ea typeface="+mn-ea"/>
                <a:cs typeface="+mn-cs"/>
              </a:rPr>
              <a:t>数据库在原始数据存储文件（非结构化、异构数据）之上构建了统一格式的索引表（或检索目录数据库），因此能够很好地支持非结构化或异构数据的存储和处理。分布式数据库的特点也能够很好地支持分布式系统部署、对超大规模数据集完成快速查询操作。</a:t>
            </a:r>
            <a:endParaRPr lang="zh-CN" altLang="zh-CN" sz="1200" kern="1200" dirty="0">
              <a:solidFill>
                <a:schemeClr val="tx1"/>
              </a:solidFill>
              <a:effectLst/>
              <a:latin typeface="+mn-lt"/>
              <a:ea typeface="+mn-ea"/>
              <a:cs typeface="+mn-cs"/>
            </a:endParaRPr>
          </a:p>
          <a:p>
            <a:r>
              <a:rPr lang="zh-CN" altLang="en-US" b="1" dirty="0"/>
              <a:t>存储格式特性见下页详述</a:t>
            </a:r>
            <a:endParaRPr lang="zh-CN" altLang="en-US" b="1"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zh-CN" sz="1200" kern="1200" dirty="0">
                <a:solidFill>
                  <a:schemeClr val="tx1"/>
                </a:solidFill>
                <a:effectLst/>
                <a:latin typeface="+mn-lt"/>
                <a:ea typeface="+mn-ea"/>
                <a:cs typeface="+mn-cs"/>
              </a:rPr>
              <a:t>对比图</a:t>
            </a:r>
            <a:r>
              <a:rPr lang="en-US" altLang="zh-CN" sz="1200" kern="1200" dirty="0">
                <a:solidFill>
                  <a:schemeClr val="tx1"/>
                </a:solidFill>
                <a:effectLst/>
                <a:latin typeface="+mn-lt"/>
                <a:ea typeface="+mn-ea"/>
                <a:cs typeface="+mn-cs"/>
              </a:rPr>
              <a:t>1-15</a:t>
            </a:r>
            <a:r>
              <a:rPr lang="zh-CN" altLang="zh-CN" sz="1200" kern="1200" dirty="0">
                <a:solidFill>
                  <a:schemeClr val="tx1"/>
                </a:solidFill>
                <a:effectLst/>
                <a:latin typeface="+mn-lt"/>
                <a:ea typeface="+mn-ea"/>
                <a:cs typeface="+mn-cs"/>
              </a:rPr>
              <a:t>两种技术架构可看出：</a:t>
            </a:r>
            <a:r>
              <a:rPr lang="zh-CN" altLang="zh-CN" sz="1200" b="1" kern="1200" dirty="0">
                <a:solidFill>
                  <a:schemeClr val="tx1"/>
                </a:solidFill>
                <a:effectLst/>
                <a:latin typeface="+mn-lt"/>
                <a:ea typeface="+mn-ea"/>
                <a:cs typeface="+mn-cs"/>
              </a:rPr>
              <a:t>传统技术架构是基于某一平台和某一标准的线性结构，即整个技术架构是围绕一个单一的开发技术和平台标准来构造</a:t>
            </a:r>
            <a:r>
              <a:rPr lang="zh-CN" altLang="zh-CN" sz="1200" kern="1200" dirty="0">
                <a:solidFill>
                  <a:schemeClr val="tx1"/>
                </a:solidFill>
                <a:effectLst/>
                <a:latin typeface="+mn-lt"/>
                <a:ea typeface="+mn-ea"/>
                <a:cs typeface="+mn-cs"/>
              </a:rPr>
              <a:t>。比如基于微软的架构主要就是基于</a:t>
            </a:r>
            <a:r>
              <a:rPr lang="en-US" altLang="zh-CN" sz="1200" kern="1200" dirty="0">
                <a:solidFill>
                  <a:schemeClr val="tx1"/>
                </a:solidFill>
                <a:effectLst/>
                <a:latin typeface="+mn-lt"/>
                <a:ea typeface="+mn-ea"/>
                <a:cs typeface="+mn-cs"/>
              </a:rPr>
              <a:t>Windows</a:t>
            </a:r>
            <a:r>
              <a:rPr lang="zh-CN" altLang="zh-CN" sz="1200" kern="1200" dirty="0">
                <a:solidFill>
                  <a:schemeClr val="tx1"/>
                </a:solidFill>
                <a:effectLst/>
                <a:latin typeface="+mn-lt"/>
                <a:ea typeface="+mn-ea"/>
                <a:cs typeface="+mn-cs"/>
              </a:rPr>
              <a:t>操作系统以及微软的一系列开发技术（</a:t>
            </a:r>
            <a:r>
              <a:rPr lang="en-US" altLang="zh-CN" sz="1200" kern="1200" dirty="0">
                <a:solidFill>
                  <a:schemeClr val="tx1"/>
                </a:solidFill>
                <a:effectLst/>
                <a:latin typeface="+mn-lt"/>
                <a:ea typeface="+mn-ea"/>
                <a:cs typeface="+mn-cs"/>
              </a:rPr>
              <a:t>NTFS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FAT32</a:t>
            </a:r>
            <a:r>
              <a:rPr lang="zh-CN" altLang="zh-CN" sz="1200" kern="1200" dirty="0">
                <a:solidFill>
                  <a:schemeClr val="tx1"/>
                </a:solidFill>
                <a:effectLst/>
                <a:latin typeface="+mn-lt"/>
                <a:ea typeface="+mn-ea"/>
                <a:cs typeface="+mn-cs"/>
              </a:rPr>
              <a:t>文件系统、</a:t>
            </a:r>
            <a:r>
              <a:rPr lang="en-US" altLang="zh-CN" sz="1200" kern="1200" dirty="0">
                <a:solidFill>
                  <a:schemeClr val="tx1"/>
                </a:solidFill>
                <a:effectLst/>
                <a:latin typeface="+mn-lt"/>
                <a:ea typeface="+mn-ea"/>
                <a:cs typeface="+mn-cs"/>
              </a:rPr>
              <a:t>.NET</a:t>
            </a:r>
            <a:r>
              <a:rPr lang="zh-CN" altLang="zh-CN" sz="1200" kern="1200" dirty="0">
                <a:solidFill>
                  <a:schemeClr val="tx1"/>
                </a:solidFill>
                <a:effectLst/>
                <a:latin typeface="+mn-lt"/>
                <a:ea typeface="+mn-ea"/>
                <a:cs typeface="+mn-cs"/>
              </a:rPr>
              <a:t>开发工具包、</a:t>
            </a:r>
            <a:r>
              <a:rPr lang="en-US" altLang="zh-CN" sz="1200" kern="1200" dirty="0">
                <a:solidFill>
                  <a:schemeClr val="tx1"/>
                </a:solidFill>
                <a:effectLst/>
                <a:latin typeface="+mn-lt"/>
                <a:ea typeface="+mn-ea"/>
                <a:cs typeface="+mn-cs"/>
              </a:rPr>
              <a:t>C#</a:t>
            </a:r>
            <a:r>
              <a:rPr lang="zh-CN" altLang="zh-CN" sz="1200" kern="1200" dirty="0">
                <a:solidFill>
                  <a:schemeClr val="tx1"/>
                </a:solidFill>
                <a:effectLst/>
                <a:latin typeface="+mn-lt"/>
                <a:ea typeface="+mn-ea"/>
                <a:cs typeface="+mn-cs"/>
              </a:rPr>
              <a:t>编程语言、</a:t>
            </a:r>
            <a:r>
              <a:rPr lang="en-US" altLang="zh-CN" sz="1200" kern="1200" dirty="0">
                <a:solidFill>
                  <a:schemeClr val="tx1"/>
                </a:solidFill>
                <a:effectLst/>
                <a:latin typeface="+mn-lt"/>
                <a:ea typeface="+mn-ea"/>
                <a:cs typeface="+mn-cs"/>
              </a:rPr>
              <a:t>MS SQL Server</a:t>
            </a:r>
            <a:r>
              <a:rPr lang="zh-CN" altLang="zh-CN" sz="1200" kern="1200" dirty="0">
                <a:solidFill>
                  <a:schemeClr val="tx1"/>
                </a:solidFill>
                <a:effectLst/>
                <a:latin typeface="+mn-lt"/>
                <a:ea typeface="+mn-ea"/>
                <a:cs typeface="+mn-cs"/>
              </a:rPr>
              <a:t>数据库等）来实现。不排除微软平台现在也试图兼容一些不同技术，但基本特点是围绕微软自己独有技术和标准来进行开发。另一例子就是苹果公司</a:t>
            </a:r>
            <a:r>
              <a:rPr lang="en-US" altLang="zh-CN" sz="1200" kern="1200" dirty="0">
                <a:solidFill>
                  <a:schemeClr val="tx1"/>
                </a:solidFill>
                <a:effectLst/>
                <a:latin typeface="+mn-lt"/>
                <a:ea typeface="+mn-ea"/>
                <a:cs typeface="+mn-cs"/>
              </a:rPr>
              <a:t>(Apple Inc.)</a:t>
            </a:r>
            <a:r>
              <a:rPr lang="zh-CN" altLang="zh-CN" sz="1200" kern="1200" dirty="0">
                <a:solidFill>
                  <a:schemeClr val="tx1"/>
                </a:solidFill>
                <a:effectLst/>
                <a:latin typeface="+mn-lt"/>
                <a:ea typeface="+mn-ea"/>
                <a:cs typeface="+mn-cs"/>
              </a:rPr>
              <a:t>的产品线，完全是基于自己特有的</a:t>
            </a:r>
            <a:r>
              <a:rPr lang="en-US" altLang="zh-CN" sz="1200" kern="1200" dirty="0">
                <a:solidFill>
                  <a:schemeClr val="tx1"/>
                </a:solidFill>
                <a:effectLst/>
                <a:latin typeface="+mn-lt"/>
                <a:ea typeface="+mn-ea"/>
                <a:cs typeface="+mn-cs"/>
              </a:rPr>
              <a:t>Mac OS X/iOS/Cocoa/XCode/Objective-C</a:t>
            </a:r>
            <a:r>
              <a:rPr lang="zh-CN" altLang="zh-CN" sz="1200" kern="1200" dirty="0">
                <a:solidFill>
                  <a:schemeClr val="tx1"/>
                </a:solidFill>
                <a:effectLst/>
                <a:latin typeface="+mn-lt"/>
                <a:ea typeface="+mn-ea"/>
                <a:cs typeface="+mn-cs"/>
              </a:rPr>
              <a:t>技术架构来开发，对其他标准和技术的兼容性很差。</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b="1" kern="1200" dirty="0">
                <a:solidFill>
                  <a:schemeClr val="tx1"/>
                </a:solidFill>
                <a:effectLst/>
                <a:latin typeface="+mn-lt"/>
                <a:ea typeface="+mn-ea"/>
                <a:cs typeface="+mn-cs"/>
              </a:rPr>
              <a:t>而大数据计算的技术架构则呈现一种多层次的分层结构</a:t>
            </a:r>
            <a:r>
              <a:rPr lang="zh-CN" altLang="zh-CN" sz="1200" kern="1200" dirty="0">
                <a:solidFill>
                  <a:schemeClr val="tx1"/>
                </a:solidFill>
                <a:effectLst/>
                <a:latin typeface="+mn-lt"/>
                <a:ea typeface="+mn-ea"/>
                <a:cs typeface="+mn-cs"/>
              </a:rPr>
              <a:t>，即大数据采用的技术和标准是按照其功能和作用分别纳入不同的层级（在图</a:t>
            </a:r>
            <a:r>
              <a:rPr lang="en-US" altLang="zh-CN" sz="1200" kern="1200" dirty="0">
                <a:solidFill>
                  <a:schemeClr val="tx1"/>
                </a:solidFill>
                <a:effectLst/>
                <a:latin typeface="+mn-lt"/>
                <a:ea typeface="+mn-ea"/>
                <a:cs typeface="+mn-cs"/>
              </a:rPr>
              <a:t>1-15</a:t>
            </a:r>
            <a:r>
              <a:rPr lang="zh-CN" altLang="zh-CN" sz="1200" kern="1200" dirty="0">
                <a:solidFill>
                  <a:schemeClr val="tx1"/>
                </a:solidFill>
                <a:effectLst/>
                <a:latin typeface="+mn-lt"/>
                <a:ea typeface="+mn-ea"/>
                <a:cs typeface="+mn-cs"/>
              </a:rPr>
              <a:t>分为硬件层、操作系统层、平台层、数据库层、应用层），而在每一个层级上，大数据计算兼容水平方向扩展的多种技术和标准、而不是绑定于某一种特定技术。比如，在硬件层，大数据计算可采用英特尔处理器、</a:t>
            </a:r>
            <a:r>
              <a:rPr lang="en-US" altLang="zh-CN" sz="1200" kern="1200" dirty="0">
                <a:solidFill>
                  <a:schemeClr val="tx1"/>
                </a:solidFill>
                <a:effectLst/>
                <a:latin typeface="+mn-lt"/>
                <a:ea typeface="+mn-ea"/>
                <a:cs typeface="+mn-cs"/>
              </a:rPr>
              <a:t>AMD</a:t>
            </a:r>
            <a:r>
              <a:rPr lang="zh-CN" altLang="zh-CN" sz="1200" kern="1200" dirty="0">
                <a:solidFill>
                  <a:schemeClr val="tx1"/>
                </a:solidFill>
                <a:effectLst/>
                <a:latin typeface="+mn-lt"/>
                <a:ea typeface="+mn-ea"/>
                <a:cs typeface="+mn-cs"/>
              </a:rPr>
              <a:t>芯片或</a:t>
            </a:r>
            <a:r>
              <a:rPr lang="en-US" altLang="zh-CN" sz="1200" kern="1200" dirty="0">
                <a:solidFill>
                  <a:schemeClr val="tx1"/>
                </a:solidFill>
                <a:effectLst/>
                <a:latin typeface="+mn-lt"/>
                <a:ea typeface="+mn-ea"/>
                <a:cs typeface="+mn-cs"/>
              </a:rPr>
              <a:t>PowerPC</a:t>
            </a:r>
            <a:r>
              <a:rPr lang="zh-CN" altLang="zh-CN" sz="1200" kern="1200" dirty="0">
                <a:solidFill>
                  <a:schemeClr val="tx1"/>
                </a:solidFill>
                <a:effectLst/>
                <a:latin typeface="+mn-lt"/>
                <a:ea typeface="+mn-ea"/>
                <a:cs typeface="+mn-cs"/>
              </a:rPr>
              <a:t>处理器；在操作系统层面，可以</a:t>
            </a:r>
            <a:r>
              <a:rPr lang="en-US" altLang="zh-CN" sz="1200" kern="1200" dirty="0">
                <a:solidFill>
                  <a:schemeClr val="tx1"/>
                </a:solidFill>
                <a:effectLst/>
                <a:latin typeface="+mn-lt"/>
                <a:ea typeface="+mn-ea"/>
                <a:cs typeface="+mn-cs"/>
              </a:rPr>
              <a:t>Linux,  Linux, Windows</a:t>
            </a:r>
            <a:r>
              <a:rPr lang="zh-CN" altLang="zh-CN" sz="1200" kern="1200" dirty="0">
                <a:solidFill>
                  <a:schemeClr val="tx1"/>
                </a:solidFill>
                <a:effectLst/>
                <a:latin typeface="+mn-lt"/>
                <a:ea typeface="+mn-ea"/>
                <a:cs typeface="+mn-cs"/>
              </a:rPr>
              <a:t>共存；在平台层，可以选用开源平台</a:t>
            </a:r>
            <a:r>
              <a:rPr lang="en-US" altLang="zh-CN" sz="1200" kern="1200" dirty="0">
                <a:solidFill>
                  <a:schemeClr val="tx1"/>
                </a:solidFill>
                <a:effectLst/>
                <a:latin typeface="+mn-lt"/>
                <a:ea typeface="+mn-ea"/>
                <a:cs typeface="+mn-cs"/>
              </a:rPr>
              <a:t>Hadoop,  Spark, Cloudera</a:t>
            </a:r>
            <a:r>
              <a:rPr lang="zh-CN" altLang="zh-CN" sz="1200" kern="1200" dirty="0">
                <a:solidFill>
                  <a:schemeClr val="tx1"/>
                </a:solidFill>
                <a:effectLst/>
                <a:latin typeface="+mn-lt"/>
                <a:ea typeface="+mn-ea"/>
                <a:cs typeface="+mn-cs"/>
              </a:rPr>
              <a:t>，也可选用商业平台</a:t>
            </a:r>
            <a:r>
              <a:rPr lang="en-US" altLang="zh-CN" sz="1200" kern="1200" dirty="0">
                <a:solidFill>
                  <a:schemeClr val="tx1"/>
                </a:solidFill>
                <a:effectLst/>
                <a:latin typeface="+mn-lt"/>
                <a:ea typeface="+mn-ea"/>
                <a:cs typeface="+mn-cs"/>
              </a:rPr>
              <a:t>Google</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Dremel/Pregel/</a:t>
            </a:r>
            <a:r>
              <a:rPr lang="en-US" altLang="zh-CN" sz="1200" kern="1200" dirty="0" err="1">
                <a:solidFill>
                  <a:schemeClr val="tx1"/>
                </a:solidFill>
                <a:effectLst/>
                <a:latin typeface="+mn-lt"/>
                <a:ea typeface="+mn-ea"/>
                <a:cs typeface="+mn-cs"/>
              </a:rPr>
              <a:t>PoerDrill</a:t>
            </a:r>
            <a:r>
              <a:rPr lang="zh-CN" altLang="zh-CN" sz="1200" kern="1200" dirty="0">
                <a:solidFill>
                  <a:schemeClr val="tx1"/>
                </a:solidFill>
                <a:effectLst/>
                <a:latin typeface="+mn-lt"/>
                <a:ea typeface="+mn-ea"/>
                <a:cs typeface="+mn-cs"/>
              </a:rPr>
              <a:t>或是微软的</a:t>
            </a:r>
            <a:r>
              <a:rPr lang="en-US" altLang="zh-CN" sz="1200" kern="1200" dirty="0">
                <a:solidFill>
                  <a:schemeClr val="tx1"/>
                </a:solidFill>
                <a:effectLst/>
                <a:latin typeface="+mn-lt"/>
                <a:ea typeface="+mn-ea"/>
                <a:cs typeface="+mn-cs"/>
              </a:rPr>
              <a:t>Azure</a:t>
            </a:r>
            <a:r>
              <a:rPr lang="zh-CN" altLang="zh-CN" sz="1200" kern="1200" dirty="0">
                <a:solidFill>
                  <a:schemeClr val="tx1"/>
                </a:solidFill>
                <a:effectLst/>
                <a:latin typeface="+mn-lt"/>
                <a:ea typeface="+mn-ea"/>
                <a:cs typeface="+mn-cs"/>
              </a:rPr>
              <a:t>平台；在数据库层面和应用开发层面亦是如此。</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可以看出，大数据计算需要处理数据类型和数据源的复杂性和大数据应用的多样性，决定了大数据技术更多倾向于采用开放式标准和开放式架构</a:t>
            </a:r>
            <a:r>
              <a:rPr lang="en-US" altLang="zh-CN" sz="1200" kern="1200" dirty="0">
                <a:solidFill>
                  <a:schemeClr val="tx1"/>
                </a:solidFill>
                <a:effectLst/>
                <a:latin typeface="+mn-lt"/>
                <a:ea typeface="+mn-ea"/>
                <a:cs typeface="+mn-cs"/>
              </a:rPr>
              <a:t>(Open Standard and Open Architecture), </a:t>
            </a:r>
            <a:r>
              <a:rPr lang="zh-CN" altLang="zh-CN" sz="1200" kern="1200" dirty="0">
                <a:solidFill>
                  <a:schemeClr val="tx1"/>
                </a:solidFill>
                <a:effectLst/>
                <a:latin typeface="+mn-lt"/>
                <a:ea typeface="+mn-ea"/>
                <a:cs typeface="+mn-cs"/>
              </a:rPr>
              <a:t>在同一平台上尽可能多的兼容或集成不同的软件开发工具，这不是一个容易完成的任务。目前的大数据技术架构大致分为商业技术</a:t>
            </a:r>
            <a:r>
              <a:rPr lang="en-US" altLang="zh-CN" sz="1200" kern="1200" dirty="0">
                <a:solidFill>
                  <a:schemeClr val="tx1"/>
                </a:solidFill>
                <a:effectLst/>
                <a:latin typeface="+mn-lt"/>
                <a:ea typeface="+mn-ea"/>
                <a:cs typeface="+mn-cs"/>
              </a:rPr>
              <a:t>(commercial products)</a:t>
            </a:r>
            <a:r>
              <a:rPr lang="zh-CN" altLang="zh-CN" sz="1200" kern="1200" dirty="0">
                <a:solidFill>
                  <a:schemeClr val="tx1"/>
                </a:solidFill>
                <a:effectLst/>
                <a:latin typeface="+mn-lt"/>
                <a:ea typeface="+mn-ea"/>
                <a:cs typeface="+mn-cs"/>
              </a:rPr>
              <a:t>和开源技术</a:t>
            </a:r>
            <a:r>
              <a:rPr lang="en-US" altLang="zh-CN" sz="1200" kern="1200" dirty="0">
                <a:solidFill>
                  <a:schemeClr val="tx1"/>
                </a:solidFill>
                <a:effectLst/>
                <a:latin typeface="+mn-lt"/>
                <a:ea typeface="+mn-ea"/>
                <a:cs typeface="+mn-cs"/>
              </a:rPr>
              <a:t>(open source technology)</a:t>
            </a:r>
            <a:r>
              <a:rPr lang="zh-CN" altLang="zh-CN" sz="1200" kern="1200" dirty="0">
                <a:solidFill>
                  <a:schemeClr val="tx1"/>
                </a:solidFill>
                <a:effectLst/>
                <a:latin typeface="+mn-lt"/>
                <a:ea typeface="+mn-ea"/>
                <a:cs typeface="+mn-cs"/>
              </a:rPr>
              <a:t>两条主线，从技术架构的可扩展性、兼容性、跨平台移植性而言，基于开放标准的开源技术具有更好的前景。</a:t>
            </a:r>
            <a:endParaRPr lang="zh-CN" altLang="zh-CN" sz="1200" kern="1200" dirty="0">
              <a:solidFill>
                <a:schemeClr val="tx1"/>
              </a:solidFill>
              <a:effectLst/>
              <a:latin typeface="+mn-lt"/>
              <a:ea typeface="+mn-ea"/>
              <a:cs typeface="+mn-cs"/>
            </a:endParaRPr>
          </a:p>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引自：</a:t>
            </a:r>
            <a:r>
              <a:rPr lang="zh-CN" altLang="en-US" sz="1200" b="0" i="0" u="none" strike="noStrike" kern="1200" baseline="0" dirty="0">
                <a:solidFill>
                  <a:schemeClr val="tx1"/>
                </a:solidFill>
                <a:latin typeface="+mn-lt"/>
                <a:ea typeface="+mn-ea"/>
                <a:cs typeface="+mn-cs"/>
              </a:rPr>
              <a:t>大数据标准化白皮书，</a:t>
            </a:r>
            <a:r>
              <a:rPr lang="en-US" altLang="zh-CN" sz="1200" b="0" i="0" u="none" strike="noStrike" kern="1200" baseline="0" dirty="0">
                <a:solidFill>
                  <a:schemeClr val="tx1"/>
                </a:solidFill>
                <a:latin typeface="+mn-lt"/>
                <a:ea typeface="+mn-ea"/>
                <a:cs typeface="+mn-cs"/>
              </a:rPr>
              <a:t>2014</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0C1A282F-A273-4A98-98DE-EFE0B4C5428C}" type="datetime4">
              <a:rPr lang="en-US" altLang="zh-CN"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269E425A-4C95-423E-A621-50FA6DB2542C}" type="datetime4">
              <a:rPr lang="en-US" altLang="zh-CN" smtClean="0"/>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E944F60-C4C3-4911-AF20-CFA832E617EE}" type="datetime4">
              <a:rPr lang="en-US" altLang="zh-CN"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81C61C1-F4EA-4AF4-A488-68F7CD5809D5}" type="datetime4">
              <a:rPr lang="en-US" altLang="zh-CN"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F7717125-EEA4-4FDD-BCFB-FC5A5F4F471D}" type="datetime4">
              <a:rPr lang="en-US" altLang="zh-CN"/>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A2CCB9B-4331-4001-BF08-8716A82EDDF1}"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803C233-DA13-41D2-8A39-444F3D0EFEA8}"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37B9F5F-59FD-46A0-AF45-A9D2D625777B}" type="datetime4">
              <a:rPr lang="en-US" altLang="zh-CN"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DC7366E-B80A-4607-903C-ABCD5FBCE839}" type="datetime4">
              <a:rPr lang="en-US" altLang="zh-CN"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showMasterSp="0">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5C38B43-7514-484E-8DB2-DADBB20B355A}" type="datetime4">
              <a:rPr lang="en-US" altLang="zh-CN" smtClean="0"/>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DB95A438-A729-4199-9169-D31915BA2D58}" type="datetime4">
              <a:rPr lang="en-US" altLang="zh-CN" smtClean="0"/>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C64C56D-DFED-4C6F-B997-FB391267BF04}" type="datetime4">
              <a:rPr lang="en-US" altLang="zh-CN" smtClean="0"/>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95849564-FFB8-445E-B964-B8447FA5D8EF}" type="datetime4">
              <a:rPr lang="en-US" altLang="zh-CN" smtClean="0"/>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A651C79-20E2-4793-88FC-B8353767C1DE}" type="datetime4">
              <a:rPr lang="en-US" altLang="zh-CN" smtClean="0"/>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481CA34C-C9A7-4AD4-A96C-78783EC87E95}" type="datetime4">
              <a:rPr lang="en-US" altLang="zh-CN" smtClean="0"/>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Big Data Computing Technology, 2017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BA6B41A2-8692-42CE-B374-F1881AFA507F}" type="datetime4">
              <a:rPr lang="en-US" altLang="zh-CN" smtClean="0"/>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hyperlink" Target="mailto:yutang@uestc.edu.cn" TargetMode="Externa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hyperlink" Target="//upload.wikimedia.org/wikipedia/commons/b/b5/Cloud_computing.svg"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9" Type="http://schemas.openxmlformats.org/officeDocument/2006/relationships/image" Target="../media/image24.jpeg"/><Relationship Id="rId8" Type="http://schemas.openxmlformats.org/officeDocument/2006/relationships/image" Target="../media/image23.png"/><Relationship Id="rId7" Type="http://schemas.openxmlformats.org/officeDocument/2006/relationships/image" Target="../media/image22.png"/><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2" Type="http://schemas.openxmlformats.org/officeDocument/2006/relationships/slideLayout" Target="../slideLayouts/slideLayout14.xml"/><Relationship Id="rId11" Type="http://schemas.openxmlformats.org/officeDocument/2006/relationships/image" Target="../media/image26.png"/><Relationship Id="rId10" Type="http://schemas.openxmlformats.org/officeDocument/2006/relationships/image" Target="../media/image25.png"/><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9" Type="http://schemas.openxmlformats.org/officeDocument/2006/relationships/image" Target="../media/image35.wmf"/><Relationship Id="rId8" Type="http://schemas.openxmlformats.org/officeDocument/2006/relationships/image" Target="../media/image34.png"/><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emf"/><Relationship Id="rId2" Type="http://schemas.openxmlformats.org/officeDocument/2006/relationships/image" Target="../media/image28.emf"/><Relationship Id="rId15" Type="http://schemas.openxmlformats.org/officeDocument/2006/relationships/notesSlide" Target="../notesSlides/notesSlide30.xml"/><Relationship Id="rId14" Type="http://schemas.openxmlformats.org/officeDocument/2006/relationships/slideLayout" Target="../slideLayouts/slideLayout2.xml"/><Relationship Id="rId13" Type="http://schemas.openxmlformats.org/officeDocument/2006/relationships/image" Target="../media/image39.wmf"/><Relationship Id="rId12" Type="http://schemas.openxmlformats.org/officeDocument/2006/relationships/image" Target="../media/image38.wmf"/><Relationship Id="rId11" Type="http://schemas.openxmlformats.org/officeDocument/2006/relationships/image" Target="../media/image37.png"/><Relationship Id="rId10" Type="http://schemas.openxmlformats.org/officeDocument/2006/relationships/image" Target="../media/image36.png"/><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3.jpe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2"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5" name="TextBox 11"/>
          <p:cNvSpPr txBox="1">
            <a:spLocks noChangeArrowheads="1"/>
          </p:cNvSpPr>
          <p:nvPr/>
        </p:nvSpPr>
        <p:spPr bwMode="auto">
          <a:xfrm>
            <a:off x="3200400" y="152400"/>
            <a:ext cx="5562600" cy="830997"/>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大数据分析与智能计算</a:t>
            </a:r>
            <a:endParaRPr lang="en-US" altLang="zh-CN" sz="2400" b="1" dirty="0">
              <a:solidFill>
                <a:srgbClr val="002060"/>
              </a:solidFill>
              <a:latin typeface="Calibri" panose="020F0502020204030204" pitchFamily="34" charset="0"/>
            </a:endParaRPr>
          </a:p>
          <a:p>
            <a:r>
              <a:rPr lang="en-US" altLang="zh-CN" sz="2400" b="1" dirty="0">
                <a:solidFill>
                  <a:srgbClr val="002060"/>
                </a:solidFill>
                <a:latin typeface="Calibri" panose="020F0502020204030204" pitchFamily="34" charset="0"/>
              </a:rPr>
              <a:t>Big Data Analytics &amp; Intelligent Computing</a:t>
            </a:r>
            <a:endParaRPr lang="zh-CN" altLang="en-US" sz="24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762000" y="1219200"/>
            <a:ext cx="7924800" cy="3322955"/>
          </a:xfrm>
          <a:prstGeom prst="rect">
            <a:avLst/>
          </a:prstGeom>
          <a:noFill/>
          <a:ln w="9525">
            <a:noFill/>
            <a:miter lim="800000"/>
          </a:ln>
        </p:spPr>
        <p:txBody>
          <a:bodyPr>
            <a:spAutoFit/>
          </a:bodyPr>
          <a:lstStyle/>
          <a:p>
            <a:pPr algn="ctr"/>
            <a:r>
              <a:rPr lang="zh-CN" altLang="en-US" sz="4000" b="1" dirty="0">
                <a:solidFill>
                  <a:srgbClr val="002060"/>
                </a:solidFill>
                <a:latin typeface="Calibri" panose="020F0502020204030204" pitchFamily="34" charset="0"/>
              </a:rPr>
              <a:t>大数据分析与智能计算</a:t>
            </a:r>
            <a:endParaRPr lang="en-US" altLang="zh-CN" sz="4000" b="1" dirty="0">
              <a:solidFill>
                <a:srgbClr val="002060"/>
              </a:solidFill>
              <a:latin typeface="Calibri" panose="020F0502020204030204" pitchFamily="34" charset="0"/>
            </a:endParaRPr>
          </a:p>
          <a:p>
            <a:pPr algn="ctr"/>
            <a:r>
              <a:rPr lang="en-US" altLang="zh-CN" sz="3200" dirty="0">
                <a:solidFill>
                  <a:srgbClr val="002060"/>
                </a:solidFill>
                <a:latin typeface="Calibri" panose="020F0502020204030204" pitchFamily="34" charset="0"/>
              </a:rPr>
              <a:t>Fall 2024</a:t>
            </a:r>
            <a:endParaRPr lang="en-US" altLang="zh-CN" sz="3200" dirty="0">
              <a:solidFill>
                <a:srgbClr val="002060"/>
              </a:solidFill>
              <a:latin typeface="Calibri" panose="020F0502020204030204" pitchFamily="34" charset="0"/>
            </a:endParaRPr>
          </a:p>
          <a:p>
            <a:endParaRPr lang="en-US" altLang="zh-CN" dirty="0">
              <a:solidFill>
                <a:srgbClr val="002060"/>
              </a:solidFill>
              <a:latin typeface="Calibri" panose="020F0502020204030204" pitchFamily="34" charset="0"/>
            </a:endParaRPr>
          </a:p>
          <a:p>
            <a:r>
              <a:rPr lang="en-US" altLang="zh-CN" dirty="0">
                <a:solidFill>
                  <a:srgbClr val="002060"/>
                </a:solidFill>
                <a:latin typeface="Calibri" panose="020F0502020204030204" pitchFamily="34" charset="0"/>
              </a:rPr>
              <a:t>	</a:t>
            </a:r>
            <a:r>
              <a:rPr lang="en-US" altLang="zh-CN" sz="2400" b="1" dirty="0">
                <a:solidFill>
                  <a:srgbClr val="002060"/>
                </a:solidFill>
                <a:latin typeface="Calibri" panose="020F0502020204030204" pitchFamily="34" charset="0"/>
              </a:rPr>
              <a:t>Instructors</a:t>
            </a:r>
            <a:r>
              <a:rPr lang="en-US" altLang="zh-CN" sz="2400" dirty="0">
                <a:solidFill>
                  <a:srgbClr val="002060"/>
                </a:solidFill>
                <a:latin typeface="Calibri" panose="020F0502020204030204" pitchFamily="34" charset="0"/>
              </a:rPr>
              <a:t>	Dr.  Yu Luo</a:t>
            </a:r>
            <a:endParaRPr lang="en-US" altLang="zh-CN" sz="2400" dirty="0">
              <a:solidFill>
                <a:srgbClr val="002060"/>
              </a:solidFill>
              <a:latin typeface="Calibri" panose="020F0502020204030204" pitchFamily="34" charset="0"/>
            </a:endParaRPr>
          </a:p>
          <a:p>
            <a:r>
              <a:rPr lang="en-US" altLang="zh-CN" sz="2400" dirty="0">
                <a:solidFill>
                  <a:srgbClr val="002060"/>
                </a:solidFill>
                <a:latin typeface="Calibri" panose="020F0502020204030204" pitchFamily="34" charset="0"/>
              </a:rPr>
              <a:t>	</a:t>
            </a:r>
            <a:r>
              <a:rPr lang="en-US" altLang="zh-CN" sz="2400" b="1" dirty="0">
                <a:solidFill>
                  <a:srgbClr val="002060"/>
                </a:solidFill>
                <a:latin typeface="Calibri" panose="020F0502020204030204" pitchFamily="34" charset="0"/>
              </a:rPr>
              <a:t>Office</a:t>
            </a:r>
            <a:r>
              <a:rPr lang="en-US" altLang="zh-CN" sz="2400" dirty="0">
                <a:solidFill>
                  <a:srgbClr val="002060"/>
                </a:solidFill>
                <a:latin typeface="Calibri" panose="020F0502020204030204" pitchFamily="34" charset="0"/>
              </a:rPr>
              <a:t>		</a:t>
            </a:r>
            <a:r>
              <a:rPr lang="en-US" altLang="zh-CN" sz="2200" dirty="0">
                <a:solidFill>
                  <a:srgbClr val="002060"/>
                </a:solidFill>
                <a:latin typeface="Calibri" panose="020F0502020204030204" pitchFamily="34" charset="0"/>
              </a:rPr>
              <a:t>413 School Building, Sand River Campus</a:t>
            </a:r>
            <a:endParaRPr lang="en-US" altLang="zh-CN" sz="2200" dirty="0">
              <a:solidFill>
                <a:srgbClr val="002060"/>
              </a:solidFill>
              <a:latin typeface="Calibri" panose="020F0502020204030204" pitchFamily="34" charset="0"/>
            </a:endParaRPr>
          </a:p>
          <a:p>
            <a:r>
              <a:rPr lang="en-US" altLang="zh-CN" sz="2000" dirty="0">
                <a:solidFill>
                  <a:srgbClr val="002060"/>
                </a:solidFill>
                <a:latin typeface="Calibri" panose="020F0502020204030204" pitchFamily="34" charset="0"/>
              </a:rPr>
              <a:t>	</a:t>
            </a:r>
            <a:r>
              <a:rPr lang="en-US" altLang="zh-CN" sz="2400" b="1" dirty="0">
                <a:solidFill>
                  <a:srgbClr val="002060"/>
                </a:solidFill>
                <a:latin typeface="Calibri" panose="020F0502020204030204" pitchFamily="34" charset="0"/>
              </a:rPr>
              <a:t>Phone</a:t>
            </a:r>
            <a:r>
              <a:rPr lang="en-US" altLang="zh-CN" sz="2400" dirty="0">
                <a:solidFill>
                  <a:srgbClr val="002060"/>
                </a:solidFill>
                <a:latin typeface="Calibri" panose="020F0502020204030204" pitchFamily="34" charset="0"/>
              </a:rPr>
              <a:t>		18081932981</a:t>
            </a:r>
            <a:endParaRPr lang="en-US" altLang="zh-CN" sz="2400" dirty="0">
              <a:solidFill>
                <a:srgbClr val="002060"/>
              </a:solidFill>
              <a:latin typeface="Calibri" panose="020F0502020204030204" pitchFamily="34" charset="0"/>
            </a:endParaRPr>
          </a:p>
          <a:p>
            <a:r>
              <a:rPr lang="en-US" altLang="zh-CN" sz="2400" dirty="0">
                <a:solidFill>
                  <a:srgbClr val="002060"/>
                </a:solidFill>
                <a:latin typeface="Calibri" panose="020F0502020204030204" pitchFamily="34" charset="0"/>
              </a:rPr>
              <a:t>	</a:t>
            </a:r>
            <a:r>
              <a:rPr lang="en-US" altLang="zh-CN" sz="2400" b="1" dirty="0">
                <a:solidFill>
                  <a:srgbClr val="002060"/>
                </a:solidFill>
                <a:latin typeface="Calibri" panose="020F0502020204030204" pitchFamily="34" charset="0"/>
              </a:rPr>
              <a:t>Faculty Email</a:t>
            </a:r>
            <a:r>
              <a:rPr lang="en-US" altLang="zh-CN" sz="2400" dirty="0">
                <a:solidFill>
                  <a:srgbClr val="002060"/>
                </a:solidFill>
                <a:latin typeface="Calibri" panose="020F0502020204030204" pitchFamily="34" charset="0"/>
              </a:rPr>
              <a:t>	</a:t>
            </a:r>
            <a:r>
              <a:rPr lang="en-US" altLang="zh-CN" sz="2400" dirty="0">
                <a:solidFill>
                  <a:srgbClr val="002060"/>
                </a:solidFill>
                <a:latin typeface="Calibri" panose="020F0502020204030204" pitchFamily="34" charset="0"/>
                <a:hlinkClick r:id="rId3"/>
              </a:rPr>
              <a:t>luoyu@uestc.edu.cn</a:t>
            </a:r>
            <a:endParaRPr lang="en-US" altLang="zh-CN" sz="2400" dirty="0">
              <a:solidFill>
                <a:srgbClr val="002060"/>
              </a:solidFill>
              <a:latin typeface="Calibri" panose="020F0502020204030204" pitchFamily="34" charset="0"/>
            </a:endParaRPr>
          </a:p>
          <a:p>
            <a:r>
              <a:rPr lang="en-US" altLang="zh-CN" sz="2400" dirty="0">
                <a:solidFill>
                  <a:srgbClr val="002060"/>
                </a:solidFill>
                <a:latin typeface="Calibri" panose="020F0502020204030204" pitchFamily="34" charset="0"/>
              </a:rPr>
              <a:t>	</a:t>
            </a:r>
            <a:endParaRPr lang="zh-CN" altLang="en-US" sz="2400" dirty="0">
              <a:solidFill>
                <a:srgbClr val="002060"/>
              </a:solidFill>
              <a:latin typeface="Calibri" panose="020F0502020204030204" pitchFamily="34" charset="0"/>
            </a:endParaRPr>
          </a:p>
        </p:txBody>
      </p:sp>
      <p:graphicFrame>
        <p:nvGraphicFramePr>
          <p:cNvPr id="7" name="表格 6"/>
          <p:cNvGraphicFramePr>
            <a:graphicFrameLocks noGrp="1"/>
          </p:cNvGraphicFramePr>
          <p:nvPr/>
        </p:nvGraphicFramePr>
        <p:xfrm>
          <a:off x="204952" y="4724400"/>
          <a:ext cx="4038600" cy="1483360"/>
        </p:xfrm>
        <a:graphic>
          <a:graphicData uri="http://schemas.openxmlformats.org/drawingml/2006/table">
            <a:tbl>
              <a:tblPr firstRow="1" bandRow="1">
                <a:tableStyleId>{5C22544A-7EE6-4342-B048-85BDC9FD1C3A}</a:tableStyleId>
              </a:tblPr>
              <a:tblGrid>
                <a:gridCol w="1502093"/>
                <a:gridCol w="2536507"/>
              </a:tblGrid>
              <a:tr h="370840">
                <a:tc rowSpan="2">
                  <a:txBody>
                    <a:bodyPr/>
                    <a:lstStyle/>
                    <a:p>
                      <a:pPr algn="ctr"/>
                      <a:r>
                        <a:rPr lang="en-US" altLang="zh-CN" dirty="0">
                          <a:solidFill>
                            <a:schemeClr val="tx1"/>
                          </a:solidFill>
                        </a:rPr>
                        <a:t>Tuesday</a:t>
                      </a:r>
                      <a:endParaRPr lang="zh-CN" altLang="en-US" dirty="0">
                        <a:solidFill>
                          <a:schemeClr val="tx1"/>
                        </a:solidFill>
                      </a:endParaRPr>
                    </a:p>
                  </a:txBody>
                  <a:tcPr anchor="ctr">
                    <a:solidFill>
                      <a:schemeClr val="bg1">
                        <a:lumMod val="95000"/>
                      </a:schemeClr>
                    </a:solidFill>
                  </a:tcPr>
                </a:tc>
                <a:tc>
                  <a:txBody>
                    <a:bodyPr/>
                    <a:lstStyle/>
                    <a:p>
                      <a:pPr algn="ctr"/>
                      <a:r>
                        <a:rPr lang="en-US" altLang="zh-CN" b="0" dirty="0">
                          <a:solidFill>
                            <a:schemeClr val="tx1"/>
                          </a:solidFill>
                        </a:rPr>
                        <a:t>3-4</a:t>
                      </a:r>
                      <a:endParaRPr lang="en-US" altLang="zh-CN" b="0" dirty="0">
                        <a:solidFill>
                          <a:schemeClr val="tx1"/>
                        </a:solidFill>
                      </a:endParaRPr>
                    </a:p>
                  </a:txBody>
                  <a:tcPr>
                    <a:solidFill>
                      <a:schemeClr val="bg1">
                        <a:lumMod val="95000"/>
                      </a:schemeClr>
                    </a:solidFill>
                  </a:tcPr>
                </a:tc>
              </a:tr>
              <a:tr h="370840">
                <a:tc vMerge="1">
                  <a:tcPr/>
                </a:tc>
                <a:tc>
                  <a:txBody>
                    <a:bodyPr/>
                    <a:lstStyle/>
                    <a:p>
                      <a:pPr algn="ctr"/>
                      <a:r>
                        <a:rPr lang="zh-CN" altLang="en-US" dirty="0"/>
                        <a:t>二教</a:t>
                      </a:r>
                      <a:r>
                        <a:rPr lang="en-US" altLang="zh-CN" dirty="0"/>
                        <a:t>205</a:t>
                      </a:r>
                      <a:endParaRPr lang="zh-CN" altLang="en-US" dirty="0"/>
                    </a:p>
                  </a:txBody>
                  <a:tcPr/>
                </a:tc>
              </a:tr>
              <a:tr h="370840">
                <a:tc rowSpan="2">
                  <a:txBody>
                    <a:bodyPr/>
                    <a:lstStyle/>
                    <a:p>
                      <a:pPr algn="ctr"/>
                      <a:r>
                        <a:rPr lang="en-US" altLang="zh-CN" b="1" dirty="0"/>
                        <a:t>Thursday</a:t>
                      </a:r>
                      <a:endParaRPr lang="zh-CN" altLang="en-US" b="1" dirty="0"/>
                    </a:p>
                  </a:txBody>
                  <a:tcPr anchor="ctr"/>
                </a:tc>
                <a:tc>
                  <a:txBody>
                    <a:bodyPr/>
                    <a:lstStyle/>
                    <a:p>
                      <a:pPr algn="ctr"/>
                      <a:r>
                        <a:rPr lang="en-US" altLang="zh-CN" b="0" dirty="0">
                          <a:solidFill>
                            <a:schemeClr val="tx1"/>
                          </a:solidFill>
                        </a:rPr>
                        <a:t>3-4</a:t>
                      </a:r>
                      <a:endParaRPr lang="en-US" altLang="zh-CN" b="0" dirty="0">
                        <a:solidFill>
                          <a:schemeClr val="tx1"/>
                        </a:solidFill>
                      </a:endParaRPr>
                    </a:p>
                  </a:txBody>
                  <a:tcPr/>
                </a:tc>
              </a:tr>
              <a:tr h="370840">
                <a:tc vMerge="1">
                  <a:tcPr/>
                </a:tc>
                <a:tc>
                  <a:txBody>
                    <a:bodyPr/>
                    <a:lstStyle/>
                    <a:p>
                      <a:pPr algn="ctr"/>
                      <a:r>
                        <a:rPr lang="zh-CN" altLang="en-US" dirty="0"/>
                        <a:t>二教</a:t>
                      </a:r>
                      <a:r>
                        <a:rPr lang="en-US" altLang="zh-CN" dirty="0"/>
                        <a:t>205</a:t>
                      </a:r>
                      <a:endParaRPr lang="zh-CN" altLang="en-US"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838200"/>
            <a:ext cx="8229600" cy="792162"/>
          </a:xfrm>
        </p:spPr>
        <p:txBody>
          <a:bodyPr/>
          <a:lstStyle/>
          <a:p>
            <a:r>
              <a:rPr lang="en-US" altLang="zh-CN" b="1" dirty="0">
                <a:solidFill>
                  <a:srgbClr val="002060"/>
                </a:solidFill>
                <a:latin typeface="Calibri" panose="020F0502020204030204" pitchFamily="34" charset="0"/>
                <a:ea typeface="宋体" panose="02010600030101010101" pitchFamily="2" charset="-122"/>
                <a:cs typeface="+mn-cs"/>
              </a:rPr>
              <a:t>Lecture 1  </a:t>
            </a:r>
            <a:r>
              <a:rPr lang="zh-CN" altLang="en-US" b="1" dirty="0">
                <a:solidFill>
                  <a:srgbClr val="002060"/>
                </a:solidFill>
                <a:latin typeface="Calibri" panose="020F0502020204030204" pitchFamily="34" charset="0"/>
                <a:ea typeface="宋体" panose="02010600030101010101" pitchFamily="2" charset="-122"/>
                <a:cs typeface="+mn-cs"/>
              </a:rPr>
              <a:t>大数据计算概论</a:t>
            </a:r>
            <a:endParaRPr lang="zh-CN" altLang="en-US" b="1" dirty="0">
              <a:solidFill>
                <a:srgbClr val="002060"/>
              </a:solidFill>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7" name="文本框 6"/>
          <p:cNvSpPr txBox="1"/>
          <p:nvPr/>
        </p:nvSpPr>
        <p:spPr>
          <a:xfrm>
            <a:off x="2438400" y="1371600"/>
            <a:ext cx="6248400" cy="4038600"/>
          </a:xfrm>
          <a:prstGeom prst="rect">
            <a:avLst/>
          </a:prstGeom>
          <a:noFill/>
          <a:ln>
            <a:noFill/>
          </a:ln>
        </p:spPr>
        <p:txBody>
          <a:bodyPr wrap="square" rtlCol="0" anchor="ctr" anchorCtr="0">
            <a:noAutofit/>
          </a:bodyPr>
          <a:lstStyle/>
          <a:p>
            <a:pPr>
              <a:lnSpc>
                <a:spcPct val="150000"/>
              </a:lnSpc>
            </a:pPr>
            <a:r>
              <a:rPr lang="en-US" altLang="zh-CN" sz="3600" dirty="0">
                <a:latin typeface="+mj-ea"/>
                <a:ea typeface="+mj-ea"/>
              </a:rPr>
              <a:t>1.1 </a:t>
            </a:r>
            <a:r>
              <a:rPr lang="zh-CN" altLang="en-US" sz="3600" dirty="0">
                <a:latin typeface="+mj-ea"/>
                <a:ea typeface="+mj-ea"/>
              </a:rPr>
              <a:t>大数据概念</a:t>
            </a:r>
            <a:endParaRPr lang="en-US" altLang="zh-CN" sz="3600" dirty="0">
              <a:latin typeface="+mj-ea"/>
              <a:ea typeface="+mj-ea"/>
            </a:endParaRPr>
          </a:p>
          <a:p>
            <a:pPr>
              <a:lnSpc>
                <a:spcPct val="150000"/>
              </a:lnSpc>
            </a:pPr>
            <a:r>
              <a:rPr lang="en-US" altLang="zh-CN" sz="3600" dirty="0">
                <a:latin typeface="+mj-ea"/>
                <a:ea typeface="+mj-ea"/>
              </a:rPr>
              <a:t>1.2 </a:t>
            </a:r>
            <a:r>
              <a:rPr lang="zh-CN" altLang="en-US" sz="3600" dirty="0">
                <a:latin typeface="+mj-ea"/>
                <a:ea typeface="+mj-ea"/>
              </a:rPr>
              <a:t>大数据技术特征</a:t>
            </a:r>
            <a:endParaRPr lang="en-US" altLang="zh-CN" sz="3600" dirty="0">
              <a:latin typeface="+mj-ea"/>
              <a:ea typeface="+mj-ea"/>
            </a:endParaRPr>
          </a:p>
          <a:p>
            <a:pPr>
              <a:lnSpc>
                <a:spcPct val="150000"/>
              </a:lnSpc>
            </a:pPr>
            <a:r>
              <a:rPr lang="en-US" altLang="zh-CN" sz="3600" dirty="0">
                <a:latin typeface="+mj-ea"/>
                <a:ea typeface="+mj-ea"/>
              </a:rPr>
              <a:t>1.3 </a:t>
            </a:r>
            <a:r>
              <a:rPr lang="zh-CN" altLang="en-US" sz="3600" dirty="0">
                <a:latin typeface="+mj-ea"/>
                <a:ea typeface="+mj-ea"/>
              </a:rPr>
              <a:t>云计算概念</a:t>
            </a:r>
            <a:endParaRPr lang="zh-CN" altLang="en-US" sz="3600" dirty="0">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a:t>
            </a:r>
            <a:r>
              <a:rPr lang="zh-CN" altLang="en-US" dirty="0"/>
              <a:t>大数据概念</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7" name="文本框 6"/>
          <p:cNvSpPr txBox="1"/>
          <p:nvPr/>
        </p:nvSpPr>
        <p:spPr>
          <a:xfrm>
            <a:off x="457200" y="1295400"/>
            <a:ext cx="8001000" cy="487680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endParaRPr lang="zh-CN" altLang="en-US" dirty="0"/>
          </a:p>
        </p:txBody>
      </p:sp>
      <p:sp>
        <p:nvSpPr>
          <p:cNvPr id="8" name="文本框 7"/>
          <p:cNvSpPr txBox="1"/>
          <p:nvPr/>
        </p:nvSpPr>
        <p:spPr>
          <a:xfrm>
            <a:off x="1524000" y="1524000"/>
            <a:ext cx="6477000" cy="40918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sz="3600" dirty="0"/>
              <a:t> 数据是什么？</a:t>
            </a:r>
            <a:endParaRPr lang="en-US" altLang="zh-CN" sz="3600" dirty="0"/>
          </a:p>
          <a:p>
            <a:pPr>
              <a:lnSpc>
                <a:spcPct val="150000"/>
              </a:lnSpc>
            </a:pPr>
            <a:r>
              <a:rPr lang="zh-CN" altLang="en-US" sz="3600" dirty="0"/>
              <a:t> 数据科学是什么？</a:t>
            </a:r>
            <a:endParaRPr lang="en-US" altLang="zh-CN" sz="3600" dirty="0"/>
          </a:p>
          <a:p>
            <a:pPr>
              <a:lnSpc>
                <a:spcPct val="150000"/>
              </a:lnSpc>
            </a:pPr>
            <a:r>
              <a:rPr lang="zh-CN" altLang="en-US" sz="3600" dirty="0"/>
              <a:t> 大数据基本属性是什么？</a:t>
            </a:r>
            <a:endParaRPr lang="en-US" altLang="zh-CN" sz="3600" dirty="0"/>
          </a:p>
          <a:p>
            <a:pPr>
              <a:lnSpc>
                <a:spcPct val="150000"/>
              </a:lnSpc>
            </a:pPr>
            <a:endParaRPr lang="zh-CN" alt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381000" y="228600"/>
            <a:ext cx="8228012" cy="836083"/>
          </a:xfrm>
          <a:prstGeom prst="rect">
            <a:avLst/>
          </a:prstGeom>
          <a:noFill/>
          <a:ln w="9525">
            <a:noFill/>
            <a:round/>
          </a:ln>
        </p:spPr>
        <p:txBody>
          <a:bodyPr lIns="90000" tIns="45000" rIns="90000" bIns="45000" anchor="ct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zh-CN" altLang="en-US" sz="4000" b="1" i="1" dirty="0">
                <a:solidFill>
                  <a:srgbClr val="192FFB"/>
                </a:solidFill>
                <a:latin typeface="黑体" panose="02010609060101010101" pitchFamily="49" charset="-122"/>
                <a:ea typeface="黑体" panose="02010609060101010101" pitchFamily="49" charset="-122"/>
              </a:rPr>
              <a:t>全球视野下的大数据：机遇与挑战</a:t>
            </a:r>
            <a:r>
              <a:rPr lang="en-US" altLang="zh-CN" sz="4000" b="1" i="1" dirty="0">
                <a:solidFill>
                  <a:srgbClr val="192FFB"/>
                </a:solidFill>
                <a:latin typeface="黑体" panose="02010609060101010101" pitchFamily="49" charset="-122"/>
                <a:ea typeface="黑体" panose="02010609060101010101" pitchFamily="49" charset="-122"/>
              </a:rPr>
              <a:t> </a:t>
            </a:r>
            <a:endParaRPr lang="en-US" altLang="zh-CN" sz="4000" b="1" i="1" dirty="0">
              <a:solidFill>
                <a:srgbClr val="192FFB"/>
              </a:solidFill>
              <a:latin typeface="黑体" panose="02010609060101010101" pitchFamily="49" charset="-122"/>
              <a:ea typeface="黑体" panose="02010609060101010101" pitchFamily="49" charset="-122"/>
            </a:endParaRPr>
          </a:p>
        </p:txBody>
      </p:sp>
      <p:sp>
        <p:nvSpPr>
          <p:cNvPr id="27651" name="Rectangle 4"/>
          <p:cNvSpPr>
            <a:spLocks noChangeArrowheads="1"/>
          </p:cNvSpPr>
          <p:nvPr/>
        </p:nvSpPr>
        <p:spPr bwMode="auto">
          <a:xfrm>
            <a:off x="1376363" y="2415802"/>
            <a:ext cx="184731" cy="646331"/>
          </a:xfrm>
          <a:prstGeom prst="rect">
            <a:avLst/>
          </a:prstGeom>
          <a:noFill/>
          <a:ln w="9525">
            <a:noFill/>
            <a:miter lim="800000"/>
          </a:ln>
        </p:spPr>
        <p:txBody>
          <a:bodyPr wrap="none" anchor="ctr">
            <a:spAutoFit/>
          </a:bodyPr>
          <a:lstStyle/>
          <a:p>
            <a:pPr eaLnBrk="0"/>
            <a:br>
              <a:rPr lang="en-GB" altLang="zh-CN">
                <a:ea typeface="宋体" panose="02010600030101010101" pitchFamily="2" charset="-122"/>
              </a:rPr>
            </a:br>
            <a:endParaRPr lang="en-GB" altLang="zh-CN">
              <a:ea typeface="宋体" panose="02010600030101010101" pitchFamily="2" charset="-122"/>
            </a:endParaRPr>
          </a:p>
        </p:txBody>
      </p:sp>
      <p:pic>
        <p:nvPicPr>
          <p:cNvPr id="27652" name="Picture 4"/>
          <p:cNvPicPr>
            <a:picLocks noChangeAspect="1" noChangeArrowheads="1"/>
          </p:cNvPicPr>
          <p:nvPr/>
        </p:nvPicPr>
        <p:blipFill>
          <a:blip r:embed="rId1" cstate="print"/>
          <a:srcRect/>
          <a:stretch>
            <a:fillRect/>
          </a:stretch>
        </p:blipFill>
        <p:spPr bwMode="auto">
          <a:xfrm>
            <a:off x="304800" y="1371600"/>
            <a:ext cx="4953000" cy="4422383"/>
          </a:xfrm>
          <a:prstGeom prst="rect">
            <a:avLst/>
          </a:prstGeom>
          <a:noFill/>
          <a:ln w="9525">
            <a:noFill/>
            <a:miter lim="800000"/>
            <a:headEnd/>
            <a:tailEnd/>
          </a:ln>
        </p:spPr>
      </p:pic>
      <p:sp>
        <p:nvSpPr>
          <p:cNvPr id="27653" name="TextBox 6"/>
          <p:cNvSpPr txBox="1">
            <a:spLocks noChangeArrowheads="1"/>
          </p:cNvSpPr>
          <p:nvPr/>
        </p:nvSpPr>
        <p:spPr bwMode="auto">
          <a:xfrm>
            <a:off x="5562600" y="1447800"/>
            <a:ext cx="3403600" cy="3954929"/>
          </a:xfrm>
          <a:prstGeom prst="rect">
            <a:avLst/>
          </a:prstGeom>
          <a:noFill/>
          <a:ln w="9525">
            <a:noFill/>
            <a:miter lim="800000"/>
          </a:ln>
        </p:spPr>
        <p:txBody>
          <a:bodyPr>
            <a:spAutoFit/>
          </a:bodyPr>
          <a:lstStyle/>
          <a:p>
            <a:pPr>
              <a:lnSpc>
                <a:spcPct val="150000"/>
              </a:lnSpc>
            </a:pPr>
            <a:r>
              <a:rPr lang="zh-CN" altLang="en-US" sz="2400" dirty="0">
                <a:latin typeface="宋体" panose="02010600030101010101" pitchFamily="2" charset="-122"/>
                <a:ea typeface="宋体" panose="02010600030101010101" pitchFamily="2" charset="-122"/>
              </a:rPr>
              <a:t>“黄河之水天上来”</a:t>
            </a:r>
            <a:r>
              <a:rPr lang="en-US" altLang="zh-CN" sz="2400"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00000"/>
              </a:lnSpc>
              <a:spcBef>
                <a:spcPts val="1200"/>
              </a:spcBef>
              <a:buFont typeface="Wingdings" panose="05000000000000000000" pitchFamily="2" charset="2"/>
              <a:buChar char="Ø"/>
            </a:pPr>
            <a:r>
              <a:rPr lang="en-US" altLang="zh-CN" sz="16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Facebook</a:t>
            </a:r>
            <a:r>
              <a:rPr lang="zh-CN" altLang="en-US" sz="2000" dirty="0">
                <a:latin typeface="宋体" panose="02010600030101010101" pitchFamily="2" charset="-122"/>
                <a:ea typeface="宋体" panose="02010600030101010101" pitchFamily="2" charset="-122"/>
              </a:rPr>
              <a:t>每天处理</a:t>
            </a:r>
            <a:r>
              <a:rPr lang="en-US" altLang="zh-CN" sz="2000" dirty="0">
                <a:latin typeface="宋体" panose="02010600030101010101" pitchFamily="2" charset="-122"/>
                <a:ea typeface="宋体" panose="02010600030101010101" pitchFamily="2" charset="-122"/>
              </a:rPr>
              <a:t>80</a:t>
            </a:r>
            <a:r>
              <a:rPr lang="zh-CN" altLang="en-US" sz="2000" dirty="0">
                <a:latin typeface="宋体" panose="02010600030101010101" pitchFamily="2" charset="-122"/>
                <a:ea typeface="宋体" panose="02010600030101010101" pitchFamily="2" charset="-122"/>
              </a:rPr>
              <a:t>亿条信息</a:t>
            </a:r>
            <a:endParaRPr lang="en-US" altLang="zh-CN" sz="2000" dirty="0">
              <a:latin typeface="宋体" panose="02010600030101010101" pitchFamily="2" charset="-122"/>
              <a:ea typeface="宋体" panose="02010600030101010101" pitchFamily="2" charset="-122"/>
            </a:endParaRPr>
          </a:p>
          <a:p>
            <a:pPr>
              <a:lnSpc>
                <a:spcPct val="100000"/>
              </a:lnSpc>
              <a:spcBef>
                <a:spcPts val="600"/>
              </a:spcBef>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 Google</a:t>
            </a:r>
            <a:r>
              <a:rPr lang="zh-CN" altLang="en-US" sz="2000" dirty="0">
                <a:latin typeface="宋体" panose="02010600030101010101" pitchFamily="2" charset="-122"/>
                <a:ea typeface="宋体" panose="02010600030101010101" pitchFamily="2" charset="-122"/>
              </a:rPr>
              <a:t>每天完成</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亿次查询</a:t>
            </a:r>
            <a:endParaRPr lang="en-US" altLang="zh-CN" sz="2000" dirty="0">
              <a:latin typeface="宋体" panose="02010600030101010101" pitchFamily="2" charset="-122"/>
              <a:ea typeface="宋体" panose="02010600030101010101" pitchFamily="2" charset="-122"/>
            </a:endParaRPr>
          </a:p>
          <a:p>
            <a:pPr>
              <a:lnSpc>
                <a:spcPct val="100000"/>
              </a:lnSpc>
              <a:spcBef>
                <a:spcPts val="1200"/>
              </a:spcBef>
              <a:buFont typeface="Wingdings" panose="05000000000000000000" pitchFamily="2" charset="2"/>
              <a:buChar char="Ø"/>
            </a:pPr>
            <a:r>
              <a:rPr lang="zh-CN" altLang="en-US" sz="2000" dirty="0">
                <a:ea typeface="宋体" panose="02010600030101010101" pitchFamily="2" charset="-122"/>
              </a:rPr>
              <a:t>  全世界的信息量以每两年翻番的速度增长</a:t>
            </a:r>
            <a:endParaRPr lang="en-US" altLang="zh-CN" sz="2000" dirty="0">
              <a:ea typeface="宋体" panose="02010600030101010101" pitchFamily="2" charset="-122"/>
            </a:endParaRPr>
          </a:p>
          <a:p>
            <a:pPr>
              <a:lnSpc>
                <a:spcPct val="100000"/>
              </a:lnSpc>
              <a:spcBef>
                <a:spcPts val="1200"/>
              </a:spcBef>
              <a:buFont typeface="Wingdings" panose="05000000000000000000" pitchFamily="2" charset="2"/>
              <a:buChar char="Ø"/>
            </a:pPr>
            <a:r>
              <a:rPr lang="en-US" altLang="zh-CN" sz="2000" dirty="0">
                <a:ea typeface="宋体" panose="02010600030101010101" pitchFamily="2" charset="-122"/>
              </a:rPr>
              <a:t>  2011</a:t>
            </a:r>
            <a:r>
              <a:rPr lang="zh-CN" altLang="en-US" sz="2000" dirty="0">
                <a:ea typeface="宋体" panose="02010600030101010101" pitchFamily="2" charset="-122"/>
              </a:rPr>
              <a:t>年全球数据量为</a:t>
            </a:r>
            <a:r>
              <a:rPr lang="en-US" altLang="zh-CN" sz="2000" dirty="0">
                <a:ea typeface="宋体" panose="02010600030101010101" pitchFamily="2" charset="-122"/>
              </a:rPr>
              <a:t>1.8ZB</a:t>
            </a:r>
            <a:r>
              <a:rPr lang="zh-CN" altLang="en-US" sz="2000" dirty="0">
                <a:ea typeface="宋体" panose="02010600030101010101" pitchFamily="2" charset="-122"/>
              </a:rPr>
              <a:t>，</a:t>
            </a:r>
            <a:r>
              <a:rPr lang="en-US" altLang="zh-CN" sz="2000" dirty="0">
                <a:ea typeface="宋体" panose="02010600030101010101" pitchFamily="2" charset="-122"/>
              </a:rPr>
              <a:t>IDC</a:t>
            </a:r>
            <a:r>
              <a:rPr lang="zh-CN" altLang="en-US" sz="2000" dirty="0">
                <a:ea typeface="宋体" panose="02010600030101010101" pitchFamily="2" charset="-122"/>
              </a:rPr>
              <a:t>预测</a:t>
            </a:r>
            <a:r>
              <a:rPr lang="en-US" altLang="zh-CN" sz="2000" dirty="0">
                <a:ea typeface="宋体" panose="02010600030101010101" pitchFamily="2" charset="-122"/>
              </a:rPr>
              <a:t>2015</a:t>
            </a:r>
            <a:r>
              <a:rPr lang="zh-CN" altLang="en-US" sz="2000" dirty="0">
                <a:ea typeface="宋体" panose="02010600030101010101" pitchFamily="2" charset="-122"/>
              </a:rPr>
              <a:t>年达到</a:t>
            </a:r>
            <a:r>
              <a:rPr lang="en-US" altLang="zh-CN" sz="2000" dirty="0">
                <a:ea typeface="宋体" panose="02010600030101010101" pitchFamily="2" charset="-122"/>
              </a:rPr>
              <a:t>8</a:t>
            </a:r>
            <a:r>
              <a:rPr lang="en-US" altLang="en-US" sz="2000" dirty="0"/>
              <a:t>ZB, </a:t>
            </a:r>
            <a:r>
              <a:rPr lang="en-US" altLang="zh-CN" sz="2000" dirty="0">
                <a:ea typeface="宋体" panose="02010600030101010101" pitchFamily="2" charset="-122"/>
              </a:rPr>
              <a:t>2020</a:t>
            </a:r>
            <a:r>
              <a:rPr lang="zh-CN" altLang="en-US" sz="2000" dirty="0">
                <a:ea typeface="宋体" panose="02010600030101010101" pitchFamily="2" charset="-122"/>
              </a:rPr>
              <a:t>年更将达到</a:t>
            </a:r>
            <a:r>
              <a:rPr lang="en-US" altLang="zh-CN" sz="2000" dirty="0">
                <a:ea typeface="宋体" panose="02010600030101010101" pitchFamily="2" charset="-122"/>
              </a:rPr>
              <a:t>35ZB</a:t>
            </a:r>
            <a:r>
              <a:rPr lang="zh-CN" altLang="en-US" sz="2000" dirty="0">
                <a:ea typeface="宋体" panose="02010600030101010101" pitchFamily="2" charset="-122"/>
              </a:rPr>
              <a:t>！</a:t>
            </a:r>
            <a:endParaRPr lang="zh-CN" altLang="en-US" sz="2000" dirty="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376363" y="2415802"/>
            <a:ext cx="184731" cy="646331"/>
          </a:xfrm>
          <a:prstGeom prst="rect">
            <a:avLst/>
          </a:prstGeom>
          <a:noFill/>
          <a:ln w="9525">
            <a:noFill/>
            <a:miter lim="800000"/>
          </a:ln>
        </p:spPr>
        <p:txBody>
          <a:bodyPr wrap="none" anchor="ctr">
            <a:spAutoFit/>
          </a:bodyPr>
          <a:lstStyle/>
          <a:p>
            <a:pPr eaLnBrk="0"/>
            <a:br>
              <a:rPr lang="en-GB" altLang="zh-CN">
                <a:ea typeface="宋体" panose="02010600030101010101" pitchFamily="2" charset="-122"/>
              </a:rPr>
            </a:br>
            <a:endParaRPr lang="en-GB" altLang="zh-CN">
              <a:ea typeface="宋体" panose="02010600030101010101" pitchFamily="2" charset="-122"/>
            </a:endParaRPr>
          </a:p>
        </p:txBody>
      </p:sp>
      <p:pic>
        <p:nvPicPr>
          <p:cNvPr id="28675" name="Picture 2" descr="http://www.techcn.com.cn/uploads/201205/1335841362tb4hOVmH.png"/>
          <p:cNvPicPr>
            <a:picLocks noChangeAspect="1" noChangeArrowheads="1"/>
          </p:cNvPicPr>
          <p:nvPr/>
        </p:nvPicPr>
        <p:blipFill>
          <a:blip r:embed="rId1" cstate="print"/>
          <a:srcRect/>
          <a:stretch>
            <a:fillRect/>
          </a:stretch>
        </p:blipFill>
        <p:spPr bwMode="auto">
          <a:xfrm>
            <a:off x="990600" y="457200"/>
            <a:ext cx="7162800" cy="5334000"/>
          </a:xfrm>
          <a:prstGeom prst="rect">
            <a:avLst/>
          </a:prstGeom>
          <a:noFill/>
          <a:ln w="9525">
            <a:noFill/>
            <a:miter lim="800000"/>
            <a:headEnd/>
            <a:tailEnd/>
          </a:ln>
        </p:spPr>
      </p:pic>
      <p:sp>
        <p:nvSpPr>
          <p:cNvPr id="28676" name="TextBox 7"/>
          <p:cNvSpPr txBox="1">
            <a:spLocks noChangeArrowheads="1"/>
          </p:cNvSpPr>
          <p:nvPr/>
        </p:nvSpPr>
        <p:spPr bwMode="auto">
          <a:xfrm>
            <a:off x="1447800" y="6096000"/>
            <a:ext cx="6400800" cy="461665"/>
          </a:xfrm>
          <a:prstGeom prst="rect">
            <a:avLst/>
          </a:prstGeom>
          <a:noFill/>
          <a:ln w="9525">
            <a:noFill/>
            <a:miter lim="800000"/>
          </a:ln>
        </p:spPr>
        <p:txBody>
          <a:bodyPr wrap="square">
            <a:spAutoFit/>
          </a:bodyPr>
          <a:lstStyle/>
          <a:p>
            <a:r>
              <a:rPr lang="en-US" altLang="zh-CN" sz="2400" dirty="0">
                <a:ea typeface="宋体" panose="02010600030101010101" pitchFamily="2" charset="-122"/>
              </a:rPr>
              <a:t>1 EB = 10</a:t>
            </a:r>
            <a:r>
              <a:rPr lang="en-US" altLang="zh-CN" sz="2400" baseline="30000" dirty="0">
                <a:ea typeface="宋体" panose="02010600030101010101" pitchFamily="2" charset="-122"/>
              </a:rPr>
              <a:t>3</a:t>
            </a:r>
            <a:r>
              <a:rPr lang="en-US" altLang="zh-CN" sz="2400" dirty="0">
                <a:ea typeface="宋体" panose="02010600030101010101" pitchFamily="2" charset="-122"/>
              </a:rPr>
              <a:t> ZB = 10</a:t>
            </a:r>
            <a:r>
              <a:rPr lang="en-US" altLang="zh-CN" sz="2400" baseline="30000" dirty="0">
                <a:ea typeface="宋体" panose="02010600030101010101" pitchFamily="2" charset="-122"/>
              </a:rPr>
              <a:t>6</a:t>
            </a:r>
            <a:r>
              <a:rPr lang="en-US" altLang="zh-CN" sz="2400" dirty="0">
                <a:ea typeface="宋体" panose="02010600030101010101" pitchFamily="2" charset="-122"/>
              </a:rPr>
              <a:t> PB = 10</a:t>
            </a:r>
            <a:r>
              <a:rPr lang="en-US" altLang="zh-CN" sz="2400" baseline="30000" dirty="0">
                <a:ea typeface="宋体" panose="02010600030101010101" pitchFamily="2" charset="-122"/>
              </a:rPr>
              <a:t>9</a:t>
            </a:r>
            <a:r>
              <a:rPr lang="en-US" altLang="zh-CN" sz="2400" dirty="0">
                <a:ea typeface="宋体" panose="02010600030101010101" pitchFamily="2" charset="-122"/>
              </a:rPr>
              <a:t> TB = 10</a:t>
            </a:r>
            <a:r>
              <a:rPr lang="en-US" altLang="zh-CN" sz="2400" baseline="30000" dirty="0">
                <a:ea typeface="宋体" panose="02010600030101010101" pitchFamily="2" charset="-122"/>
              </a:rPr>
              <a:t>12</a:t>
            </a:r>
            <a:r>
              <a:rPr lang="en-US" altLang="zh-CN" sz="2400" dirty="0">
                <a:ea typeface="宋体" panose="02010600030101010101" pitchFamily="2" charset="-122"/>
              </a:rPr>
              <a:t> GB</a:t>
            </a:r>
            <a:endParaRPr lang="zh-CN" altLang="en-US" sz="2400" dirty="0">
              <a:ea typeface="宋体" panose="02010600030101010101" pitchFamily="2" charset="-122"/>
            </a:endParaRPr>
          </a:p>
        </p:txBody>
      </p:sp>
      <p:sp>
        <p:nvSpPr>
          <p:cNvPr id="28677" name="TextBox 8"/>
          <p:cNvSpPr txBox="1">
            <a:spLocks noChangeArrowheads="1"/>
          </p:cNvSpPr>
          <p:nvPr/>
        </p:nvSpPr>
        <p:spPr bwMode="auto">
          <a:xfrm>
            <a:off x="4214813" y="1714501"/>
            <a:ext cx="2214562" cy="461665"/>
          </a:xfrm>
          <a:prstGeom prst="rect">
            <a:avLst/>
          </a:prstGeom>
          <a:noFill/>
          <a:ln w="9525">
            <a:noFill/>
            <a:miter lim="800000"/>
          </a:ln>
        </p:spPr>
        <p:txBody>
          <a:bodyPr>
            <a:spAutoFit/>
          </a:bodyPr>
          <a:lstStyle/>
          <a:p>
            <a:r>
              <a:rPr lang="zh-CN" altLang="en-US" sz="2400" b="1">
                <a:solidFill>
                  <a:srgbClr val="192FFB"/>
                </a:solidFill>
                <a:ea typeface="宋体" panose="02010600030101010101" pitchFamily="2" charset="-122"/>
              </a:rPr>
              <a:t>大数据时代！</a:t>
            </a:r>
            <a:endParaRPr lang="zh-CN" altLang="en-US" sz="2400" b="1">
              <a:solidFill>
                <a:srgbClr val="192FFB"/>
              </a:solidFill>
              <a:ea typeface="宋体" panose="02010600030101010101" pitchFamily="2" charset="-122"/>
            </a:endParaRPr>
          </a:p>
        </p:txBody>
      </p:sp>
      <p:cxnSp>
        <p:nvCxnSpPr>
          <p:cNvPr id="28678" name="直接箭头连接符 11"/>
          <p:cNvCxnSpPr>
            <a:cxnSpLocks noChangeShapeType="1"/>
          </p:cNvCxnSpPr>
          <p:nvPr/>
        </p:nvCxnSpPr>
        <p:spPr bwMode="auto">
          <a:xfrm>
            <a:off x="6143626" y="2190752"/>
            <a:ext cx="714375" cy="476249"/>
          </a:xfrm>
          <a:prstGeom prst="straightConnector1">
            <a:avLst/>
          </a:prstGeom>
          <a:noFill/>
          <a:ln w="9525" algn="ctr">
            <a:solidFill>
              <a:schemeClr val="tx1"/>
            </a:solidFill>
            <a:round/>
            <a:tailEnd type="arrow" w="med" len="med"/>
          </a:ln>
        </p:spPr>
      </p:cxn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大数据概念</a:t>
            </a:r>
            <a:r>
              <a:rPr lang="en-US" altLang="zh-CN" dirty="0"/>
              <a:t>——</a:t>
            </a:r>
            <a:r>
              <a:rPr lang="zh-CN" altLang="en-US" dirty="0"/>
              <a:t>数据的定义</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文本框 5"/>
          <p:cNvSpPr txBox="1"/>
          <p:nvPr/>
        </p:nvSpPr>
        <p:spPr>
          <a:xfrm>
            <a:off x="381000" y="990600"/>
            <a:ext cx="8305800" cy="5730875"/>
          </a:xfrm>
          <a:prstGeom prst="rect">
            <a:avLst/>
          </a:prstGeom>
        </p:spPr>
        <p:txBody>
          <a:bodyPr vert="horz" lIns="91440" tIns="45720" rIns="91440" bIns="45720" rtlCol="0">
            <a:normAutofit fontScale="62500" lnSpcReduction="2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70000"/>
              </a:lnSpc>
            </a:pPr>
            <a:r>
              <a:rPr lang="zh-CN" altLang="en-US" sz="3800" b="1" dirty="0"/>
              <a:t>数据的定义</a:t>
            </a:r>
            <a:endParaRPr lang="en-US" altLang="zh-CN" sz="3800" b="1" dirty="0"/>
          </a:p>
          <a:p>
            <a:pPr lvl="1">
              <a:lnSpc>
                <a:spcPct val="170000"/>
              </a:lnSpc>
            </a:pPr>
            <a:r>
              <a:rPr lang="zh-CN" altLang="en-US" sz="2900" dirty="0"/>
              <a:t>数据的基本定义：</a:t>
            </a:r>
            <a:r>
              <a:rPr lang="zh-CN" altLang="zh-CN" sz="2900" dirty="0"/>
              <a:t>现实世界中自然现象和人类活动所留下的轨迹</a:t>
            </a:r>
            <a:r>
              <a:rPr lang="zh-CN" altLang="en-US" sz="2900" dirty="0"/>
              <a:t>。</a:t>
            </a:r>
            <a:endParaRPr lang="en-US" altLang="zh-CN" sz="2900" dirty="0"/>
          </a:p>
          <a:p>
            <a:pPr lvl="1">
              <a:lnSpc>
                <a:spcPct val="170000"/>
              </a:lnSpc>
            </a:pPr>
            <a:r>
              <a:rPr lang="zh-CN" altLang="en-US" sz="2900" dirty="0"/>
              <a:t>计算机学科中数据的定义：</a:t>
            </a:r>
            <a:r>
              <a:rPr lang="zh-CN" altLang="zh-CN" sz="2900" dirty="0"/>
              <a:t>所有能输入到计算机并被计算机程序处理的符号的总称，是具有一定意义的数字、字母、符号和模拟量的通称</a:t>
            </a:r>
            <a:r>
              <a:rPr lang="zh-CN" altLang="en-US" sz="2900" dirty="0"/>
              <a:t>。</a:t>
            </a:r>
            <a:endParaRPr lang="en-US" altLang="zh-CN" sz="2900" dirty="0"/>
          </a:p>
          <a:p>
            <a:pPr>
              <a:lnSpc>
                <a:spcPct val="170000"/>
              </a:lnSpc>
            </a:pPr>
            <a:r>
              <a:rPr lang="zh-CN" altLang="en-US" sz="3800" b="1" dirty="0"/>
              <a:t>数据的多样化</a:t>
            </a:r>
            <a:endParaRPr lang="en-US" altLang="zh-CN" sz="3800" b="1" dirty="0"/>
          </a:p>
          <a:p>
            <a:pPr lvl="1">
              <a:lnSpc>
                <a:spcPct val="170000"/>
              </a:lnSpc>
            </a:pPr>
            <a:r>
              <a:rPr lang="zh-CN" altLang="en-US" sz="2900" dirty="0"/>
              <a:t>数据的形式多样化</a:t>
            </a:r>
            <a:endParaRPr lang="en-US" altLang="zh-CN" sz="2900" dirty="0"/>
          </a:p>
          <a:p>
            <a:pPr lvl="1">
              <a:lnSpc>
                <a:spcPct val="170000"/>
              </a:lnSpc>
            </a:pPr>
            <a:r>
              <a:rPr lang="zh-CN" altLang="en-US" sz="2900" dirty="0"/>
              <a:t>数据的来源多样化</a:t>
            </a:r>
            <a:endParaRPr lang="en-US" altLang="zh-CN" sz="2900" dirty="0"/>
          </a:p>
          <a:p>
            <a:pPr lvl="1">
              <a:lnSpc>
                <a:spcPct val="170000"/>
              </a:lnSpc>
            </a:pPr>
            <a:r>
              <a:rPr lang="zh-CN" altLang="en-US" sz="2900" dirty="0"/>
              <a:t>数据的范围多样化</a:t>
            </a:r>
            <a:endParaRPr lang="en-US" altLang="zh-CN" sz="2900" dirty="0"/>
          </a:p>
          <a:p>
            <a:pPr>
              <a:lnSpc>
                <a:spcPct val="170000"/>
              </a:lnSpc>
            </a:pPr>
            <a:r>
              <a:rPr lang="zh-CN" altLang="en-US" sz="3800" b="1" dirty="0"/>
              <a:t>数据转换过程</a:t>
            </a:r>
            <a:endParaRPr lang="en-US" altLang="zh-CN" sz="3800" b="1" dirty="0"/>
          </a:p>
          <a:p>
            <a:pPr lvl="1">
              <a:lnSpc>
                <a:spcPct val="170000"/>
              </a:lnSpc>
            </a:pPr>
            <a:r>
              <a:rPr lang="zh-CN" altLang="en-US" sz="2900" dirty="0"/>
              <a:t>数据</a:t>
            </a:r>
            <a:r>
              <a:rPr lang="en-US" altLang="zh-CN" sz="2900" dirty="0"/>
              <a:t>-</a:t>
            </a:r>
            <a:r>
              <a:rPr lang="zh-CN" altLang="en-US" sz="2900" dirty="0"/>
              <a:t>信息</a:t>
            </a:r>
            <a:r>
              <a:rPr lang="en-US" altLang="zh-CN" sz="2900" dirty="0"/>
              <a:t>-</a:t>
            </a:r>
            <a:r>
              <a:rPr lang="zh-CN" altLang="en-US" sz="2900" dirty="0"/>
              <a:t>知识</a:t>
            </a:r>
            <a:r>
              <a:rPr lang="en-US" altLang="zh-CN" sz="2900" dirty="0"/>
              <a:t>-</a:t>
            </a:r>
            <a:r>
              <a:rPr lang="zh-CN" altLang="en-US" sz="2900" dirty="0"/>
              <a:t>价值转换模型</a:t>
            </a:r>
            <a:endParaRPr lang="en-US" altLang="zh-CN" sz="2900" dirty="0"/>
          </a:p>
        </p:txBody>
      </p:sp>
      <p:pic>
        <p:nvPicPr>
          <p:cNvPr id="11" name="图片 10"/>
          <p:cNvPicPr>
            <a:picLocks noChangeAspect="1"/>
          </p:cNvPicPr>
          <p:nvPr/>
        </p:nvPicPr>
        <p:blipFill>
          <a:blip r:embed="rId1" cstate="print"/>
          <a:stretch>
            <a:fillRect/>
          </a:stretch>
        </p:blipFill>
        <p:spPr>
          <a:xfrm>
            <a:off x="3352800" y="4495800"/>
            <a:ext cx="5486400" cy="1142857"/>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大数据概念</a:t>
            </a:r>
            <a:r>
              <a:rPr lang="en-US" altLang="zh-CN" dirty="0"/>
              <a:t>——</a:t>
            </a:r>
            <a:r>
              <a:rPr lang="zh-CN" altLang="en-US" dirty="0"/>
              <a:t>数据科学</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文本框 5"/>
          <p:cNvSpPr txBox="1"/>
          <p:nvPr/>
        </p:nvSpPr>
        <p:spPr>
          <a:xfrm>
            <a:off x="381000" y="1174750"/>
            <a:ext cx="8305800" cy="518160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sz="2400" b="1" dirty="0"/>
              <a:t>当信息科学处理的数据发展到</a:t>
            </a:r>
            <a:r>
              <a:rPr lang="en-US" altLang="zh-CN" sz="2400" b="1" dirty="0"/>
              <a:t>Facebook </a:t>
            </a:r>
            <a:r>
              <a:rPr lang="zh-CN" altLang="en-US" sz="2400" b="1" dirty="0"/>
              <a:t>和</a:t>
            </a:r>
            <a:r>
              <a:rPr lang="en-US" altLang="zh-CN" sz="2400" b="1" dirty="0"/>
              <a:t>Google</a:t>
            </a:r>
            <a:r>
              <a:rPr lang="zh-CN" altLang="en-US" sz="2400" b="1" dirty="0"/>
              <a:t>的规模，数据本身及相关的大规模数据分析计算技术就形成了一门新的学科领域：</a:t>
            </a:r>
            <a:r>
              <a:rPr lang="zh-CN" altLang="en-US" sz="2400" b="1" dirty="0">
                <a:solidFill>
                  <a:srgbClr val="FF0000"/>
                </a:solidFill>
              </a:rPr>
              <a:t>数据科学</a:t>
            </a:r>
            <a:r>
              <a:rPr lang="en-US" altLang="zh-CN" sz="2400" b="1" dirty="0"/>
              <a:t>(Data Science)</a:t>
            </a:r>
            <a:r>
              <a:rPr lang="zh-CN" altLang="en-US" sz="2400" b="1" dirty="0"/>
              <a:t>或</a:t>
            </a:r>
            <a:r>
              <a:rPr lang="zh-CN" altLang="en-US" sz="2400" b="1" dirty="0">
                <a:solidFill>
                  <a:srgbClr val="FF0000"/>
                </a:solidFill>
              </a:rPr>
              <a:t>数据工程</a:t>
            </a:r>
            <a:r>
              <a:rPr lang="en-US" altLang="zh-CN" sz="2400" b="1" dirty="0"/>
              <a:t>(Data Engineering)</a:t>
            </a:r>
            <a:r>
              <a:rPr lang="zh-CN" altLang="en-US" sz="2400" b="1" dirty="0"/>
              <a:t>。</a:t>
            </a:r>
            <a:endParaRPr lang="en-US" altLang="zh-CN" sz="2400" b="1" dirty="0"/>
          </a:p>
          <a:p>
            <a:pPr lvl="1">
              <a:lnSpc>
                <a:spcPct val="150000"/>
              </a:lnSpc>
            </a:pPr>
            <a:r>
              <a:rPr lang="zh-CN" altLang="en-US" sz="2000" b="1" dirty="0"/>
              <a:t>早在</a:t>
            </a:r>
            <a:r>
              <a:rPr lang="en-US" altLang="zh-CN" sz="2000" b="1" dirty="0"/>
              <a:t>1974</a:t>
            </a:r>
            <a:r>
              <a:rPr lang="zh-CN" altLang="en-US" sz="2000" b="1" dirty="0"/>
              <a:t>年，</a:t>
            </a:r>
            <a:r>
              <a:rPr lang="en-US" altLang="zh-CN" sz="2000" b="1" dirty="0"/>
              <a:t>Peter </a:t>
            </a:r>
            <a:r>
              <a:rPr lang="en-US" altLang="zh-CN" sz="2000" b="1" dirty="0" err="1"/>
              <a:t>Naur</a:t>
            </a:r>
            <a:r>
              <a:rPr lang="zh-CN" altLang="en-US" sz="2000" b="1" dirty="0"/>
              <a:t>提出了“</a:t>
            </a:r>
            <a:r>
              <a:rPr lang="zh-CN" altLang="en-US" sz="2000" b="1" dirty="0">
                <a:solidFill>
                  <a:srgbClr val="FF0000"/>
                </a:solidFill>
              </a:rPr>
              <a:t>数据学</a:t>
            </a:r>
            <a:r>
              <a:rPr lang="zh-CN" altLang="en-US" sz="2000" b="1" dirty="0"/>
              <a:t>”</a:t>
            </a:r>
            <a:r>
              <a:rPr lang="en-US" altLang="zh-CN" sz="2000" b="1" dirty="0"/>
              <a:t>(</a:t>
            </a:r>
            <a:r>
              <a:rPr lang="en-US" altLang="zh-CN" sz="2000" b="1" dirty="0" err="1"/>
              <a:t>Datalogy</a:t>
            </a:r>
            <a:r>
              <a:rPr lang="en-US" altLang="zh-CN" sz="2000" b="1" dirty="0"/>
              <a:t>)</a:t>
            </a:r>
            <a:r>
              <a:rPr lang="zh-CN" altLang="en-US" sz="2000" b="1" dirty="0"/>
              <a:t>的概念，认为“数据学”是计算机科学的延伸，其研究对象是数值化的数据。</a:t>
            </a:r>
            <a:endParaRPr lang="en-US" altLang="zh-CN" sz="2000" b="1" dirty="0"/>
          </a:p>
          <a:p>
            <a:pPr lvl="1">
              <a:lnSpc>
                <a:spcPct val="150000"/>
              </a:lnSpc>
            </a:pPr>
            <a:r>
              <a:rPr lang="en-US" altLang="zh-CN" sz="2000" b="1" dirty="0"/>
              <a:t>1996</a:t>
            </a:r>
            <a:r>
              <a:rPr lang="zh-CN" altLang="en-US" sz="2000" b="1" dirty="0"/>
              <a:t>年在日本神户的一个国际会议上第一次正式使用“数据科学”这一名称。</a:t>
            </a:r>
            <a:endParaRPr lang="en-US" altLang="zh-CN" sz="2000" b="1" dirty="0"/>
          </a:p>
          <a:p>
            <a:pPr lvl="1">
              <a:lnSpc>
                <a:spcPct val="150000"/>
              </a:lnSpc>
            </a:pPr>
            <a:r>
              <a:rPr lang="en-US" altLang="zh-CN" sz="2000" b="1" dirty="0"/>
              <a:t>1997</a:t>
            </a:r>
            <a:r>
              <a:rPr lang="zh-CN" altLang="en-US" sz="2000" b="1" dirty="0"/>
              <a:t>年杰夫</a:t>
            </a:r>
            <a:r>
              <a:rPr lang="en-US" altLang="zh-CN" sz="2000" b="1" dirty="0"/>
              <a:t>·</a:t>
            </a:r>
            <a:r>
              <a:rPr lang="zh-CN" altLang="en-US" sz="2000" b="1" dirty="0"/>
              <a:t>吴（</a:t>
            </a:r>
            <a:r>
              <a:rPr lang="en-US" altLang="zh-CN" sz="2000" b="1" dirty="0"/>
              <a:t>Jeff C. Wu</a:t>
            </a:r>
            <a:r>
              <a:rPr lang="zh-CN" altLang="en-US" sz="2000" b="1" dirty="0"/>
              <a:t>）提出“</a:t>
            </a:r>
            <a:r>
              <a:rPr lang="zh-CN" altLang="en-US" sz="2000" b="1" dirty="0">
                <a:solidFill>
                  <a:srgbClr val="FF0000"/>
                </a:solidFill>
              </a:rPr>
              <a:t>统计学</a:t>
            </a:r>
            <a:r>
              <a:rPr lang="en-US" altLang="zh-CN" sz="2000" b="1" dirty="0">
                <a:solidFill>
                  <a:srgbClr val="FF0000"/>
                </a:solidFill>
              </a:rPr>
              <a:t>=</a:t>
            </a:r>
            <a:r>
              <a:rPr lang="zh-CN" altLang="en-US" sz="2000" b="1" dirty="0">
                <a:solidFill>
                  <a:srgbClr val="FF0000"/>
                </a:solidFill>
              </a:rPr>
              <a:t>数据科学？</a:t>
            </a:r>
            <a:r>
              <a:rPr lang="zh-CN" altLang="en-US" sz="2000" b="1" dirty="0"/>
              <a:t>”的观点。</a:t>
            </a:r>
            <a:endParaRPr lang="en-US" altLang="zh-C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数据科学（续</a:t>
            </a:r>
            <a:r>
              <a:rPr lang="en-US" altLang="zh-CN" dirty="0"/>
              <a:t>1</a:t>
            </a:r>
            <a:r>
              <a:rPr lang="zh-CN" altLang="en-US" dirty="0"/>
              <a:t>）</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文本框 5"/>
          <p:cNvSpPr txBox="1"/>
          <p:nvPr/>
        </p:nvSpPr>
        <p:spPr>
          <a:xfrm>
            <a:off x="381000" y="990600"/>
            <a:ext cx="8305800" cy="518160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sz="2400" b="1" dirty="0"/>
              <a:t>2001</a:t>
            </a:r>
            <a:r>
              <a:rPr lang="zh-CN" altLang="en-US" sz="2400" b="1" dirty="0"/>
              <a:t>年威廉</a:t>
            </a:r>
            <a:r>
              <a:rPr lang="en-US" altLang="zh-CN" sz="2400" b="1" dirty="0"/>
              <a:t>·</a:t>
            </a:r>
            <a:r>
              <a:rPr lang="zh-CN" altLang="en-US" sz="2400" b="1" dirty="0"/>
              <a:t>克里富兰（</a:t>
            </a:r>
            <a:r>
              <a:rPr lang="en-US" altLang="zh-CN" sz="2400" b="1" dirty="0"/>
              <a:t>William S. Cleveland</a:t>
            </a:r>
            <a:r>
              <a:rPr lang="zh-CN" altLang="en-US" sz="2400" b="1" dirty="0"/>
              <a:t>）第一次提出数据科学应作为由统计学延伸出来的一个</a:t>
            </a:r>
            <a:r>
              <a:rPr lang="zh-CN" altLang="en-US" sz="2400" b="1" dirty="0">
                <a:solidFill>
                  <a:srgbClr val="FF0000"/>
                </a:solidFill>
              </a:rPr>
              <a:t>独立研究领域</a:t>
            </a:r>
            <a:r>
              <a:rPr lang="zh-CN" altLang="en-US" sz="2400" b="1" dirty="0"/>
              <a:t>，认为统计学中与数据分析有关的技术内容在六个方面扩展后形成独立学科“</a:t>
            </a:r>
            <a:r>
              <a:rPr lang="zh-CN" altLang="en-US" sz="2400" b="1" dirty="0">
                <a:solidFill>
                  <a:srgbClr val="FF0000"/>
                </a:solidFill>
              </a:rPr>
              <a:t>数据科学</a:t>
            </a:r>
            <a:r>
              <a:rPr lang="zh-CN" altLang="en-US" sz="2400" b="1" dirty="0"/>
              <a:t>”：</a:t>
            </a:r>
            <a:endParaRPr lang="zh-CN" altLang="en-US" sz="2400" b="1" dirty="0"/>
          </a:p>
          <a:p>
            <a:pPr lvl="1">
              <a:lnSpc>
                <a:spcPct val="150000"/>
              </a:lnSpc>
            </a:pPr>
            <a:r>
              <a:rPr lang="zh-CN" altLang="en-US" sz="2000" b="1" dirty="0"/>
              <a:t>多学科研究                         数据模型与分析方法</a:t>
            </a:r>
            <a:endParaRPr lang="zh-CN" altLang="en-US" sz="2000" b="1" dirty="0"/>
          </a:p>
          <a:p>
            <a:pPr lvl="1">
              <a:lnSpc>
                <a:spcPct val="150000"/>
              </a:lnSpc>
            </a:pPr>
            <a:r>
              <a:rPr lang="zh-CN" altLang="en-US" sz="2000" b="1" dirty="0"/>
              <a:t>数据计算                              数据学教程</a:t>
            </a:r>
            <a:endParaRPr lang="zh-CN" altLang="en-US" sz="2000" b="1" dirty="0"/>
          </a:p>
          <a:p>
            <a:pPr lvl="1">
              <a:lnSpc>
                <a:spcPct val="150000"/>
              </a:lnSpc>
            </a:pPr>
            <a:r>
              <a:rPr lang="zh-CN" altLang="en-US" sz="2000" b="1" dirty="0"/>
              <a:t>工具评估                              理论</a:t>
            </a:r>
            <a:endParaRPr lang="en-US" altLang="zh-CN" sz="2000" b="1" dirty="0"/>
          </a:p>
          <a:p>
            <a:pPr>
              <a:lnSpc>
                <a:spcPct val="150000"/>
              </a:lnSpc>
            </a:pPr>
            <a:r>
              <a:rPr lang="zh-CN" altLang="en-US" sz="2400" b="1" dirty="0">
                <a:latin typeface="Times New Roman" panose="02020603050405020304" pitchFamily="18" charset="0"/>
                <a:cs typeface="Times New Roman" panose="02020603050405020304" pitchFamily="18" charset="0"/>
              </a:rPr>
              <a:t>图灵奖获得者</a:t>
            </a:r>
            <a:r>
              <a:rPr lang="en-US" altLang="zh-CN" sz="2400" b="1" dirty="0">
                <a:latin typeface="Times New Roman" panose="02020603050405020304" pitchFamily="18" charset="0"/>
                <a:cs typeface="Times New Roman" panose="02020603050405020304" pitchFamily="18" charset="0"/>
              </a:rPr>
              <a:t>Jim Gray</a:t>
            </a:r>
            <a:r>
              <a:rPr lang="zh-CN" altLang="en-US" sz="2400" b="1" dirty="0">
                <a:latin typeface="Times New Roman" panose="02020603050405020304" pitchFamily="18" charset="0"/>
                <a:cs typeface="Times New Roman" panose="02020603050405020304" pitchFamily="18" charset="0"/>
              </a:rPr>
              <a:t>提出，</a:t>
            </a:r>
            <a:r>
              <a:rPr lang="zh-CN" altLang="en-US" sz="2400" b="1" dirty="0">
                <a:solidFill>
                  <a:srgbClr val="FF0000"/>
                </a:solidFill>
                <a:latin typeface="Times New Roman" panose="02020603050405020304" pitchFamily="18" charset="0"/>
                <a:cs typeface="Times New Roman" panose="02020603050405020304" pitchFamily="18" charset="0"/>
              </a:rPr>
              <a:t>数据密集型科学发现</a:t>
            </a:r>
            <a:r>
              <a:rPr lang="zh-CN" altLang="en-US" sz="2400" b="1" dirty="0">
                <a:latin typeface="Times New Roman" panose="02020603050405020304" pitchFamily="18" charset="0"/>
                <a:cs typeface="Times New Roman" panose="02020603050405020304" pitchFamily="18" charset="0"/>
              </a:rPr>
              <a:t>将成为科学研究的第四范式，科学研究将从实验科学、理论科学、计算科学，发展到目前兴起的</a:t>
            </a:r>
            <a:r>
              <a:rPr lang="zh-CN" altLang="en-US" sz="2400" b="1" dirty="0">
                <a:solidFill>
                  <a:srgbClr val="FF0000"/>
                </a:solidFill>
                <a:latin typeface="Times New Roman" panose="02020603050405020304" pitchFamily="18" charset="0"/>
                <a:cs typeface="Times New Roman" panose="02020603050405020304" pitchFamily="18" charset="0"/>
              </a:rPr>
              <a:t>数据科学</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数据科学（续</a:t>
            </a:r>
            <a:r>
              <a:rPr lang="en-US" altLang="zh-CN" dirty="0"/>
              <a:t>2</a:t>
            </a:r>
            <a:r>
              <a:rPr lang="zh-CN" altLang="en-US" dirty="0"/>
              <a:t>）</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文本框 5"/>
          <p:cNvSpPr txBox="1"/>
          <p:nvPr/>
        </p:nvSpPr>
        <p:spPr>
          <a:xfrm>
            <a:off x="381000" y="1174750"/>
            <a:ext cx="8305800" cy="5181600"/>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sz="2400" b="1" dirty="0"/>
              <a:t>数据科学实际上可以理解为基于</a:t>
            </a:r>
            <a:r>
              <a:rPr lang="zh-CN" altLang="en-US" sz="2400" b="1" dirty="0">
                <a:solidFill>
                  <a:srgbClr val="FF0000"/>
                </a:solidFill>
              </a:rPr>
              <a:t>传统的数学和统计学</a:t>
            </a:r>
            <a:r>
              <a:rPr lang="zh-CN" altLang="en-US" sz="2400" b="1" dirty="0"/>
              <a:t>理论和方法、运用</a:t>
            </a:r>
            <a:r>
              <a:rPr lang="zh-CN" altLang="en-US" sz="2400" b="1" dirty="0">
                <a:solidFill>
                  <a:srgbClr val="FF0000"/>
                </a:solidFill>
              </a:rPr>
              <a:t>计算机技术</a:t>
            </a:r>
            <a:r>
              <a:rPr lang="zh-CN" altLang="en-US" sz="2400" b="1" dirty="0"/>
              <a:t>进行大规模数据计算、分析和应用的一门学科。</a:t>
            </a:r>
            <a:endParaRPr lang="en-US" altLang="zh-CN" sz="2400" b="1" dirty="0"/>
          </a:p>
          <a:p>
            <a:pPr>
              <a:lnSpc>
                <a:spcPct val="150000"/>
              </a:lnSpc>
            </a:pPr>
            <a:r>
              <a:rPr lang="zh-CN" altLang="en-US" sz="2400" b="1" dirty="0"/>
              <a:t>数学统计学理论、计算机技术、行业知识这三者的结合，就构成了</a:t>
            </a:r>
            <a:r>
              <a:rPr lang="zh-CN" altLang="en-US" sz="2400" b="1" dirty="0">
                <a:solidFill>
                  <a:srgbClr val="FF0000"/>
                </a:solidFill>
              </a:rPr>
              <a:t>数据科学体系</a:t>
            </a:r>
            <a:r>
              <a:rPr lang="zh-CN" altLang="en-US" sz="2400" b="1" dirty="0"/>
              <a:t>。</a:t>
            </a:r>
            <a:endParaRPr lang="en-US" altLang="zh-CN" sz="2400" b="1" dirty="0"/>
          </a:p>
          <a:p>
            <a:pPr>
              <a:lnSpc>
                <a:spcPct val="150000"/>
              </a:lnSpc>
            </a:pPr>
            <a:endParaRPr lang="en-US" altLang="zh-CN" sz="2400" b="1" dirty="0"/>
          </a:p>
          <a:p>
            <a:pPr>
              <a:lnSpc>
                <a:spcPct val="150000"/>
              </a:lnSpc>
            </a:pPr>
            <a:endParaRPr lang="en-US" altLang="zh-CN" sz="2400" b="1" dirty="0"/>
          </a:p>
          <a:p>
            <a:pPr>
              <a:lnSpc>
                <a:spcPct val="150000"/>
              </a:lnSpc>
            </a:pPr>
            <a:endParaRPr lang="en-US" altLang="zh-CN" sz="2400" b="1" dirty="0"/>
          </a:p>
          <a:p>
            <a:pPr>
              <a:lnSpc>
                <a:spcPct val="150000"/>
              </a:lnSpc>
            </a:pPr>
            <a:endParaRPr lang="en-US" altLang="zh-CN" sz="2400" b="1" dirty="0"/>
          </a:p>
          <a:p>
            <a:pPr>
              <a:lnSpc>
                <a:spcPct val="150000"/>
              </a:lnSpc>
            </a:pPr>
            <a:endParaRPr lang="en-US" altLang="zh-CN" sz="1600" dirty="0"/>
          </a:p>
        </p:txBody>
      </p:sp>
      <p:pic>
        <p:nvPicPr>
          <p:cNvPr id="7" name="图片 6" descr="http://revolution-computing.typepad.com/.a/6a010534b1db25970b0133f4dcb32b970b-320pi"/>
          <p:cNvPicPr/>
          <p:nvPr/>
        </p:nvPicPr>
        <p:blipFill>
          <a:blip r:embed="rId1" r:link="rId2">
            <a:extLst>
              <a:ext uri="{28A0092B-C50C-407E-A947-70E740481C1C}">
                <a14:useLocalDpi xmlns:a14="http://schemas.microsoft.com/office/drawing/2010/main" val="0"/>
              </a:ext>
            </a:extLst>
          </a:blip>
          <a:srcRect/>
          <a:stretch>
            <a:fillRect/>
          </a:stretch>
        </p:blipFill>
        <p:spPr bwMode="auto">
          <a:xfrm>
            <a:off x="5791200" y="3557506"/>
            <a:ext cx="3139123" cy="2988494"/>
          </a:xfrm>
          <a:prstGeom prst="rect">
            <a:avLst/>
          </a:prstGeom>
          <a:noFill/>
          <a:ln>
            <a:noFill/>
          </a:ln>
        </p:spPr>
      </p:pic>
      <p:sp>
        <p:nvSpPr>
          <p:cNvPr id="3" name="矩形 2"/>
          <p:cNvSpPr/>
          <p:nvPr/>
        </p:nvSpPr>
        <p:spPr>
          <a:xfrm>
            <a:off x="381000" y="5051753"/>
            <a:ext cx="5257800" cy="1301318"/>
          </a:xfrm>
          <a:prstGeom prst="rect">
            <a:avLst/>
          </a:prstGeom>
        </p:spPr>
        <p:txBody>
          <a:bodyPr wrap="square">
            <a:spAutoFit/>
          </a:bodyPr>
          <a:lstStyle/>
          <a:p>
            <a:pPr>
              <a:lnSpc>
                <a:spcPct val="150000"/>
              </a:lnSpc>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数据科学、大数据分析真的仅仅是数学统计学的逻辑延申吗？</a:t>
            </a:r>
            <a:endParaRPr 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8" descr="http://image.xinmin.cn/2012/03/31/20120331085850029671.jpg"/>
          <p:cNvPicPr>
            <a:picLocks noChangeAspect="1" noChangeArrowheads="1"/>
          </p:cNvPicPr>
          <p:nvPr/>
        </p:nvPicPr>
        <p:blipFill>
          <a:blip r:embed="rId1" cstate="print"/>
          <a:srcRect/>
          <a:stretch>
            <a:fillRect/>
          </a:stretch>
        </p:blipFill>
        <p:spPr bwMode="auto">
          <a:xfrm>
            <a:off x="2400300" y="3973574"/>
            <a:ext cx="4343400" cy="2859617"/>
          </a:xfrm>
          <a:prstGeom prst="rect">
            <a:avLst/>
          </a:prstGeom>
          <a:noFill/>
          <a:ln w="9525">
            <a:noFill/>
            <a:miter lim="800000"/>
            <a:headEnd/>
            <a:tailEnd/>
          </a:ln>
        </p:spPr>
      </p:pic>
      <p:sp>
        <p:nvSpPr>
          <p:cNvPr id="29699" name="Rectangle 2"/>
          <p:cNvSpPr>
            <a:spLocks noChangeArrowheads="1"/>
          </p:cNvSpPr>
          <p:nvPr/>
        </p:nvSpPr>
        <p:spPr bwMode="auto">
          <a:xfrm>
            <a:off x="609600" y="990600"/>
            <a:ext cx="8382000" cy="3048000"/>
          </a:xfrm>
          <a:prstGeom prst="rect">
            <a:avLst/>
          </a:prstGeom>
          <a:noFill/>
          <a:ln w="9525">
            <a:noFill/>
            <a:miter lim="800000"/>
          </a:ln>
        </p:spPr>
        <p:txBody>
          <a:bodyPr lIns="90000" tIns="45000" rIns="90000" bIns="45000"/>
          <a:lstStyle/>
          <a:p>
            <a:pPr marL="285750" indent="-285750">
              <a:lnSpc>
                <a:spcPct val="150000"/>
              </a:lnSpc>
              <a:buFont typeface="Wingdings" panose="05000000000000000000" pitchFamily="2" charset="2"/>
              <a:buChar char="n"/>
            </a:pPr>
            <a:r>
              <a:rPr lang="zh-CN" altLang="en-US" sz="3600" dirty="0">
                <a:ea typeface="黑体" panose="02010609060101010101" pitchFamily="49" charset="-122"/>
              </a:rPr>
              <a:t> 大数据的特性</a:t>
            </a:r>
            <a:endParaRPr lang="en-US" altLang="zh-CN" sz="3600" dirty="0">
              <a:ea typeface="黑体" panose="02010609060101010101" pitchFamily="49" charset="-122"/>
            </a:endParaRPr>
          </a:p>
          <a:p>
            <a:pPr marL="285750" indent="-285750">
              <a:lnSpc>
                <a:spcPts val="4000"/>
              </a:lnSpc>
              <a:buFont typeface="Arial" panose="020B0604020202020204" pitchFamily="34" charset="0"/>
              <a:buChar char="•"/>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Volume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数据量异常庞大，一般达到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PB</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量级</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ts val="4000"/>
              </a:lnSpc>
              <a:buFont typeface="Arial" panose="020B0604020202020204" pitchFamily="34" charset="0"/>
              <a:buChar char="•"/>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Variety</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数据呈异构化，数据来源呈多样性</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ts val="4000"/>
              </a:lnSpc>
              <a:buFont typeface="Arial" panose="020B0604020202020204" pitchFamily="34" charset="0"/>
              <a:buChar char="•"/>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Velocity</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数据处理要求时效性</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ts val="4000"/>
              </a:lnSpc>
              <a:buFont typeface="Arial" panose="020B0604020202020204" pitchFamily="34" charset="0"/>
              <a:buChar char="•"/>
            </a:pPr>
            <a:r>
              <a:rPr lang="en-US" altLang="zh-CN"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Value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单个数据无价值，但大规模数据拥有巨大价值</a:t>
            </a: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endParaRPr lang="en-US" altLang="zh-CN" sz="2400" dirty="0">
              <a:ea typeface="黑体" panose="02010609060101010101" pitchFamily="49" charset="-122"/>
            </a:endParaRPr>
          </a:p>
        </p:txBody>
      </p:sp>
      <p:sp>
        <p:nvSpPr>
          <p:cNvPr id="29700" name="Rectangle 4"/>
          <p:cNvSpPr>
            <a:spLocks noChangeArrowheads="1"/>
          </p:cNvSpPr>
          <p:nvPr/>
        </p:nvSpPr>
        <p:spPr bwMode="auto">
          <a:xfrm>
            <a:off x="1376363" y="2415802"/>
            <a:ext cx="184731" cy="646331"/>
          </a:xfrm>
          <a:prstGeom prst="rect">
            <a:avLst/>
          </a:prstGeom>
          <a:noFill/>
          <a:ln w="9525">
            <a:noFill/>
            <a:miter lim="800000"/>
          </a:ln>
        </p:spPr>
        <p:txBody>
          <a:bodyPr wrap="none" anchor="ctr">
            <a:spAutoFit/>
          </a:bodyPr>
          <a:lstStyle/>
          <a:p>
            <a:pPr eaLnBrk="0"/>
            <a:br>
              <a:rPr lang="en-GB" altLang="zh-CN">
                <a:ea typeface="宋体" panose="02010600030101010101" pitchFamily="2" charset="-122"/>
              </a:rPr>
            </a:br>
            <a:endParaRPr lang="en-GB" altLang="zh-CN">
              <a:ea typeface="宋体" panose="02010600030101010101" pitchFamily="2" charset="-122"/>
            </a:endParaRPr>
          </a:p>
        </p:txBody>
      </p:sp>
      <p:sp>
        <p:nvSpPr>
          <p:cNvPr id="5" name="标题 1"/>
          <p:cNvSpPr txBox="1"/>
          <p:nvPr/>
        </p:nvSpPr>
        <p:spPr>
          <a:xfrm>
            <a:off x="457200" y="269754"/>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zh-CN" altLang="en-US" dirty="0"/>
              <a:t>大数据特性和概念</a:t>
            </a:r>
            <a:endParaRPr lang="zh-CN" altLang="en-US" dirty="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3D0D3C4F-D2AC-402C-B720-14708FC93B95}" type="slidenum">
              <a:rPr lang="zh-CN" altLang="en-US" smtClean="0"/>
            </a:fld>
            <a:endParaRPr lang="zh-CN" altLang="en-US"/>
          </a:p>
        </p:txBody>
      </p:sp>
      <p:sp>
        <p:nvSpPr>
          <p:cNvPr id="4" name="矩形 3"/>
          <p:cNvSpPr/>
          <p:nvPr/>
        </p:nvSpPr>
        <p:spPr>
          <a:xfrm>
            <a:off x="762000" y="1295400"/>
            <a:ext cx="7924800" cy="4893647"/>
          </a:xfrm>
          <a:prstGeom prst="rect">
            <a:avLst/>
          </a:prstGeom>
        </p:spPr>
        <p:txBody>
          <a:bodyPr wrap="square">
            <a:spAutoFit/>
          </a:bodyPr>
          <a:lstStyle/>
          <a:p>
            <a:r>
              <a:rPr lang="en-US" sz="2400" b="1" dirty="0">
                <a:latin typeface="Times New Roman" panose="02020603050405020304" pitchFamily="18" charset="0"/>
                <a:ea typeface="宋体" panose="02010600030101010101" pitchFamily="2" charset="-122"/>
                <a:cs typeface="Times New Roman" panose="02020603050405020304" pitchFamily="18" charset="0"/>
              </a:rPr>
              <a:t>bit (</a:t>
            </a:r>
            <a:r>
              <a:rPr lang="en-US" sz="2400" b="1" dirty="0" err="1">
                <a:latin typeface="Times New Roman" panose="02020603050405020304" pitchFamily="18" charset="0"/>
                <a:ea typeface="宋体" panose="02010600030101010101" pitchFamily="2" charset="-122"/>
                <a:cs typeface="Times New Roman" panose="02020603050405020304" pitchFamily="18" charset="0"/>
              </a:rPr>
              <a:t>比特</a:t>
            </a:r>
            <a:r>
              <a:rPr 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en-US" sz="2400" b="1" dirty="0" err="1">
                <a:latin typeface="Times New Roman" panose="02020603050405020304" pitchFamily="18" charset="0"/>
                <a:ea typeface="宋体" panose="02010600030101010101" pitchFamily="2" charset="-122"/>
                <a:cs typeface="Times New Roman" panose="02020603050405020304" pitchFamily="18" charset="0"/>
              </a:rPr>
              <a:t>位，二进制最基本的存储单位</a:t>
            </a:r>
            <a:r>
              <a:rPr lang="en-US" sz="2400" b="1" dirty="0">
                <a:latin typeface="Times New Roman" panose="02020603050405020304" pitchFamily="18" charset="0"/>
                <a:ea typeface="宋体" panose="02010600030101010101" pitchFamily="2" charset="-122"/>
                <a:cs typeface="Times New Roman" panose="02020603050405020304" pitchFamily="18" charset="0"/>
              </a:rPr>
              <a:t>。</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 </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Byte (</a:t>
            </a:r>
            <a:r>
              <a:rPr lang="en-US" sz="2400" b="1" dirty="0" err="1">
                <a:latin typeface="Times New Roman" panose="02020603050405020304" pitchFamily="18" charset="0"/>
                <a:ea typeface="宋体" panose="02010600030101010101" pitchFamily="2" charset="-122"/>
                <a:cs typeface="Times New Roman" panose="02020603050405020304" pitchFamily="18" charset="0"/>
              </a:rPr>
              <a:t>字节</a:t>
            </a:r>
            <a:r>
              <a:rPr lang="en-US" sz="2400" b="1" dirty="0">
                <a:latin typeface="Times New Roman" panose="02020603050405020304" pitchFamily="18" charset="0"/>
                <a:ea typeface="宋体" panose="02010600030101010101" pitchFamily="2" charset="-122"/>
                <a:cs typeface="Times New Roman" panose="02020603050405020304" pitchFamily="18" charset="0"/>
              </a:rPr>
              <a:t>)         = 8 bits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KB (Kilobyte)     = 1024 B    = 210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MB (Megabyte)  = 1024 KB = 220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GB (Gigabyte)    = 1024 MB = 230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TB (Terabyte)     = 1024 GB = 240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PB (Petabyte)     = 1024 TB  = 250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EB (Exabyte)      = 1024 PB  = 260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ZB (Zettabyte)    = 1024 EB = 270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YB (Yottabyte)    = 1024 ZB = 280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BB (Brontobyte) = 1024 YB = 290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a:p>
            <a:r>
              <a:rPr lang="en-US" sz="2400" b="1" dirty="0">
                <a:latin typeface="Times New Roman" panose="02020603050405020304" pitchFamily="18" charset="0"/>
                <a:ea typeface="宋体" panose="02010600030101010101" pitchFamily="2" charset="-122"/>
                <a:cs typeface="Times New Roman" panose="02020603050405020304" pitchFamily="18" charset="0"/>
              </a:rPr>
              <a:t>1 GPB (</a:t>
            </a:r>
            <a:r>
              <a:rPr lang="en-US" sz="2400" b="1" dirty="0" err="1">
                <a:latin typeface="Times New Roman" panose="02020603050405020304" pitchFamily="18" charset="0"/>
                <a:ea typeface="宋体" panose="02010600030101010101" pitchFamily="2" charset="-122"/>
                <a:cs typeface="Times New Roman" panose="02020603050405020304" pitchFamily="18" charset="0"/>
              </a:rPr>
              <a:t>Geopbyte</a:t>
            </a:r>
            <a:r>
              <a:rPr lang="en-US" sz="2400" b="1" dirty="0">
                <a:latin typeface="Times New Roman" panose="02020603050405020304" pitchFamily="18" charset="0"/>
                <a:ea typeface="宋体" panose="02010600030101010101" pitchFamily="2" charset="-122"/>
                <a:cs typeface="Times New Roman" panose="02020603050405020304" pitchFamily="18" charset="0"/>
              </a:rPr>
              <a:t>) = 1024 BB = 2100  bytes</a:t>
            </a:r>
            <a:endParaRPr 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标题 1"/>
          <p:cNvSpPr txBox="1"/>
          <p:nvPr/>
        </p:nvSpPr>
        <p:spPr>
          <a:xfrm>
            <a:off x="457200" y="269754"/>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zh-CN" altLang="en-US" dirty="0"/>
              <a:t>存储</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1"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ln>
        </p:spPr>
        <p:txBody>
          <a:bodyPr wrap="square" numCol="1" anchorCtr="0" compatLnSpc="1"/>
          <a:lstStyle/>
          <a:p>
            <a:pPr fontAlgn="base">
              <a:spcBef>
                <a:spcPct val="0"/>
              </a:spcBef>
              <a:spcAft>
                <a:spcPct val="0"/>
              </a:spcAft>
              <a:defRPr/>
            </a:pPr>
            <a:fld id="{CF5978FF-D4FC-4715-A344-21D65E2247B8}" type="slidenum">
              <a:rPr lang="zh-CN" altLang="en-US" smtClean="0">
                <a:solidFill>
                  <a:srgbClr val="002060"/>
                </a:solidFill>
              </a:rPr>
            </a:fld>
            <a:endParaRPr lang="zh-CN" altLang="en-US">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ln>
        </p:spPr>
        <p:txBody>
          <a:bodyPr wrap="square">
            <a:spAutoFit/>
          </a:bodyPr>
          <a:lstStyle/>
          <a:p>
            <a:r>
              <a:rPr lang="zh-CN" altLang="en-US" sz="3600" b="1" dirty="0">
                <a:solidFill>
                  <a:srgbClr val="002060"/>
                </a:solidFill>
                <a:latin typeface="Calibri" panose="020F0502020204030204" pitchFamily="34" charset="0"/>
              </a:rPr>
              <a:t>课程目标</a:t>
            </a:r>
            <a:endParaRPr lang="zh-CN" altLang="en-US" sz="3600" b="1" dirty="0">
              <a:solidFill>
                <a:srgbClr val="002060"/>
              </a:solidFill>
              <a:latin typeface="Calibri" panose="020F0502020204030204" pitchFamily="34" charset="0"/>
            </a:endParaRPr>
          </a:p>
        </p:txBody>
      </p:sp>
      <p:sp>
        <p:nvSpPr>
          <p:cNvPr id="8" name="矩形 7"/>
          <p:cNvSpPr/>
          <p:nvPr/>
        </p:nvSpPr>
        <p:spPr>
          <a:xfrm>
            <a:off x="609600" y="1210300"/>
            <a:ext cx="8153400" cy="5370701"/>
          </a:xfrm>
          <a:prstGeom prst="rect">
            <a:avLst/>
          </a:prstGeom>
        </p:spPr>
        <p:txBody>
          <a:bodyPr wrap="square">
            <a:spAutoFit/>
          </a:bodyPr>
          <a:lstStyle/>
          <a:p>
            <a:pPr marL="2066925" indent="-2066925"/>
            <a:r>
              <a:rPr lang="zh-CN" altLang="zh-CN" sz="3200" dirty="0">
                <a:latin typeface="黑体" panose="02010609060101010101" pitchFamily="49" charset="-122"/>
                <a:ea typeface="黑体" panose="02010609060101010101" pitchFamily="49" charset="-122"/>
              </a:rPr>
              <a:t>课程定位：</a:t>
            </a:r>
            <a:r>
              <a:rPr lang="zh-CN" altLang="zh-CN" sz="2800" dirty="0">
                <a:latin typeface="黑体" panose="02010609060101010101" pitchFamily="49" charset="-122"/>
                <a:ea typeface="黑体" panose="02010609060101010101" pitchFamily="49" charset="-122"/>
              </a:rPr>
              <a:t>一门培养</a:t>
            </a:r>
            <a:r>
              <a:rPr lang="zh-CN" altLang="en-US" sz="2800" dirty="0">
                <a:latin typeface="黑体" panose="02010609060101010101" pitchFamily="49" charset="-122"/>
                <a:ea typeface="黑体" panose="02010609060101010101" pitchFamily="49" charset="-122"/>
              </a:rPr>
              <a:t>软件工程</a:t>
            </a:r>
            <a:r>
              <a:rPr lang="zh-CN" altLang="zh-CN" sz="2800" dirty="0">
                <a:latin typeface="黑体" panose="02010609060101010101" pitchFamily="49" charset="-122"/>
                <a:ea typeface="黑体" panose="02010609060101010101" pitchFamily="49" charset="-122"/>
              </a:rPr>
              <a:t>专业学生大数据分析与</a:t>
            </a:r>
            <a:r>
              <a:rPr lang="zh-CN" altLang="en-US" sz="2800" dirty="0">
                <a:latin typeface="黑体" panose="02010609060101010101" pitchFamily="49" charset="-122"/>
                <a:ea typeface="黑体" panose="02010609060101010101" pitchFamily="49" charset="-122"/>
              </a:rPr>
              <a:t>智能</a:t>
            </a:r>
            <a:r>
              <a:rPr lang="zh-CN" altLang="zh-CN" sz="2800" dirty="0">
                <a:latin typeface="黑体" panose="02010609060101010101" pitchFamily="49" charset="-122"/>
                <a:ea typeface="黑体" panose="02010609060101010101" pitchFamily="49" charset="-122"/>
              </a:rPr>
              <a:t>计算能力的专业</a:t>
            </a:r>
            <a:r>
              <a:rPr lang="zh-CN" altLang="en-US" sz="2800" dirty="0">
                <a:latin typeface="黑体" panose="02010609060101010101" pitchFamily="49" charset="-122"/>
                <a:ea typeface="黑体" panose="02010609060101010101" pitchFamily="49" charset="-122"/>
              </a:rPr>
              <a:t>核心</a:t>
            </a:r>
            <a:r>
              <a:rPr lang="zh-CN" altLang="zh-CN" sz="2800" dirty="0">
                <a:latin typeface="黑体" panose="02010609060101010101" pitchFamily="49" charset="-122"/>
                <a:ea typeface="黑体" panose="02010609060101010101" pitchFamily="49" charset="-122"/>
              </a:rPr>
              <a:t>课</a:t>
            </a:r>
            <a:r>
              <a:rPr lang="zh-CN" altLang="en-US" sz="2800" dirty="0">
                <a:latin typeface="黑体" panose="02010609060101010101" pitchFamily="49" charset="-122"/>
                <a:ea typeface="黑体" panose="02010609060101010101" pitchFamily="49" charset="-122"/>
              </a:rPr>
              <a:t>程</a:t>
            </a:r>
            <a:endParaRPr lang="en-US" altLang="zh-CN" sz="2800" dirty="0">
              <a:latin typeface="黑体" panose="02010609060101010101" pitchFamily="49" charset="-122"/>
              <a:ea typeface="黑体" panose="02010609060101010101" pitchFamily="49" charset="-122"/>
            </a:endParaRPr>
          </a:p>
          <a:p>
            <a:pPr marL="1520825" indent="-1520825">
              <a:spcBef>
                <a:spcPts val="1200"/>
              </a:spcBef>
            </a:pPr>
            <a:r>
              <a:rPr lang="zh-CN" altLang="zh-CN" sz="3200" dirty="0">
                <a:latin typeface="黑体" panose="02010609060101010101" pitchFamily="49" charset="-122"/>
                <a:ea typeface="黑体" panose="02010609060101010101" pitchFamily="49" charset="-122"/>
              </a:rPr>
              <a:t>课程</a:t>
            </a:r>
            <a:r>
              <a:rPr lang="zh-CN" altLang="en-US" sz="3200" dirty="0">
                <a:latin typeface="黑体" panose="02010609060101010101" pitchFamily="49" charset="-122"/>
                <a:ea typeface="黑体" panose="02010609060101010101" pitchFamily="49" charset="-122"/>
              </a:rPr>
              <a:t>目标</a:t>
            </a:r>
            <a:r>
              <a:rPr lang="zh-CN" altLang="en-US" sz="2800" dirty="0">
                <a:latin typeface="黑体" panose="02010609060101010101" pitchFamily="49" charset="-122"/>
                <a:ea typeface="黑体" panose="02010609060101010101" pitchFamily="49" charset="-122"/>
              </a:rPr>
              <a:t>：</a:t>
            </a:r>
            <a:endParaRPr lang="en-US" altLang="zh-CN" sz="2800" dirty="0">
              <a:latin typeface="黑体" panose="02010609060101010101" pitchFamily="49" charset="-122"/>
              <a:ea typeface="黑体" panose="02010609060101010101" pitchFamily="49" charset="-122"/>
            </a:endParaRPr>
          </a:p>
          <a:p>
            <a:pPr marL="897255" indent="-897255">
              <a:spcBef>
                <a:spcPts val="1200"/>
              </a:spcBef>
            </a:pPr>
            <a:r>
              <a:rPr lang="en-US" altLang="zh-CN" sz="2400" dirty="0"/>
              <a:t>CO1</a:t>
            </a:r>
            <a:r>
              <a:rPr lang="zh-CN" altLang="zh-CN" sz="2400" dirty="0">
                <a:latin typeface="黑体" panose="02010609060101010101" pitchFamily="49" charset="-122"/>
                <a:ea typeface="黑体" panose="02010609060101010101" pitchFamily="49" charset="-122"/>
              </a:rPr>
              <a:t>：建立大数据和云计算的基本概念，了解大数据分析和智能计算的原理</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培养学生在民族复兴和创新发展中国</a:t>
            </a:r>
            <a:r>
              <a:rPr lang="zh-CN" altLang="en-US" sz="2400" dirty="0">
                <a:latin typeface="黑体" panose="02010609060101010101" pitchFamily="49" charset="-122"/>
                <a:ea typeface="黑体" panose="02010609060101010101" pitchFamily="49" charset="-122"/>
              </a:rPr>
              <a:t>新</a:t>
            </a:r>
            <a:r>
              <a:rPr lang="zh-CN" altLang="zh-CN" sz="2400" dirty="0">
                <a:latin typeface="黑体" panose="02010609060101010101" pitchFamily="49" charset="-122"/>
                <a:ea typeface="黑体" panose="02010609060101010101" pitchFamily="49" charset="-122"/>
              </a:rPr>
              <a:t>技术方面的责任感</a:t>
            </a:r>
            <a:endParaRPr lang="en-US" altLang="zh-CN" sz="2400" dirty="0">
              <a:latin typeface="黑体" panose="02010609060101010101" pitchFamily="49" charset="-122"/>
              <a:ea typeface="黑体" panose="02010609060101010101" pitchFamily="49" charset="-122"/>
            </a:endParaRPr>
          </a:p>
          <a:p>
            <a:pPr marL="897255" indent="-897255">
              <a:spcBef>
                <a:spcPts val="600"/>
              </a:spcBef>
            </a:pPr>
            <a:r>
              <a:rPr lang="en-US" altLang="zh-CN" sz="2400" dirty="0"/>
              <a:t>CO2</a:t>
            </a:r>
            <a:r>
              <a:rPr lang="zh-CN" altLang="zh-CN" sz="2400" dirty="0">
                <a:latin typeface="黑体" panose="02010609060101010101" pitchFamily="49" charset="-122"/>
                <a:ea typeface="黑体" panose="02010609060101010101" pitchFamily="49" charset="-122"/>
              </a:rPr>
              <a:t>：理解分析算法的特点，并掌握基于</a:t>
            </a:r>
            <a:r>
              <a:rPr lang="en-US" altLang="zh-CN" sz="2400" dirty="0">
                <a:latin typeface="黑体" panose="02010609060101010101" pitchFamily="49" charset="-122"/>
                <a:ea typeface="黑体" panose="02010609060101010101" pitchFamily="49" charset="-122"/>
              </a:rPr>
              <a:t>Python</a:t>
            </a:r>
            <a:r>
              <a:rPr lang="zh-CN" altLang="zh-CN"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Java</a:t>
            </a:r>
            <a:r>
              <a:rPr lang="zh-CN" altLang="zh-CN" sz="2400" dirty="0">
                <a:latin typeface="黑体" panose="02010609060101010101" pitchFamily="49" charset="-122"/>
                <a:ea typeface="黑体" panose="02010609060101010101" pitchFamily="49" charset="-122"/>
              </a:rPr>
              <a:t>语言的数据分析方法</a:t>
            </a:r>
            <a:endParaRPr lang="en-US" altLang="zh-CN" sz="2400" dirty="0">
              <a:latin typeface="黑体" panose="02010609060101010101" pitchFamily="49" charset="-122"/>
              <a:ea typeface="黑体" panose="02010609060101010101" pitchFamily="49" charset="-122"/>
            </a:endParaRPr>
          </a:p>
          <a:p>
            <a:pPr marL="897255" indent="-897255">
              <a:spcBef>
                <a:spcPts val="600"/>
              </a:spcBef>
            </a:pPr>
            <a:r>
              <a:rPr lang="en-US" altLang="zh-CN" sz="2400" dirty="0"/>
              <a:t>CO3</a:t>
            </a:r>
            <a:r>
              <a:rPr lang="zh-CN" altLang="zh-CN" sz="2400" dirty="0">
                <a:latin typeface="黑体" panose="02010609060101010101" pitchFamily="49" charset="-122"/>
                <a:ea typeface="黑体" panose="02010609060101010101" pitchFamily="49" charset="-122"/>
              </a:rPr>
              <a:t>：理解大数据计算架构及云计算系统的设计原理及实现方法</a:t>
            </a:r>
            <a:endParaRPr lang="en-US" altLang="zh-CN" sz="2400" dirty="0">
              <a:latin typeface="黑体" panose="02010609060101010101" pitchFamily="49" charset="-122"/>
              <a:ea typeface="黑体" panose="02010609060101010101" pitchFamily="49" charset="-122"/>
            </a:endParaRPr>
          </a:p>
          <a:p>
            <a:pPr marL="897255" indent="-897255">
              <a:spcBef>
                <a:spcPts val="600"/>
              </a:spcBef>
            </a:pPr>
            <a:r>
              <a:rPr lang="en-US" altLang="zh-CN" sz="2400" dirty="0"/>
              <a:t>CO4</a:t>
            </a:r>
            <a:r>
              <a:rPr lang="zh-CN" altLang="zh-CN" sz="2400" dirty="0"/>
              <a:t>：</a:t>
            </a:r>
            <a:r>
              <a:rPr lang="zh-CN" altLang="zh-CN" sz="2400" dirty="0">
                <a:latin typeface="黑体" panose="02010609060101010101" pitchFamily="49" charset="-122"/>
                <a:ea typeface="黑体" panose="02010609060101010101" pitchFamily="49" charset="-122"/>
              </a:rPr>
              <a:t>初步具备按照业务需求进行数据分析算法设计和大数据计算系统开发实现的能力</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标题 1"/>
          <p:cNvSpPr>
            <a:spLocks noGrp="1"/>
          </p:cNvSpPr>
          <p:nvPr>
            <p:ph type="title"/>
          </p:nvPr>
        </p:nvSpPr>
        <p:spPr/>
        <p:txBody>
          <a:bodyPr/>
          <a:lstStyle/>
          <a:p>
            <a:r>
              <a:rPr lang="zh-CN" altLang="en-US" dirty="0"/>
              <a:t>大数据概念</a:t>
            </a:r>
            <a:r>
              <a:rPr lang="en-US" altLang="zh-CN" dirty="0"/>
              <a:t>——</a:t>
            </a:r>
            <a:r>
              <a:rPr lang="zh-CN" altLang="en-US" dirty="0"/>
              <a:t>基本属性</a:t>
            </a:r>
            <a:endParaRPr lang="zh-CN" altLang="en-US" dirty="0"/>
          </a:p>
        </p:txBody>
      </p:sp>
      <p:sp>
        <p:nvSpPr>
          <p:cNvPr id="7" name="文本框 6"/>
          <p:cNvSpPr txBox="1"/>
          <p:nvPr/>
        </p:nvSpPr>
        <p:spPr>
          <a:xfrm>
            <a:off x="685800" y="1417638"/>
            <a:ext cx="7772400" cy="4938712"/>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sz="3600" b="1" dirty="0">
                <a:solidFill>
                  <a:srgbClr val="FF0000"/>
                </a:solidFill>
              </a:rPr>
              <a:t>Volume</a:t>
            </a:r>
            <a:r>
              <a:rPr lang="zh-CN" altLang="en-US" sz="3600" dirty="0"/>
              <a:t>：大数据的超大规模</a:t>
            </a:r>
            <a:endParaRPr lang="en-US" altLang="zh-CN" sz="3600" dirty="0"/>
          </a:p>
          <a:p>
            <a:pPr lvl="1"/>
            <a:r>
              <a:rPr lang="zh-CN" altLang="en-US" sz="3200" dirty="0"/>
              <a:t>规模体现</a:t>
            </a:r>
            <a:endParaRPr lang="en-US" altLang="zh-CN" sz="3200" dirty="0"/>
          </a:p>
          <a:p>
            <a:pPr lvl="1"/>
            <a:r>
              <a:rPr lang="zh-CN" altLang="en-US" sz="3200" dirty="0"/>
              <a:t>带来的影响：</a:t>
            </a:r>
            <a:endParaRPr lang="en-US" altLang="zh-CN" sz="3200" dirty="0"/>
          </a:p>
          <a:p>
            <a:pPr lvl="2"/>
            <a:r>
              <a:rPr lang="zh-CN" altLang="en-US" sz="2800" dirty="0"/>
              <a:t>数据存储架构：</a:t>
            </a:r>
            <a:endParaRPr lang="en-US" altLang="zh-CN" sz="2800" dirty="0"/>
          </a:p>
          <a:p>
            <a:pPr lvl="3"/>
            <a:r>
              <a:rPr lang="zh-CN" altLang="en-US" sz="2400" dirty="0"/>
              <a:t>基于行</a:t>
            </a:r>
            <a:r>
              <a:rPr lang="en-US" altLang="zh-CN" sz="2400" dirty="0"/>
              <a:t>-</a:t>
            </a:r>
            <a:r>
              <a:rPr lang="zh-CN" altLang="en-US" sz="2400" dirty="0"/>
              <a:t>键表格存储格式的关系型数据库？</a:t>
            </a:r>
            <a:endParaRPr lang="en-US" altLang="zh-CN" sz="2400" dirty="0"/>
          </a:p>
          <a:p>
            <a:pPr lvl="3"/>
            <a:r>
              <a:rPr lang="zh-CN" altLang="en-US" sz="2400" dirty="0"/>
              <a:t>基于</a:t>
            </a:r>
            <a:r>
              <a:rPr lang="zh-CN" altLang="zh-CN" sz="2400" dirty="0"/>
              <a:t>分布式文件系统的分布式数据库</a:t>
            </a:r>
            <a:r>
              <a:rPr lang="zh-CN" altLang="en-US" sz="2400" dirty="0"/>
              <a:t>！</a:t>
            </a:r>
            <a:endParaRPr lang="en-US" altLang="zh-CN" sz="2400" dirty="0"/>
          </a:p>
          <a:p>
            <a:pPr lvl="2"/>
            <a:r>
              <a:rPr lang="zh-CN" altLang="en-US" sz="2800" dirty="0"/>
              <a:t>计算模型：</a:t>
            </a:r>
            <a:endParaRPr lang="en-US" altLang="zh-CN" sz="2800" dirty="0"/>
          </a:p>
          <a:p>
            <a:pPr lvl="3"/>
            <a:r>
              <a:rPr lang="zh-CN" altLang="en-US" sz="2400" dirty="0"/>
              <a:t>离线批处理计算框架（</a:t>
            </a:r>
            <a:r>
              <a:rPr lang="en-US" altLang="zh-CN" sz="2400" dirty="0"/>
              <a:t> MapReduce</a:t>
            </a:r>
            <a:r>
              <a:rPr lang="zh-CN" altLang="en-US" sz="2400" dirty="0"/>
              <a:t>）</a:t>
            </a:r>
            <a:endParaRPr lang="en-US" altLang="zh-CN" sz="2400" dirty="0"/>
          </a:p>
          <a:p>
            <a:pPr lvl="3"/>
            <a:r>
              <a:rPr lang="en-US" altLang="zh-CN" sz="2400" dirty="0"/>
              <a:t>BSP</a:t>
            </a:r>
            <a:r>
              <a:rPr lang="zh-CN" altLang="en-US" sz="2400" dirty="0"/>
              <a:t>图并行计算框架（</a:t>
            </a:r>
            <a:r>
              <a:rPr lang="en-US" altLang="zh-CN" sz="2400" dirty="0"/>
              <a:t>Pregel</a:t>
            </a:r>
            <a:r>
              <a:rPr lang="zh-CN" altLang="en-US" sz="2400" dirty="0"/>
              <a:t>、</a:t>
            </a:r>
            <a:r>
              <a:rPr lang="en-US" altLang="zh-CN" sz="2400" dirty="0"/>
              <a:t>Hama</a:t>
            </a:r>
            <a:r>
              <a:rPr lang="zh-CN" altLang="en-US" sz="2400" dirty="0"/>
              <a:t>）</a:t>
            </a:r>
            <a:endParaRPr lang="en-US" altLang="zh-CN" sz="2400" dirty="0"/>
          </a:p>
          <a:p>
            <a:pPr lvl="3"/>
            <a:r>
              <a:rPr lang="zh-CN" altLang="en-US" sz="2400" dirty="0"/>
              <a:t>交互式计算模型（列存储结构，内存驻存）</a:t>
            </a:r>
            <a:endParaRPr lang="en-US" altLang="zh-CN" sz="2400" dirty="0"/>
          </a:p>
          <a:p>
            <a:pPr lvl="3"/>
            <a:r>
              <a:rPr lang="zh-CN" altLang="en-US" sz="2400" dirty="0"/>
              <a:t>大内存计算系统（</a:t>
            </a:r>
            <a:r>
              <a:rPr lang="en-US" altLang="zh-CN" sz="2400" dirty="0"/>
              <a:t> </a:t>
            </a:r>
            <a:r>
              <a:rPr lang="en-US" altLang="zh-CN" sz="2400" dirty="0" err="1"/>
              <a:t>MemCloud</a:t>
            </a:r>
            <a:r>
              <a:rPr lang="en-US" altLang="zh-CN" sz="2400" dirty="0"/>
              <a:t>, HANA </a:t>
            </a:r>
            <a:r>
              <a:rPr lang="zh-CN" altLang="en-US" sz="2400" dirty="0"/>
              <a:t>）</a:t>
            </a:r>
            <a:endParaRPr lang="zh-CN" altLang="en-US" sz="2400" dirty="0"/>
          </a:p>
          <a:p>
            <a:pPr lvl="3"/>
            <a:endParaRPr lang="en-US" altLang="zh-C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标题 1"/>
          <p:cNvSpPr>
            <a:spLocks noGrp="1"/>
          </p:cNvSpPr>
          <p:nvPr>
            <p:ph type="title"/>
          </p:nvPr>
        </p:nvSpPr>
        <p:spPr/>
        <p:txBody>
          <a:bodyPr/>
          <a:lstStyle/>
          <a:p>
            <a:r>
              <a:rPr lang="zh-CN" altLang="en-US" dirty="0"/>
              <a:t>大数据概念</a:t>
            </a:r>
            <a:r>
              <a:rPr lang="en-US" altLang="zh-CN" dirty="0"/>
              <a:t>——</a:t>
            </a:r>
            <a:r>
              <a:rPr lang="zh-CN" altLang="en-US" dirty="0"/>
              <a:t>基本属性</a:t>
            </a:r>
            <a:endParaRPr lang="zh-CN" altLang="en-US" dirty="0"/>
          </a:p>
        </p:txBody>
      </p:sp>
      <p:sp>
        <p:nvSpPr>
          <p:cNvPr id="7" name="文本框 6"/>
          <p:cNvSpPr txBox="1"/>
          <p:nvPr/>
        </p:nvSpPr>
        <p:spPr>
          <a:xfrm>
            <a:off x="685800" y="1417638"/>
            <a:ext cx="7772400" cy="4938712"/>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sz="3200" b="1" dirty="0">
                <a:solidFill>
                  <a:srgbClr val="FF0000"/>
                </a:solidFill>
              </a:rPr>
              <a:t>Velocity</a:t>
            </a:r>
            <a:r>
              <a:rPr lang="zh-CN" altLang="en-US" sz="3200" dirty="0"/>
              <a:t>：强调数据计算处理速度和系统响应特性</a:t>
            </a:r>
            <a:endParaRPr lang="en-US" altLang="zh-CN" sz="3200" dirty="0"/>
          </a:p>
          <a:p>
            <a:pPr lvl="1">
              <a:lnSpc>
                <a:spcPct val="150000"/>
              </a:lnSpc>
            </a:pPr>
            <a:r>
              <a:rPr lang="zh-CN" altLang="en-US" sz="2800" dirty="0"/>
              <a:t>互联网领域的大数据</a:t>
            </a:r>
            <a:endParaRPr lang="en-US" altLang="zh-CN" sz="2800" dirty="0"/>
          </a:p>
          <a:p>
            <a:pPr lvl="1">
              <a:lnSpc>
                <a:spcPct val="150000"/>
              </a:lnSpc>
            </a:pPr>
            <a:endParaRPr lang="en-US" altLang="zh-CN" sz="2800" dirty="0"/>
          </a:p>
          <a:p>
            <a:pPr lvl="1">
              <a:lnSpc>
                <a:spcPct val="150000"/>
              </a:lnSpc>
            </a:pPr>
            <a:endParaRPr lang="en-US" altLang="zh-CN" sz="2800" dirty="0"/>
          </a:p>
          <a:p>
            <a:pPr lvl="1">
              <a:lnSpc>
                <a:spcPct val="150000"/>
              </a:lnSpc>
            </a:pPr>
            <a:r>
              <a:rPr lang="zh-CN" altLang="en-US" dirty="0"/>
              <a:t>实时分析能力差、海量数据处理效率低、缺少高效分析软件，是目前中国企业数据分析处理面临的主要难题</a:t>
            </a:r>
            <a:endParaRPr lang="en-US" altLang="zh-CN" sz="1800" dirty="0"/>
          </a:p>
        </p:txBody>
      </p:sp>
      <p:pic>
        <p:nvPicPr>
          <p:cNvPr id="8" name="图片 7" descr="C:\Users\zhangman\AppData\Roaming\Tencent\Users\404667093\QQ\WinTemp\RichOle\M[S53AGS)QFU6N0{2Z$X4OU.jpg"/>
          <p:cNvPicPr/>
          <p:nvPr/>
        </p:nvPicPr>
        <p:blipFill>
          <a:blip r:embed="rId1">
            <a:extLst>
              <a:ext uri="{28A0092B-C50C-407E-A947-70E740481C1C}">
                <a14:useLocalDpi xmlns:a14="http://schemas.microsoft.com/office/drawing/2010/main" val="0"/>
              </a:ext>
            </a:extLst>
          </a:blip>
          <a:srcRect/>
          <a:stretch>
            <a:fillRect/>
          </a:stretch>
        </p:blipFill>
        <p:spPr bwMode="auto">
          <a:xfrm>
            <a:off x="3124200" y="1385740"/>
            <a:ext cx="5890100" cy="3805238"/>
          </a:xfrm>
          <a:prstGeom prst="rect">
            <a:avLst/>
          </a:prstGeom>
          <a:noFill/>
          <a:ln>
            <a:noFill/>
          </a:ln>
        </p:spPr>
      </p:pic>
      <p:pic>
        <p:nvPicPr>
          <p:cNvPr id="9" name="Picture 2" descr="http://www.techcn.com.cn/uploads/201205/1335841362tb4hOVmH.png"/>
          <p:cNvPicPr>
            <a:picLocks noChangeAspect="1" noChangeArrowheads="1"/>
          </p:cNvPicPr>
          <p:nvPr/>
        </p:nvPicPr>
        <p:blipFill>
          <a:blip r:embed="rId2" cstate="print"/>
          <a:srcRect/>
          <a:stretch>
            <a:fillRect/>
          </a:stretch>
        </p:blipFill>
        <p:spPr bwMode="auto">
          <a:xfrm>
            <a:off x="2209800" y="3536729"/>
            <a:ext cx="4442840" cy="330849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大数据概念</a:t>
            </a:r>
            <a:r>
              <a:rPr lang="en-US" altLang="zh-CN" dirty="0"/>
              <a:t>——</a:t>
            </a:r>
            <a:r>
              <a:rPr lang="zh-CN" altLang="en-US" dirty="0"/>
              <a:t>基本属性</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文本框 5"/>
          <p:cNvSpPr txBox="1"/>
          <p:nvPr/>
        </p:nvSpPr>
        <p:spPr>
          <a:xfrm>
            <a:off x="609600" y="1371600"/>
            <a:ext cx="7772400" cy="4091869"/>
          </a:xfrm>
          <a:prstGeom prst="rect">
            <a:avLst/>
          </a:prstGeom>
        </p:spPr>
        <p:txBody>
          <a:bodyPr vert="horz" lIns="91440" tIns="45720" rIns="91440" bIns="45720" rtlCol="0">
            <a:no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en-US" altLang="zh-CN" sz="3600" b="1" dirty="0">
                <a:solidFill>
                  <a:srgbClr val="FF0000"/>
                </a:solidFill>
              </a:rPr>
              <a:t>Variety</a:t>
            </a:r>
            <a:r>
              <a:rPr lang="zh-CN" altLang="en-US" sz="3600" b="1" dirty="0"/>
              <a:t>：大数据来源多样性与异构性</a:t>
            </a:r>
            <a:endParaRPr lang="en-US" altLang="zh-CN" sz="3600" b="1" dirty="0"/>
          </a:p>
          <a:p>
            <a:pPr lvl="1"/>
            <a:r>
              <a:rPr lang="zh-CN" altLang="en-US" sz="3200" dirty="0"/>
              <a:t>大数据类型划分：</a:t>
            </a:r>
            <a:endParaRPr lang="en-US" altLang="zh-CN" sz="3200" dirty="0"/>
          </a:p>
          <a:p>
            <a:pPr lvl="2"/>
            <a:r>
              <a:rPr lang="zh-CN" altLang="en-US" sz="2800" dirty="0"/>
              <a:t>依结构特征划分</a:t>
            </a:r>
            <a:endParaRPr lang="en-US" altLang="zh-CN" sz="2800" dirty="0"/>
          </a:p>
          <a:p>
            <a:pPr lvl="2"/>
            <a:r>
              <a:rPr lang="zh-CN" altLang="en-US" sz="2800" dirty="0"/>
              <a:t>依时效性划分</a:t>
            </a:r>
            <a:endParaRPr lang="en-US" altLang="zh-CN" sz="2800" dirty="0"/>
          </a:p>
          <a:p>
            <a:pPr lvl="2"/>
            <a:r>
              <a:rPr lang="zh-CN" altLang="en-US" sz="2800" dirty="0"/>
              <a:t>依关联特性划分</a:t>
            </a:r>
            <a:endParaRPr lang="en-US" altLang="zh-CN" sz="2800" dirty="0"/>
          </a:p>
          <a:p>
            <a:pPr lvl="2"/>
            <a:r>
              <a:rPr lang="zh-CN" altLang="en-US" sz="2800" dirty="0"/>
              <a:t>依数据类型划分</a:t>
            </a:r>
            <a:endParaRPr lang="en-US" altLang="zh-CN" sz="2800" dirty="0"/>
          </a:p>
          <a:p>
            <a:pPr lvl="2"/>
            <a:r>
              <a:rPr lang="zh-CN" altLang="en-US" sz="2800" dirty="0"/>
              <a:t>依数据来源划分</a:t>
            </a:r>
            <a:endParaRPr lang="en-US" altLang="zh-CN" sz="2800" dirty="0"/>
          </a:p>
          <a:p>
            <a:pPr lvl="2"/>
            <a:endParaRPr lang="en-US" altLang="zh-CN" sz="2800" dirty="0"/>
          </a:p>
          <a:p>
            <a:pPr lvl="2"/>
            <a:endParaRPr lang="en-US" altLang="zh-CN" sz="2800" dirty="0"/>
          </a:p>
          <a:p>
            <a:pPr lvl="1"/>
            <a:r>
              <a:rPr lang="zh-CN" altLang="en-US" sz="3200" dirty="0"/>
              <a:t>带来影响：</a:t>
            </a:r>
            <a:endParaRPr lang="en-US" altLang="zh-CN" sz="3200" dirty="0"/>
          </a:p>
          <a:p>
            <a:pPr lvl="2"/>
            <a:r>
              <a:rPr lang="zh-CN" altLang="zh-CN" sz="2800" dirty="0"/>
              <a:t>数据存储、管理和快速查询异常困难</a:t>
            </a:r>
            <a:endParaRPr lang="zh-CN" altLang="en-US" sz="2800" dirty="0"/>
          </a:p>
        </p:txBody>
      </p:sp>
      <p:pic>
        <p:nvPicPr>
          <p:cNvPr id="7" name="图片 5" descr="http://articles.csdn.net/uploads/allimg/121026/164_121026134659_1.jpg"/>
          <p:cNvPicPr>
            <a:picLocks noChangeAspect="1" noChangeArrowheads="1"/>
          </p:cNvPicPr>
          <p:nvPr/>
        </p:nvPicPr>
        <p:blipFill>
          <a:blip r:embed="rId1" cstate="print"/>
          <a:srcRect/>
          <a:stretch>
            <a:fillRect/>
          </a:stretch>
        </p:blipFill>
        <p:spPr bwMode="auto">
          <a:xfrm>
            <a:off x="3200400" y="1852863"/>
            <a:ext cx="5655129" cy="4166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标题 1"/>
          <p:cNvSpPr>
            <a:spLocks noGrp="1"/>
          </p:cNvSpPr>
          <p:nvPr>
            <p:ph type="title"/>
          </p:nvPr>
        </p:nvSpPr>
        <p:spPr/>
        <p:txBody>
          <a:bodyPr/>
          <a:lstStyle/>
          <a:p>
            <a:r>
              <a:rPr lang="zh-CN" altLang="en-US" dirty="0"/>
              <a:t>大数据概念</a:t>
            </a:r>
            <a:r>
              <a:rPr lang="en-US" altLang="zh-CN" dirty="0"/>
              <a:t>——</a:t>
            </a:r>
            <a:r>
              <a:rPr lang="zh-CN" altLang="en-US" dirty="0"/>
              <a:t>基本属性</a:t>
            </a:r>
            <a:endParaRPr lang="zh-CN" altLang="en-US" dirty="0"/>
          </a:p>
        </p:txBody>
      </p:sp>
      <p:sp>
        <p:nvSpPr>
          <p:cNvPr id="7" name="文本框 6"/>
          <p:cNvSpPr txBox="1"/>
          <p:nvPr/>
        </p:nvSpPr>
        <p:spPr>
          <a:xfrm>
            <a:off x="762000" y="1143000"/>
            <a:ext cx="7772400" cy="39394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en-US" altLang="zh-CN" b="1" dirty="0">
                <a:solidFill>
                  <a:srgbClr val="FF0000"/>
                </a:solidFill>
              </a:rPr>
              <a:t>Value</a:t>
            </a:r>
            <a:r>
              <a:rPr lang="zh-CN" altLang="en-US" dirty="0"/>
              <a:t>：价值低密度特性</a:t>
            </a:r>
            <a:endParaRPr lang="en-US" altLang="zh-CN" dirty="0"/>
          </a:p>
          <a:p>
            <a:pPr lvl="1">
              <a:lnSpc>
                <a:spcPct val="150000"/>
              </a:lnSpc>
              <a:spcAft>
                <a:spcPts val="1800"/>
              </a:spcAft>
            </a:pPr>
            <a:r>
              <a:rPr lang="zh-CN" altLang="en-US" dirty="0"/>
              <a:t>区别于传统数学统计学方法的关键之处</a:t>
            </a:r>
            <a:endParaRPr lang="en-US" altLang="zh-CN" dirty="0"/>
          </a:p>
          <a:p>
            <a:pPr lvl="1">
              <a:lnSpc>
                <a:spcPct val="150000"/>
              </a:lnSpc>
              <a:spcAft>
                <a:spcPts val="1800"/>
              </a:spcAft>
            </a:pPr>
            <a:r>
              <a:rPr lang="zh-CN" altLang="en-US" dirty="0"/>
              <a:t>小区监控视频</a:t>
            </a:r>
            <a:endParaRPr lang="en-US" altLang="zh-CN" dirty="0"/>
          </a:p>
          <a:p>
            <a:pPr lvl="1"/>
            <a:endParaRPr lang="en-US" altLang="zh-CN" dirty="0"/>
          </a:p>
          <a:p>
            <a:pPr lvl="1"/>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57200" y="228600"/>
            <a:ext cx="8153400" cy="6400800"/>
          </a:xfrm>
          <a:prstGeom prst="rect">
            <a:avLst/>
          </a:prstGeom>
          <a:noFill/>
          <a:ln w="9525">
            <a:noFill/>
            <a:miter lim="800000"/>
          </a:ln>
        </p:spPr>
        <p:txBody>
          <a:bodyPr lIns="90000" tIns="45000" rIns="90000" bIns="45000"/>
          <a:lstStyle/>
          <a:p>
            <a:pPr marL="285750" indent="-285750">
              <a:lnSpc>
                <a:spcPct val="150000"/>
              </a:lnSpc>
              <a:buFont typeface="Wingdings" panose="05000000000000000000" pitchFamily="2" charset="2"/>
              <a:buChar char="n"/>
            </a:pPr>
            <a:r>
              <a:rPr lang="zh-CN" altLang="en-US" sz="3600" dirty="0">
                <a:ea typeface="黑体" panose="02010609060101010101" pitchFamily="49" charset="-122"/>
              </a:rPr>
              <a:t> 什么是大数据？</a:t>
            </a:r>
            <a:endParaRPr lang="en-US" altLang="zh-CN" sz="3600" dirty="0">
              <a:ea typeface="黑体" panose="02010609060101010101" pitchFamily="49" charset="-122"/>
            </a:endParaRPr>
          </a:p>
          <a:p>
            <a:pPr marL="285750" indent="-285750"/>
            <a:endParaRPr lang="en-US" altLang="zh-CN" sz="1000" dirty="0">
              <a:ea typeface="宋体" panose="02010600030101010101" pitchFamily="2" charset="-122"/>
            </a:endParaRPr>
          </a:p>
          <a:p>
            <a:pPr marL="285750" indent="-285750">
              <a:lnSpc>
                <a:spcPts val="4000"/>
              </a:lnSpc>
              <a:buFont typeface="Arial" panose="020B0604020202020204" pitchFamily="34" charset="0"/>
              <a:buChar char="•"/>
            </a:pPr>
            <a:endParaRPr lang="en-US" altLang="zh-CN" sz="2400" dirty="0">
              <a:solidFill>
                <a:srgbClr val="FF0000"/>
              </a:solidFill>
              <a:latin typeface="微软雅黑" panose="020B0503020204020204" charset="-122"/>
              <a:ea typeface="微软雅黑" panose="020B0503020204020204" charset="-122"/>
            </a:endParaRPr>
          </a:p>
          <a:p>
            <a:pPr marL="285750" indent="-285750">
              <a:lnSpc>
                <a:spcPts val="4000"/>
              </a:lnSpc>
              <a:buFont typeface="Arial" panose="020B0604020202020204" pitchFamily="34" charset="0"/>
              <a:buChar char="•"/>
            </a:pPr>
            <a:r>
              <a:rPr lang="zh-CN" altLang="en-US" sz="2400" dirty="0">
                <a:solidFill>
                  <a:srgbClr val="FF0000"/>
                </a:solidFill>
                <a:latin typeface="微软雅黑" panose="020B0503020204020204" charset="-122"/>
                <a:ea typeface="微软雅黑" panose="020B0503020204020204" charset="-122"/>
              </a:rPr>
              <a:t>数据集规模超过了目前常用软件工具在可接受时间范围内进行采集、管理及处理的水平。</a:t>
            </a:r>
            <a:endParaRPr lang="en-US" altLang="zh-CN" sz="2400" dirty="0">
              <a:solidFill>
                <a:srgbClr val="FF0000"/>
              </a:solidFill>
              <a:latin typeface="微软雅黑" panose="020B0503020204020204" charset="-122"/>
              <a:ea typeface="微软雅黑" panose="020B0503020204020204" charset="-122"/>
            </a:endParaRPr>
          </a:p>
          <a:p>
            <a:pPr algn="r">
              <a:lnSpc>
                <a:spcPts val="4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维基百科</a:t>
            </a:r>
            <a:endParaRPr lang="zh-CN" altLang="en-US" sz="2400" dirty="0">
              <a:latin typeface="宋体" panose="02010600030101010101" pitchFamily="2" charset="-122"/>
              <a:ea typeface="宋体" panose="02010600030101010101" pitchFamily="2" charset="-122"/>
            </a:endParaRPr>
          </a:p>
          <a:p>
            <a:pPr marL="285750" indent="-285750">
              <a:lnSpc>
                <a:spcPts val="4000"/>
              </a:lnSpc>
              <a:buFont typeface="Arial" panose="020B0604020202020204" pitchFamily="34" charset="0"/>
              <a:buChar char="•"/>
            </a:pPr>
            <a:endPar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a:p>
            <a:pPr marL="285750" indent="-285750">
              <a:lnSpc>
                <a:spcPts val="4000"/>
              </a:lnSpc>
              <a:buFont typeface="Arial" panose="020B0604020202020204" pitchFamily="34" charset="0"/>
              <a:buChar char="•"/>
            </a:pP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具有规模大</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(volume)</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、多样化</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(variety)</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、时效性</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(velocity)</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和多变性</a:t>
            </a:r>
            <a:r>
              <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(variability)</a:t>
            </a:r>
            <a:r>
              <a:rPr lang="zh-CN" altLang="en-US" sz="2400" dirty="0">
                <a:solidFill>
                  <a:srgbClr val="FF0000"/>
                </a:solidFill>
                <a:latin typeface="Times New Roman" panose="02020603050405020304" pitchFamily="18" charset="0"/>
                <a:ea typeface="微软雅黑" panose="020B0503020204020204" charset="-122"/>
                <a:cs typeface="Times New Roman" panose="02020603050405020304" pitchFamily="18" charset="0"/>
              </a:rPr>
              <a:t>特性，需要具备可扩展性的计算架构来进行有效存储、处理和分析的大规模数据集。</a:t>
            </a:r>
            <a:endParaRPr lang="en-US" altLang="zh-CN" sz="2400" dirty="0">
              <a:solidFill>
                <a:srgbClr val="FF0000"/>
              </a:solidFill>
              <a:latin typeface="Times New Roman" panose="02020603050405020304" pitchFamily="18" charset="0"/>
              <a:ea typeface="微软雅黑" panose="020B0503020204020204" charset="-122"/>
              <a:cs typeface="Times New Roman" panose="02020603050405020304" pitchFamily="18" charset="0"/>
            </a:endParaRPr>
          </a:p>
          <a:p>
            <a:pPr algn="r">
              <a:lnSpc>
                <a:spcPts val="4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美国国家标准技术研究院（</a:t>
            </a:r>
            <a:r>
              <a:rPr lang="en-US" altLang="zh-CN" sz="2400" dirty="0">
                <a:latin typeface="宋体" panose="02010600030101010101" pitchFamily="2" charset="-122"/>
                <a:ea typeface="宋体" panose="02010600030101010101" pitchFamily="2" charset="-122"/>
              </a:rPr>
              <a:t>NIST</a:t>
            </a:r>
            <a:r>
              <a:rPr lang="zh-CN" altLang="en-US" sz="2400" dirty="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p:txBody>
      </p:sp>
      <p:sp>
        <p:nvSpPr>
          <p:cNvPr id="31747" name="Rectangle 4"/>
          <p:cNvSpPr>
            <a:spLocks noChangeArrowheads="1"/>
          </p:cNvSpPr>
          <p:nvPr/>
        </p:nvSpPr>
        <p:spPr bwMode="auto">
          <a:xfrm>
            <a:off x="1376363" y="2415802"/>
            <a:ext cx="184731" cy="646331"/>
          </a:xfrm>
          <a:prstGeom prst="rect">
            <a:avLst/>
          </a:prstGeom>
          <a:noFill/>
          <a:ln w="9525">
            <a:noFill/>
            <a:miter lim="800000"/>
          </a:ln>
        </p:spPr>
        <p:txBody>
          <a:bodyPr wrap="none" anchor="ctr">
            <a:spAutoFit/>
          </a:bodyPr>
          <a:lstStyle/>
          <a:p>
            <a:pPr eaLnBrk="0"/>
            <a:br>
              <a:rPr lang="en-GB" altLang="zh-CN">
                <a:ea typeface="宋体" panose="02010600030101010101" pitchFamily="2" charset="-122"/>
              </a:rPr>
            </a:br>
            <a:endParaRPr lang="en-GB" altLang="zh-CN">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ChangeArrowheads="1"/>
          </p:cNvSpPr>
          <p:nvPr/>
        </p:nvSpPr>
        <p:spPr bwMode="auto">
          <a:xfrm>
            <a:off x="892174" y="446567"/>
            <a:ext cx="8089900" cy="1066800"/>
          </a:xfrm>
          <a:prstGeom prst="rect">
            <a:avLst/>
          </a:prstGeom>
          <a:noFill/>
          <a:ln>
            <a:noFill/>
          </a:ln>
          <a:effectLst/>
        </p:spPr>
        <p:txBody>
          <a:bodyPr lIns="90000" tIns="45000" rIns="90000" bIns="45000"/>
          <a:lstStyle/>
          <a:p>
            <a:pPr>
              <a:lnSpc>
                <a:spcPct val="150000"/>
              </a:lnSpc>
              <a:defRPr/>
            </a:pPr>
            <a:r>
              <a:rPr lang="en-US" altLang="zh-CN" sz="3200" dirty="0">
                <a:latin typeface="黑体" panose="02010609060101010101" pitchFamily="49" charset="-122"/>
                <a:ea typeface="黑体" panose="02010609060101010101" pitchFamily="49" charset="-122"/>
              </a:rPr>
              <a:t> </a:t>
            </a:r>
            <a:r>
              <a:rPr lang="zh-CN" altLang="zh-CN" sz="3200" dirty="0">
                <a:latin typeface="黑体" panose="02010609060101010101" pitchFamily="49" charset="-122"/>
                <a:ea typeface="黑体" panose="02010609060101010101" pitchFamily="49" charset="-122"/>
              </a:rPr>
              <a:t>大数据已上升到</a:t>
            </a:r>
            <a:r>
              <a:rPr lang="en-US" altLang="zh-CN" sz="3200" dirty="0">
                <a:latin typeface="黑体" panose="02010609060101010101" pitchFamily="49" charset="-122"/>
                <a:ea typeface="黑体" panose="02010609060101010101" pitchFamily="49" charset="-122"/>
              </a:rPr>
              <a:t>21</a:t>
            </a:r>
            <a:r>
              <a:rPr lang="zh-CN" altLang="zh-CN" sz="3200" dirty="0">
                <a:latin typeface="黑体" panose="02010609060101010101" pitchFamily="49" charset="-122"/>
                <a:ea typeface="黑体" panose="02010609060101010101" pitchFamily="49" charset="-122"/>
              </a:rPr>
              <a:t>世纪国家战略的高度</a:t>
            </a:r>
            <a:endParaRPr lang="en-US" altLang="zh-CN" sz="3200" dirty="0">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defRPr/>
            </a:pPr>
            <a:endParaRPr lang="en-US" altLang="zh-CN" sz="2400" dirty="0">
              <a:latin typeface="Arial" panose="020B0604020202020204" pitchFamily="34" charset="0"/>
              <a:ea typeface="黑体" panose="02010609060101010101" pitchFamily="49" charset="-122"/>
            </a:endParaRPr>
          </a:p>
        </p:txBody>
      </p:sp>
      <p:sp>
        <p:nvSpPr>
          <p:cNvPr id="32771" name="Rectangle 4"/>
          <p:cNvSpPr>
            <a:spLocks noChangeArrowheads="1"/>
          </p:cNvSpPr>
          <p:nvPr/>
        </p:nvSpPr>
        <p:spPr bwMode="auto">
          <a:xfrm>
            <a:off x="1376363" y="2415802"/>
            <a:ext cx="184731" cy="646331"/>
          </a:xfrm>
          <a:prstGeom prst="rect">
            <a:avLst/>
          </a:prstGeom>
          <a:noFill/>
          <a:ln w="9525">
            <a:noFill/>
            <a:miter lim="800000"/>
          </a:ln>
        </p:spPr>
        <p:txBody>
          <a:bodyPr wrap="none" anchor="ctr">
            <a:spAutoFit/>
          </a:bodyPr>
          <a:lstStyle/>
          <a:p>
            <a:pPr eaLnBrk="0"/>
            <a:br>
              <a:rPr lang="en-GB" altLang="zh-CN">
                <a:ea typeface="宋体" panose="02010600030101010101" pitchFamily="2" charset="-122"/>
              </a:rPr>
            </a:br>
            <a:endParaRPr lang="en-GB" altLang="zh-CN">
              <a:ea typeface="宋体" panose="02010600030101010101" pitchFamily="2" charset="-122"/>
            </a:endParaRPr>
          </a:p>
        </p:txBody>
      </p:sp>
      <p:sp>
        <p:nvSpPr>
          <p:cNvPr id="32773" name="TextBox 1"/>
          <p:cNvSpPr txBox="1">
            <a:spLocks noChangeArrowheads="1"/>
          </p:cNvSpPr>
          <p:nvPr/>
        </p:nvSpPr>
        <p:spPr bwMode="auto">
          <a:xfrm>
            <a:off x="762000" y="1524000"/>
            <a:ext cx="8220074" cy="5262979"/>
          </a:xfrm>
          <a:prstGeom prst="rect">
            <a:avLst/>
          </a:prstGeom>
          <a:noFill/>
          <a:ln w="9525">
            <a:noFill/>
            <a:miter lim="800000"/>
          </a:ln>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2012</a:t>
            </a:r>
            <a:r>
              <a:rPr lang="zh-CN" altLang="zh-CN"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月美国奥巴马政府宣布推出“</a:t>
            </a:r>
            <a:r>
              <a:rPr lang="zh-CN" altLang="zh-CN" sz="2400" b="1" i="1" dirty="0">
                <a:solidFill>
                  <a:srgbClr val="FF0000"/>
                </a:solidFill>
                <a:latin typeface="宋体" panose="02010600030101010101" pitchFamily="2" charset="-122"/>
                <a:ea typeface="宋体" panose="02010600030101010101" pitchFamily="2" charset="-122"/>
              </a:rPr>
              <a:t>大数据的研究和发展计划</a:t>
            </a:r>
            <a:r>
              <a:rPr lang="zh-CN"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包括</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 </a:t>
            </a:r>
            <a:r>
              <a:rPr lang="zh-CN" altLang="zh-CN" sz="2400" dirty="0">
                <a:latin typeface="宋体" panose="02010600030101010101" pitchFamily="2" charset="-122"/>
                <a:ea typeface="宋体" panose="02010600030101010101" pitchFamily="2" charset="-122"/>
              </a:rPr>
              <a:t>美国国家科学基金（</a:t>
            </a:r>
            <a:r>
              <a:rPr lang="en-US" altLang="zh-CN" sz="2400" dirty="0">
                <a:latin typeface="宋体" panose="02010600030101010101" pitchFamily="2" charset="-122"/>
                <a:ea typeface="宋体" panose="02010600030101010101" pitchFamily="2" charset="-122"/>
              </a:rPr>
              <a:t>NSF</a:t>
            </a:r>
            <a:r>
              <a:rPr lang="zh-CN"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 </a:t>
            </a:r>
            <a:r>
              <a:rPr lang="zh-CN" altLang="zh-CN" sz="2400" dirty="0">
                <a:latin typeface="宋体" panose="02010600030101010101" pitchFamily="2" charset="-122"/>
                <a:ea typeface="宋体" panose="02010600030101010101" pitchFamily="2" charset="-122"/>
              </a:rPr>
              <a:t>美国国家卫生研究院（</a:t>
            </a:r>
            <a:r>
              <a:rPr lang="en-US" altLang="zh-CN" sz="2400" dirty="0">
                <a:latin typeface="宋体" panose="02010600030101010101" pitchFamily="2" charset="-122"/>
                <a:ea typeface="宋体" panose="02010600030101010101" pitchFamily="2" charset="-122"/>
              </a:rPr>
              <a:t>NIH</a:t>
            </a:r>
            <a:r>
              <a:rPr lang="zh-CN"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 </a:t>
            </a:r>
            <a:r>
              <a:rPr lang="zh-CN" altLang="zh-CN" sz="2400" dirty="0">
                <a:latin typeface="宋体" panose="02010600030101010101" pitchFamily="2" charset="-122"/>
                <a:ea typeface="宋体" panose="02010600030101010101" pitchFamily="2" charset="-122"/>
              </a:rPr>
              <a:t>美国能源部</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美国国防部</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 </a:t>
            </a:r>
            <a:r>
              <a:rPr lang="zh-CN" altLang="zh-CN" sz="2400" dirty="0">
                <a:latin typeface="宋体" panose="02010600030101010101" pitchFamily="2" charset="-122"/>
                <a:ea typeface="宋体" panose="02010600030101010101" pitchFamily="2" charset="-122"/>
              </a:rPr>
              <a:t>美国国防部高级研究计划局</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美国地质勘探局等</a:t>
            </a:r>
            <a:r>
              <a:rPr lang="en-US" altLang="zh-CN" sz="2400" dirty="0">
                <a:latin typeface="宋体" panose="02010600030101010101" pitchFamily="2" charset="-122"/>
                <a:ea typeface="宋体" panose="02010600030101010101" pitchFamily="2" charset="-122"/>
              </a:rPr>
              <a:t>6</a:t>
            </a:r>
            <a:r>
              <a:rPr lang="zh-CN" altLang="zh-CN" sz="2400" dirty="0">
                <a:latin typeface="宋体" panose="02010600030101010101" pitchFamily="2" charset="-122"/>
                <a:ea typeface="宋体" panose="02010600030101010101" pitchFamily="2" charset="-122"/>
              </a:rPr>
              <a:t>个联邦政府部门</a:t>
            </a:r>
            <a:r>
              <a:rPr lang="zh-CN" altLang="en-US" sz="2400" dirty="0">
                <a:latin typeface="宋体" panose="02010600030101010101" pitchFamily="2" charset="-122"/>
                <a:ea typeface="宋体" panose="02010600030101010101" pitchFamily="2" charset="-122"/>
              </a:rPr>
              <a:t>联合承担</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800" dirty="0">
                <a:latin typeface="宋体" panose="02010600030101010101" pitchFamily="2" charset="-122"/>
                <a:ea typeface="宋体" panose="02010600030101010101" pitchFamily="2" charset="-122"/>
              </a:rPr>
              <a:t>2015</a:t>
            </a:r>
            <a:r>
              <a:rPr lang="zh-CN" altLang="en-US" sz="2800" dirty="0">
                <a:latin typeface="宋体" panose="02010600030101010101" pitchFamily="2" charset="-122"/>
                <a:ea typeface="宋体" panose="02010600030101010101" pitchFamily="2" charset="-122"/>
              </a:rPr>
              <a:t>年</a:t>
            </a:r>
            <a:r>
              <a:rPr lang="en-US" altLang="zh-CN" sz="2800" dirty="0">
                <a:latin typeface="宋体" panose="02010600030101010101" pitchFamily="2" charset="-122"/>
                <a:ea typeface="宋体" panose="02010600030101010101" pitchFamily="2" charset="-122"/>
              </a:rPr>
              <a:t>9</a:t>
            </a:r>
            <a:r>
              <a:rPr lang="zh-CN" altLang="en-US" sz="2800" dirty="0">
                <a:latin typeface="宋体" panose="02010600030101010101" pitchFamily="2" charset="-122"/>
                <a:ea typeface="宋体" panose="02010600030101010101" pitchFamily="2" charset="-122"/>
              </a:rPr>
              <a:t>月，经李克强总理签署，国务院印发</a:t>
            </a:r>
            <a:r>
              <a:rPr lang="en-US" altLang="zh-CN" sz="2800" dirty="0">
                <a:latin typeface="宋体" panose="02010600030101010101" pitchFamily="2" charset="-122"/>
                <a:ea typeface="宋体" panose="02010600030101010101" pitchFamily="2" charset="-122"/>
              </a:rPr>
              <a:t>《</a:t>
            </a:r>
            <a:r>
              <a:rPr lang="zh-CN" altLang="en-US" sz="2800" dirty="0">
                <a:solidFill>
                  <a:srgbClr val="FF0000"/>
                </a:solidFill>
                <a:latin typeface="宋体" panose="02010600030101010101" pitchFamily="2" charset="-122"/>
                <a:ea typeface="宋体" panose="02010600030101010101" pitchFamily="2" charset="-122"/>
              </a:rPr>
              <a:t>促进大数据发展行动纲要</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685800"/>
            <a:ext cx="8229600" cy="1143000"/>
          </a:xfrm>
        </p:spPr>
        <p:txBody>
          <a:bodyPr/>
          <a:lstStyle/>
          <a:p>
            <a:r>
              <a:rPr lang="en-US" altLang="zh-CN" dirty="0">
                <a:latin typeface="+mn-ea"/>
                <a:ea typeface="+mn-ea"/>
              </a:rPr>
              <a:t>1.2 </a:t>
            </a:r>
            <a:r>
              <a:rPr lang="zh-CN" altLang="en-US" dirty="0">
                <a:latin typeface="+mn-ea"/>
                <a:ea typeface="+mn-ea"/>
              </a:rPr>
              <a:t>大数据技术特征</a:t>
            </a:r>
            <a:endParaRPr lang="zh-CN" altLang="en-US" dirty="0">
              <a:latin typeface="+mn-ea"/>
              <a:ea typeface="+mn-ea"/>
            </a:endParaRPr>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文本框 5"/>
          <p:cNvSpPr txBox="1"/>
          <p:nvPr/>
        </p:nvSpPr>
        <p:spPr>
          <a:xfrm>
            <a:off x="2743200" y="1905000"/>
            <a:ext cx="5029200" cy="3406069"/>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ct val="150000"/>
              </a:lnSpc>
            </a:pPr>
            <a:r>
              <a:rPr lang="zh-CN" altLang="en-US" b="1" dirty="0"/>
              <a:t>大数据算法特性</a:t>
            </a:r>
            <a:endParaRPr lang="en-US" altLang="zh-CN" b="1" dirty="0"/>
          </a:p>
          <a:p>
            <a:pPr>
              <a:lnSpc>
                <a:spcPct val="150000"/>
              </a:lnSpc>
            </a:pPr>
            <a:r>
              <a:rPr lang="zh-CN" altLang="en-US" b="1" dirty="0"/>
              <a:t>大数据计算系统特性</a:t>
            </a:r>
            <a:endParaRPr lang="en-US" altLang="zh-CN" b="1" dirty="0"/>
          </a:p>
          <a:p>
            <a:pPr>
              <a:lnSpc>
                <a:spcPct val="150000"/>
              </a:lnSpc>
            </a:pPr>
            <a:r>
              <a:rPr lang="zh-CN" altLang="en-US" b="1" dirty="0"/>
              <a:t>大数据开发技术特性</a:t>
            </a:r>
            <a:endParaRPr lang="en-US" altLang="zh-CN" b="1" dirty="0"/>
          </a:p>
          <a:p>
            <a:pPr>
              <a:lnSpc>
                <a:spcPct val="150000"/>
              </a:lnSpc>
            </a:pPr>
            <a:r>
              <a:rPr lang="zh-CN" altLang="en-US" b="1" dirty="0"/>
              <a:t>大数据计算技术标准</a:t>
            </a:r>
            <a:endParaRPr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1.2.1 </a:t>
            </a:r>
            <a:r>
              <a:rPr lang="zh-CN" altLang="en-US" dirty="0"/>
              <a:t>大数据算法特性</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graphicFrame>
        <p:nvGraphicFramePr>
          <p:cNvPr id="7" name="表格 6"/>
          <p:cNvGraphicFramePr>
            <a:graphicFrameLocks noGrp="1"/>
          </p:cNvGraphicFramePr>
          <p:nvPr/>
        </p:nvGraphicFramePr>
        <p:xfrm>
          <a:off x="304800" y="1397000"/>
          <a:ext cx="8610600" cy="4699001"/>
        </p:xfrm>
        <a:graphic>
          <a:graphicData uri="http://schemas.openxmlformats.org/drawingml/2006/table">
            <a:tbl>
              <a:tblPr firstRow="1" bandRow="1">
                <a:tableStyleId>{F2DE63D5-997A-4646-A377-4702673A728D}</a:tableStyleId>
              </a:tblPr>
              <a:tblGrid>
                <a:gridCol w="1676400"/>
                <a:gridCol w="2514600"/>
                <a:gridCol w="1981200"/>
                <a:gridCol w="2438400"/>
              </a:tblGrid>
              <a:tr h="1248331">
                <a:tc>
                  <a:txBody>
                    <a:bodyPr/>
                    <a:lstStyle/>
                    <a:p>
                      <a:pPr algn="ctr"/>
                      <a:endParaRPr lang="zh-CN" altLang="en-US" sz="2800" dirty="0">
                        <a:latin typeface="微软雅黑" panose="020B0503020204020204" charset="-122"/>
                        <a:ea typeface="微软雅黑" panose="020B0503020204020204" charset="-122"/>
                      </a:endParaRPr>
                    </a:p>
                  </a:txBody>
                  <a:tcPr anchor="ctr"/>
                </a:tc>
                <a:tc>
                  <a:txBody>
                    <a:bodyPr/>
                    <a:lstStyle/>
                    <a:p>
                      <a:pPr algn="ctr"/>
                      <a:r>
                        <a:rPr lang="zh-CN" altLang="en-US" sz="2800" dirty="0">
                          <a:latin typeface="微软雅黑" panose="020B0503020204020204" charset="-122"/>
                          <a:ea typeface="微软雅黑" panose="020B0503020204020204" charset="-122"/>
                        </a:rPr>
                        <a:t>大数据计算</a:t>
                      </a:r>
                      <a:endParaRPr lang="zh-CN" altLang="en-US" sz="2800" dirty="0">
                        <a:latin typeface="微软雅黑" panose="020B0503020204020204" charset="-122"/>
                        <a:ea typeface="微软雅黑" panose="020B0503020204020204" charset="-122"/>
                      </a:endParaRPr>
                    </a:p>
                  </a:txBody>
                  <a:tcPr anchor="ctr"/>
                </a:tc>
                <a:tc>
                  <a:txBody>
                    <a:bodyPr/>
                    <a:lstStyle/>
                    <a:p>
                      <a:pPr algn="ctr"/>
                      <a:r>
                        <a:rPr lang="zh-CN" altLang="en-US" sz="2800" dirty="0">
                          <a:latin typeface="微软雅黑" panose="020B0503020204020204" charset="-122"/>
                          <a:ea typeface="微软雅黑" panose="020B0503020204020204" charset="-122"/>
                        </a:rPr>
                        <a:t>传统统计学</a:t>
                      </a:r>
                      <a:endParaRPr lang="zh-CN" altLang="en-US" sz="2800" dirty="0">
                        <a:latin typeface="微软雅黑" panose="020B0503020204020204" charset="-122"/>
                        <a:ea typeface="微软雅黑" panose="020B0503020204020204" charset="-122"/>
                      </a:endParaRPr>
                    </a:p>
                  </a:txBody>
                  <a:tcPr anchor="ctr"/>
                </a:tc>
                <a:tc>
                  <a:txBody>
                    <a:bodyPr/>
                    <a:lstStyle/>
                    <a:p>
                      <a:pPr algn="ctr"/>
                      <a:r>
                        <a:rPr lang="zh-CN" altLang="en-US" sz="2800" dirty="0">
                          <a:latin typeface="微软雅黑" panose="020B0503020204020204" charset="-122"/>
                          <a:ea typeface="微软雅黑" panose="020B0503020204020204" charset="-122"/>
                        </a:rPr>
                        <a:t>优势</a:t>
                      </a:r>
                      <a:endParaRPr lang="zh-CN" altLang="en-US" sz="2800" dirty="0">
                        <a:latin typeface="微软雅黑" panose="020B0503020204020204" charset="-122"/>
                        <a:ea typeface="微软雅黑" panose="020B0503020204020204" charset="-122"/>
                      </a:endParaRPr>
                    </a:p>
                  </a:txBody>
                  <a:tcPr anchor="ctr"/>
                </a:tc>
              </a:tr>
              <a:tr h="1725335">
                <a:tc>
                  <a:txBody>
                    <a:bodyPr/>
                    <a:lstStyle/>
                    <a:p>
                      <a:pPr algn="ctr"/>
                      <a:r>
                        <a:rPr lang="zh-CN" altLang="en-US" sz="2800" dirty="0">
                          <a:latin typeface="微软雅黑" panose="020B0503020204020204" charset="-122"/>
                          <a:ea typeface="微软雅黑" panose="020B0503020204020204" charset="-122"/>
                        </a:rPr>
                        <a:t>样本空间</a:t>
                      </a:r>
                      <a:endParaRPr lang="zh-CN" altLang="en-US" sz="2800" dirty="0">
                        <a:latin typeface="微软雅黑" panose="020B0503020204020204" charset="-122"/>
                        <a:ea typeface="微软雅黑" panose="020B0503020204020204" charset="-122"/>
                      </a:endParaRPr>
                    </a:p>
                  </a:txBody>
                  <a:tcPr anchor="ctr">
                    <a:solidFill>
                      <a:schemeClr val="accent3">
                        <a:lumMod val="20000"/>
                        <a:lumOff val="80000"/>
                      </a:schemeClr>
                    </a:solidFill>
                  </a:tcPr>
                </a:tc>
                <a:tc>
                  <a:txBody>
                    <a:bodyPr/>
                    <a:lstStyle/>
                    <a:p>
                      <a:pPr algn="ctr"/>
                      <a:r>
                        <a:rPr lang="zh-CN" altLang="en-US" sz="2800" dirty="0">
                          <a:latin typeface="微软雅黑" panose="020B0503020204020204" charset="-122"/>
                          <a:ea typeface="微软雅黑" panose="020B0503020204020204" charset="-122"/>
                        </a:rPr>
                        <a:t>整个数据集</a:t>
                      </a:r>
                      <a:endParaRPr lang="zh-CN" altLang="en-US" sz="2800" dirty="0">
                        <a:latin typeface="微软雅黑" panose="020B0503020204020204" charset="-122"/>
                        <a:ea typeface="微软雅黑" panose="020B0503020204020204" charset="-122"/>
                      </a:endParaRPr>
                    </a:p>
                  </a:txBody>
                  <a:tcPr anchor="ctr"/>
                </a:tc>
                <a:tc>
                  <a:txBody>
                    <a:bodyPr/>
                    <a:lstStyle/>
                    <a:p>
                      <a:pPr algn="ctr"/>
                      <a:r>
                        <a:rPr lang="zh-CN" altLang="en-US" sz="2800" dirty="0">
                          <a:latin typeface="微软雅黑" panose="020B0503020204020204" charset="-122"/>
                          <a:ea typeface="微软雅黑" panose="020B0503020204020204" charset="-122"/>
                        </a:rPr>
                        <a:t>基于独立同分布原理抽取样本集</a:t>
                      </a:r>
                      <a:endParaRPr lang="zh-CN" altLang="en-US" sz="2800" dirty="0">
                        <a:latin typeface="微软雅黑" panose="020B0503020204020204" charset="-122"/>
                        <a:ea typeface="微软雅黑" panose="020B0503020204020204" charset="-122"/>
                      </a:endParaRPr>
                    </a:p>
                  </a:txBody>
                  <a:tcPr anchor="ctr"/>
                </a:tc>
                <a:tc>
                  <a:txBody>
                    <a:bodyPr/>
                    <a:lstStyle/>
                    <a:p>
                      <a:pPr algn="ctr"/>
                      <a:r>
                        <a:rPr lang="zh-CN" altLang="en-US" sz="2800" dirty="0">
                          <a:latin typeface="微软雅黑" panose="020B0503020204020204" charset="-122"/>
                          <a:ea typeface="微软雅黑" panose="020B0503020204020204" charset="-122"/>
                        </a:rPr>
                        <a:t>避免样本失真</a:t>
                      </a:r>
                      <a:endParaRPr lang="zh-CN" altLang="en-US" sz="2800" dirty="0">
                        <a:latin typeface="微软雅黑" panose="020B0503020204020204" charset="-122"/>
                        <a:ea typeface="微软雅黑" panose="020B0503020204020204" charset="-122"/>
                      </a:endParaRPr>
                    </a:p>
                  </a:txBody>
                  <a:tcPr anchor="ctr"/>
                </a:tc>
              </a:tr>
              <a:tr h="1725335">
                <a:tc>
                  <a:txBody>
                    <a:bodyPr/>
                    <a:lstStyle/>
                    <a:p>
                      <a:pPr algn="ctr"/>
                      <a:r>
                        <a:rPr lang="zh-CN" altLang="en-US" sz="2800" dirty="0">
                          <a:latin typeface="微软雅黑" panose="020B0503020204020204" charset="-122"/>
                          <a:ea typeface="微软雅黑" panose="020B0503020204020204" charset="-122"/>
                        </a:rPr>
                        <a:t>计算方法</a:t>
                      </a:r>
                      <a:endParaRPr lang="zh-CN" altLang="en-US" sz="2800" dirty="0">
                        <a:latin typeface="微软雅黑" panose="020B0503020204020204" charset="-122"/>
                        <a:ea typeface="微软雅黑" panose="020B0503020204020204" charset="-122"/>
                      </a:endParaRPr>
                    </a:p>
                  </a:txBody>
                  <a:tcPr anchor="ctr">
                    <a:solidFill>
                      <a:schemeClr val="accent3">
                        <a:lumMod val="20000"/>
                        <a:lumOff val="80000"/>
                      </a:schemeClr>
                    </a:solidFill>
                  </a:tcPr>
                </a:tc>
                <a:tc>
                  <a:txBody>
                    <a:bodyPr/>
                    <a:lstStyle/>
                    <a:p>
                      <a:pPr algn="ctr"/>
                      <a:r>
                        <a:rPr lang="zh-CN" altLang="en-US" sz="2800" dirty="0">
                          <a:latin typeface="微软雅黑" panose="020B0503020204020204" charset="-122"/>
                          <a:ea typeface="微软雅黑" panose="020B0503020204020204" charset="-122"/>
                        </a:rPr>
                        <a:t>机器学习方法</a:t>
                      </a:r>
                      <a:endParaRPr lang="zh-CN" altLang="en-US" sz="2800" dirty="0">
                        <a:latin typeface="微软雅黑" panose="020B0503020204020204" charset="-122"/>
                        <a:ea typeface="微软雅黑" panose="020B0503020204020204" charset="-122"/>
                      </a:endParaRPr>
                    </a:p>
                  </a:txBody>
                  <a:tcPr anchor="ctr"/>
                </a:tc>
                <a:tc>
                  <a:txBody>
                    <a:bodyPr/>
                    <a:lstStyle/>
                    <a:p>
                      <a:pPr algn="ctr"/>
                      <a:r>
                        <a:rPr lang="zh-CN" altLang="en-US" sz="2800" dirty="0">
                          <a:latin typeface="微软雅黑" panose="020B0503020204020204" charset="-122"/>
                          <a:ea typeface="微软雅黑" panose="020B0503020204020204" charset="-122"/>
                        </a:rPr>
                        <a:t>按照固定数学模型进行预测</a:t>
                      </a:r>
                      <a:endParaRPr lang="zh-CN" altLang="en-US" sz="2800" dirty="0">
                        <a:latin typeface="微软雅黑" panose="020B0503020204020204" charset="-122"/>
                        <a:ea typeface="微软雅黑" panose="020B0503020204020204" charset="-122"/>
                      </a:endParaRPr>
                    </a:p>
                  </a:txBody>
                  <a:tcPr anchor="ctr"/>
                </a:tc>
                <a:tc>
                  <a:txBody>
                    <a:bodyPr/>
                    <a:lstStyle/>
                    <a:p>
                      <a:pPr algn="ctr"/>
                      <a:r>
                        <a:rPr lang="zh-CN" altLang="en-US" sz="2800" dirty="0">
                          <a:latin typeface="微软雅黑" panose="020B0503020204020204" charset="-122"/>
                          <a:ea typeface="微软雅黑" panose="020B0503020204020204" charset="-122"/>
                        </a:rPr>
                        <a:t>预测结果的精度改进是一个动态过程</a:t>
                      </a:r>
                      <a:endParaRPr lang="zh-CN" altLang="en-US" sz="2800"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a:t>
            </a:r>
            <a:r>
              <a:rPr lang="zh-CN" altLang="en-US" dirty="0"/>
              <a:t>大数据计算系统特性</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graphicFrame>
        <p:nvGraphicFramePr>
          <p:cNvPr id="6" name="表格 5"/>
          <p:cNvGraphicFramePr>
            <a:graphicFrameLocks noGrp="1"/>
          </p:cNvGraphicFramePr>
          <p:nvPr/>
        </p:nvGraphicFramePr>
        <p:xfrm>
          <a:off x="228601" y="1397000"/>
          <a:ext cx="8686801" cy="4385733"/>
        </p:xfrm>
        <a:graphic>
          <a:graphicData uri="http://schemas.openxmlformats.org/drawingml/2006/table">
            <a:tbl>
              <a:tblPr firstRow="1" bandRow="1">
                <a:tableStyleId>{F2DE63D5-997A-4646-A377-4702673A728D}</a:tableStyleId>
              </a:tblPr>
              <a:tblGrid>
                <a:gridCol w="1113693"/>
                <a:gridCol w="2672862"/>
                <a:gridCol w="2004646"/>
                <a:gridCol w="2895600"/>
              </a:tblGrid>
              <a:tr h="889000">
                <a:tc>
                  <a:txBody>
                    <a:bodyPr/>
                    <a:lstStyle/>
                    <a:p>
                      <a:pPr algn="ct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大数据计算系统</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传统数据库系统</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优势</a:t>
                      </a:r>
                      <a:endParaRPr lang="zh-CN" altLang="en-US" dirty="0">
                        <a:latin typeface="微软雅黑" panose="020B0503020204020204" charset="-122"/>
                        <a:ea typeface="微软雅黑" panose="020B0503020204020204" charset="-122"/>
                      </a:endParaRPr>
                    </a:p>
                  </a:txBody>
                  <a:tcPr anchor="ctr"/>
                </a:tc>
              </a:tr>
              <a:tr h="2057400">
                <a:tc>
                  <a:txBody>
                    <a:bodyPr/>
                    <a:lstStyle/>
                    <a:p>
                      <a:pPr algn="ctr"/>
                      <a:r>
                        <a:rPr lang="zh-CN" altLang="en-US" dirty="0">
                          <a:latin typeface="微软雅黑" panose="020B0503020204020204" charset="-122"/>
                          <a:ea typeface="微软雅黑" panose="020B0503020204020204" charset="-122"/>
                        </a:rPr>
                        <a:t>基础模型</a:t>
                      </a:r>
                      <a:endParaRPr lang="zh-CN" altLang="en-US" dirty="0">
                        <a:latin typeface="微软雅黑" panose="020B0503020204020204" charset="-122"/>
                        <a:ea typeface="微软雅黑" panose="020B0503020204020204" charset="-122"/>
                      </a:endParaRPr>
                    </a:p>
                  </a:txBody>
                  <a:tcPr anchor="ctr">
                    <a:solidFill>
                      <a:schemeClr val="accent3">
                        <a:lumMod val="20000"/>
                        <a:lumOff val="80000"/>
                      </a:schemeClr>
                    </a:solidFill>
                  </a:tcPr>
                </a:tc>
                <a:tc>
                  <a:txBody>
                    <a:bodyPr/>
                    <a:lstStyle/>
                    <a:p>
                      <a:pPr algn="ctr"/>
                      <a:r>
                        <a:rPr lang="zh-CN" altLang="en-US" dirty="0">
                          <a:latin typeface="微软雅黑" panose="020B0503020204020204" charset="-122"/>
                          <a:ea typeface="微软雅黑" panose="020B0503020204020204" charset="-122"/>
                        </a:rPr>
                        <a:t>分布式文件系统</a:t>
                      </a:r>
                      <a:endParaRPr lang="en-US" altLang="zh-CN" dirty="0">
                        <a:latin typeface="微软雅黑" panose="020B0503020204020204" charset="-122"/>
                        <a:ea typeface="微软雅黑" panose="020B0503020204020204" charset="-122"/>
                      </a:endParaRPr>
                    </a:p>
                    <a:p>
                      <a:pPr algn="ctr"/>
                      <a:r>
                        <a:rPr lang="en-US" altLang="zh-CN" dirty="0">
                          <a:latin typeface="微软雅黑" panose="020B0503020204020204" charset="-122"/>
                          <a:ea typeface="微软雅黑" panose="020B0503020204020204" charset="-122"/>
                        </a:rPr>
                        <a:t>NoSQL</a:t>
                      </a:r>
                      <a:r>
                        <a:rPr lang="zh-CN" altLang="en-US" dirty="0">
                          <a:latin typeface="微软雅黑" panose="020B0503020204020204" charset="-122"/>
                          <a:ea typeface="微软雅黑" panose="020B0503020204020204" charset="-122"/>
                        </a:rPr>
                        <a:t>非关系型数据库（键值数据库、列存储数据库、文档数据库、图形数据库，教材</a:t>
                      </a:r>
                      <a:r>
                        <a:rPr lang="en-US" altLang="zh-CN" dirty="0">
                          <a:latin typeface="微软雅黑" panose="020B0503020204020204" charset="-122"/>
                          <a:ea typeface="微软雅黑" panose="020B0503020204020204" charset="-122"/>
                        </a:rPr>
                        <a:t>pp. 25-27</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关系型模型</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zh-CN" sz="1800" kern="1200" dirty="0">
                          <a:solidFill>
                            <a:schemeClr val="tx1"/>
                          </a:solidFill>
                          <a:effectLst/>
                          <a:latin typeface="微软雅黑" panose="020B0503020204020204" charset="-122"/>
                          <a:ea typeface="微软雅黑" panose="020B0503020204020204" charset="-122"/>
                          <a:cs typeface="+mn-cs"/>
                        </a:rPr>
                        <a:t>支持非结构化或异构数据的存储和处理</a:t>
                      </a:r>
                      <a:endParaRPr lang="en-US" altLang="zh-CN" sz="1800" kern="1200" dirty="0">
                        <a:solidFill>
                          <a:schemeClr val="tx1"/>
                        </a:solidFill>
                        <a:effectLst/>
                        <a:latin typeface="微软雅黑" panose="020B0503020204020204" charset="-122"/>
                        <a:ea typeface="微软雅黑" panose="020B0503020204020204" charset="-122"/>
                        <a:cs typeface="+mn-cs"/>
                      </a:endParaRPr>
                    </a:p>
                    <a:p>
                      <a:pPr algn="ctr"/>
                      <a:r>
                        <a:rPr lang="zh-CN" altLang="zh-CN" sz="1800" kern="1200" dirty="0">
                          <a:solidFill>
                            <a:schemeClr val="tx1"/>
                          </a:solidFill>
                          <a:effectLst/>
                          <a:latin typeface="微软雅黑" panose="020B0503020204020204" charset="-122"/>
                          <a:ea typeface="微软雅黑" panose="020B0503020204020204" charset="-122"/>
                          <a:cs typeface="+mn-cs"/>
                        </a:rPr>
                        <a:t>支持分布式系统部署</a:t>
                      </a:r>
                      <a:endParaRPr lang="en-US" altLang="zh-CN" sz="1800" kern="1200" dirty="0">
                        <a:solidFill>
                          <a:schemeClr val="tx1"/>
                        </a:solidFill>
                        <a:effectLst/>
                        <a:latin typeface="微软雅黑" panose="020B0503020204020204" charset="-122"/>
                        <a:ea typeface="微软雅黑" panose="020B0503020204020204" charset="-122"/>
                        <a:cs typeface="+mn-cs"/>
                      </a:endParaRPr>
                    </a:p>
                    <a:p>
                      <a:pPr algn="ctr"/>
                      <a:r>
                        <a:rPr lang="zh-CN" altLang="en-US" sz="1800" kern="1200" dirty="0">
                          <a:solidFill>
                            <a:schemeClr val="tx1"/>
                          </a:solidFill>
                          <a:effectLst/>
                          <a:latin typeface="微软雅黑" panose="020B0503020204020204" charset="-122"/>
                          <a:ea typeface="微软雅黑" panose="020B0503020204020204" charset="-122"/>
                          <a:cs typeface="+mn-cs"/>
                        </a:rPr>
                        <a:t>支持</a:t>
                      </a:r>
                      <a:r>
                        <a:rPr lang="zh-CN" altLang="zh-CN" sz="1800" kern="1200" dirty="0">
                          <a:solidFill>
                            <a:schemeClr val="tx1"/>
                          </a:solidFill>
                          <a:effectLst/>
                          <a:latin typeface="微软雅黑" panose="020B0503020204020204" charset="-122"/>
                          <a:ea typeface="微软雅黑" panose="020B0503020204020204" charset="-122"/>
                          <a:cs typeface="+mn-cs"/>
                        </a:rPr>
                        <a:t>超大规模数据集完成快速查询操作</a:t>
                      </a:r>
                      <a:endParaRPr lang="zh-CN" altLang="en-US" dirty="0">
                        <a:latin typeface="微软雅黑" panose="020B0503020204020204" charset="-122"/>
                        <a:ea typeface="微软雅黑" panose="020B0503020204020204" charset="-122"/>
                      </a:endParaRPr>
                    </a:p>
                  </a:txBody>
                  <a:tcPr anchor="ctr"/>
                </a:tc>
              </a:tr>
              <a:tr h="1439333">
                <a:tc>
                  <a:txBody>
                    <a:bodyPr/>
                    <a:lstStyle/>
                    <a:p>
                      <a:pPr algn="ctr"/>
                      <a:r>
                        <a:rPr lang="zh-CN" altLang="en-US" dirty="0">
                          <a:latin typeface="微软雅黑" panose="020B0503020204020204" charset="-122"/>
                          <a:ea typeface="微软雅黑" panose="020B0503020204020204" charset="-122"/>
                        </a:rPr>
                        <a:t>存储格式</a:t>
                      </a:r>
                      <a:endParaRPr lang="zh-CN" altLang="en-US" dirty="0">
                        <a:latin typeface="微软雅黑" panose="020B0503020204020204" charset="-122"/>
                        <a:ea typeface="微软雅黑" panose="020B0503020204020204" charset="-122"/>
                      </a:endParaRPr>
                    </a:p>
                  </a:txBody>
                  <a:tcPr anchor="ctr">
                    <a:solidFill>
                      <a:schemeClr val="accent3">
                        <a:lumMod val="20000"/>
                        <a:lumOff val="80000"/>
                      </a:schemeClr>
                    </a:solidFill>
                  </a:tcPr>
                </a:tc>
                <a:tc>
                  <a:txBody>
                    <a:bodyPr/>
                    <a:lstStyle/>
                    <a:p>
                      <a:pPr algn="ctr"/>
                      <a:r>
                        <a:rPr lang="zh-CN" altLang="en-US" dirty="0">
                          <a:latin typeface="微软雅黑" panose="020B0503020204020204" charset="-122"/>
                          <a:ea typeface="微软雅黑" panose="020B0503020204020204" charset="-122"/>
                        </a:rPr>
                        <a:t>基于键值对的列存储格式</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基于主键的行存储格式</a:t>
                      </a:r>
                      <a:endParaRPr lang="zh-CN" altLang="en-US" dirty="0">
                        <a:latin typeface="微软雅黑" panose="020B0503020204020204" charset="-122"/>
                        <a:ea typeface="微软雅黑" panose="020B0503020204020204" charset="-122"/>
                      </a:endParaRPr>
                    </a:p>
                  </a:txBody>
                  <a:tcPr anchor="ctr"/>
                </a:tc>
                <a:tc>
                  <a:txBody>
                    <a:bodyPr/>
                    <a:lstStyle/>
                    <a:p>
                      <a:pPr algn="ctr"/>
                      <a:r>
                        <a:rPr lang="zh-CN" altLang="en-US" dirty="0">
                          <a:latin typeface="微软雅黑" panose="020B0503020204020204" charset="-122"/>
                          <a:ea typeface="微软雅黑" panose="020B0503020204020204" charset="-122"/>
                        </a:rPr>
                        <a:t>更优的查询效率</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更好的对计算模型的支持</a:t>
                      </a:r>
                      <a:endParaRPr lang="zh-CN" altLang="en-US" dirty="0">
                        <a:latin typeface="微软雅黑" panose="020B0503020204020204" charset="-122"/>
                        <a:ea typeface="微软雅黑" panose="020B0503020204020204" charset="-122"/>
                      </a:endParaRPr>
                    </a:p>
                  </a:txBody>
                  <a:tcPr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大数据计算系统特性</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dirty="0"/>
          </a:p>
        </p:txBody>
      </p:sp>
      <p:sp>
        <p:nvSpPr>
          <p:cNvPr id="6" name="矩形 5"/>
          <p:cNvSpPr/>
          <p:nvPr/>
        </p:nvSpPr>
        <p:spPr>
          <a:xfrm>
            <a:off x="609600" y="1247869"/>
            <a:ext cx="2322286" cy="501173"/>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600" dirty="0"/>
              <a:t>某大学学生总数</a:t>
            </a:r>
            <a:r>
              <a:rPr lang="en-US" altLang="zh-CN" sz="1600" dirty="0"/>
              <a:t>N=30000</a:t>
            </a:r>
            <a:endParaRPr lang="zh-CN" altLang="en-US" sz="1600" dirty="0"/>
          </a:p>
        </p:txBody>
      </p:sp>
      <p:sp>
        <p:nvSpPr>
          <p:cNvPr id="7" name="矩形 6"/>
          <p:cNvSpPr/>
          <p:nvPr/>
        </p:nvSpPr>
        <p:spPr>
          <a:xfrm>
            <a:off x="5279571" y="1189152"/>
            <a:ext cx="2960914" cy="57673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600" dirty="0"/>
              <a:t>数据库中每个学生相关值域数量</a:t>
            </a:r>
            <a:r>
              <a:rPr lang="en-US" altLang="zh-CN" sz="1600" dirty="0"/>
              <a:t>m=50</a:t>
            </a:r>
            <a:endParaRPr lang="zh-CN" altLang="en-US" sz="1600" dirty="0"/>
          </a:p>
        </p:txBody>
      </p:sp>
      <p:sp>
        <p:nvSpPr>
          <p:cNvPr id="8" name="矩形: 剪去单角 7"/>
          <p:cNvSpPr/>
          <p:nvPr/>
        </p:nvSpPr>
        <p:spPr>
          <a:xfrm>
            <a:off x="609600" y="2034970"/>
            <a:ext cx="7329714" cy="586740"/>
          </a:xfrm>
          <a:prstGeom prst="snip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zh-CN" sz="1600" dirty="0"/>
              <a:t>从数据库中搜出并计算某一专业学生（含不同年级）某一门课的平均成绩</a:t>
            </a:r>
            <a:r>
              <a:rPr lang="zh-CN" altLang="en-US" sz="1600" dirty="0"/>
              <a:t>？</a:t>
            </a:r>
            <a:endParaRPr lang="zh-CN" altLang="en-US" sz="1600" dirty="0"/>
          </a:p>
        </p:txBody>
      </p:sp>
      <p:sp>
        <p:nvSpPr>
          <p:cNvPr id="9" name="矩形: 圆角 8"/>
          <p:cNvSpPr/>
          <p:nvPr/>
        </p:nvSpPr>
        <p:spPr>
          <a:xfrm>
            <a:off x="609600" y="3571058"/>
            <a:ext cx="6821714" cy="3267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从数据库总表中搜出满足上述条件的学生记录，操作次数是</a:t>
            </a:r>
            <a:r>
              <a:rPr lang="en-US" altLang="zh-CN" sz="1600" dirty="0"/>
              <a:t>O(N)</a:t>
            </a:r>
            <a:r>
              <a:rPr lang="zh-CN" altLang="zh-CN" sz="1600" dirty="0"/>
              <a:t>量级</a:t>
            </a:r>
            <a:endParaRPr lang="zh-CN" altLang="en-US" sz="1600" dirty="0"/>
          </a:p>
        </p:txBody>
      </p:sp>
      <p:sp>
        <p:nvSpPr>
          <p:cNvPr id="10" name="矩形: 圆角 9"/>
          <p:cNvSpPr/>
          <p:nvPr/>
        </p:nvSpPr>
        <p:spPr>
          <a:xfrm>
            <a:off x="600419" y="4132013"/>
            <a:ext cx="6821714" cy="373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对搜出的每一条学生记录完成该门课程成绩的读取，操作次数是</a:t>
            </a:r>
            <a:r>
              <a:rPr lang="en-US" altLang="zh-CN" sz="1600" dirty="0"/>
              <a:t>O(m)</a:t>
            </a:r>
            <a:endParaRPr lang="zh-CN" altLang="en-US" sz="1600" dirty="0"/>
          </a:p>
        </p:txBody>
      </p:sp>
      <p:sp>
        <p:nvSpPr>
          <p:cNvPr id="11" name="矩形: 单圆角 10"/>
          <p:cNvSpPr/>
          <p:nvPr/>
        </p:nvSpPr>
        <p:spPr>
          <a:xfrm>
            <a:off x="581140" y="4813594"/>
            <a:ext cx="7620000" cy="5334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总操作次数为</a:t>
            </a:r>
            <a:r>
              <a:rPr lang="en-US" altLang="zh-CN" sz="1600" dirty="0"/>
              <a:t>O(N ) * O(m) </a:t>
            </a:r>
            <a:r>
              <a:rPr lang="zh-CN" altLang="zh-CN" sz="1600" dirty="0"/>
              <a:t>量级，最坏情况下需要操作</a:t>
            </a:r>
            <a:r>
              <a:rPr lang="en-US" altLang="zh-CN" sz="1600" dirty="0"/>
              <a:t> 30000 x 50 = 1500000</a:t>
            </a:r>
            <a:r>
              <a:rPr lang="zh-CN" altLang="zh-CN" sz="1600" dirty="0"/>
              <a:t>次！</a:t>
            </a:r>
            <a:endParaRPr lang="en-US" altLang="zh-CN" sz="1600" dirty="0"/>
          </a:p>
          <a:p>
            <a:pPr algn="r"/>
            <a:r>
              <a:rPr lang="en-US" altLang="zh-CN" sz="1600" dirty="0"/>
              <a:t>150</a:t>
            </a:r>
            <a:r>
              <a:rPr lang="zh-CN" altLang="en-US" sz="1600" dirty="0"/>
              <a:t>万次</a:t>
            </a:r>
            <a:endParaRPr lang="zh-CN" altLang="en-US" sz="1600" dirty="0"/>
          </a:p>
        </p:txBody>
      </p:sp>
      <p:sp>
        <p:nvSpPr>
          <p:cNvPr id="12" name="矩形 11"/>
          <p:cNvSpPr/>
          <p:nvPr/>
        </p:nvSpPr>
        <p:spPr>
          <a:xfrm>
            <a:off x="609600" y="2929755"/>
            <a:ext cx="2467429"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关系型数据库：</a:t>
            </a:r>
            <a:endParaRPr lang="zh-CN" altLang="en-US" sz="1600" dirty="0"/>
          </a:p>
        </p:txBody>
      </p:sp>
      <p:sp>
        <p:nvSpPr>
          <p:cNvPr id="13" name="文本框 12"/>
          <p:cNvSpPr txBox="1"/>
          <p:nvPr/>
        </p:nvSpPr>
        <p:spPr>
          <a:xfrm>
            <a:off x="152400" y="5551476"/>
            <a:ext cx="8534400" cy="874407"/>
          </a:xfrm>
          <a:prstGeom prst="rect">
            <a:avLst/>
          </a:prstGeom>
          <a:noFill/>
        </p:spPr>
        <p:txBody>
          <a:bodyPr wrap="square">
            <a:spAutoFit/>
          </a:bodyPr>
          <a:lstStyle/>
          <a:p>
            <a:pPr>
              <a:lnSpc>
                <a:spcPct val="150000"/>
              </a:lnSpc>
            </a:pPr>
            <a:r>
              <a:rPr lang="zh-CN" altLang="en-US" sz="1800" dirty="0">
                <a:solidFill>
                  <a:srgbClr val="FF0000"/>
                </a:solidFill>
                <a:latin typeface="微软雅黑" panose="020B0503020204020204" charset="-122"/>
                <a:ea typeface="微软雅黑" panose="020B0503020204020204" charset="-122"/>
              </a:rPr>
              <a:t>行存储</a:t>
            </a:r>
            <a:r>
              <a:rPr lang="zh-CN" altLang="en-US" sz="1800" dirty="0">
                <a:latin typeface="微软雅黑" panose="020B0503020204020204" charset="-122"/>
                <a:ea typeface="微软雅黑" panose="020B0503020204020204" charset="-122"/>
              </a:rPr>
              <a:t>：以数据表的行键（</a:t>
            </a:r>
            <a:r>
              <a:rPr lang="en-US" altLang="zh-CN" sz="1800" dirty="0" err="1">
                <a:latin typeface="微软雅黑" panose="020B0503020204020204" charset="-122"/>
                <a:ea typeface="微软雅黑" panose="020B0503020204020204" charset="-122"/>
              </a:rPr>
              <a:t>RowKey</a:t>
            </a:r>
            <a:r>
              <a:rPr lang="zh-CN" altLang="en-US" sz="1800" dirty="0">
                <a:latin typeface="微软雅黑" panose="020B0503020204020204" charset="-122"/>
                <a:ea typeface="微软雅黑" panose="020B0503020204020204" charset="-122"/>
              </a:rPr>
              <a:t>）为基准、以数据记录（</a:t>
            </a:r>
            <a:r>
              <a:rPr lang="en-US" altLang="zh-CN" sz="1800" dirty="0">
                <a:latin typeface="微软雅黑" panose="020B0503020204020204" charset="-122"/>
                <a:ea typeface="微软雅黑" panose="020B0503020204020204" charset="-122"/>
              </a:rPr>
              <a:t>record</a:t>
            </a:r>
            <a:r>
              <a:rPr lang="zh-CN" altLang="en-US" sz="1800" dirty="0">
                <a:latin typeface="微软雅黑" panose="020B0503020204020204" charset="-122"/>
                <a:ea typeface="微软雅黑" panose="020B0503020204020204" charset="-122"/>
              </a:rPr>
              <a:t>）为单位进行存储，每一行数据包含一个对象或事务的完整记录，每一行记录包含多个值域。</a:t>
            </a:r>
            <a:endParaRPr lang="en-US" altLang="zh-CN" sz="1800" dirty="0">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1"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ln>
        </p:spPr>
        <p:txBody>
          <a:bodyPr wrap="square" numCol="1" anchorCtr="0" compatLnSpc="1"/>
          <a:lstStyle/>
          <a:p>
            <a:pPr fontAlgn="base">
              <a:spcBef>
                <a:spcPct val="0"/>
              </a:spcBef>
              <a:spcAft>
                <a:spcPct val="0"/>
              </a:spcAft>
              <a:defRPr/>
            </a:pPr>
            <a:fld id="{CF5978FF-D4FC-4715-A344-21D65E2247B8}" type="slidenum">
              <a:rPr lang="zh-CN" altLang="en-US" smtClean="0">
                <a:solidFill>
                  <a:srgbClr val="002060"/>
                </a:solidFill>
              </a:rPr>
            </a:fld>
            <a:endParaRPr lang="zh-CN" altLang="en-US">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ln>
        </p:spPr>
        <p:txBody>
          <a:bodyPr wrap="square">
            <a:spAutoFit/>
          </a:bodyPr>
          <a:lstStyle/>
          <a:p>
            <a:r>
              <a:rPr lang="zh-CN" altLang="en-US" sz="3600" b="1" dirty="0">
                <a:solidFill>
                  <a:srgbClr val="002060"/>
                </a:solidFill>
                <a:latin typeface="Calibri" panose="020F0502020204030204" pitchFamily="34" charset="0"/>
              </a:rPr>
              <a:t>支撑毕业要求指标点</a:t>
            </a:r>
            <a:endParaRPr lang="zh-CN" altLang="en-US" sz="3600" b="1" dirty="0">
              <a:solidFill>
                <a:srgbClr val="002060"/>
              </a:solidFill>
              <a:latin typeface="Calibri" panose="020F0502020204030204" pitchFamily="34" charset="0"/>
            </a:endParaRPr>
          </a:p>
        </p:txBody>
      </p:sp>
      <p:sp>
        <p:nvSpPr>
          <p:cNvPr id="7" name="矩形 6"/>
          <p:cNvSpPr/>
          <p:nvPr/>
        </p:nvSpPr>
        <p:spPr>
          <a:xfrm>
            <a:off x="457200" y="1524000"/>
            <a:ext cx="8305800" cy="3293209"/>
          </a:xfrm>
          <a:prstGeom prst="rect">
            <a:avLst/>
          </a:prstGeom>
        </p:spPr>
        <p:txBody>
          <a:bodyPr wrap="square">
            <a:spAutoFit/>
          </a:bodyPr>
          <a:lstStyle/>
          <a:p>
            <a:pPr marL="1344930" indent="-1344930">
              <a:spcBef>
                <a:spcPts val="2400"/>
              </a:spcBef>
            </a:pPr>
            <a:r>
              <a:rPr lang="en-US" altLang="zh-CN" sz="2800" dirty="0"/>
              <a:t>GR3.3   </a:t>
            </a:r>
            <a:r>
              <a:rPr lang="zh-CN" altLang="zh-CN" sz="2800" dirty="0">
                <a:latin typeface="黑体" panose="02010609060101010101" pitchFamily="49" charset="-122"/>
                <a:ea typeface="黑体" panose="02010609060101010101" pitchFamily="49" charset="-122"/>
              </a:rPr>
              <a:t>能够针对复杂软件工程问题，设计满足特定需求的总体设计和详细设计，体现创新意识</a:t>
            </a:r>
            <a:endParaRPr lang="en-US" altLang="zh-CN" sz="2800" dirty="0">
              <a:latin typeface="黑体" panose="02010609060101010101" pitchFamily="49" charset="-122"/>
              <a:ea typeface="黑体" panose="02010609060101010101" pitchFamily="49" charset="-122"/>
            </a:endParaRPr>
          </a:p>
          <a:p>
            <a:pPr marL="1344930" indent="-1344930">
              <a:spcBef>
                <a:spcPts val="2400"/>
              </a:spcBef>
            </a:pPr>
            <a:r>
              <a:rPr lang="en-US" altLang="zh-CN" sz="2800" dirty="0"/>
              <a:t>GR3.4   </a:t>
            </a:r>
            <a:r>
              <a:rPr lang="zh-CN" altLang="zh-CN" sz="2800" dirty="0">
                <a:latin typeface="黑体" panose="02010609060101010101" pitchFamily="49" charset="-122"/>
                <a:ea typeface="黑体" panose="02010609060101010101" pitchFamily="49" charset="-122"/>
              </a:rPr>
              <a:t>能够集成单元过程进行软件系统流程设计，对流程设计方案进行优选</a:t>
            </a:r>
            <a:endParaRPr lang="en-US" altLang="zh-CN" sz="2800" dirty="0">
              <a:latin typeface="黑体" panose="02010609060101010101" pitchFamily="49" charset="-122"/>
              <a:ea typeface="黑体" panose="02010609060101010101" pitchFamily="49" charset="-122"/>
            </a:endParaRPr>
          </a:p>
          <a:p>
            <a:pPr marL="1344930" indent="-1344930">
              <a:spcBef>
                <a:spcPts val="2400"/>
              </a:spcBef>
            </a:pPr>
            <a:r>
              <a:rPr lang="en-US" altLang="zh-CN" sz="2800" dirty="0"/>
              <a:t>GR6.1   </a:t>
            </a:r>
            <a:r>
              <a:rPr lang="zh-CN" altLang="zh-CN" sz="2800" dirty="0">
                <a:latin typeface="黑体" panose="02010609060101010101" pitchFamily="49" charset="-122"/>
                <a:ea typeface="黑体" panose="02010609060101010101" pitchFamily="49" charset="-122"/>
              </a:rPr>
              <a:t>掌握至少一个应用领域中软件工程技术的应用方法和工程实践</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8" name="矩形: 剪去单角 7"/>
          <p:cNvSpPr/>
          <p:nvPr/>
        </p:nvSpPr>
        <p:spPr>
          <a:xfrm>
            <a:off x="411768" y="704824"/>
            <a:ext cx="7696200" cy="614571"/>
          </a:xfrm>
          <a:prstGeom prst="snip1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zh-CN" dirty="0"/>
              <a:t>从数据库中搜出并计算某一专业学生（含不同年级）某一门课的平均成绩</a:t>
            </a:r>
            <a:r>
              <a:rPr lang="zh-CN" altLang="en-US" dirty="0"/>
              <a:t>？</a:t>
            </a:r>
            <a:endParaRPr lang="zh-CN" altLang="en-US" dirty="0"/>
          </a:p>
        </p:txBody>
      </p:sp>
      <p:sp>
        <p:nvSpPr>
          <p:cNvPr id="9" name="矩形: 圆角 8"/>
          <p:cNvSpPr/>
          <p:nvPr/>
        </p:nvSpPr>
        <p:spPr>
          <a:xfrm>
            <a:off x="304800" y="2610631"/>
            <a:ext cx="4822371" cy="4667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所有学生的成绩都存入树状结构的某一分枝</a:t>
            </a:r>
            <a:endParaRPr lang="zh-CN" altLang="en-US" dirty="0"/>
          </a:p>
        </p:txBody>
      </p:sp>
      <p:sp>
        <p:nvSpPr>
          <p:cNvPr id="10" name="矩形: 圆角 9"/>
          <p:cNvSpPr/>
          <p:nvPr/>
        </p:nvSpPr>
        <p:spPr>
          <a:xfrm>
            <a:off x="283029" y="3224851"/>
            <a:ext cx="3048000" cy="73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搜索进入该门课的分枝</a:t>
            </a:r>
            <a:endParaRPr lang="en-US" altLang="zh-CN" dirty="0"/>
          </a:p>
          <a:p>
            <a:pPr algn="ctr"/>
            <a:r>
              <a:rPr lang="zh-CN" altLang="zh-CN" dirty="0"/>
              <a:t>（最坏情况下查询次数</a:t>
            </a:r>
            <a:r>
              <a:rPr lang="en-US" altLang="zh-CN" dirty="0"/>
              <a:t>2000</a:t>
            </a:r>
            <a:r>
              <a:rPr lang="zh-CN" altLang="zh-CN" dirty="0"/>
              <a:t>）</a:t>
            </a:r>
            <a:endParaRPr lang="zh-CN" altLang="en-US" dirty="0"/>
          </a:p>
        </p:txBody>
      </p:sp>
      <p:sp>
        <p:nvSpPr>
          <p:cNvPr id="11" name="矩形: 单圆角 10"/>
          <p:cNvSpPr/>
          <p:nvPr/>
        </p:nvSpPr>
        <p:spPr>
          <a:xfrm>
            <a:off x="283029" y="4191000"/>
            <a:ext cx="3048000" cy="6858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在该分枝内搜索该专业</a:t>
            </a:r>
            <a:endParaRPr lang="en-US" altLang="zh-CN" dirty="0"/>
          </a:p>
          <a:p>
            <a:pPr algn="ctr"/>
            <a:r>
              <a:rPr lang="zh-CN" altLang="zh-CN" dirty="0"/>
              <a:t>（最多查询次数</a:t>
            </a:r>
            <a:r>
              <a:rPr lang="en-US" altLang="zh-CN" dirty="0"/>
              <a:t>100</a:t>
            </a:r>
            <a:r>
              <a:rPr lang="zh-CN" altLang="zh-CN" dirty="0"/>
              <a:t>）</a:t>
            </a:r>
            <a:endParaRPr lang="zh-CN" altLang="en-US" dirty="0"/>
          </a:p>
        </p:txBody>
      </p:sp>
      <p:sp>
        <p:nvSpPr>
          <p:cNvPr id="12" name="矩形 11"/>
          <p:cNvSpPr/>
          <p:nvPr/>
        </p:nvSpPr>
        <p:spPr>
          <a:xfrm>
            <a:off x="411768" y="1508256"/>
            <a:ext cx="7696200" cy="777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NoSQL</a:t>
            </a:r>
            <a:r>
              <a:rPr lang="zh-CN" altLang="en-US" dirty="0"/>
              <a:t>数据库：假设学校一共有</a:t>
            </a:r>
            <a:r>
              <a:rPr lang="en-US" altLang="zh-CN" dirty="0"/>
              <a:t>2000</a:t>
            </a:r>
            <a:r>
              <a:rPr lang="zh-CN" altLang="en-US" dirty="0"/>
              <a:t>门课，有</a:t>
            </a:r>
            <a:r>
              <a:rPr lang="en-US" altLang="zh-CN" dirty="0"/>
              <a:t>100</a:t>
            </a:r>
            <a:r>
              <a:rPr lang="zh-CN" altLang="en-US" dirty="0"/>
              <a:t>个专业，每个专业学生人数最多为</a:t>
            </a:r>
            <a:r>
              <a:rPr lang="en-US" altLang="zh-CN" dirty="0"/>
              <a:t>1000.</a:t>
            </a:r>
            <a:endParaRPr lang="zh-CN" altLang="en-US" dirty="0"/>
          </a:p>
        </p:txBody>
      </p:sp>
      <p:sp>
        <p:nvSpPr>
          <p:cNvPr id="13" name="矩形: 圆角 12"/>
          <p:cNvSpPr/>
          <p:nvPr/>
        </p:nvSpPr>
        <p:spPr>
          <a:xfrm>
            <a:off x="283029" y="5009002"/>
            <a:ext cx="3048000" cy="7280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完成符合条件的学生成绩的读取（最多读取</a:t>
            </a:r>
            <a:r>
              <a:rPr lang="en-US" altLang="zh-CN" dirty="0"/>
              <a:t>1000</a:t>
            </a:r>
            <a:r>
              <a:rPr lang="zh-CN" altLang="zh-CN" dirty="0"/>
              <a:t>次）</a:t>
            </a:r>
            <a:endParaRPr lang="zh-CN" altLang="en-US" dirty="0"/>
          </a:p>
        </p:txBody>
      </p:sp>
      <p:sp>
        <p:nvSpPr>
          <p:cNvPr id="14" name="矩形: 单圆角 13"/>
          <p:cNvSpPr/>
          <p:nvPr/>
        </p:nvSpPr>
        <p:spPr>
          <a:xfrm>
            <a:off x="5562600" y="2720206"/>
            <a:ext cx="2923902" cy="226449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总的操作次数为</a:t>
            </a:r>
            <a:r>
              <a:rPr lang="en-US" altLang="zh-CN" dirty="0"/>
              <a:t> </a:t>
            </a:r>
            <a:r>
              <a:rPr lang="zh-CN" altLang="en-US" dirty="0"/>
              <a:t>：</a:t>
            </a:r>
            <a:endParaRPr lang="en-US" altLang="zh-CN" dirty="0"/>
          </a:p>
          <a:p>
            <a:pPr algn="ctr"/>
            <a:r>
              <a:rPr lang="en-US" altLang="zh-CN" dirty="0"/>
              <a:t>2000 + 100 + 1000 = 3100</a:t>
            </a:r>
            <a:r>
              <a:rPr lang="zh-CN" altLang="zh-CN" dirty="0"/>
              <a:t>次</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6A1FFB0-C415-44D1-9D5D-2AB1F317462C}" type="slidenum">
              <a:rPr lang="zh-CN" altLang="en-US" sz="2400" b="1" smtClean="0"/>
            </a:fld>
            <a:endParaRPr lang="zh-CN" altLang="en-US" sz="2400" b="1"/>
          </a:p>
        </p:txBody>
      </p:sp>
      <p:grpSp>
        <p:nvGrpSpPr>
          <p:cNvPr id="28" name="组合 27"/>
          <p:cNvGrpSpPr/>
          <p:nvPr/>
        </p:nvGrpSpPr>
        <p:grpSpPr>
          <a:xfrm>
            <a:off x="152400" y="152400"/>
            <a:ext cx="5511026" cy="3445163"/>
            <a:chOff x="1447800" y="1905000"/>
            <a:chExt cx="7057053" cy="4411646"/>
          </a:xfrm>
        </p:grpSpPr>
        <p:sp>
          <p:nvSpPr>
            <p:cNvPr id="6" name="文本框 5"/>
            <p:cNvSpPr txBox="1"/>
            <p:nvPr/>
          </p:nvSpPr>
          <p:spPr>
            <a:xfrm>
              <a:off x="3414729" y="1905000"/>
              <a:ext cx="2022318" cy="472942"/>
            </a:xfrm>
            <a:prstGeom prst="rect">
              <a:avLst/>
            </a:prstGeom>
            <a:noFill/>
          </p:spPr>
          <p:txBody>
            <a:bodyPr wrap="none" rtlCol="0">
              <a:spAutoFit/>
            </a:bodyPr>
            <a:lstStyle/>
            <a:p>
              <a:r>
                <a:rPr lang="zh-CN" altLang="en-US" b="1" dirty="0">
                  <a:solidFill>
                    <a:srgbClr val="C00000"/>
                  </a:solidFill>
                  <a:latin typeface="宋体" panose="02010600030101010101" pitchFamily="2" charset="-122"/>
                  <a:ea typeface="宋体" panose="02010600030101010101" pitchFamily="2" charset="-122"/>
                </a:rPr>
                <a:t>电子科技大学</a:t>
              </a:r>
              <a:endParaRPr lang="en-US" b="1" dirty="0">
                <a:solidFill>
                  <a:srgbClr val="C00000"/>
                </a:solidFill>
                <a:latin typeface="宋体" panose="02010600030101010101" pitchFamily="2" charset="-122"/>
                <a:ea typeface="宋体" panose="02010600030101010101" pitchFamily="2" charset="-122"/>
              </a:endParaRPr>
            </a:p>
          </p:txBody>
        </p:sp>
        <p:sp>
          <p:nvSpPr>
            <p:cNvPr id="7" name="椭圆 6"/>
            <p:cNvSpPr/>
            <p:nvPr/>
          </p:nvSpPr>
          <p:spPr>
            <a:xfrm>
              <a:off x="4298122" y="2417645"/>
              <a:ext cx="324941" cy="338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8" name="直接箭头连接符 7"/>
            <p:cNvCxnSpPr>
              <a:stCxn id="7" idx="4"/>
            </p:cNvCxnSpPr>
            <p:nvPr/>
          </p:nvCxnSpPr>
          <p:spPr>
            <a:xfrm flipH="1">
              <a:off x="3580020" y="2756103"/>
              <a:ext cx="880573" cy="877449"/>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181517" y="3633551"/>
              <a:ext cx="324941" cy="338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0" name="直接箭头连接符 9"/>
            <p:cNvCxnSpPr>
              <a:stCxn id="7" idx="4"/>
              <a:endCxn id="9" idx="0"/>
            </p:cNvCxnSpPr>
            <p:nvPr/>
          </p:nvCxnSpPr>
          <p:spPr>
            <a:xfrm>
              <a:off x="4460593" y="2756103"/>
              <a:ext cx="883394" cy="877449"/>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618813" y="3497022"/>
              <a:ext cx="1724679" cy="472942"/>
            </a:xfrm>
            <a:prstGeom prst="rect">
              <a:avLst/>
            </a:prstGeom>
            <a:noFill/>
          </p:spPr>
          <p:txBody>
            <a:bodyPr wrap="none" rtlCol="0">
              <a:spAutoFit/>
            </a:bodyPr>
            <a:lstStyle/>
            <a:p>
              <a:r>
                <a:rPr lang="zh-CN" altLang="en-US" b="1" dirty="0">
                  <a:solidFill>
                    <a:schemeClr val="accent6">
                      <a:lumMod val="75000"/>
                    </a:schemeClr>
                  </a:solidFill>
                  <a:latin typeface="宋体" panose="02010600030101010101" pitchFamily="2" charset="-122"/>
                  <a:ea typeface="宋体" panose="02010600030101010101" pitchFamily="2" charset="-122"/>
                </a:rPr>
                <a:t>多媒体技术</a:t>
              </a:r>
              <a:endParaRPr lang="en-US" b="1" dirty="0">
                <a:solidFill>
                  <a:schemeClr val="accent6">
                    <a:lumMod val="75000"/>
                  </a:schemeClr>
                </a:solidFill>
                <a:latin typeface="宋体" panose="02010600030101010101" pitchFamily="2" charset="-122"/>
                <a:ea typeface="宋体" panose="02010600030101010101" pitchFamily="2" charset="-122"/>
              </a:endParaRPr>
            </a:p>
          </p:txBody>
        </p:sp>
        <p:sp>
          <p:nvSpPr>
            <p:cNvPr id="12" name="矩形 11"/>
            <p:cNvSpPr/>
            <p:nvPr/>
          </p:nvSpPr>
          <p:spPr>
            <a:xfrm>
              <a:off x="4460593" y="4679143"/>
              <a:ext cx="324941" cy="33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3" name="矩形 12"/>
            <p:cNvSpPr/>
            <p:nvPr/>
          </p:nvSpPr>
          <p:spPr>
            <a:xfrm>
              <a:off x="5919656" y="4682164"/>
              <a:ext cx="324941" cy="3384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cxnSp>
          <p:nvCxnSpPr>
            <p:cNvPr id="14" name="直接箭头连接符 13"/>
            <p:cNvCxnSpPr>
              <a:stCxn id="9" idx="4"/>
              <a:endCxn id="12" idx="0"/>
            </p:cNvCxnSpPr>
            <p:nvPr/>
          </p:nvCxnSpPr>
          <p:spPr>
            <a:xfrm flipH="1">
              <a:off x="4623064" y="3972009"/>
              <a:ext cx="720924" cy="707134"/>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4"/>
              <a:endCxn id="13" idx="0"/>
            </p:cNvCxnSpPr>
            <p:nvPr/>
          </p:nvCxnSpPr>
          <p:spPr>
            <a:xfrm>
              <a:off x="5343987" y="3972009"/>
              <a:ext cx="738140" cy="710155"/>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421460" y="4648732"/>
              <a:ext cx="2022318" cy="472942"/>
            </a:xfrm>
            <a:prstGeom prst="rect">
              <a:avLst/>
            </a:prstGeom>
            <a:noFill/>
          </p:spPr>
          <p:txBody>
            <a:bodyPr wrap="none" rtlCol="0">
              <a:spAutoFit/>
            </a:bodyPr>
            <a:lstStyle/>
            <a:p>
              <a:r>
                <a:rPr lang="zh-CN" altLang="en-US" b="1" dirty="0">
                  <a:solidFill>
                    <a:srgbClr val="FF0000"/>
                  </a:solidFill>
                  <a:latin typeface="宋体" panose="02010600030101010101" pitchFamily="2" charset="-122"/>
                  <a:ea typeface="宋体" panose="02010600030101010101" pitchFamily="2" charset="-122"/>
                </a:rPr>
                <a:t>通信工程专业</a:t>
              </a:r>
              <a:endParaRPr lang="en-US" b="1" dirty="0">
                <a:solidFill>
                  <a:srgbClr val="FF0000"/>
                </a:solidFill>
                <a:latin typeface="宋体" panose="02010600030101010101" pitchFamily="2" charset="-122"/>
                <a:ea typeface="宋体" panose="02010600030101010101" pitchFamily="2" charset="-122"/>
              </a:endParaRPr>
            </a:p>
          </p:txBody>
        </p:sp>
        <p:sp>
          <p:nvSpPr>
            <p:cNvPr id="17" name="文本框 16"/>
            <p:cNvSpPr txBox="1"/>
            <p:nvPr/>
          </p:nvSpPr>
          <p:spPr>
            <a:xfrm>
              <a:off x="6392626" y="4584219"/>
              <a:ext cx="2022318" cy="472942"/>
            </a:xfrm>
            <a:prstGeom prst="rect">
              <a:avLst/>
            </a:prstGeom>
            <a:noFill/>
          </p:spPr>
          <p:txBody>
            <a:bodyPr wrap="none" rtlCol="0">
              <a:spAutoFit/>
            </a:bodyPr>
            <a:lstStyle/>
            <a:p>
              <a:r>
                <a:rPr lang="zh-CN" altLang="en-US" b="1" dirty="0">
                  <a:solidFill>
                    <a:srgbClr val="FF0000"/>
                  </a:solidFill>
                  <a:latin typeface="宋体" panose="02010600030101010101" pitchFamily="2" charset="-122"/>
                  <a:ea typeface="宋体" panose="02010600030101010101" pitchFamily="2" charset="-122"/>
                </a:rPr>
                <a:t>软件工程专业</a:t>
              </a:r>
              <a:endParaRPr lang="en-US" b="1" dirty="0">
                <a:solidFill>
                  <a:srgbClr val="FF0000"/>
                </a:solidFill>
                <a:latin typeface="宋体" panose="02010600030101010101" pitchFamily="2" charset="-122"/>
                <a:ea typeface="宋体" panose="02010600030101010101" pitchFamily="2" charset="-122"/>
              </a:endParaRPr>
            </a:p>
          </p:txBody>
        </p:sp>
        <p:sp>
          <p:nvSpPr>
            <p:cNvPr id="18" name="文本框 17"/>
            <p:cNvSpPr txBox="1"/>
            <p:nvPr/>
          </p:nvSpPr>
          <p:spPr>
            <a:xfrm>
              <a:off x="1447800" y="3489028"/>
              <a:ext cx="1876578" cy="472942"/>
            </a:xfrm>
            <a:prstGeom prst="rect">
              <a:avLst/>
            </a:prstGeom>
            <a:noFill/>
          </p:spPr>
          <p:txBody>
            <a:bodyPr wrap="none" rtlCol="0">
              <a:spAutoFit/>
            </a:bodyPr>
            <a:lstStyle/>
            <a:p>
              <a:r>
                <a:rPr lang="en-US" b="1" dirty="0">
                  <a:solidFill>
                    <a:schemeClr val="accent6">
                      <a:lumMod val="75000"/>
                    </a:schemeClr>
                  </a:solidFill>
                  <a:latin typeface="宋体" panose="02010600030101010101" pitchFamily="2" charset="-122"/>
                  <a:ea typeface="宋体" panose="02010600030101010101" pitchFamily="2" charset="-122"/>
                </a:rPr>
                <a:t>C++</a:t>
              </a:r>
              <a:r>
                <a:rPr lang="zh-CN" altLang="en-US" b="1" dirty="0">
                  <a:solidFill>
                    <a:schemeClr val="accent6">
                      <a:lumMod val="75000"/>
                    </a:schemeClr>
                  </a:solidFill>
                  <a:latin typeface="宋体" panose="02010600030101010101" pitchFamily="2" charset="-122"/>
                  <a:ea typeface="宋体" panose="02010600030101010101" pitchFamily="2" charset="-122"/>
                </a:rPr>
                <a:t>程序设计</a:t>
              </a:r>
              <a:endParaRPr lang="en-US" b="1" dirty="0">
                <a:solidFill>
                  <a:schemeClr val="accent6">
                    <a:lumMod val="75000"/>
                  </a:schemeClr>
                </a:solidFill>
                <a:latin typeface="宋体" panose="02010600030101010101" pitchFamily="2" charset="-122"/>
                <a:ea typeface="宋体" panose="02010600030101010101" pitchFamily="2" charset="-122"/>
              </a:endParaRPr>
            </a:p>
          </p:txBody>
        </p:sp>
        <p:sp>
          <p:nvSpPr>
            <p:cNvPr id="19" name="椭圆 18"/>
            <p:cNvSpPr/>
            <p:nvPr/>
          </p:nvSpPr>
          <p:spPr>
            <a:xfrm>
              <a:off x="3366457" y="3576121"/>
              <a:ext cx="324941" cy="3384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椭圆 19"/>
            <p:cNvSpPr/>
            <p:nvPr/>
          </p:nvSpPr>
          <p:spPr>
            <a:xfrm>
              <a:off x="4785534" y="5985550"/>
              <a:ext cx="219814" cy="22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1" name="椭圆 20"/>
            <p:cNvSpPr/>
            <p:nvPr/>
          </p:nvSpPr>
          <p:spPr>
            <a:xfrm>
              <a:off x="5413768" y="5986931"/>
              <a:ext cx="219814" cy="22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椭圆 21"/>
            <p:cNvSpPr/>
            <p:nvPr/>
          </p:nvSpPr>
          <p:spPr>
            <a:xfrm>
              <a:off x="7298382" y="5985550"/>
              <a:ext cx="219814" cy="2289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文本框 22"/>
            <p:cNvSpPr txBox="1"/>
            <p:nvPr/>
          </p:nvSpPr>
          <p:spPr>
            <a:xfrm>
              <a:off x="6131458" y="5809891"/>
              <a:ext cx="827648" cy="472942"/>
            </a:xfrm>
            <a:prstGeom prst="rect">
              <a:avLst/>
            </a:prstGeom>
            <a:noFill/>
          </p:spPr>
          <p:txBody>
            <a:bodyPr wrap="none" rtlCol="0">
              <a:spAutoFit/>
            </a:bodyPr>
            <a:lstStyle/>
            <a:p>
              <a:r>
                <a:rPr lang="en-US" altLang="zh-CN" b="1" dirty="0"/>
                <a:t>……</a:t>
              </a:r>
              <a:endParaRPr lang="en-US" b="1" dirty="0"/>
            </a:p>
          </p:txBody>
        </p:sp>
        <p:cxnSp>
          <p:nvCxnSpPr>
            <p:cNvPr id="24" name="直接箭头连接符 23"/>
            <p:cNvCxnSpPr>
              <a:stCxn id="13" idx="2"/>
              <a:endCxn id="20" idx="0"/>
            </p:cNvCxnSpPr>
            <p:nvPr/>
          </p:nvCxnSpPr>
          <p:spPr>
            <a:xfrm flipH="1">
              <a:off x="4895442" y="5020622"/>
              <a:ext cx="1186685" cy="964928"/>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21" idx="0"/>
            </p:cNvCxnSpPr>
            <p:nvPr/>
          </p:nvCxnSpPr>
          <p:spPr>
            <a:xfrm flipH="1">
              <a:off x="5523675" y="5020622"/>
              <a:ext cx="558452" cy="966309"/>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22" idx="0"/>
            </p:cNvCxnSpPr>
            <p:nvPr/>
          </p:nvCxnSpPr>
          <p:spPr>
            <a:xfrm>
              <a:off x="6082127" y="5047265"/>
              <a:ext cx="1326163" cy="938285"/>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673099" y="5843704"/>
              <a:ext cx="831754" cy="472942"/>
            </a:xfrm>
            <a:prstGeom prst="rect">
              <a:avLst/>
            </a:prstGeom>
            <a:noFill/>
          </p:spPr>
          <p:txBody>
            <a:bodyPr wrap="none" rtlCol="0">
              <a:spAutoFit/>
            </a:bodyPr>
            <a:lstStyle/>
            <a:p>
              <a:r>
                <a:rPr lang="zh-CN" altLang="en-US" b="1" dirty="0">
                  <a:solidFill>
                    <a:srgbClr val="3F21F1"/>
                  </a:solidFill>
                  <a:latin typeface="宋体" panose="02010600030101010101" pitchFamily="2" charset="-122"/>
                  <a:ea typeface="宋体" panose="02010600030101010101" pitchFamily="2" charset="-122"/>
                </a:rPr>
                <a:t>学生</a:t>
              </a:r>
              <a:endParaRPr lang="en-US" b="1" dirty="0">
                <a:solidFill>
                  <a:srgbClr val="3F21F1"/>
                </a:solidFill>
                <a:latin typeface="宋体" panose="02010600030101010101" pitchFamily="2" charset="-122"/>
                <a:ea typeface="宋体" panose="02010600030101010101" pitchFamily="2" charset="-122"/>
              </a:endParaRPr>
            </a:p>
          </p:txBody>
        </p:sp>
      </p:grpSp>
      <p:sp>
        <p:nvSpPr>
          <p:cNvPr id="3" name="文本框 2"/>
          <p:cNvSpPr txBox="1"/>
          <p:nvPr/>
        </p:nvSpPr>
        <p:spPr>
          <a:xfrm>
            <a:off x="270822" y="3853974"/>
            <a:ext cx="8602356" cy="2264851"/>
          </a:xfrm>
          <a:prstGeom prst="rect">
            <a:avLst/>
          </a:prstGeom>
          <a:noFill/>
        </p:spPr>
        <p:txBody>
          <a:bodyPr wrap="square" rtlCol="0">
            <a:spAutoFit/>
          </a:bodyPr>
          <a:lstStyle/>
          <a:p>
            <a:pPr>
              <a:lnSpc>
                <a:spcPct val="150000"/>
              </a:lnSpc>
            </a:pPr>
            <a:r>
              <a:rPr lang="zh-CN" altLang="en-US" sz="1600" dirty="0">
                <a:solidFill>
                  <a:srgbClr val="FF0000"/>
                </a:solidFill>
                <a:latin typeface="微软雅黑" panose="020B0503020204020204" charset="-122"/>
                <a:ea typeface="微软雅黑" panose="020B0503020204020204" charset="-122"/>
              </a:rPr>
              <a:t>列存储</a:t>
            </a:r>
            <a:r>
              <a:rPr lang="zh-CN" altLang="en-US" sz="1600" dirty="0">
                <a:latin typeface="微软雅黑" panose="020B0503020204020204" charset="-122"/>
                <a:ea typeface="微软雅黑" panose="020B0503020204020204" charset="-122"/>
              </a:rPr>
              <a:t>：将不同记录的相同值域放入一个列中存储，采用的是树状存储结构。</a:t>
            </a:r>
            <a:endParaRPr lang="en-US" altLang="zh-CN" sz="1600" dirty="0">
              <a:latin typeface="微软雅黑" panose="020B0503020204020204" charset="-122"/>
              <a:ea typeface="微软雅黑" panose="020B0503020204020204" charset="-122"/>
            </a:endParaRPr>
          </a:p>
          <a:p>
            <a:pPr marL="742950" lvl="1" indent="-285750">
              <a:lnSpc>
                <a:spcPct val="150000"/>
              </a:lnSpc>
              <a:buFont typeface="Wingdings" panose="05000000000000000000" pitchFamily="2" charset="2"/>
              <a:buChar char="Ø"/>
            </a:pPr>
            <a:r>
              <a:rPr lang="zh-CN" altLang="en-US" sz="1600" dirty="0">
                <a:latin typeface="微软雅黑" panose="020B0503020204020204" charset="-122"/>
                <a:ea typeface="微软雅黑" panose="020B0503020204020204" charset="-122"/>
              </a:rPr>
              <a:t>按列存储，只需按树状结构找到需要查询列第一个值域的首地址，然后顺序读取数据（每个</a:t>
            </a:r>
            <a:r>
              <a:rPr lang="en-US" altLang="zh-CN" sz="1600" dirty="0">
                <a:latin typeface="微软雅黑" panose="020B0503020204020204" charset="-122"/>
                <a:ea typeface="微软雅黑" panose="020B0503020204020204" charset="-122"/>
              </a:rPr>
              <a:t>record</a:t>
            </a:r>
            <a:r>
              <a:rPr lang="zh-CN" altLang="en-US" sz="1600" dirty="0">
                <a:latin typeface="微软雅黑" panose="020B0503020204020204" charset="-122"/>
                <a:ea typeface="微软雅黑" panose="020B0503020204020204" charset="-122"/>
              </a:rPr>
              <a:t>对应值域的地址偏移值（</a:t>
            </a:r>
            <a:r>
              <a:rPr lang="en-US" altLang="zh-CN" sz="1600" dirty="0">
                <a:latin typeface="微软雅黑" panose="020B0503020204020204" charset="-122"/>
                <a:ea typeface="微软雅黑" panose="020B0503020204020204" charset="-122"/>
              </a:rPr>
              <a:t>offset</a:t>
            </a:r>
            <a:r>
              <a:rPr lang="zh-CN" altLang="en-US" sz="1600" dirty="0">
                <a:latin typeface="微软雅黑" panose="020B0503020204020204" charset="-122"/>
                <a:ea typeface="微软雅黑" panose="020B0503020204020204" charset="-122"/>
              </a:rPr>
              <a:t>）都记录在元数据表中），而不需要扫描其他不相干的列，不仅实现简单，而且磁盘顺序读取比随机读取要快的多，另外更容易进行优化，比如把临近地址的数据预读到内存，对连续同类型数据进行压缩存放，因此</a:t>
            </a:r>
            <a:r>
              <a:rPr lang="zh-CN" altLang="en-US" sz="1600" dirty="0">
                <a:solidFill>
                  <a:srgbClr val="FF0000"/>
                </a:solidFill>
                <a:latin typeface="微软雅黑" panose="020B0503020204020204" charset="-122"/>
                <a:ea typeface="微软雅黑" panose="020B0503020204020204" charset="-122"/>
              </a:rPr>
              <a:t>查询的效率大大提高</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p:txBody>
      </p:sp>
      <p:sp>
        <p:nvSpPr>
          <p:cNvPr id="30" name="文本框 29"/>
          <p:cNvSpPr txBox="1"/>
          <p:nvPr/>
        </p:nvSpPr>
        <p:spPr>
          <a:xfrm>
            <a:off x="254894" y="6118825"/>
            <a:ext cx="5338320" cy="458908"/>
          </a:xfrm>
          <a:prstGeom prst="rect">
            <a:avLst/>
          </a:prstGeom>
          <a:noFill/>
        </p:spPr>
        <p:txBody>
          <a:bodyPr wrap="square">
            <a:spAutoFit/>
          </a:bodyPr>
          <a:lstStyle/>
          <a:p>
            <a:pPr>
              <a:lnSpc>
                <a:spcPct val="150000"/>
              </a:lnSpc>
            </a:pPr>
            <a:r>
              <a:rPr lang="zh-CN" altLang="en-US" dirty="0">
                <a:solidFill>
                  <a:srgbClr val="7030A0"/>
                </a:solidFill>
                <a:latin typeface="微软雅黑" panose="020B0503020204020204" charset="-122"/>
                <a:ea typeface="微软雅黑" panose="020B0503020204020204" charset="-122"/>
              </a:rPr>
              <a:t>关于行列存储结构，更多请参考教材</a:t>
            </a:r>
            <a:r>
              <a:rPr lang="en-US" altLang="zh-CN" dirty="0">
                <a:solidFill>
                  <a:srgbClr val="7030A0"/>
                </a:solidFill>
                <a:latin typeface="微软雅黑" panose="020B0503020204020204" charset="-122"/>
                <a:ea typeface="微软雅黑" panose="020B0503020204020204" charset="-122"/>
              </a:rPr>
              <a:t>pp. 339-341</a:t>
            </a:r>
            <a:r>
              <a:rPr lang="zh-CN" altLang="en-US" sz="1800" dirty="0">
                <a:solidFill>
                  <a:srgbClr val="7030A0"/>
                </a:solidFill>
                <a:latin typeface="微软雅黑" panose="020B0503020204020204" charset="-122"/>
                <a:ea typeface="微软雅黑" panose="020B0503020204020204" charset="-122"/>
              </a:rPr>
              <a:t>。</a:t>
            </a:r>
            <a:endParaRPr lang="en-US" altLang="zh-CN" sz="1800" dirty="0">
              <a:solidFill>
                <a:srgbClr val="7030A0"/>
              </a:solidFill>
              <a:latin typeface="微软雅黑" panose="020B0503020204020204" charset="-122"/>
              <a:ea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大数据开发技术特性</a:t>
            </a:r>
            <a:endParaRPr lang="zh-CN" altLang="en-US" dirty="0"/>
          </a:p>
        </p:txBody>
      </p:sp>
      <p:sp>
        <p:nvSpPr>
          <p:cNvPr id="4" name="页脚占位符 3"/>
          <p:cNvSpPr>
            <a:spLocks noGrp="1"/>
          </p:cNvSpPr>
          <p:nvPr>
            <p:ph type="ftr" sz="quarter" idx="11"/>
          </p:nvPr>
        </p:nvSpPr>
        <p:spPr/>
        <p:txBody>
          <a:bodyPr/>
          <a:lstStyle/>
          <a:p>
            <a:pPr>
              <a:defRPr/>
            </a:pPr>
            <a:r>
              <a:rPr lang="en-US" altLang="zh-CN"/>
              <a:t>Big Data Computing Technology, 2017 Fall</a:t>
            </a:r>
            <a:endParaRPr lang="zh-CN" altLang="en-US"/>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graphicFrame>
        <p:nvGraphicFramePr>
          <p:cNvPr id="6" name="表格 5"/>
          <p:cNvGraphicFramePr>
            <a:graphicFrameLocks noGrp="1"/>
          </p:cNvGraphicFramePr>
          <p:nvPr/>
        </p:nvGraphicFramePr>
        <p:xfrm>
          <a:off x="685800" y="1219200"/>
          <a:ext cx="7543799" cy="1803400"/>
        </p:xfrm>
        <a:graphic>
          <a:graphicData uri="http://schemas.openxmlformats.org/drawingml/2006/table">
            <a:tbl>
              <a:tblPr firstRow="1" bandRow="1">
                <a:tableStyleId>{F2DE63D5-997A-4646-A377-4702673A728D}</a:tableStyleId>
              </a:tblPr>
              <a:tblGrid>
                <a:gridCol w="2662517"/>
                <a:gridCol w="1996888"/>
                <a:gridCol w="2884394"/>
              </a:tblGrid>
              <a:tr h="812800">
                <a:tc>
                  <a:txBody>
                    <a:bodyPr/>
                    <a:lstStyle/>
                    <a:p>
                      <a:pPr algn="ctr"/>
                      <a:r>
                        <a:rPr lang="zh-CN" altLang="en-US" dirty="0"/>
                        <a:t>大数据计算系统</a:t>
                      </a:r>
                      <a:endParaRPr lang="zh-CN" altLang="en-US" dirty="0"/>
                    </a:p>
                  </a:txBody>
                  <a:tcPr anchor="ctr"/>
                </a:tc>
                <a:tc>
                  <a:txBody>
                    <a:bodyPr/>
                    <a:lstStyle/>
                    <a:p>
                      <a:pPr algn="ctr"/>
                      <a:r>
                        <a:rPr lang="zh-CN" altLang="en-US" dirty="0"/>
                        <a:t>传统开发系统</a:t>
                      </a:r>
                      <a:endParaRPr lang="zh-CN" altLang="en-US" dirty="0"/>
                    </a:p>
                  </a:txBody>
                  <a:tcPr anchor="ctr"/>
                </a:tc>
                <a:tc>
                  <a:txBody>
                    <a:bodyPr/>
                    <a:lstStyle/>
                    <a:p>
                      <a:pPr algn="ctr"/>
                      <a:r>
                        <a:rPr lang="zh-CN" altLang="en-US" dirty="0"/>
                        <a:t>优势</a:t>
                      </a:r>
                      <a:endParaRPr lang="zh-CN" altLang="en-US" dirty="0"/>
                    </a:p>
                  </a:txBody>
                  <a:tcPr anchor="ctr"/>
                </a:tc>
              </a:tr>
              <a:tr h="990600">
                <a:tc>
                  <a:txBody>
                    <a:bodyPr/>
                    <a:lstStyle/>
                    <a:p>
                      <a:pPr algn="ctr"/>
                      <a:r>
                        <a:rPr lang="zh-CN" altLang="zh-CN" sz="1800" b="1" kern="1200" dirty="0">
                          <a:solidFill>
                            <a:schemeClr val="tx1"/>
                          </a:solidFill>
                          <a:effectLst/>
                          <a:latin typeface="+mn-lt"/>
                          <a:ea typeface="+mn-ea"/>
                          <a:cs typeface="+mn-cs"/>
                        </a:rPr>
                        <a:t>多层次的分层结构</a:t>
                      </a:r>
                      <a:endParaRPr lang="zh-CN" altLang="en-US" dirty="0"/>
                    </a:p>
                  </a:txBody>
                  <a:tcPr anchor="ctr"/>
                </a:tc>
                <a:tc>
                  <a:txBody>
                    <a:bodyPr/>
                    <a:lstStyle/>
                    <a:p>
                      <a:pPr algn="ctr"/>
                      <a:r>
                        <a:rPr lang="zh-CN" altLang="zh-CN" sz="1800" b="1" kern="1200" dirty="0">
                          <a:solidFill>
                            <a:schemeClr val="tx1"/>
                          </a:solidFill>
                          <a:effectLst/>
                          <a:latin typeface="+mn-lt"/>
                          <a:ea typeface="+mn-ea"/>
                          <a:cs typeface="+mn-cs"/>
                        </a:rPr>
                        <a:t>基于某一平台和某一标准的线性结构</a:t>
                      </a:r>
                      <a:endParaRPr lang="zh-CN" altLang="en-US" dirty="0"/>
                    </a:p>
                  </a:txBody>
                  <a:tcPr anchor="ctr"/>
                </a:tc>
                <a:tc>
                  <a:txBody>
                    <a:bodyPr/>
                    <a:lstStyle/>
                    <a:p>
                      <a:pPr algn="ctr"/>
                      <a:r>
                        <a:rPr lang="zh-CN" altLang="zh-CN" sz="1800" kern="1200" dirty="0">
                          <a:solidFill>
                            <a:schemeClr val="tx1"/>
                          </a:solidFill>
                          <a:effectLst/>
                          <a:latin typeface="+mn-lt"/>
                          <a:ea typeface="+mn-ea"/>
                          <a:cs typeface="+mn-cs"/>
                        </a:rPr>
                        <a:t>在同一平台上尽可能多的兼容或集成不同的软件开发工具</a:t>
                      </a:r>
                      <a:endParaRPr lang="zh-CN" altLang="en-US" dirty="0"/>
                    </a:p>
                  </a:txBody>
                  <a:tcPr anchor="ctr"/>
                </a:tc>
              </a:tr>
            </a:tbl>
          </a:graphicData>
        </a:graphic>
      </p:graphicFrame>
      <p:pic>
        <p:nvPicPr>
          <p:cNvPr id="7" name="图片 6"/>
          <p:cNvPicPr>
            <a:picLocks noChangeAspect="1"/>
          </p:cNvPicPr>
          <p:nvPr/>
        </p:nvPicPr>
        <p:blipFill>
          <a:blip r:embed="rId1" cstate="print"/>
          <a:stretch>
            <a:fillRect/>
          </a:stretch>
        </p:blipFill>
        <p:spPr>
          <a:xfrm>
            <a:off x="152400" y="3216275"/>
            <a:ext cx="6560080" cy="3505200"/>
          </a:xfrm>
          <a:prstGeom prst="rect">
            <a:avLst/>
          </a:prstGeom>
        </p:spPr>
      </p:pic>
      <p:sp>
        <p:nvSpPr>
          <p:cNvPr id="3" name="文本框 2"/>
          <p:cNvSpPr txBox="1"/>
          <p:nvPr/>
        </p:nvSpPr>
        <p:spPr>
          <a:xfrm>
            <a:off x="7010400" y="3577352"/>
            <a:ext cx="1981200" cy="2585323"/>
          </a:xfrm>
          <a:prstGeom prst="rect">
            <a:avLst/>
          </a:prstGeom>
          <a:noFill/>
        </p:spPr>
        <p:txBody>
          <a:bodyPr wrap="square" rtlCol="0">
            <a:spAutoFit/>
          </a:bodyPr>
          <a:lstStyle/>
          <a:p>
            <a:r>
              <a:rPr lang="zh-CN" altLang="en-US" dirty="0"/>
              <a:t>大数据计算需要处理数据类型和数据源的复杂性和大数据应用的多样性，决定了大数据技术更多倾向于采用开放式标准和开放式架构</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81000"/>
            <a:ext cx="8229600" cy="1143000"/>
          </a:xfrm>
        </p:spPr>
        <p:txBody>
          <a:bodyPr/>
          <a:lstStyle/>
          <a:p>
            <a:r>
              <a:rPr lang="en-US" altLang="zh-CN" dirty="0">
                <a:latin typeface="+mj-ea"/>
              </a:rPr>
              <a:t>1.2.4 </a:t>
            </a:r>
            <a:r>
              <a:rPr lang="zh-CN" altLang="en-US" dirty="0">
                <a:latin typeface="+mj-ea"/>
              </a:rPr>
              <a:t>大数据计算技术标准</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7" name="文本框 6"/>
          <p:cNvSpPr txBox="1"/>
          <p:nvPr/>
        </p:nvSpPr>
        <p:spPr>
          <a:xfrm>
            <a:off x="2057400" y="1600200"/>
            <a:ext cx="6629400" cy="4091869"/>
          </a:xfrm>
          <a:prstGeom prst="rect">
            <a:avLst/>
          </a:prstGeom>
        </p:spPr>
        <p:txBody>
          <a:bodyPr vert="horz" lIns="91440" tIns="45720" rIns="91440" bIns="45720" rtlCol="0">
            <a:normAutofit lnSpcReduction="10000"/>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b="1" dirty="0">
                <a:latin typeface="+mj-ea"/>
              </a:rPr>
              <a:t>大数据计算技术标准</a:t>
            </a:r>
            <a:endParaRPr lang="en-US" altLang="zh-CN" b="1" dirty="0"/>
          </a:p>
          <a:p>
            <a:r>
              <a:rPr lang="zh-CN" altLang="zh-CN" dirty="0"/>
              <a:t>大数据技术架构参考模型</a:t>
            </a:r>
            <a:endParaRPr lang="en-US" altLang="zh-CN" dirty="0"/>
          </a:p>
          <a:p>
            <a:r>
              <a:rPr lang="zh-CN" altLang="en-US" dirty="0"/>
              <a:t>大数据计算体系主要角色</a:t>
            </a:r>
            <a:endParaRPr lang="en-US" altLang="zh-CN" dirty="0"/>
          </a:p>
          <a:p>
            <a:r>
              <a:rPr lang="zh-CN" altLang="zh-CN" dirty="0"/>
              <a:t>大数据标准体系框架</a:t>
            </a:r>
            <a:endParaRPr lang="en-US" altLang="zh-CN" dirty="0"/>
          </a:p>
          <a:p>
            <a:pPr marL="0" indent="0">
              <a:spcBef>
                <a:spcPts val="1800"/>
              </a:spcBef>
              <a:buNone/>
            </a:pPr>
            <a:r>
              <a:rPr lang="zh-CN" altLang="en-US" b="1" dirty="0"/>
              <a:t>大数据计算模式</a:t>
            </a:r>
            <a:endParaRPr lang="en-US" altLang="zh-CN" b="1" dirty="0"/>
          </a:p>
          <a:p>
            <a:r>
              <a:rPr lang="zh-CN" altLang="en-US" dirty="0"/>
              <a:t>主要计算模式</a:t>
            </a:r>
            <a:endParaRPr lang="en-US" altLang="zh-CN" dirty="0"/>
          </a:p>
          <a:p>
            <a:r>
              <a:rPr lang="zh-CN" altLang="en-US" dirty="0"/>
              <a:t>各计算模式特性与优劣</a:t>
            </a:r>
            <a:endParaRPr lang="en-US" altLang="zh-CN" dirty="0"/>
          </a:p>
          <a:p>
            <a:r>
              <a:rPr lang="zh-CN" altLang="en-US" dirty="0"/>
              <a:t>大规模并行处理模式</a:t>
            </a:r>
            <a:endParaRPr lang="en-US" altLang="zh-CN" dirty="0"/>
          </a:p>
          <a:p>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2" name="矩形 1"/>
          <p:cNvSpPr/>
          <p:nvPr/>
        </p:nvSpPr>
        <p:spPr>
          <a:xfrm>
            <a:off x="571498" y="76200"/>
            <a:ext cx="8077201" cy="2243050"/>
          </a:xfrm>
          <a:prstGeom prst="rect">
            <a:avLst/>
          </a:prstGeom>
        </p:spPr>
        <p:txBody>
          <a:bodyPr wrap="square">
            <a:spAutoFit/>
          </a:bodyPr>
          <a:lstStyle/>
          <a:p>
            <a:pPr>
              <a:lnSpc>
                <a:spcPct val="150000"/>
              </a:lnSpc>
            </a:pPr>
            <a:r>
              <a:rPr lang="zh-CN" altLang="en-US" sz="2400" dirty="0">
                <a:latin typeface="微软雅黑" panose="020B0503020204020204" charset="-122"/>
                <a:ea typeface="微软雅黑" panose="020B0503020204020204" charset="-122"/>
                <a:cs typeface="Times New Roman" panose="02020603050405020304" pitchFamily="18" charset="0"/>
              </a:rPr>
              <a:t>大数据标准工作组结合</a:t>
            </a:r>
            <a:r>
              <a:rPr lang="en-US" sz="2400" dirty="0">
                <a:latin typeface="微软雅黑" panose="020B0503020204020204" charset="-122"/>
                <a:ea typeface="微软雅黑" panose="020B0503020204020204" charset="-122"/>
              </a:rPr>
              <a:t>NIST</a:t>
            </a:r>
            <a:r>
              <a:rPr lang="zh-CN" altLang="en-US" sz="2400" dirty="0">
                <a:latin typeface="微软雅黑" panose="020B0503020204020204" charset="-122"/>
                <a:ea typeface="微软雅黑" panose="020B0503020204020204" charset="-122"/>
                <a:cs typeface="Times New Roman" panose="02020603050405020304" pitchFamily="18" charset="0"/>
              </a:rPr>
              <a:t>（美国国家标准技术研究所）和</a:t>
            </a:r>
            <a:r>
              <a:rPr lang="en-US" sz="2400" dirty="0">
                <a:latin typeface="微软雅黑" panose="020B0503020204020204" charset="-122"/>
                <a:ea typeface="微软雅黑" panose="020B0503020204020204" charset="-122"/>
              </a:rPr>
              <a:t>ISO/IEC JTC 1/SC 32</a:t>
            </a:r>
            <a:r>
              <a:rPr lang="zh-CN" altLang="en-US" sz="2400" dirty="0">
                <a:latin typeface="微软雅黑" panose="020B0503020204020204" charset="-122"/>
                <a:ea typeface="微软雅黑" panose="020B0503020204020204" charset="-122"/>
                <a:cs typeface="Times New Roman" panose="02020603050405020304" pitchFamily="18" charset="0"/>
              </a:rPr>
              <a:t>数据管理和交换分技术委员会的研究成果，制定并发布了</a:t>
            </a:r>
            <a:r>
              <a:rPr lang="en-US" sz="2400" dirty="0">
                <a:latin typeface="微软雅黑" panose="020B0503020204020204" charset="-122"/>
                <a:ea typeface="微软雅黑" panose="020B0503020204020204" charset="-122"/>
              </a:rPr>
              <a:t>GB/T 35589-2017</a:t>
            </a:r>
            <a:r>
              <a:rPr lang="en-US" altLang="zh-CN" sz="2400" dirty="0">
                <a:latin typeface="微软雅黑" panose="020B0503020204020204" charset="-122"/>
                <a:ea typeface="微软雅黑" panose="020B0503020204020204" charset="-122"/>
                <a:cs typeface="Times New Roman" panose="02020603050405020304" pitchFamily="18" charset="0"/>
              </a:rPr>
              <a:t>《</a:t>
            </a: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信息技术</a:t>
            </a:r>
            <a:r>
              <a:rPr lang="zh-CN" altLang="en-US" sz="2400" dirty="0">
                <a:solidFill>
                  <a:srgbClr val="FF0000"/>
                </a:solidFill>
                <a:latin typeface="微软雅黑" panose="020B0503020204020204" charset="-122"/>
                <a:ea typeface="微软雅黑" panose="020B0503020204020204" charset="-122"/>
              </a:rPr>
              <a:t> </a:t>
            </a: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大数据</a:t>
            </a:r>
            <a:r>
              <a:rPr lang="zh-CN" altLang="en-US" sz="2400" dirty="0">
                <a:solidFill>
                  <a:srgbClr val="FF0000"/>
                </a:solidFill>
                <a:latin typeface="微软雅黑" panose="020B0503020204020204" charset="-122"/>
                <a:ea typeface="微软雅黑" panose="020B0503020204020204" charset="-122"/>
              </a:rPr>
              <a:t> </a:t>
            </a: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技术参考模型</a:t>
            </a:r>
            <a:r>
              <a:rPr lang="en-US" altLang="zh-CN" sz="2400" dirty="0">
                <a:latin typeface="微软雅黑" panose="020B0503020204020204" charset="-122"/>
                <a:ea typeface="微软雅黑" panose="020B0503020204020204" charset="-122"/>
                <a:cs typeface="Times New Roman" panose="02020603050405020304" pitchFamily="18" charset="0"/>
              </a:rPr>
              <a:t>》</a:t>
            </a:r>
            <a:r>
              <a:rPr lang="zh-CN" altLang="en-US" sz="2400" dirty="0">
                <a:latin typeface="微软雅黑" panose="020B0503020204020204" charset="-122"/>
                <a:ea typeface="微软雅黑" panose="020B0503020204020204" charset="-122"/>
                <a:cs typeface="Times New Roman" panose="02020603050405020304" pitchFamily="18" charset="0"/>
              </a:rPr>
              <a:t>国家标准，给出了</a:t>
            </a: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大数据参考模型</a:t>
            </a:r>
            <a:r>
              <a:rPr lang="zh-CN" alt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4800600" y="2319250"/>
            <a:ext cx="3343090" cy="45387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图片 5" descr="p1"/>
          <p:cNvPicPr/>
          <p:nvPr/>
        </p:nvPicPr>
        <p:blipFill>
          <a:blip r:embed="rId1" cstate="print"/>
          <a:srcRect/>
          <a:stretch>
            <a:fillRect/>
          </a:stretch>
        </p:blipFill>
        <p:spPr>
          <a:xfrm>
            <a:off x="685800" y="0"/>
            <a:ext cx="7619715" cy="5479346"/>
          </a:xfrm>
          <a:prstGeom prst="rect">
            <a:avLst/>
          </a:prstGeom>
          <a:noFill/>
          <a:ln w="9525">
            <a:noFill/>
            <a:miter lim="800000"/>
            <a:headEnd/>
            <a:tailEnd/>
          </a:ln>
        </p:spPr>
      </p:pic>
      <p:sp>
        <p:nvSpPr>
          <p:cNvPr id="3" name="矩形 2"/>
          <p:cNvSpPr/>
          <p:nvPr/>
        </p:nvSpPr>
        <p:spPr>
          <a:xfrm>
            <a:off x="914400" y="5687015"/>
            <a:ext cx="7239000" cy="461665"/>
          </a:xfrm>
          <a:prstGeom prst="rect">
            <a:avLst/>
          </a:prstGeom>
        </p:spPr>
        <p:txBody>
          <a:bodyPr wrap="square">
            <a:spAutoFit/>
          </a:bodyPr>
          <a:lstStyle/>
          <a:p>
            <a:r>
              <a:rPr lang="zh-CN" altLang="en-US" sz="2400" dirty="0">
                <a:latin typeface="微软雅黑" panose="020B0503020204020204" charset="-122"/>
                <a:ea typeface="微软雅黑" panose="020B0503020204020204" charset="-122"/>
                <a:cs typeface="Times New Roman" panose="02020603050405020304" pitchFamily="18" charset="0"/>
              </a:rPr>
              <a:t>一个概念体系，二个价值链维度</a:t>
            </a:r>
            <a:endParaRPr lang="en-US" sz="2400" dirty="0">
              <a:latin typeface="微软雅黑" panose="020B0503020204020204" charset="-122"/>
              <a:ea typeface="微软雅黑" panose="020B0503020204020204" charset="-122"/>
            </a:endParaRPr>
          </a:p>
        </p:txBody>
      </p:sp>
      <p:sp>
        <p:nvSpPr>
          <p:cNvPr id="7" name="矩形 6"/>
          <p:cNvSpPr/>
          <p:nvPr/>
        </p:nvSpPr>
        <p:spPr>
          <a:xfrm>
            <a:off x="533400" y="5657671"/>
            <a:ext cx="8312888" cy="1200329"/>
          </a:xfrm>
          <a:prstGeom prst="rect">
            <a:avLst/>
          </a:prstGeom>
        </p:spPr>
        <p:txBody>
          <a:bodyPr wrap="square">
            <a:spAutoFit/>
          </a:bodyPr>
          <a:lstStyle/>
          <a:p>
            <a:r>
              <a:rPr lang="zh-CN" altLang="en-US" sz="2400" dirty="0">
                <a:latin typeface="微软雅黑" panose="020B0503020204020204" charset="-122"/>
                <a:ea typeface="微软雅黑" panose="020B0503020204020204" charset="-122"/>
                <a:cs typeface="Times New Roman" panose="02020603050405020304" pitchFamily="18" charset="0"/>
              </a:rPr>
              <a:t>“</a:t>
            </a: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一个概念体系</a:t>
            </a:r>
            <a:r>
              <a:rPr lang="zh-CN" altLang="en-US" sz="2400" dirty="0">
                <a:latin typeface="微软雅黑" panose="020B0503020204020204" charset="-122"/>
                <a:ea typeface="微软雅黑" panose="020B0503020204020204" charset="-122"/>
                <a:cs typeface="Times New Roman" panose="02020603050405020304" pitchFamily="18" charset="0"/>
              </a:rPr>
              <a:t>”是指它为大数据参考架构中使用的概念提供了一个构件层级分类体系即“</a:t>
            </a: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角色活动功能组件</a:t>
            </a:r>
            <a:r>
              <a:rPr lang="zh-CN" altLang="en-US" sz="2400" dirty="0">
                <a:latin typeface="微软雅黑" panose="020B0503020204020204" charset="-122"/>
                <a:ea typeface="微软雅黑" panose="020B0503020204020204" charset="-122"/>
                <a:cs typeface="Times New Roman" panose="02020603050405020304" pitchFamily="18" charset="0"/>
              </a:rPr>
              <a:t>”，用于描述参考架构中的逻辑构件及其关系。</a:t>
            </a:r>
            <a:endParaRPr lang="en-US" sz="2400" dirty="0">
              <a:latin typeface="微软雅黑" panose="020B0503020204020204" charset="-122"/>
              <a:ea typeface="微软雅黑" panose="020B0503020204020204" charset="-122"/>
            </a:endParaRPr>
          </a:p>
        </p:txBody>
      </p:sp>
      <p:sp>
        <p:nvSpPr>
          <p:cNvPr id="8" name="矩形 7"/>
          <p:cNvSpPr/>
          <p:nvPr/>
        </p:nvSpPr>
        <p:spPr>
          <a:xfrm>
            <a:off x="533400" y="5657671"/>
            <a:ext cx="8312888" cy="461665"/>
          </a:xfrm>
          <a:prstGeom prst="rect">
            <a:avLst/>
          </a:prstGeom>
        </p:spPr>
        <p:txBody>
          <a:bodyPr wrap="square">
            <a:spAutoFit/>
          </a:bodyPr>
          <a:lstStyle/>
          <a:p>
            <a:r>
              <a:rPr lang="zh-CN" altLang="en-US" sz="2400" dirty="0">
                <a:latin typeface="微软雅黑" panose="020B0503020204020204" charset="-122"/>
                <a:ea typeface="微软雅黑" panose="020B0503020204020204" charset="-122"/>
                <a:cs typeface="Times New Roman" panose="02020603050405020304" pitchFamily="18" charset="0"/>
              </a:rPr>
              <a:t>“二个价值链维度”分别为“</a:t>
            </a:r>
            <a:r>
              <a:rPr lang="en-US" altLang="zh-CN" sz="2400" dirty="0">
                <a:solidFill>
                  <a:srgbClr val="FF0000"/>
                </a:solidFill>
                <a:latin typeface="微软雅黑" panose="020B0503020204020204" charset="-122"/>
                <a:ea typeface="微软雅黑" panose="020B0503020204020204" charset="-122"/>
                <a:cs typeface="Times New Roman" panose="02020603050405020304" pitchFamily="18" charset="0"/>
              </a:rPr>
              <a:t>IT</a:t>
            </a: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价值链</a:t>
            </a:r>
            <a:r>
              <a:rPr lang="zh-CN" altLang="en-US" sz="2400" dirty="0">
                <a:latin typeface="微软雅黑" panose="020B0503020204020204" charset="-122"/>
                <a:ea typeface="微软雅黑" panose="020B0503020204020204" charset="-122"/>
                <a:cs typeface="Times New Roman" panose="02020603050405020304" pitchFamily="18" charset="0"/>
              </a:rPr>
              <a:t>”和“</a:t>
            </a: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信息价值链</a:t>
            </a:r>
            <a:r>
              <a:rPr lang="zh-CN" altLang="en-US" sz="2400" dirty="0">
                <a:latin typeface="微软雅黑" panose="020B0503020204020204" charset="-122"/>
                <a:ea typeface="微软雅黑" panose="020B0503020204020204" charset="-122"/>
                <a:cs typeface="Times New Roman" panose="02020603050405020304" pitchFamily="18" charset="0"/>
              </a:rPr>
              <a:t>”</a:t>
            </a:r>
            <a:endParaRPr lang="en-US" sz="2400" dirty="0">
              <a:latin typeface="微软雅黑" panose="020B0503020204020204" charset="-122"/>
              <a:ea typeface="微软雅黑" panose="020B0503020204020204" charset="-122"/>
            </a:endParaRPr>
          </a:p>
        </p:txBody>
      </p:sp>
      <p:sp>
        <p:nvSpPr>
          <p:cNvPr id="10" name="矩形 9"/>
          <p:cNvSpPr/>
          <p:nvPr/>
        </p:nvSpPr>
        <p:spPr>
          <a:xfrm>
            <a:off x="533400" y="5657671"/>
            <a:ext cx="8153400" cy="1015663"/>
          </a:xfrm>
          <a:prstGeom prst="rect">
            <a:avLst/>
          </a:prstGeom>
        </p:spPr>
        <p:txBody>
          <a:bodyPr wrap="square">
            <a:spAutoFit/>
          </a:bodyPr>
          <a:lstStyle/>
          <a:p>
            <a:r>
              <a:rPr lang="zh-CN" altLang="en-US" sz="2000" b="1" dirty="0"/>
              <a:t>“</a:t>
            </a:r>
            <a:r>
              <a:rPr lang="en-US" sz="2000" b="1" dirty="0">
                <a:solidFill>
                  <a:srgbClr val="FF0000"/>
                </a:solidFill>
              </a:rPr>
              <a:t>IT</a:t>
            </a:r>
            <a:r>
              <a:rPr lang="zh-CN" altLang="en-US" sz="2000" b="1" dirty="0">
                <a:solidFill>
                  <a:srgbClr val="FF0000"/>
                </a:solidFill>
              </a:rPr>
              <a:t>价值链</a:t>
            </a:r>
            <a:r>
              <a:rPr lang="zh-CN" altLang="en-US" sz="2000" b="1" dirty="0"/>
              <a:t>”反映的是大数据作为一种新兴的数据应用范式</a:t>
            </a:r>
            <a:r>
              <a:rPr lang="zh-CN" altLang="en-US" sz="2000" b="1" dirty="0">
                <a:solidFill>
                  <a:srgbClr val="FF0000"/>
                </a:solidFill>
              </a:rPr>
              <a:t>对</a:t>
            </a:r>
            <a:r>
              <a:rPr lang="en-US" sz="2000" b="1" dirty="0">
                <a:solidFill>
                  <a:srgbClr val="FF0000"/>
                </a:solidFill>
              </a:rPr>
              <a:t>IT</a:t>
            </a:r>
            <a:r>
              <a:rPr lang="zh-CN" altLang="en-US" sz="2000" b="1" dirty="0">
                <a:solidFill>
                  <a:srgbClr val="FF0000"/>
                </a:solidFill>
              </a:rPr>
              <a:t>技术产生的新需求所带来的价值</a:t>
            </a:r>
            <a:r>
              <a:rPr lang="zh-CN" altLang="en-US" sz="2000" b="1" dirty="0"/>
              <a:t>，大数据价值通过为大数据应用提供存放和运行大数据的网络、基础设施、平台、应用工具以及其他</a:t>
            </a:r>
            <a:r>
              <a:rPr lang="en-US" sz="2000" b="1" dirty="0"/>
              <a:t>IT</a:t>
            </a:r>
            <a:r>
              <a:rPr lang="zh-CN" altLang="en-US" sz="2000" b="1" dirty="0"/>
              <a:t>服务来实现。</a:t>
            </a:r>
            <a:endParaRPr lang="en-US" sz="2800" dirty="0">
              <a:latin typeface="微软雅黑" panose="020B0503020204020204" charset="-122"/>
              <a:ea typeface="微软雅黑" panose="020B0503020204020204" charset="-122"/>
            </a:endParaRPr>
          </a:p>
        </p:txBody>
      </p:sp>
      <p:cxnSp>
        <p:nvCxnSpPr>
          <p:cNvPr id="11" name="直接箭头连接符 10"/>
          <p:cNvCxnSpPr/>
          <p:nvPr/>
        </p:nvCxnSpPr>
        <p:spPr>
          <a:xfrm flipV="1">
            <a:off x="8001000" y="304800"/>
            <a:ext cx="0" cy="5276671"/>
          </a:xfrm>
          <a:prstGeom prst="straightConnector1">
            <a:avLst/>
          </a:prstGeom>
          <a:ln w="149225">
            <a:solidFill>
              <a:srgbClr val="FF0000">
                <a:alpha val="45000"/>
              </a:srgbClr>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33400" y="5657671"/>
            <a:ext cx="8312888" cy="1015663"/>
          </a:xfrm>
          <a:prstGeom prst="rect">
            <a:avLst/>
          </a:prstGeom>
        </p:spPr>
        <p:txBody>
          <a:bodyPr wrap="square">
            <a:spAutoFit/>
          </a:bodyPr>
          <a:lstStyle/>
          <a:p>
            <a:r>
              <a:rPr lang="zh-CN" altLang="en-US" sz="2000" b="1" dirty="0"/>
              <a:t>“</a:t>
            </a:r>
            <a:r>
              <a:rPr lang="zh-CN" altLang="en-US" sz="2000" b="1" dirty="0">
                <a:solidFill>
                  <a:srgbClr val="FF0000"/>
                </a:solidFill>
              </a:rPr>
              <a:t>信息价值链</a:t>
            </a:r>
            <a:r>
              <a:rPr lang="zh-CN" altLang="en-US" sz="2000" b="1" dirty="0"/>
              <a:t>”反映的是大数据作为一种数据科学方法论</a:t>
            </a:r>
            <a:r>
              <a:rPr lang="zh-CN" altLang="en-US" sz="2000" b="1" dirty="0">
                <a:solidFill>
                  <a:srgbClr val="FF0000"/>
                </a:solidFill>
              </a:rPr>
              <a:t>对数据到知识的处理过程中所实现的信息流价值</a:t>
            </a:r>
            <a:r>
              <a:rPr lang="zh-CN" altLang="en-US" sz="2000" b="1" dirty="0"/>
              <a:t>，大数据的价值通过数据的收集、预处理、分析、可视化和访问等活动来实现</a:t>
            </a:r>
            <a:r>
              <a:rPr lang="zh-CN" altLang="en-US" sz="2000" dirty="0"/>
              <a:t>。</a:t>
            </a:r>
            <a:endParaRPr lang="en-US" sz="2800" dirty="0">
              <a:latin typeface="微软雅黑" panose="020B0503020204020204" charset="-122"/>
              <a:ea typeface="微软雅黑" panose="020B0503020204020204" charset="-122"/>
            </a:endParaRPr>
          </a:p>
        </p:txBody>
      </p:sp>
      <p:cxnSp>
        <p:nvCxnSpPr>
          <p:cNvPr id="13" name="直接箭头连接符 12"/>
          <p:cNvCxnSpPr/>
          <p:nvPr/>
        </p:nvCxnSpPr>
        <p:spPr>
          <a:xfrm>
            <a:off x="381000" y="609600"/>
            <a:ext cx="8000715" cy="1"/>
          </a:xfrm>
          <a:prstGeom prst="straightConnector1">
            <a:avLst/>
          </a:prstGeom>
          <a:ln w="149225">
            <a:solidFill>
              <a:srgbClr val="FF0000">
                <a:alpha val="45000"/>
              </a:srgb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00732" y="5704236"/>
            <a:ext cx="8009581" cy="646331"/>
          </a:xfrm>
          <a:prstGeom prst="rect">
            <a:avLst/>
          </a:prstGeom>
          <a:noFill/>
        </p:spPr>
        <p:txBody>
          <a:bodyPr wrap="square">
            <a:spAutoFit/>
          </a:bodyPr>
          <a:lstStyle/>
          <a:p>
            <a:r>
              <a:rPr lang="zh-CN" altLang="zh-CN" sz="1800" b="1" dirty="0">
                <a:effectLst/>
                <a:latin typeface="微软雅黑" panose="020B0503020204020204" charset="-122"/>
                <a:ea typeface="微软雅黑" panose="020B0503020204020204" charset="-122"/>
                <a:cs typeface="Times New Roman" panose="02020603050405020304" pitchFamily="18" charset="0"/>
              </a:rPr>
              <a:t>从构成上看</a:t>
            </a:r>
            <a:r>
              <a:rPr lang="zh-CN" altLang="zh-CN" sz="1800" dirty="0">
                <a:effectLst/>
                <a:latin typeface="微软雅黑" panose="020B0503020204020204" charset="-122"/>
                <a:ea typeface="微软雅黑" panose="020B0503020204020204" charset="-122"/>
                <a:cs typeface="Times New Roman" panose="02020603050405020304" pitchFamily="18" charset="0"/>
              </a:rPr>
              <a:t>，大数据参考架构是由一系列在</a:t>
            </a:r>
            <a:r>
              <a:rPr lang="zh-CN" altLang="zh-CN" sz="1800" b="1" dirty="0">
                <a:effectLst/>
                <a:latin typeface="微软雅黑" panose="020B0503020204020204" charset="-122"/>
                <a:ea typeface="微软雅黑" panose="020B0503020204020204" charset="-122"/>
                <a:cs typeface="Times New Roman" panose="02020603050405020304" pitchFamily="18" charset="0"/>
              </a:rPr>
              <a:t>不同概念层级上的逻辑构件</a:t>
            </a:r>
            <a:r>
              <a:rPr lang="zh-CN" altLang="zh-CN" sz="1800" dirty="0">
                <a:effectLst/>
                <a:latin typeface="微软雅黑" panose="020B0503020204020204" charset="-122"/>
                <a:ea typeface="微软雅黑" panose="020B0503020204020204" charset="-122"/>
                <a:cs typeface="Times New Roman" panose="02020603050405020304" pitchFamily="18" charset="0"/>
              </a:rPr>
              <a:t>组成的。这些逻辑构件被划分为</a:t>
            </a:r>
            <a:r>
              <a:rPr lang="zh-CN" altLang="zh-CN" sz="1800" b="1" dirty="0">
                <a:effectLst/>
                <a:latin typeface="微软雅黑" panose="020B0503020204020204" charset="-122"/>
                <a:ea typeface="微软雅黑" panose="020B0503020204020204" charset="-122"/>
                <a:cs typeface="Times New Roman" panose="02020603050405020304" pitchFamily="18" charset="0"/>
              </a:rPr>
              <a:t>三个层级，从高到低依次为角色、活动和功能组件</a:t>
            </a:r>
            <a:r>
              <a:rPr lang="zh-CN" altLang="zh-CN" sz="1800" dirty="0">
                <a:effectLst/>
                <a:latin typeface="微软雅黑" panose="020B0503020204020204" charset="-122"/>
                <a:ea typeface="微软雅黑" panose="020B0503020204020204" charset="-122"/>
                <a:cs typeface="Times New Roman" panose="02020603050405020304" pitchFamily="18" charset="0"/>
              </a:rPr>
              <a:t>。</a:t>
            </a:r>
            <a:endParaRPr lang="zh-CN" altLang="en-US" dirty="0">
              <a:latin typeface="微软雅黑" panose="020B0503020204020204" charset="-122"/>
              <a:ea typeface="微软雅黑" panose="020B0503020204020204" charset="-122"/>
            </a:endParaRPr>
          </a:p>
        </p:txBody>
      </p:sp>
      <p:sp>
        <p:nvSpPr>
          <p:cNvPr id="16" name="文本框 15"/>
          <p:cNvSpPr txBox="1"/>
          <p:nvPr/>
        </p:nvSpPr>
        <p:spPr>
          <a:xfrm>
            <a:off x="533687" y="5764676"/>
            <a:ext cx="7619713" cy="646331"/>
          </a:xfrm>
          <a:prstGeom prst="rect">
            <a:avLst/>
          </a:prstGeom>
          <a:noFill/>
        </p:spPr>
        <p:txBody>
          <a:bodyPr wrap="square">
            <a:spAutoFit/>
          </a:bodyPr>
          <a:lstStyle/>
          <a:p>
            <a:r>
              <a:rPr lang="zh-CN" altLang="zh-CN" sz="1800" b="1" dirty="0">
                <a:solidFill>
                  <a:srgbClr val="FF0000"/>
                </a:solidFill>
                <a:effectLst/>
                <a:latin typeface="微软雅黑" panose="020B0503020204020204" charset="-122"/>
                <a:ea typeface="微软雅黑" panose="020B0503020204020204" charset="-122"/>
                <a:cs typeface="Times New Roman" panose="02020603050405020304" pitchFamily="18" charset="0"/>
              </a:rPr>
              <a:t>最顶层级的逻辑构件是角色</a:t>
            </a:r>
            <a:r>
              <a:rPr lang="zh-CN" altLang="zh-CN" sz="1800" dirty="0">
                <a:effectLst/>
                <a:latin typeface="微软雅黑" panose="020B0503020204020204" charset="-122"/>
                <a:ea typeface="微软雅黑" panose="020B0503020204020204" charset="-122"/>
                <a:cs typeface="Times New Roman" panose="02020603050405020304" pitchFamily="18" charset="0"/>
              </a:rPr>
              <a:t>，包括</a:t>
            </a:r>
            <a:r>
              <a:rPr lang="zh-CN" altLang="zh-CN" sz="1800" dirty="0">
                <a:solidFill>
                  <a:srgbClr val="FF0000"/>
                </a:solidFill>
                <a:effectLst/>
                <a:latin typeface="微软雅黑" panose="020B0503020204020204" charset="-122"/>
                <a:ea typeface="微软雅黑" panose="020B0503020204020204" charset="-122"/>
                <a:cs typeface="Times New Roman" panose="02020603050405020304" pitchFamily="18" charset="0"/>
              </a:rPr>
              <a:t>系统协调者、数据提供者、大数据应用提供者、数据消费者、大数据框架提供者、安全和隐私、管理</a:t>
            </a:r>
            <a:r>
              <a:rPr lang="zh-CN" altLang="zh-CN" sz="1800" dirty="0">
                <a:effectLst/>
                <a:latin typeface="微软雅黑" panose="020B0503020204020204" charset="-122"/>
                <a:ea typeface="微软雅黑" panose="020B0503020204020204" charset="-122"/>
                <a:cs typeface="Times New Roman" panose="02020603050405020304" pitchFamily="18" charset="0"/>
              </a:rPr>
              <a:t>。</a:t>
            </a:r>
            <a:endParaRPr lang="zh-CN" altLang="en-US" dirty="0">
              <a:latin typeface="微软雅黑" panose="020B0503020204020204" charset="-122"/>
              <a:ea typeface="微软雅黑" panose="020B0503020204020204" charset="-122"/>
            </a:endParaRPr>
          </a:p>
        </p:txBody>
      </p:sp>
      <p:sp>
        <p:nvSpPr>
          <p:cNvPr id="17" name="文本框 16"/>
          <p:cNvSpPr txBox="1"/>
          <p:nvPr/>
        </p:nvSpPr>
        <p:spPr>
          <a:xfrm>
            <a:off x="533400" y="5677736"/>
            <a:ext cx="8009581" cy="646331"/>
          </a:xfrm>
          <a:prstGeom prst="rect">
            <a:avLst/>
          </a:prstGeom>
          <a:noFill/>
        </p:spPr>
        <p:txBody>
          <a:bodyPr wrap="square">
            <a:spAutoFit/>
          </a:bodyPr>
          <a:lstStyle/>
          <a:p>
            <a:r>
              <a:rPr lang="zh-CN" altLang="zh-CN" sz="1800" dirty="0">
                <a:effectLst/>
                <a:latin typeface="微软雅黑" panose="020B0503020204020204" charset="-122"/>
                <a:ea typeface="微软雅黑" panose="020B0503020204020204" charset="-122"/>
                <a:cs typeface="Times New Roman" panose="02020603050405020304" pitchFamily="18" charset="0"/>
              </a:rPr>
              <a:t>第二层级的逻辑构件是每个</a:t>
            </a:r>
            <a:r>
              <a:rPr lang="zh-CN" altLang="zh-CN" sz="1800" b="1" dirty="0">
                <a:solidFill>
                  <a:srgbClr val="FF0000"/>
                </a:solidFill>
                <a:effectLst/>
                <a:latin typeface="微软雅黑" panose="020B0503020204020204" charset="-122"/>
                <a:ea typeface="微软雅黑" panose="020B0503020204020204" charset="-122"/>
                <a:cs typeface="Times New Roman" panose="02020603050405020304" pitchFamily="18" charset="0"/>
              </a:rPr>
              <a:t>角色执行的活动</a:t>
            </a:r>
            <a:r>
              <a:rPr lang="zh-CN" altLang="zh-CN" sz="1800" dirty="0">
                <a:effectLst/>
                <a:latin typeface="微软雅黑" panose="020B0503020204020204" charset="-122"/>
                <a:ea typeface="微软雅黑" panose="020B0503020204020204" charset="-122"/>
                <a:cs typeface="Times New Roman" panose="02020603050405020304" pitchFamily="18" charset="0"/>
              </a:rPr>
              <a:t>。第三层级的逻辑构件是执行每个</a:t>
            </a:r>
            <a:r>
              <a:rPr lang="zh-CN" altLang="zh-CN" sz="1800" b="1" dirty="0">
                <a:solidFill>
                  <a:srgbClr val="FF0000"/>
                </a:solidFill>
                <a:effectLst/>
                <a:latin typeface="微软雅黑" panose="020B0503020204020204" charset="-122"/>
                <a:ea typeface="微软雅黑" panose="020B0503020204020204" charset="-122"/>
                <a:cs typeface="Times New Roman" panose="02020603050405020304" pitchFamily="18" charset="0"/>
              </a:rPr>
              <a:t>活动需要的功能组件</a:t>
            </a:r>
            <a:r>
              <a:rPr lang="zh-CN" altLang="zh-CN" sz="1800" dirty="0">
                <a:effectLst/>
                <a:latin typeface="微软雅黑" panose="020B0503020204020204" charset="-122"/>
                <a:ea typeface="微软雅黑" panose="020B0503020204020204" charset="-122"/>
                <a:cs typeface="Times New Roman" panose="02020603050405020304" pitchFamily="18" charset="0"/>
              </a:rPr>
              <a:t>。</a:t>
            </a:r>
            <a:endParaRPr lang="zh-CN" alt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7" grpId="1"/>
      <p:bldP spid="8" grpId="0"/>
      <p:bldP spid="8" grpId="1"/>
      <p:bldP spid="10" grpId="0"/>
      <p:bldP spid="10" grpId="1"/>
      <p:bldP spid="12" grpId="0"/>
      <p:bldP spid="12" grpId="1"/>
      <p:bldP spid="14" grpId="0"/>
      <p:bldP spid="14" grpId="1"/>
      <p:bldP spid="16" grpId="0"/>
      <p:bldP spid="16" grpId="1"/>
      <p:bldP spid="17" grpId="0"/>
      <p:bldP spid="17" grpId="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图片 5" descr="p1"/>
          <p:cNvPicPr/>
          <p:nvPr/>
        </p:nvPicPr>
        <p:blipFill>
          <a:blip r:embed="rId1" cstate="print"/>
          <a:srcRect/>
          <a:stretch>
            <a:fillRect/>
          </a:stretch>
        </p:blipFill>
        <p:spPr>
          <a:xfrm>
            <a:off x="685800" y="0"/>
            <a:ext cx="7619715" cy="5479346"/>
          </a:xfrm>
          <a:prstGeom prst="rect">
            <a:avLst/>
          </a:prstGeom>
          <a:noFill/>
          <a:ln w="9525">
            <a:noFill/>
            <a:miter lim="800000"/>
            <a:headEnd/>
            <a:tailEnd/>
          </a:ln>
        </p:spPr>
      </p:pic>
      <p:sp>
        <p:nvSpPr>
          <p:cNvPr id="3" name="矩形 2"/>
          <p:cNvSpPr/>
          <p:nvPr/>
        </p:nvSpPr>
        <p:spPr>
          <a:xfrm>
            <a:off x="533400" y="5561142"/>
            <a:ext cx="8312888" cy="1323439"/>
          </a:xfrm>
          <a:prstGeom prst="rect">
            <a:avLst/>
          </a:prstGeom>
        </p:spPr>
        <p:txBody>
          <a:bodyPr wrap="square">
            <a:spAutoFit/>
          </a:bodyPr>
          <a:lstStyle/>
          <a:p>
            <a:r>
              <a:rPr lang="zh-CN" altLang="en-US" sz="2000" b="1" dirty="0"/>
              <a:t>主要由商务领导人、咨询专家、数据科学家、信息系统架构师、软件架构师、安全及隐私系统架构师、网络架构师承担，其作用主要为制定策略、确定管控、架构、资源调配及商业需求，监督管理整个过程以保证上述需要得到满足。</a:t>
            </a:r>
            <a:endParaRPr lang="en-US" sz="2800" b="1" dirty="0">
              <a:latin typeface="微软雅黑" panose="020B0503020204020204" charset="-122"/>
              <a:ea typeface="微软雅黑" panose="020B0503020204020204" charset="-122"/>
            </a:endParaRPr>
          </a:p>
        </p:txBody>
      </p:sp>
      <p:sp>
        <p:nvSpPr>
          <p:cNvPr id="2" name="圆角矩形 1"/>
          <p:cNvSpPr/>
          <p:nvPr/>
        </p:nvSpPr>
        <p:spPr>
          <a:xfrm>
            <a:off x="3200400" y="838200"/>
            <a:ext cx="2362200" cy="609600"/>
          </a:xfrm>
          <a:prstGeom prst="roundRect">
            <a:avLst/>
          </a:prstGeom>
          <a:solidFill>
            <a:schemeClr val="accent3">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p:cNvSpPr/>
          <p:nvPr/>
        </p:nvSpPr>
        <p:spPr>
          <a:xfrm>
            <a:off x="533400" y="5561142"/>
            <a:ext cx="8312888" cy="1015663"/>
          </a:xfrm>
          <a:prstGeom prst="rect">
            <a:avLst/>
          </a:prstGeom>
        </p:spPr>
        <p:txBody>
          <a:bodyPr wrap="square">
            <a:spAutoFit/>
          </a:bodyPr>
          <a:lstStyle/>
          <a:p>
            <a:r>
              <a:rPr lang="zh-CN" altLang="en-US" sz="2000" b="1" dirty="0"/>
              <a:t>主要由企业、公共机构、研究科学家、搜索引擎、各种互联网应用、网络操作员以及终端用户来承担，其作用主要作为大数据计算系统外部的数据提供者或数据源。</a:t>
            </a:r>
            <a:endParaRPr lang="en-US" sz="3200" b="1" dirty="0">
              <a:latin typeface="微软雅黑" panose="020B0503020204020204" charset="-122"/>
              <a:ea typeface="微软雅黑" panose="020B0503020204020204" charset="-122"/>
            </a:endParaRPr>
          </a:p>
        </p:txBody>
      </p:sp>
      <p:sp>
        <p:nvSpPr>
          <p:cNvPr id="8" name="圆角矩形 7"/>
          <p:cNvSpPr/>
          <p:nvPr/>
        </p:nvSpPr>
        <p:spPr>
          <a:xfrm>
            <a:off x="762000" y="1143000"/>
            <a:ext cx="1447800" cy="13716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p:cNvSpPr/>
          <p:nvPr/>
        </p:nvSpPr>
        <p:spPr>
          <a:xfrm>
            <a:off x="533400" y="5561142"/>
            <a:ext cx="8312888" cy="1015663"/>
          </a:xfrm>
          <a:prstGeom prst="rect">
            <a:avLst/>
          </a:prstGeom>
        </p:spPr>
        <p:txBody>
          <a:bodyPr wrap="square">
            <a:spAutoFit/>
          </a:bodyPr>
          <a:lstStyle/>
          <a:p>
            <a:r>
              <a:rPr lang="zh-CN" altLang="en-US" sz="2000" b="1" dirty="0"/>
              <a:t>由应用系统专家、平台专家及咨询顾问来承担，其作用主要为完成系统协调者所定义的数据生命周期中的各个阶段任务及安全和隐私要求，把通用的大数据技术框架转化为针对实际的数据分析系统。</a:t>
            </a:r>
            <a:endParaRPr lang="en-US" sz="3200" b="1" dirty="0">
              <a:latin typeface="微软雅黑" panose="020B0503020204020204" charset="-122"/>
              <a:ea typeface="微软雅黑" panose="020B0503020204020204" charset="-122"/>
            </a:endParaRPr>
          </a:p>
        </p:txBody>
      </p:sp>
      <p:sp>
        <p:nvSpPr>
          <p:cNvPr id="10" name="圆角矩形 9"/>
          <p:cNvSpPr/>
          <p:nvPr/>
        </p:nvSpPr>
        <p:spPr>
          <a:xfrm>
            <a:off x="3314557" y="1371600"/>
            <a:ext cx="2362200" cy="5334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p:cNvSpPr/>
          <p:nvPr/>
        </p:nvSpPr>
        <p:spPr>
          <a:xfrm>
            <a:off x="381000" y="5525701"/>
            <a:ext cx="8534400" cy="1323439"/>
          </a:xfrm>
          <a:prstGeom prst="rect">
            <a:avLst/>
          </a:prstGeom>
        </p:spPr>
        <p:txBody>
          <a:bodyPr wrap="square">
            <a:spAutoFit/>
          </a:bodyPr>
          <a:lstStyle/>
          <a:p>
            <a:r>
              <a:rPr lang="zh-CN" altLang="en-US" sz="2000" b="1" dirty="0"/>
              <a:t>包括计算机集群、数据中心、云平台提供者等，其作用主要为提供大数据计算系统所需要的各类资源，包括基础设施（处理器、网络带宽、存储空间、运维系统等）、数据平台（物理存储设备、文件系统）以及计算处理框架（各类数据建模、分析、计算处理、应用开发</a:t>
            </a:r>
            <a:r>
              <a:rPr lang="en-US" altLang="zh-CN" sz="2000" b="1" dirty="0"/>
              <a:t>SDK</a:t>
            </a:r>
            <a:r>
              <a:rPr lang="zh-CN" altLang="en-US" sz="2000" b="1" dirty="0"/>
              <a:t>或服务等）。</a:t>
            </a:r>
            <a:endParaRPr lang="en-US" sz="3200" b="1" dirty="0">
              <a:latin typeface="微软雅黑" panose="020B0503020204020204" charset="-122"/>
              <a:ea typeface="微软雅黑" panose="020B0503020204020204" charset="-122"/>
            </a:endParaRPr>
          </a:p>
        </p:txBody>
      </p:sp>
      <p:sp>
        <p:nvSpPr>
          <p:cNvPr id="12" name="圆角矩形 11"/>
          <p:cNvSpPr/>
          <p:nvPr/>
        </p:nvSpPr>
        <p:spPr>
          <a:xfrm>
            <a:off x="3124200" y="2472973"/>
            <a:ext cx="2590800" cy="5334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p:cNvSpPr/>
          <p:nvPr/>
        </p:nvSpPr>
        <p:spPr>
          <a:xfrm>
            <a:off x="381000" y="5525701"/>
            <a:ext cx="8534400" cy="1323439"/>
          </a:xfrm>
          <a:prstGeom prst="rect">
            <a:avLst/>
          </a:prstGeom>
        </p:spPr>
        <p:txBody>
          <a:bodyPr wrap="square">
            <a:spAutoFit/>
          </a:bodyPr>
          <a:lstStyle/>
          <a:p>
            <a:r>
              <a:rPr lang="zh-CN" altLang="en-US" sz="2000" b="1" dirty="0"/>
              <a:t>包括终端用户、研究人员、其他应用及系统等从大数据处理获得价值输出的一方。在处理过程中，数据提供者把源数据输入给大数据应用提供者，后者完成对数据的计算处理后，把使用价值加入到输出结果中，这就是数据消费者获得的数据。</a:t>
            </a:r>
            <a:endParaRPr lang="en-US" sz="3200" b="1" dirty="0">
              <a:latin typeface="微软雅黑" panose="020B0503020204020204" charset="-122"/>
              <a:ea typeface="微软雅黑" panose="020B0503020204020204" charset="-122"/>
            </a:endParaRPr>
          </a:p>
        </p:txBody>
      </p:sp>
      <p:sp>
        <p:nvSpPr>
          <p:cNvPr id="14" name="圆角矩形 13"/>
          <p:cNvSpPr/>
          <p:nvPr/>
        </p:nvSpPr>
        <p:spPr>
          <a:xfrm>
            <a:off x="6858000" y="1143000"/>
            <a:ext cx="762000" cy="13716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圆角矩形 14"/>
          <p:cNvSpPr/>
          <p:nvPr/>
        </p:nvSpPr>
        <p:spPr>
          <a:xfrm>
            <a:off x="990600" y="1143000"/>
            <a:ext cx="5791200" cy="1295400"/>
          </a:xfrm>
          <a:prstGeom prst="roundRect">
            <a:avLst/>
          </a:prstGeom>
          <a:solidFill>
            <a:schemeClr val="accent5">
              <a:lumMod val="60000"/>
              <a:lumOff val="40000"/>
              <a:alpha val="30000"/>
            </a:schemeClr>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p:cNvSpPr/>
          <p:nvPr/>
        </p:nvSpPr>
        <p:spPr>
          <a:xfrm>
            <a:off x="381000" y="5525701"/>
            <a:ext cx="8534400" cy="1015663"/>
          </a:xfrm>
          <a:prstGeom prst="rect">
            <a:avLst/>
          </a:prstGeom>
        </p:spPr>
        <p:txBody>
          <a:bodyPr wrap="square">
            <a:spAutoFit/>
          </a:bodyPr>
          <a:lstStyle/>
          <a:p>
            <a:r>
              <a:rPr lang="zh-CN" altLang="en-US" sz="2000" b="1" dirty="0"/>
              <a:t>涉及到大数据参考架构的各个方面，在系统协调者制定策略、定义需求、审查过程中都需要考虑安全和隐私需要，大数据应用提供者和框架提供者在开发、部署和运营过程中也必须考虑这一问题。</a:t>
            </a:r>
            <a:endParaRPr lang="en-US" sz="3200" b="1" dirty="0">
              <a:latin typeface="微软雅黑" panose="020B0503020204020204" charset="-122"/>
              <a:ea typeface="微软雅黑" panose="020B0503020204020204" charset="-122"/>
            </a:endParaRPr>
          </a:p>
        </p:txBody>
      </p:sp>
      <p:sp>
        <p:nvSpPr>
          <p:cNvPr id="17" name="圆角矩形 16"/>
          <p:cNvSpPr/>
          <p:nvPr/>
        </p:nvSpPr>
        <p:spPr>
          <a:xfrm>
            <a:off x="6858000" y="3505200"/>
            <a:ext cx="609600" cy="12954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p:cNvSpPr/>
          <p:nvPr/>
        </p:nvSpPr>
        <p:spPr>
          <a:xfrm>
            <a:off x="381000" y="5525701"/>
            <a:ext cx="8534400" cy="707886"/>
          </a:xfrm>
          <a:prstGeom prst="rect">
            <a:avLst/>
          </a:prstGeom>
        </p:spPr>
        <p:txBody>
          <a:bodyPr wrap="square">
            <a:spAutoFit/>
          </a:bodyPr>
          <a:lstStyle/>
          <a:p>
            <a:r>
              <a:rPr lang="zh-CN" altLang="en-US" sz="2000" b="1" dirty="0"/>
              <a:t>大数据的</a:t>
            </a:r>
            <a:r>
              <a:rPr lang="en-US" altLang="zh-CN" sz="2000" b="1" dirty="0"/>
              <a:t>4V</a:t>
            </a:r>
            <a:r>
              <a:rPr lang="zh-CN" altLang="en-US" sz="2000" b="1" dirty="0"/>
              <a:t>特点需要一个多功能的数据存储、处理及管理平台，以应对系统或数据相关的管理需求，分为系统管理和数据生命周期管理两类。</a:t>
            </a:r>
            <a:endParaRPr lang="en-US" sz="3200" b="1" dirty="0">
              <a:latin typeface="微软雅黑" panose="020B0503020204020204" charset="-122"/>
              <a:ea typeface="微软雅黑" panose="020B0503020204020204" charset="-122"/>
            </a:endParaRPr>
          </a:p>
        </p:txBody>
      </p:sp>
      <p:sp>
        <p:nvSpPr>
          <p:cNvPr id="19" name="圆角矩形 18"/>
          <p:cNvSpPr/>
          <p:nvPr/>
        </p:nvSpPr>
        <p:spPr>
          <a:xfrm>
            <a:off x="7315200" y="3559424"/>
            <a:ext cx="609600" cy="1295400"/>
          </a:xfrm>
          <a:prstGeom prst="roundRect">
            <a:avLst/>
          </a:prstGeom>
          <a:solidFill>
            <a:schemeClr val="accent3">
              <a:alpha val="3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P spid="7" grpId="0"/>
      <p:bldP spid="7" grpId="1"/>
      <p:bldP spid="8" grpId="0" animBg="1"/>
      <p:bldP spid="8" grpId="1" animBg="1"/>
      <p:bldP spid="9" grpId="0"/>
      <p:bldP spid="9" grpId="1"/>
      <p:bldP spid="10" grpId="0" animBg="1"/>
      <p:bldP spid="10" grpId="1" animBg="1"/>
      <p:bldP spid="11" grpId="0"/>
      <p:bldP spid="11" grpId="1"/>
      <p:bldP spid="12" grpId="0" animBg="1"/>
      <p:bldP spid="12" grpId="1" animBg="1"/>
      <p:bldP spid="13" grpId="0"/>
      <p:bldP spid="13" grpId="1"/>
      <p:bldP spid="14" grpId="0" animBg="1"/>
      <p:bldP spid="14" grpId="1" animBg="1"/>
      <p:bldP spid="15" grpId="0" animBg="1"/>
      <p:bldP spid="15" grpId="1" animBg="1"/>
      <p:bldP spid="16" grpId="0"/>
      <p:bldP spid="16" grpId="1"/>
      <p:bldP spid="17" grpId="0" animBg="1"/>
      <p:bldP spid="17" grpId="1" animBg="1"/>
      <p:bldP spid="18" grpId="0"/>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73664" y="5792829"/>
            <a:ext cx="2133600" cy="365125"/>
          </a:xfrm>
        </p:spPr>
        <p:txBody>
          <a:bodyPr/>
          <a:lstStyle/>
          <a:p>
            <a:pPr>
              <a:defRPr/>
            </a:pPr>
            <a:fld id="{F6A1FFB0-C415-44D1-9D5D-2AB1F317462C}" type="slidenum">
              <a:rPr lang="zh-CN" altLang="en-US" smtClean="0"/>
            </a:fld>
            <a:endParaRPr lang="zh-CN" altLang="en-US"/>
          </a:p>
        </p:txBody>
      </p:sp>
      <p:pic>
        <p:nvPicPr>
          <p:cNvPr id="6" name="图片 5"/>
          <p:cNvPicPr/>
          <p:nvPr/>
        </p:nvPicPr>
        <p:blipFill>
          <a:blip r:embed="rId1" cstate="print"/>
          <a:srcRect/>
          <a:stretch>
            <a:fillRect/>
          </a:stretch>
        </p:blipFill>
        <p:spPr>
          <a:xfrm>
            <a:off x="152400" y="762000"/>
            <a:ext cx="8839199" cy="4876800"/>
          </a:xfrm>
          <a:prstGeom prst="rect">
            <a:avLst/>
          </a:prstGeom>
          <a:noFill/>
          <a:ln w="9525">
            <a:noFill/>
            <a:miter lim="800000"/>
            <a:headEnd/>
            <a:tailEnd/>
          </a:ln>
        </p:spPr>
      </p:pic>
      <p:sp>
        <p:nvSpPr>
          <p:cNvPr id="7" name="矩形 6"/>
          <p:cNvSpPr/>
          <p:nvPr/>
        </p:nvSpPr>
        <p:spPr>
          <a:xfrm>
            <a:off x="3200400" y="146306"/>
            <a:ext cx="2339102" cy="461665"/>
          </a:xfrm>
          <a:prstGeom prst="rect">
            <a:avLst/>
          </a:prstGeom>
        </p:spPr>
        <p:txBody>
          <a:bodyPr wrap="none">
            <a:spAutoFit/>
          </a:bodyPr>
          <a:lstStyle/>
          <a:p>
            <a:r>
              <a:rPr lang="zh-CN" altLang="zh-CN" sz="2400" kern="100" dirty="0">
                <a:latin typeface="微软雅黑" panose="020B0503020204020204" charset="-122"/>
                <a:ea typeface="微软雅黑" panose="020B0503020204020204" charset="-122"/>
                <a:cs typeface="Times New Roman" panose="02020603050405020304" pitchFamily="18" charset="0"/>
              </a:rPr>
              <a:t>大数据标准体系</a:t>
            </a:r>
            <a:endParaRPr lang="zh-CN" altLang="en-US" sz="2400" dirty="0">
              <a:latin typeface="微软雅黑" panose="020B0503020204020204" charset="-122"/>
              <a:ea typeface="微软雅黑" panose="020B0503020204020204" charset="-122"/>
            </a:endParaRPr>
          </a:p>
        </p:txBody>
      </p:sp>
      <p:sp>
        <p:nvSpPr>
          <p:cNvPr id="2" name="矩形 1"/>
          <p:cNvSpPr/>
          <p:nvPr/>
        </p:nvSpPr>
        <p:spPr>
          <a:xfrm>
            <a:off x="173664" y="5792829"/>
            <a:ext cx="8741735" cy="923330"/>
          </a:xfrm>
          <a:prstGeom prst="rect">
            <a:avLst/>
          </a:prstGeom>
        </p:spPr>
        <p:txBody>
          <a:bodyPr wrap="square">
            <a:spAutoFit/>
          </a:bodyPr>
          <a:lstStyle/>
          <a:p>
            <a:pPr>
              <a:lnSpc>
                <a:spcPct val="150000"/>
              </a:lnSpc>
            </a:pPr>
            <a:r>
              <a:rPr lang="zh-CN" altLang="en-US" dirty="0">
                <a:latin typeface="微软雅黑" panose="020B0503020204020204" charset="-122"/>
                <a:ea typeface="微软雅黑" panose="020B0503020204020204" charset="-122"/>
                <a:cs typeface="Times New Roman" panose="02020603050405020304" pitchFamily="18" charset="0"/>
              </a:rPr>
              <a:t>在大数据技术框架的基础上，结合数据全周期管理和数据自身标准化特点，可以形成</a:t>
            </a:r>
            <a:r>
              <a:rPr lang="zh-CN" altLang="en-US" dirty="0">
                <a:solidFill>
                  <a:srgbClr val="FF0000"/>
                </a:solidFill>
                <a:latin typeface="微软雅黑" panose="020B0503020204020204" charset="-122"/>
                <a:ea typeface="微软雅黑" panose="020B0503020204020204" charset="-122"/>
                <a:cs typeface="Times New Roman" panose="02020603050405020304" pitchFamily="18" charset="0"/>
              </a:rPr>
              <a:t>大数据标准体系</a:t>
            </a:r>
            <a:r>
              <a:rPr lang="zh-CN" altLang="en-US" dirty="0">
                <a:latin typeface="微软雅黑" panose="020B0503020204020204" charset="-122"/>
                <a:ea typeface="微软雅黑" panose="020B0503020204020204" charset="-122"/>
                <a:cs typeface="Times New Roman" panose="02020603050405020304" pitchFamily="18" charset="0"/>
              </a:rPr>
              <a:t>。</a:t>
            </a:r>
            <a:endParaRPr lang="en-US" dirty="0">
              <a:latin typeface="微软雅黑" panose="020B0503020204020204" charset="-122"/>
              <a:ea typeface="微软雅黑" panose="020B0503020204020204" charset="-122"/>
            </a:endParaRPr>
          </a:p>
        </p:txBody>
      </p:sp>
      <p:sp>
        <p:nvSpPr>
          <p:cNvPr id="8" name="矩形 7"/>
          <p:cNvSpPr/>
          <p:nvPr/>
        </p:nvSpPr>
        <p:spPr>
          <a:xfrm>
            <a:off x="173664" y="5792829"/>
            <a:ext cx="8741735" cy="45890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charset="-122"/>
                <a:ea typeface="微软雅黑" panose="020B0503020204020204" charset="-122"/>
                <a:cs typeface="Times New Roman" panose="02020603050405020304" pitchFamily="18" charset="0"/>
              </a:rPr>
              <a:t>基础标准</a:t>
            </a:r>
            <a:r>
              <a:rPr lang="zh-CN" altLang="en-US" dirty="0">
                <a:latin typeface="微软雅黑" panose="020B0503020204020204" charset="-122"/>
                <a:ea typeface="微软雅黑" panose="020B0503020204020204" charset="-122"/>
                <a:cs typeface="Times New Roman" panose="02020603050405020304" pitchFamily="18" charset="0"/>
              </a:rPr>
              <a:t>：为整个标准体系提供包括总则、术语和参考模型等基础性标准。</a:t>
            </a:r>
            <a:endParaRPr lang="en-US" dirty="0">
              <a:latin typeface="微软雅黑" panose="020B0503020204020204" charset="-122"/>
              <a:ea typeface="微软雅黑" panose="020B0503020204020204" charset="-122"/>
            </a:endParaRPr>
          </a:p>
        </p:txBody>
      </p:sp>
      <p:sp>
        <p:nvSpPr>
          <p:cNvPr id="9" name="矩形 8"/>
          <p:cNvSpPr/>
          <p:nvPr/>
        </p:nvSpPr>
        <p:spPr>
          <a:xfrm>
            <a:off x="173664" y="5792829"/>
            <a:ext cx="8741735" cy="45890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charset="-122"/>
                <a:ea typeface="微软雅黑" panose="020B0503020204020204" charset="-122"/>
                <a:cs typeface="Times New Roman" panose="02020603050405020304" pitchFamily="18" charset="0"/>
              </a:rPr>
              <a:t>数据处理标准</a:t>
            </a:r>
            <a:r>
              <a:rPr lang="zh-CN" altLang="en-US" dirty="0">
                <a:latin typeface="微软雅黑" panose="020B0503020204020204" charset="-122"/>
                <a:ea typeface="微软雅黑" panose="020B0503020204020204" charset="-122"/>
                <a:cs typeface="Times New Roman" panose="02020603050405020304" pitchFamily="18" charset="0"/>
              </a:rPr>
              <a:t>：数据处理类标准包含数据整理、数据分析和数据访问三种类型的标准。</a:t>
            </a:r>
            <a:endParaRPr lang="en-US" dirty="0">
              <a:latin typeface="微软雅黑" panose="020B0503020204020204" charset="-122"/>
              <a:ea typeface="微软雅黑" panose="020B0503020204020204" charset="-122"/>
            </a:endParaRPr>
          </a:p>
        </p:txBody>
      </p:sp>
      <p:sp>
        <p:nvSpPr>
          <p:cNvPr id="10" name="矩形 9"/>
          <p:cNvSpPr/>
          <p:nvPr/>
        </p:nvSpPr>
        <p:spPr>
          <a:xfrm>
            <a:off x="173664" y="5792829"/>
            <a:ext cx="8741735" cy="45890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charset="-122"/>
                <a:ea typeface="微软雅黑" panose="020B0503020204020204" charset="-122"/>
              </a:rPr>
              <a:t>数据安全标准</a:t>
            </a:r>
            <a:r>
              <a:rPr lang="zh-CN" altLang="en-US" dirty="0">
                <a:latin typeface="微软雅黑" panose="020B0503020204020204" charset="-122"/>
                <a:ea typeface="微软雅黑" panose="020B0503020204020204" charset="-122"/>
              </a:rPr>
              <a:t>：主要包括通用要求、隐私保护两类标准。</a:t>
            </a:r>
            <a:endParaRPr lang="en-US" dirty="0">
              <a:latin typeface="微软雅黑" panose="020B0503020204020204" charset="-122"/>
              <a:ea typeface="微软雅黑" panose="020B0503020204020204" charset="-122"/>
            </a:endParaRPr>
          </a:p>
        </p:txBody>
      </p:sp>
      <p:sp>
        <p:nvSpPr>
          <p:cNvPr id="11" name="矩形 10"/>
          <p:cNvSpPr/>
          <p:nvPr/>
        </p:nvSpPr>
        <p:spPr>
          <a:xfrm>
            <a:off x="173664" y="5792829"/>
            <a:ext cx="8741735" cy="923330"/>
          </a:xfrm>
          <a:prstGeom prst="rect">
            <a:avLst/>
          </a:prstGeom>
        </p:spPr>
        <p:txBody>
          <a:bodyPr wrap="square">
            <a:spAutoFit/>
          </a:bodyPr>
          <a:lstStyle/>
          <a:p>
            <a:pPr>
              <a:lnSpc>
                <a:spcPct val="150000"/>
              </a:lnSpc>
            </a:pPr>
            <a:r>
              <a:rPr lang="zh-CN" altLang="en-US" dirty="0">
                <a:solidFill>
                  <a:srgbClr val="FF0000"/>
                </a:solidFill>
                <a:latin typeface="微软雅黑" panose="020B0503020204020204" charset="-122"/>
                <a:ea typeface="微软雅黑" panose="020B0503020204020204" charset="-122"/>
              </a:rPr>
              <a:t>数据质量标准</a:t>
            </a:r>
            <a:r>
              <a:rPr lang="zh-CN" altLang="en-US" dirty="0">
                <a:latin typeface="微软雅黑" panose="020B0503020204020204" charset="-122"/>
                <a:ea typeface="微软雅黑" panose="020B0503020204020204" charset="-122"/>
              </a:rPr>
              <a:t>：针对数据质量提出具体的管理要求和相应的指标要求，确保数据在产生、存储、交换和使用等各个环节中的质量，并对数据全生命周期进行规范化管理。</a:t>
            </a:r>
            <a:endParaRPr lang="en-US" dirty="0">
              <a:latin typeface="微软雅黑" panose="020B0503020204020204" charset="-122"/>
              <a:ea typeface="微软雅黑" panose="020B0503020204020204" charset="-122"/>
            </a:endParaRPr>
          </a:p>
        </p:txBody>
      </p:sp>
      <p:sp>
        <p:nvSpPr>
          <p:cNvPr id="12" name="矩形 11"/>
          <p:cNvSpPr/>
          <p:nvPr/>
        </p:nvSpPr>
        <p:spPr>
          <a:xfrm>
            <a:off x="173664" y="5792829"/>
            <a:ext cx="8741735" cy="458908"/>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charset="-122"/>
                <a:ea typeface="微软雅黑" panose="020B0503020204020204" charset="-122"/>
              </a:rPr>
              <a:t>产品和平台标准</a:t>
            </a:r>
            <a:r>
              <a:rPr lang="zh-CN" altLang="en-US" dirty="0">
                <a:latin typeface="微软雅黑" panose="020B0503020204020204" charset="-122"/>
                <a:ea typeface="微软雅黑" panose="020B0503020204020204" charset="-122"/>
              </a:rPr>
              <a:t>：该类标准主要针对大数据相关技术产品和应用平台进行规范。</a:t>
            </a:r>
            <a:endParaRPr lang="en-US" dirty="0">
              <a:latin typeface="微软雅黑" panose="020B0503020204020204" charset="-122"/>
              <a:ea typeface="微软雅黑" panose="020B0503020204020204" charset="-122"/>
            </a:endParaRPr>
          </a:p>
        </p:txBody>
      </p:sp>
      <p:sp>
        <p:nvSpPr>
          <p:cNvPr id="13" name="矩形 12"/>
          <p:cNvSpPr/>
          <p:nvPr/>
        </p:nvSpPr>
        <p:spPr>
          <a:xfrm>
            <a:off x="173664" y="5792829"/>
            <a:ext cx="8741735" cy="874407"/>
          </a:xfrm>
          <a:prstGeom prst="rect">
            <a:avLst/>
          </a:prstGeom>
        </p:spPr>
        <p:txBody>
          <a:bodyPr wrap="square">
            <a:spAutoFit/>
          </a:bodyPr>
          <a:lstStyle/>
          <a:p>
            <a:pPr>
              <a:lnSpc>
                <a:spcPct val="150000"/>
              </a:lnSpc>
            </a:pPr>
            <a:r>
              <a:rPr lang="zh-CN" altLang="en-US" b="1" dirty="0">
                <a:solidFill>
                  <a:srgbClr val="FF0000"/>
                </a:solidFill>
                <a:latin typeface="微软雅黑" panose="020B0503020204020204" charset="-122"/>
                <a:ea typeface="微软雅黑" panose="020B0503020204020204" charset="-122"/>
              </a:rPr>
              <a:t>应用和服务标准</a:t>
            </a:r>
            <a:r>
              <a:rPr lang="zh-CN" altLang="en-US" dirty="0">
                <a:latin typeface="微软雅黑" panose="020B0503020204020204" charset="-122"/>
                <a:ea typeface="微软雅黑" panose="020B0503020204020204" charset="-122"/>
              </a:rPr>
              <a:t>：主要是针对大数据所能提供的应用和服务从技术、功能、开发、维护和管理等方面进行规范。</a:t>
            </a:r>
            <a:endParaRPr lang="en-US"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8" grpId="1"/>
      <p:bldP spid="9" grpId="0"/>
      <p:bldP spid="9" grpId="1"/>
      <p:bldP spid="10" grpId="0"/>
      <p:bldP spid="10" grpId="1"/>
      <p:bldP spid="11" grpId="0"/>
      <p:bldP spid="11" grpId="1"/>
      <p:bldP spid="12" grpId="0"/>
      <p:bldP spid="12" grpId="1"/>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81000"/>
            <a:ext cx="8229600" cy="1143000"/>
          </a:xfrm>
        </p:spPr>
        <p:txBody>
          <a:bodyPr/>
          <a:lstStyle/>
          <a:p>
            <a:r>
              <a:rPr lang="en-US" altLang="zh-CN" dirty="0">
                <a:latin typeface="+mj-ea"/>
              </a:rPr>
              <a:t>1.3 </a:t>
            </a:r>
            <a:r>
              <a:rPr lang="zh-CN" altLang="en-US" dirty="0">
                <a:latin typeface="+mj-ea"/>
              </a:rPr>
              <a:t>云计算概念</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7" name="TextBox 7"/>
          <p:cNvSpPr txBox="1">
            <a:spLocks noChangeArrowheads="1"/>
          </p:cNvSpPr>
          <p:nvPr/>
        </p:nvSpPr>
        <p:spPr bwMode="auto">
          <a:xfrm>
            <a:off x="914400" y="1524000"/>
            <a:ext cx="7215187" cy="523875"/>
          </a:xfrm>
          <a:prstGeom prst="rect">
            <a:avLst/>
          </a:prstGeom>
          <a:noFill/>
          <a:ln w="9525">
            <a:noFill/>
            <a:miter lim="800000"/>
          </a:ln>
        </p:spPr>
        <p:txBody>
          <a:bodyPr>
            <a:spAutoFit/>
          </a:bodyPr>
          <a:lstStyle/>
          <a:p>
            <a:r>
              <a:rPr lang="en-US" altLang="zh-CN" sz="2800" dirty="0">
                <a:ea typeface="宋体" panose="02010600030101010101" pitchFamily="2" charset="-122"/>
              </a:rPr>
              <a:t>What is Cloud Computing?</a:t>
            </a:r>
            <a:endParaRPr lang="zh-CN" altLang="en-US" sz="2800" dirty="0">
              <a:ea typeface="宋体" panose="02010600030101010101" pitchFamily="2" charset="-122"/>
            </a:endParaRPr>
          </a:p>
        </p:txBody>
      </p:sp>
      <p:sp>
        <p:nvSpPr>
          <p:cNvPr id="8" name="矩形 9"/>
          <p:cNvSpPr>
            <a:spLocks noChangeArrowheads="1"/>
          </p:cNvSpPr>
          <p:nvPr/>
        </p:nvSpPr>
        <p:spPr bwMode="auto">
          <a:xfrm>
            <a:off x="914400" y="5029200"/>
            <a:ext cx="7500937" cy="1200329"/>
          </a:xfrm>
          <a:prstGeom prst="rect">
            <a:avLst/>
          </a:prstGeom>
          <a:noFill/>
          <a:ln w="9525">
            <a:noFill/>
            <a:miter lim="800000"/>
          </a:ln>
        </p:spPr>
        <p:txBody>
          <a:bodyPr>
            <a:spAutoFit/>
          </a:bodyPr>
          <a:lstStyle/>
          <a:p>
            <a:r>
              <a:rPr lang="zh-CN" altLang="en-US" sz="2400" dirty="0">
                <a:ea typeface="宋体" panose="02010600030101010101" pitchFamily="2" charset="-122"/>
              </a:rPr>
              <a:t>       云计算是一种商业计算模型。它将计算任务分布在大量计算机构成的</a:t>
            </a:r>
            <a:r>
              <a:rPr lang="zh-CN" altLang="en-US" sz="2400" dirty="0">
                <a:solidFill>
                  <a:srgbClr val="FF0000"/>
                </a:solidFill>
                <a:ea typeface="宋体" panose="02010600030101010101" pitchFamily="2" charset="-122"/>
              </a:rPr>
              <a:t>资源池</a:t>
            </a:r>
            <a:r>
              <a:rPr lang="zh-CN" altLang="en-US" sz="2400" dirty="0">
                <a:ea typeface="宋体" panose="02010600030101010101" pitchFamily="2" charset="-122"/>
              </a:rPr>
              <a:t>上，使各种应用系统能够根据需要获取计算力、存储空间和各种软件服务 </a:t>
            </a:r>
            <a:r>
              <a:rPr lang="en-US" altLang="zh-CN" sz="2400" dirty="0">
                <a:ea typeface="宋体" panose="02010600030101010101" pitchFamily="2" charset="-122"/>
              </a:rPr>
              <a:t>--- </a:t>
            </a:r>
            <a:r>
              <a:rPr lang="zh-CN" altLang="en-US" sz="2400" i="1" dirty="0">
                <a:ea typeface="宋体" panose="02010600030101010101" pitchFamily="2" charset="-122"/>
              </a:rPr>
              <a:t>刘鹏</a:t>
            </a:r>
            <a:endParaRPr lang="zh-CN" altLang="en-US" sz="2400" i="1" dirty="0">
              <a:ea typeface="宋体" panose="02010600030101010101" pitchFamily="2" charset="-122"/>
            </a:endParaRPr>
          </a:p>
        </p:txBody>
      </p:sp>
      <p:sp>
        <p:nvSpPr>
          <p:cNvPr id="9" name="矩形 10"/>
          <p:cNvSpPr>
            <a:spLocks noChangeArrowheads="1"/>
          </p:cNvSpPr>
          <p:nvPr/>
        </p:nvSpPr>
        <p:spPr bwMode="auto">
          <a:xfrm>
            <a:off x="914400" y="2238375"/>
            <a:ext cx="7848600" cy="2677656"/>
          </a:xfrm>
          <a:prstGeom prst="rect">
            <a:avLst/>
          </a:prstGeom>
          <a:noFill/>
          <a:ln w="9525">
            <a:noFill/>
            <a:miter lim="800000"/>
          </a:ln>
        </p:spPr>
        <p:txBody>
          <a:bodyPr wrap="square">
            <a:spAutoFit/>
          </a:bodyPr>
          <a:lstStyle/>
          <a:p>
            <a:r>
              <a:rPr lang="en-US" altLang="zh-CN" sz="2400" dirty="0">
                <a:ea typeface="宋体" panose="02010600030101010101" pitchFamily="2" charset="-122"/>
              </a:rPr>
              <a:t>       Cloud computing is a model for enabling ubiquitous, convenient, on-demand network access to </a:t>
            </a:r>
            <a:r>
              <a:rPr lang="en-US" altLang="zh-CN" sz="2400" dirty="0">
                <a:solidFill>
                  <a:srgbClr val="FF0000"/>
                </a:solidFill>
                <a:ea typeface="宋体" panose="02010600030101010101" pitchFamily="2" charset="-122"/>
              </a:rPr>
              <a:t>a shared pool of configurable computing resources</a:t>
            </a:r>
            <a:r>
              <a:rPr lang="en-US" altLang="zh-CN" sz="2400" dirty="0">
                <a:ea typeface="宋体" panose="02010600030101010101" pitchFamily="2" charset="-122"/>
              </a:rPr>
              <a:t> (e.g., networks, servers, storage, applications, and services) that can be rapidly provisioned and released with minimal management effort or service provider interaction  --- </a:t>
            </a:r>
            <a:r>
              <a:rPr lang="en-US" altLang="zh-CN" sz="2400" i="1" dirty="0">
                <a:ea typeface="宋体" panose="02010600030101010101" pitchFamily="2" charset="-122"/>
              </a:rPr>
              <a:t>NIST</a:t>
            </a:r>
            <a:endParaRPr lang="zh-CN" altLang="en-US" sz="2400" i="1" dirty="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81000"/>
            <a:ext cx="8229600" cy="1143000"/>
          </a:xfrm>
        </p:spPr>
        <p:txBody>
          <a:bodyPr/>
          <a:lstStyle/>
          <a:p>
            <a:r>
              <a:rPr lang="zh-CN" altLang="en-US" sz="3600" b="1" dirty="0">
                <a:latin typeface="+mj-ea"/>
              </a:rPr>
              <a:t>云计算系统架构</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4" name="Picture 2" descr="File:Cloud computing.svg">
            <a:hlinkClick r:id="rId1"/>
          </p:cNvPr>
          <p:cNvPicPr>
            <a:picLocks noChangeAspect="1" noChangeArrowheads="1"/>
          </p:cNvPicPr>
          <p:nvPr/>
        </p:nvPicPr>
        <p:blipFill>
          <a:blip r:embed="rId2" cstate="print"/>
          <a:srcRect/>
          <a:stretch>
            <a:fillRect/>
          </a:stretch>
        </p:blipFill>
        <p:spPr bwMode="auto">
          <a:xfrm>
            <a:off x="1571625" y="1071563"/>
            <a:ext cx="6305550" cy="54911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1"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ln>
        </p:spPr>
        <p:txBody>
          <a:bodyPr wrap="square" numCol="1" anchorCtr="0" compatLnSpc="1"/>
          <a:lstStyle/>
          <a:p>
            <a:pPr fontAlgn="base">
              <a:spcBef>
                <a:spcPct val="0"/>
              </a:spcBef>
              <a:spcAft>
                <a:spcPct val="0"/>
              </a:spcAft>
              <a:defRPr/>
            </a:pPr>
            <a:fld id="{CF5978FF-D4FC-4715-A344-21D65E2247B8}" type="slidenum">
              <a:rPr lang="zh-CN" altLang="en-US" smtClean="0">
                <a:solidFill>
                  <a:srgbClr val="002060"/>
                </a:solidFill>
              </a:rPr>
            </a:fld>
            <a:endParaRPr lang="zh-CN" altLang="en-US">
              <a:solidFill>
                <a:srgbClr val="002060"/>
              </a:solidFill>
            </a:endParaRPr>
          </a:p>
        </p:txBody>
      </p:sp>
      <p:sp>
        <p:nvSpPr>
          <p:cNvPr id="4103" name="TextBox 12"/>
          <p:cNvSpPr txBox="1">
            <a:spLocks noChangeArrowheads="1"/>
          </p:cNvSpPr>
          <p:nvPr/>
        </p:nvSpPr>
        <p:spPr bwMode="auto">
          <a:xfrm>
            <a:off x="381000" y="1313630"/>
            <a:ext cx="4191000" cy="5015091"/>
          </a:xfrm>
          <a:prstGeom prst="rect">
            <a:avLst/>
          </a:prstGeom>
          <a:noFill/>
          <a:ln w="9525">
            <a:noFill/>
            <a:miter lim="800000"/>
          </a:ln>
        </p:spPr>
        <p:txBody>
          <a:bodyPr wrap="square">
            <a:spAutoFit/>
          </a:bodyPr>
          <a:lstStyle/>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大数据概念</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大数据计算体系</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数据采集与建模</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大数据分析算法</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大数据处理技术</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数据可视化</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en-US" altLang="zh-CN" sz="2400" b="1" dirty="0">
                <a:solidFill>
                  <a:srgbClr val="002060"/>
                </a:solidFill>
                <a:latin typeface="Calibri" panose="020F0502020204030204" pitchFamily="34" charset="0"/>
              </a:rPr>
              <a:t> </a:t>
            </a:r>
            <a:r>
              <a:rPr lang="en-US" altLang="zh-CN" sz="2400" b="1" dirty="0" err="1">
                <a:solidFill>
                  <a:srgbClr val="002060"/>
                </a:solidFill>
                <a:latin typeface="Calibri" panose="020F0502020204030204" pitchFamily="34" charset="0"/>
              </a:rPr>
              <a:t>Hadoop</a:t>
            </a:r>
            <a:r>
              <a:rPr lang="zh-CN" altLang="en-US" sz="2400" b="1" dirty="0">
                <a:solidFill>
                  <a:srgbClr val="002060"/>
                </a:solidFill>
                <a:latin typeface="Calibri" panose="020F0502020204030204" pitchFamily="34" charset="0"/>
              </a:rPr>
              <a:t>计算体系</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en-US" altLang="zh-CN" sz="2400" b="1" dirty="0">
                <a:solidFill>
                  <a:srgbClr val="002060"/>
                </a:solidFill>
                <a:latin typeface="Calibri" panose="020F0502020204030204" pitchFamily="34" charset="0"/>
              </a:rPr>
              <a:t> HDFS/</a:t>
            </a:r>
            <a:r>
              <a:rPr lang="en-US" altLang="zh-CN" sz="2400" b="1" dirty="0" err="1">
                <a:solidFill>
                  <a:srgbClr val="002060"/>
                </a:solidFill>
                <a:latin typeface="Calibri" panose="020F0502020204030204" pitchFamily="34" charset="0"/>
              </a:rPr>
              <a:t>HBase</a:t>
            </a:r>
            <a:r>
              <a:rPr lang="zh-CN" altLang="en-US" sz="2400" b="1" dirty="0">
                <a:solidFill>
                  <a:srgbClr val="002060"/>
                </a:solidFill>
                <a:latin typeface="Calibri" panose="020F0502020204030204" pitchFamily="34" charset="0"/>
              </a:rPr>
              <a:t>存储架构</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en-US" altLang="zh-CN" sz="2400" b="1" dirty="0">
                <a:solidFill>
                  <a:srgbClr val="002060"/>
                </a:solidFill>
                <a:latin typeface="Calibri" panose="020F0502020204030204" pitchFamily="34" charset="0"/>
              </a:rPr>
              <a:t> </a:t>
            </a:r>
            <a:r>
              <a:rPr lang="en-US" altLang="zh-CN" sz="2400" b="1" dirty="0" err="1">
                <a:solidFill>
                  <a:srgbClr val="002060"/>
                </a:solidFill>
                <a:latin typeface="Calibri" panose="020F0502020204030204" pitchFamily="34" charset="0"/>
              </a:rPr>
              <a:t>MapReduce</a:t>
            </a:r>
            <a:r>
              <a:rPr lang="zh-CN" altLang="en-US" sz="2400" b="1" dirty="0">
                <a:solidFill>
                  <a:srgbClr val="002060"/>
                </a:solidFill>
                <a:latin typeface="Calibri" panose="020F0502020204030204" pitchFamily="34" charset="0"/>
              </a:rPr>
              <a:t>计算模型</a:t>
            </a:r>
            <a:endParaRPr lang="en-US" altLang="zh-CN" sz="2400" b="1" dirty="0">
              <a:solidFill>
                <a:srgbClr val="002060"/>
              </a:solidFill>
              <a:latin typeface="Calibri" panose="020F0502020204030204" pitchFamily="34" charset="0"/>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ln>
        </p:spPr>
        <p:txBody>
          <a:bodyPr wrap="square">
            <a:spAutoFit/>
          </a:bodyPr>
          <a:lstStyle/>
          <a:p>
            <a:r>
              <a:rPr lang="zh-CN" altLang="en-US" sz="3600" b="1" dirty="0">
                <a:solidFill>
                  <a:srgbClr val="002060"/>
                </a:solidFill>
                <a:latin typeface="Calibri" panose="020F0502020204030204" pitchFamily="34" charset="0"/>
              </a:rPr>
              <a:t>课程内容</a:t>
            </a:r>
            <a:endParaRPr lang="zh-CN" altLang="en-US" sz="3600" b="1" dirty="0">
              <a:solidFill>
                <a:srgbClr val="002060"/>
              </a:solidFill>
              <a:latin typeface="Calibri" panose="020F0502020204030204" pitchFamily="34" charset="0"/>
            </a:endParaRPr>
          </a:p>
        </p:txBody>
      </p:sp>
      <p:sp>
        <p:nvSpPr>
          <p:cNvPr id="8" name="TextBox 12"/>
          <p:cNvSpPr txBox="1">
            <a:spLocks noChangeArrowheads="1"/>
          </p:cNvSpPr>
          <p:nvPr/>
        </p:nvSpPr>
        <p:spPr bwMode="auto">
          <a:xfrm>
            <a:off x="4343400" y="1313630"/>
            <a:ext cx="4191000" cy="3907095"/>
          </a:xfrm>
          <a:prstGeom prst="rect">
            <a:avLst/>
          </a:prstGeom>
          <a:noFill/>
          <a:ln w="9525">
            <a:noFill/>
            <a:miter lim="800000"/>
          </a:ln>
        </p:spPr>
        <p:txBody>
          <a:bodyPr wrap="square">
            <a:spAutoFit/>
          </a:bodyPr>
          <a:lstStyle/>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图并行计算框架</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流计算</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zh-CN" altLang="en-US" sz="2400" b="1" dirty="0">
                <a:solidFill>
                  <a:srgbClr val="002060"/>
                </a:solidFill>
                <a:latin typeface="Calibri" panose="020F0502020204030204" pitchFamily="34" charset="0"/>
              </a:rPr>
              <a:t> 内存计算</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云计算概念</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云计算架构</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云系统开发技术</a:t>
            </a:r>
            <a:endParaRPr lang="en-US" altLang="zh-CN" sz="2400" b="1" dirty="0">
              <a:solidFill>
                <a:srgbClr val="002060"/>
              </a:solidFill>
              <a:latin typeface="Calibri" panose="020F0502020204030204" pitchFamily="34" charset="0"/>
            </a:endParaRPr>
          </a:p>
          <a:p>
            <a:pPr lvl="2">
              <a:lnSpc>
                <a:spcPct val="150000"/>
              </a:lnSpc>
              <a:buFont typeface="Arial" panose="020B0604020202020204" pitchFamily="34" charset="0"/>
              <a:buChar char="•"/>
            </a:pPr>
            <a:r>
              <a:rPr lang="en-US" altLang="zh-CN" sz="2400" b="1" dirty="0">
                <a:solidFill>
                  <a:srgbClr val="002060"/>
                </a:solidFill>
                <a:latin typeface="Calibri" panose="020F0502020204030204" pitchFamily="34" charset="0"/>
              </a:rPr>
              <a:t> </a:t>
            </a:r>
            <a:r>
              <a:rPr lang="zh-CN" altLang="en-US" sz="2400" b="1" dirty="0">
                <a:solidFill>
                  <a:srgbClr val="002060"/>
                </a:solidFill>
                <a:latin typeface="Calibri" panose="020F0502020204030204" pitchFamily="34" charset="0"/>
              </a:rPr>
              <a:t>开源云计算平台</a:t>
            </a:r>
            <a:endParaRPr lang="en-US" altLang="zh-CN" sz="2400" b="1" dirty="0">
              <a:solidFill>
                <a:srgbClr val="002060"/>
              </a:solidFill>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8"/>
          <p:cNvSpPr>
            <a:spLocks noChangeArrowheads="1"/>
          </p:cNvSpPr>
          <p:nvPr/>
        </p:nvSpPr>
        <p:spPr bwMode="auto">
          <a:xfrm rot="-2386888">
            <a:off x="4727575" y="3409950"/>
            <a:ext cx="2268538" cy="660400"/>
          </a:xfrm>
          <a:prstGeom prst="notchedRightArrow">
            <a:avLst>
              <a:gd name="adj1" fmla="val 50000"/>
              <a:gd name="adj2" fmla="val 42175"/>
            </a:avLst>
          </a:prstGeom>
          <a:solidFill>
            <a:srgbClr val="0070C0"/>
          </a:solidFill>
          <a:ln>
            <a:noFill/>
          </a:ln>
          <a:effectLst>
            <a:prstShdw prst="shdw17" dist="17961" dir="2700000">
              <a:srgbClr val="004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099" name="Text Box 15"/>
          <p:cNvSpPr txBox="1">
            <a:spLocks noChangeArrowheads="1"/>
          </p:cNvSpPr>
          <p:nvPr/>
        </p:nvSpPr>
        <p:spPr bwMode="auto">
          <a:xfrm>
            <a:off x="1249363" y="6118225"/>
            <a:ext cx="2149475" cy="403225"/>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个人电脑：</a:t>
            </a:r>
            <a:r>
              <a:rPr kumimoji="0" lang="en-US" altLang="zh-CN"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80</a:t>
            </a: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年中期</a:t>
            </a:r>
            <a:endPar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endParaRPr>
          </a:p>
        </p:txBody>
      </p:sp>
      <p:sp>
        <p:nvSpPr>
          <p:cNvPr id="4100" name="Text Box 16"/>
          <p:cNvSpPr txBox="1">
            <a:spLocks noChangeArrowheads="1"/>
          </p:cNvSpPr>
          <p:nvPr/>
        </p:nvSpPr>
        <p:spPr bwMode="auto">
          <a:xfrm>
            <a:off x="3652838" y="4606925"/>
            <a:ext cx="2074862" cy="447675"/>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互联网：</a:t>
            </a:r>
            <a:r>
              <a:rPr kumimoji="0" lang="en-US" altLang="zh-CN"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90</a:t>
            </a: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年代初</a:t>
            </a:r>
            <a:endPar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endParaRPr>
          </a:p>
        </p:txBody>
      </p:sp>
      <p:sp>
        <p:nvSpPr>
          <p:cNvPr id="4101" name="Text Box 17"/>
          <p:cNvSpPr txBox="1">
            <a:spLocks noChangeArrowheads="1"/>
          </p:cNvSpPr>
          <p:nvPr/>
        </p:nvSpPr>
        <p:spPr bwMode="auto">
          <a:xfrm>
            <a:off x="6019800" y="2398713"/>
            <a:ext cx="2157413" cy="53498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rPr>
              <a:t>云计算：从现在开始</a:t>
            </a:r>
            <a:endParaRPr kumimoji="0" lang="zh-CN" altLang="en-US" sz="1600" b="1" i="1" u="none" strike="noStrike" kern="1200" cap="none" spc="0" normalizeH="0" baseline="0" noProof="0">
              <a:ln>
                <a:noFill/>
              </a:ln>
              <a:solidFill>
                <a:prstClr val="white"/>
              </a:solidFill>
              <a:effectLst/>
              <a:uLnTx/>
              <a:uFillTx/>
              <a:latin typeface="Arial" panose="020B0604020202020204" pitchFamily="34" charset="0"/>
              <a:ea typeface="仿宋_GB2312" pitchFamily="1" charset="-122"/>
              <a:cs typeface="+mn-cs"/>
            </a:endParaRPr>
          </a:p>
        </p:txBody>
      </p:sp>
      <p:sp>
        <p:nvSpPr>
          <p:cNvPr id="4102" name="AutoShape 7"/>
          <p:cNvSpPr>
            <a:spLocks noChangeArrowheads="1"/>
          </p:cNvSpPr>
          <p:nvPr/>
        </p:nvSpPr>
        <p:spPr bwMode="auto">
          <a:xfrm rot="-1849794">
            <a:off x="2520950" y="5280025"/>
            <a:ext cx="1581150" cy="549275"/>
          </a:xfrm>
          <a:prstGeom prst="notchedRightArrow">
            <a:avLst>
              <a:gd name="adj1" fmla="val 50000"/>
              <a:gd name="adj2" fmla="val 60451"/>
            </a:avLst>
          </a:prstGeom>
          <a:solidFill>
            <a:srgbClr val="00B0F0"/>
          </a:solidFill>
          <a:ln>
            <a:noFill/>
          </a:ln>
          <a:effectLst>
            <a:prstShdw prst="shdw17" dist="17961" dir="2700000">
              <a:srgbClr val="004D99"/>
            </a:prst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3" name="TextBox 72"/>
          <p:cNvSpPr txBox="1">
            <a:spLocks noChangeArrowheads="1"/>
          </p:cNvSpPr>
          <p:nvPr/>
        </p:nvSpPr>
        <p:spPr bwMode="auto">
          <a:xfrm>
            <a:off x="6223000" y="3844925"/>
            <a:ext cx="1798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C00000"/>
                </a:solidFill>
                <a:effectLst/>
                <a:uLnTx/>
                <a:uFillTx/>
                <a:latin typeface="楷体_GB2312" pitchFamily="49" charset="-122"/>
                <a:ea typeface="楷体_GB2312" pitchFamily="49" charset="-122"/>
                <a:cs typeface="+mn-cs"/>
              </a:rPr>
              <a:t>移动互联网</a:t>
            </a:r>
            <a:endParaRPr kumimoji="0" lang="zh-CN" altLang="en-US" sz="2000" b="1" i="0" u="none" strike="noStrike" kern="1200" cap="none" spc="0" normalizeH="0" baseline="0" noProof="0">
              <a:ln>
                <a:noFill/>
              </a:ln>
              <a:solidFill>
                <a:srgbClr val="C00000"/>
              </a:solidFill>
              <a:effectLst/>
              <a:uLnTx/>
              <a:uFillTx/>
              <a:latin typeface="楷体_GB2312" pitchFamily="49" charset="-122"/>
              <a:ea typeface="楷体_GB2312" pitchFamily="49" charset="-122"/>
              <a:cs typeface="+mn-cs"/>
            </a:endParaRPr>
          </a:p>
        </p:txBody>
      </p:sp>
      <p:sp>
        <p:nvSpPr>
          <p:cNvPr id="4104" name="TextBox 74"/>
          <p:cNvSpPr txBox="1">
            <a:spLocks noChangeArrowheads="1"/>
          </p:cNvSpPr>
          <p:nvPr/>
        </p:nvSpPr>
        <p:spPr bwMode="auto">
          <a:xfrm>
            <a:off x="7737475" y="3000375"/>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C00000"/>
                </a:solidFill>
                <a:effectLst/>
                <a:uLnTx/>
                <a:uFillTx/>
                <a:latin typeface="楷体_GB2312" pitchFamily="49" charset="-122"/>
                <a:ea typeface="楷体_GB2312" pitchFamily="49" charset="-122"/>
                <a:cs typeface="+mn-cs"/>
              </a:rPr>
              <a:t>物联网</a:t>
            </a:r>
            <a:endParaRPr kumimoji="0" lang="zh-CN" altLang="en-US" sz="2000" b="1" i="0" u="none" strike="noStrike" kern="1200" cap="none" spc="0" normalizeH="0" baseline="0" noProof="0">
              <a:ln>
                <a:noFill/>
              </a:ln>
              <a:solidFill>
                <a:srgbClr val="C00000"/>
              </a:solidFill>
              <a:effectLst/>
              <a:uLnTx/>
              <a:uFillTx/>
              <a:latin typeface="楷体_GB2312" pitchFamily="49" charset="-122"/>
              <a:ea typeface="楷体_GB2312" pitchFamily="49" charset="-122"/>
              <a:cs typeface="+mn-cs"/>
            </a:endParaRPr>
          </a:p>
        </p:txBody>
      </p:sp>
      <p:sp>
        <p:nvSpPr>
          <p:cNvPr id="4105" name="TextBox 75"/>
          <p:cNvSpPr txBox="1">
            <a:spLocks noChangeArrowheads="1"/>
          </p:cNvSpPr>
          <p:nvPr/>
        </p:nvSpPr>
        <p:spPr bwMode="auto">
          <a:xfrm>
            <a:off x="7935913" y="1789113"/>
            <a:ext cx="13636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智慧地球</a:t>
            </a:r>
            <a:endParaRPr kumimoji="0" lang="zh-CN" altLang="en-US" sz="20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endParaRPr>
          </a:p>
        </p:txBody>
      </p:sp>
      <p:sp>
        <p:nvSpPr>
          <p:cNvPr id="4106" name="TextBox 76"/>
          <p:cNvSpPr txBox="1">
            <a:spLocks noChangeArrowheads="1"/>
          </p:cNvSpPr>
          <p:nvPr/>
        </p:nvSpPr>
        <p:spPr bwMode="auto">
          <a:xfrm>
            <a:off x="1249363" y="4805363"/>
            <a:ext cx="1798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rPr>
              <a:t>笔记本电脑</a:t>
            </a:r>
            <a:endPar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endParaRPr>
          </a:p>
        </p:txBody>
      </p:sp>
      <p:sp>
        <p:nvSpPr>
          <p:cNvPr id="4107" name="TextBox 77"/>
          <p:cNvSpPr txBox="1">
            <a:spLocks noChangeArrowheads="1"/>
          </p:cNvSpPr>
          <p:nvPr/>
        </p:nvSpPr>
        <p:spPr bwMode="auto">
          <a:xfrm>
            <a:off x="2600325" y="3836988"/>
            <a:ext cx="2265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rPr>
              <a:t>上网本、智能手机</a:t>
            </a:r>
            <a:endPar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endParaRPr>
          </a:p>
        </p:txBody>
      </p:sp>
      <p:sp>
        <p:nvSpPr>
          <p:cNvPr id="4108" name="TextBox 85"/>
          <p:cNvSpPr txBox="1">
            <a:spLocks noChangeArrowheads="1"/>
          </p:cNvSpPr>
          <p:nvPr/>
        </p:nvSpPr>
        <p:spPr bwMode="auto">
          <a:xfrm>
            <a:off x="3983038" y="2763838"/>
            <a:ext cx="1865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B0F0"/>
                </a:solidFill>
                <a:effectLst/>
                <a:uLnTx/>
                <a:uFillTx/>
                <a:latin typeface="楷体_GB2312" pitchFamily="49" charset="-122"/>
                <a:ea typeface="楷体_GB2312" pitchFamily="49" charset="-122"/>
                <a:cs typeface="+mn-cs"/>
              </a:rPr>
              <a:t>RFID</a:t>
            </a:r>
            <a:r>
              <a:rPr kumimoji="0" lang="zh-CN" altLang="en-US" sz="2000" b="1" i="0" u="none" strike="noStrike" kern="1200" cap="none" spc="0" normalizeH="0" baseline="0" noProof="0" dirty="0">
                <a:ln>
                  <a:noFill/>
                </a:ln>
                <a:solidFill>
                  <a:srgbClr val="00B0F0"/>
                </a:solidFill>
                <a:effectLst/>
                <a:uLnTx/>
                <a:uFillTx/>
                <a:latin typeface="楷体_GB2312" pitchFamily="49" charset="-122"/>
                <a:ea typeface="楷体_GB2312" pitchFamily="49" charset="-122"/>
                <a:cs typeface="+mn-cs"/>
              </a:rPr>
              <a:t>、传感器</a:t>
            </a:r>
            <a:endParaRPr kumimoji="0" lang="zh-CN" altLang="en-US" sz="2000" b="1" i="0" u="none" strike="noStrike" kern="1200" cap="none" spc="0" normalizeH="0" baseline="0" noProof="0" dirty="0">
              <a:ln>
                <a:noFill/>
              </a:ln>
              <a:solidFill>
                <a:srgbClr val="00B0F0"/>
              </a:solidFill>
              <a:effectLst/>
              <a:uLnTx/>
              <a:uFillTx/>
              <a:latin typeface="楷体_GB2312" pitchFamily="49" charset="-122"/>
              <a:ea typeface="楷体_GB2312" pitchFamily="49" charset="-122"/>
              <a:cs typeface="+mn-cs"/>
            </a:endParaRPr>
          </a:p>
        </p:txBody>
      </p:sp>
      <p:cxnSp>
        <p:nvCxnSpPr>
          <p:cNvPr id="4109" name="形状 89"/>
          <p:cNvCxnSpPr>
            <a:cxnSpLocks noChangeShapeType="1"/>
          </p:cNvCxnSpPr>
          <p:nvPr/>
        </p:nvCxnSpPr>
        <p:spPr bwMode="auto">
          <a:xfrm rot="5400000" flipH="1" flipV="1">
            <a:off x="2023269" y="4280694"/>
            <a:ext cx="596900" cy="452438"/>
          </a:xfrm>
          <a:prstGeom prst="bentConnector2">
            <a:avLst/>
          </a:prstGeom>
          <a:noFill/>
          <a:ln w="9525">
            <a:solidFill>
              <a:srgbClr val="FFC000"/>
            </a:solidFill>
            <a:miter lim="800000"/>
            <a:tailEnd type="arrow" w="med" len="med"/>
          </a:ln>
          <a:extLst>
            <a:ext uri="{909E8E84-426E-40DD-AFC4-6F175D3DCCD1}">
              <a14:hiddenFill xmlns:a14="http://schemas.microsoft.com/office/drawing/2010/main">
                <a:noFill/>
              </a14:hiddenFill>
            </a:ext>
          </a:extLst>
        </p:spPr>
      </p:cxnSp>
      <p:cxnSp>
        <p:nvCxnSpPr>
          <p:cNvPr id="4110" name="形状 91"/>
          <p:cNvCxnSpPr>
            <a:cxnSpLocks noChangeShapeType="1"/>
          </p:cNvCxnSpPr>
          <p:nvPr/>
        </p:nvCxnSpPr>
        <p:spPr bwMode="auto">
          <a:xfrm flipV="1">
            <a:off x="3221038" y="3105150"/>
            <a:ext cx="901700" cy="706438"/>
          </a:xfrm>
          <a:prstGeom prst="bentConnector3">
            <a:avLst>
              <a:gd name="adj1" fmla="val 264"/>
            </a:avLst>
          </a:prstGeom>
          <a:noFill/>
          <a:ln w="9525">
            <a:solidFill>
              <a:srgbClr val="FFC000"/>
            </a:solidFill>
            <a:miter lim="800000"/>
            <a:tailEnd type="arrow" w="med" len="med"/>
          </a:ln>
          <a:extLst>
            <a:ext uri="{909E8E84-426E-40DD-AFC4-6F175D3DCCD1}">
              <a14:hiddenFill xmlns:a14="http://schemas.microsoft.com/office/drawing/2010/main">
                <a:noFill/>
              </a14:hiddenFill>
            </a:ext>
          </a:extLst>
        </p:spPr>
      </p:cxnSp>
      <p:cxnSp>
        <p:nvCxnSpPr>
          <p:cNvPr id="4111" name="形状 93"/>
          <p:cNvCxnSpPr>
            <a:cxnSpLocks noChangeShapeType="1"/>
            <a:stCxn id="4100" idx="3"/>
            <a:endCxn id="4103" idx="2"/>
          </p:cNvCxnSpPr>
          <p:nvPr/>
        </p:nvCxnSpPr>
        <p:spPr bwMode="auto">
          <a:xfrm flipV="1">
            <a:off x="5727700" y="4244975"/>
            <a:ext cx="1395413" cy="585788"/>
          </a:xfrm>
          <a:prstGeom prst="bentConnector2">
            <a:avLst/>
          </a:prstGeom>
          <a:noFill/>
          <a:ln w="9525">
            <a:solidFill>
              <a:srgbClr val="FFC000"/>
            </a:solidFill>
            <a:miter lim="800000"/>
            <a:tailEnd type="arrow" w="med" len="med"/>
          </a:ln>
          <a:extLst>
            <a:ext uri="{909E8E84-426E-40DD-AFC4-6F175D3DCCD1}">
              <a14:hiddenFill xmlns:a14="http://schemas.microsoft.com/office/drawing/2010/main">
                <a:noFill/>
              </a14:hiddenFill>
            </a:ext>
          </a:extLst>
        </p:spPr>
      </p:cxnSp>
      <p:cxnSp>
        <p:nvCxnSpPr>
          <p:cNvPr id="4112" name="肘形连接符 95"/>
          <p:cNvCxnSpPr>
            <a:cxnSpLocks noChangeShapeType="1"/>
            <a:stCxn id="4103" idx="3"/>
          </p:cNvCxnSpPr>
          <p:nvPr/>
        </p:nvCxnSpPr>
        <p:spPr bwMode="auto">
          <a:xfrm flipV="1">
            <a:off x="8021638" y="3282950"/>
            <a:ext cx="292100" cy="762000"/>
          </a:xfrm>
          <a:prstGeom prst="bentConnector2">
            <a:avLst/>
          </a:prstGeom>
          <a:noFill/>
          <a:ln w="9525">
            <a:solidFill>
              <a:srgbClr val="FFC000"/>
            </a:solidFill>
            <a:miter lim="800000"/>
            <a:tailEnd type="arrow" w="med" len="med"/>
          </a:ln>
          <a:extLst>
            <a:ext uri="{909E8E84-426E-40DD-AFC4-6F175D3DCCD1}">
              <a14:hiddenFill xmlns:a14="http://schemas.microsoft.com/office/drawing/2010/main">
                <a:noFill/>
              </a14:hiddenFill>
            </a:ext>
          </a:extLst>
        </p:spPr>
      </p:cxnSp>
      <p:sp>
        <p:nvSpPr>
          <p:cNvPr id="4113" name="TextBox 103"/>
          <p:cNvSpPr txBox="1">
            <a:spLocks noChangeArrowheads="1"/>
          </p:cNvSpPr>
          <p:nvPr/>
        </p:nvSpPr>
        <p:spPr bwMode="auto">
          <a:xfrm>
            <a:off x="3362325" y="6110288"/>
            <a:ext cx="12652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10</a:t>
            </a:r>
            <a:r>
              <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亿</a:t>
            </a:r>
            <a:endPar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endParaRPr>
          </a:p>
        </p:txBody>
      </p:sp>
      <p:sp>
        <p:nvSpPr>
          <p:cNvPr id="4114" name="TextBox 104"/>
          <p:cNvSpPr txBox="1">
            <a:spLocks noChangeArrowheads="1"/>
          </p:cNvSpPr>
          <p:nvPr/>
        </p:nvSpPr>
        <p:spPr bwMode="auto">
          <a:xfrm>
            <a:off x="5659438" y="4802188"/>
            <a:ext cx="1266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20</a:t>
            </a:r>
            <a:r>
              <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亿</a:t>
            </a:r>
            <a:endPar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endParaRPr>
          </a:p>
        </p:txBody>
      </p:sp>
      <p:sp>
        <p:nvSpPr>
          <p:cNvPr id="4115" name="TextBox 105"/>
          <p:cNvSpPr txBox="1">
            <a:spLocks noChangeArrowheads="1"/>
          </p:cNvSpPr>
          <p:nvPr/>
        </p:nvSpPr>
        <p:spPr bwMode="auto">
          <a:xfrm>
            <a:off x="7213600" y="4181475"/>
            <a:ext cx="1266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40</a:t>
            </a:r>
            <a:r>
              <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亿</a:t>
            </a:r>
            <a:endPar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endParaRPr>
          </a:p>
        </p:txBody>
      </p:sp>
      <p:sp>
        <p:nvSpPr>
          <p:cNvPr id="4116" name="TextBox 106"/>
          <p:cNvSpPr txBox="1">
            <a:spLocks noChangeArrowheads="1"/>
          </p:cNvSpPr>
          <p:nvPr/>
        </p:nvSpPr>
        <p:spPr bwMode="auto">
          <a:xfrm>
            <a:off x="8269288" y="3308350"/>
            <a:ext cx="12668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rPr>
              <a:t>万亿级</a:t>
            </a:r>
            <a:endParaRPr kumimoji="0" lang="zh-CN" altLang="en-US" sz="2000" b="1" i="0" u="none" strike="noStrike" kern="1200" cap="none" spc="0" normalizeH="0" baseline="0" noProof="0">
              <a:ln>
                <a:noFill/>
              </a:ln>
              <a:solidFill>
                <a:srgbClr val="637052"/>
              </a:solidFill>
              <a:effectLst/>
              <a:uLnTx/>
              <a:uFillTx/>
              <a:latin typeface="楷体_GB2312" pitchFamily="49" charset="-122"/>
              <a:ea typeface="楷体_GB2312" pitchFamily="49" charset="-122"/>
              <a:cs typeface="+mn-cs"/>
            </a:endParaRPr>
          </a:p>
        </p:txBody>
      </p:sp>
      <p:sp>
        <p:nvSpPr>
          <p:cNvPr id="4117" name="TextBox 39"/>
          <p:cNvSpPr txBox="1">
            <a:spLocks noChangeArrowheads="1"/>
          </p:cNvSpPr>
          <p:nvPr/>
        </p:nvSpPr>
        <p:spPr bwMode="auto">
          <a:xfrm>
            <a:off x="4899025" y="684213"/>
            <a:ext cx="45212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sng" strike="noStrike" kern="1200" cap="none" spc="0" normalizeH="0" baseline="0" noProof="0">
                <a:ln>
                  <a:noFill/>
                </a:ln>
                <a:solidFill>
                  <a:srgbClr val="C00000"/>
                </a:solidFill>
                <a:effectLst/>
                <a:uLnTx/>
                <a:uFillTx/>
                <a:latin typeface="楷体_GB2312" pitchFamily="49" charset="-122"/>
                <a:ea typeface="楷体_GB2312" pitchFamily="49" charset="-122"/>
                <a:cs typeface="+mn-cs"/>
              </a:rPr>
              <a:t>需求推动、技术进步、商业模式变革</a:t>
            </a:r>
            <a:endParaRPr kumimoji="0" lang="zh-CN" altLang="en-US" sz="2000" b="1" i="0" u="sng" strike="noStrike" kern="1200" cap="none" spc="0" normalizeH="0" baseline="0" noProof="0">
              <a:ln>
                <a:noFill/>
              </a:ln>
              <a:solidFill>
                <a:srgbClr val="C00000"/>
              </a:solidFill>
              <a:effectLst/>
              <a:uLnTx/>
              <a:uFillTx/>
              <a:latin typeface="楷体_GB2312" pitchFamily="49" charset="-122"/>
              <a:ea typeface="楷体_GB2312" pitchFamily="49" charset="-122"/>
              <a:cs typeface="+mn-cs"/>
            </a:endParaRPr>
          </a:p>
        </p:txBody>
      </p:sp>
      <p:grpSp>
        <p:nvGrpSpPr>
          <p:cNvPr id="2" name="Group 22"/>
          <p:cNvGrpSpPr/>
          <p:nvPr/>
        </p:nvGrpSpPr>
        <p:grpSpPr bwMode="auto">
          <a:xfrm>
            <a:off x="0" y="1196975"/>
            <a:ext cx="6038850" cy="2978150"/>
            <a:chOff x="0" y="0"/>
            <a:chExt cx="6038491" cy="2977814"/>
          </a:xfrm>
        </p:grpSpPr>
        <p:sp>
          <p:nvSpPr>
            <p:cNvPr id="4133" name="椭圆 141"/>
            <p:cNvSpPr>
              <a:spLocks noChangeArrowheads="1"/>
            </p:cNvSpPr>
            <p:nvPr/>
          </p:nvSpPr>
          <p:spPr bwMode="auto">
            <a:xfrm>
              <a:off x="960438" y="1809083"/>
              <a:ext cx="546100" cy="508000"/>
            </a:xfrm>
            <a:prstGeom prst="ellipse">
              <a:avLst/>
            </a:prstGeom>
            <a:solidFill>
              <a:srgbClr val="FFFF00"/>
            </a:solidFill>
            <a:ln>
              <a:noFill/>
            </a:ln>
            <a:extLst>
              <a:ext uri="{91240B29-F687-4F45-9708-019B960494DF}">
                <a14:hiddenLine xmlns:a14="http://schemas.microsoft.com/office/drawing/2010/main" w="9525">
                  <a:solidFill>
                    <a:srgbClr val="000000"/>
                  </a:solidFill>
                  <a:round/>
                </a14:hiddenLine>
              </a:ext>
            </a:extLst>
          </p:spPr>
          <p:txBody>
            <a:bodyPr lIns="101881" tIns="50940" rIns="101881" bIns="50940"/>
            <a:lstStyle>
              <a:lvl1pPr marL="190500">
                <a:spcBef>
                  <a:spcPct val="20000"/>
                </a:spcBef>
                <a:buChar char="•"/>
                <a:tabLst>
                  <a:tab pos="708025" algn="l"/>
                  <a:tab pos="1165225" algn="l"/>
                  <a:tab pos="7884795" algn="r"/>
                </a:tabLst>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tabLst>
                  <a:tab pos="708025" algn="l"/>
                  <a:tab pos="1165225" algn="l"/>
                  <a:tab pos="7884795" algn="r"/>
                </a:tabLst>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tabLst>
                  <a:tab pos="708025" algn="l"/>
                  <a:tab pos="1165225" algn="l"/>
                  <a:tab pos="7884795" algn="r"/>
                </a:tabLst>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9pPr>
            </a:lstStyle>
            <a:p>
              <a:pPr marL="1905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08025" algn="l"/>
                  <a:tab pos="1165225" algn="l"/>
                  <a:tab pos="7884795" algn="r"/>
                </a:tabLst>
                <a:defRPr/>
              </a:pPr>
              <a:endParaRPr kumimoji="0" lang="zh-CN" altLang="en-US" sz="1200" b="0"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endParaRPr>
            </a:p>
          </p:txBody>
        </p:sp>
        <p:sp>
          <p:nvSpPr>
            <p:cNvPr id="4134" name="TextBox 142"/>
            <p:cNvSpPr txBox="1">
              <a:spLocks noChangeArrowheads="1"/>
            </p:cNvSpPr>
            <p:nvPr/>
          </p:nvSpPr>
          <p:spPr bwMode="auto">
            <a:xfrm>
              <a:off x="987425" y="1945608"/>
              <a:ext cx="56832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rPr>
                <a:t>照片</a:t>
              </a:r>
              <a:endParaRPr kumimoji="0" lang="zh-CN" altLang="en-US" sz="1200" b="1"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endParaRPr>
            </a:p>
          </p:txBody>
        </p:sp>
        <p:sp>
          <p:nvSpPr>
            <p:cNvPr id="4135" name="椭圆 143"/>
            <p:cNvSpPr>
              <a:spLocks noChangeArrowheads="1"/>
            </p:cNvSpPr>
            <p:nvPr/>
          </p:nvSpPr>
          <p:spPr bwMode="auto">
            <a:xfrm>
              <a:off x="2878138" y="507333"/>
              <a:ext cx="544512" cy="508000"/>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lIns="101881" tIns="50940" rIns="101881" bIns="50940"/>
            <a:lstStyle>
              <a:lvl1pPr marL="190500">
                <a:spcBef>
                  <a:spcPct val="20000"/>
                </a:spcBef>
                <a:buChar char="•"/>
                <a:tabLst>
                  <a:tab pos="708025" algn="l"/>
                  <a:tab pos="1165225" algn="l"/>
                  <a:tab pos="7884795" algn="r"/>
                </a:tabLst>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tabLst>
                  <a:tab pos="708025" algn="l"/>
                  <a:tab pos="1165225" algn="l"/>
                  <a:tab pos="7884795" algn="r"/>
                </a:tabLst>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tabLst>
                  <a:tab pos="708025" algn="l"/>
                  <a:tab pos="1165225" algn="l"/>
                  <a:tab pos="7884795" algn="r"/>
                </a:tabLst>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9pPr>
            </a:lstStyle>
            <a:p>
              <a:pPr marL="1905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08025" algn="l"/>
                  <a:tab pos="1165225" algn="l"/>
                  <a:tab pos="7884795" algn="r"/>
                </a:tabLst>
                <a:defRPr/>
              </a:pPr>
              <a:endParaRPr kumimoji="0" lang="zh-CN" altLang="en-US" sz="1200" b="0"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endParaRPr>
            </a:p>
          </p:txBody>
        </p:sp>
        <p:sp>
          <p:nvSpPr>
            <p:cNvPr id="4136" name="TextBox 144"/>
            <p:cNvSpPr txBox="1">
              <a:spLocks noChangeArrowheads="1"/>
            </p:cNvSpPr>
            <p:nvPr/>
          </p:nvSpPr>
          <p:spPr bwMode="auto">
            <a:xfrm>
              <a:off x="2878138" y="634333"/>
              <a:ext cx="56832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rPr>
                <a:t>视频</a:t>
              </a:r>
              <a:endParaRPr kumimoji="0" lang="zh-CN" altLang="en-US" sz="1200" b="1"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endParaRPr>
            </a:p>
          </p:txBody>
        </p:sp>
        <p:sp>
          <p:nvSpPr>
            <p:cNvPr id="4137" name="椭圆 145"/>
            <p:cNvSpPr>
              <a:spLocks noChangeArrowheads="1"/>
            </p:cNvSpPr>
            <p:nvPr/>
          </p:nvSpPr>
          <p:spPr bwMode="auto">
            <a:xfrm>
              <a:off x="0" y="2445670"/>
              <a:ext cx="544513" cy="508000"/>
            </a:xfrm>
            <a:prstGeom prst="ellipse">
              <a:avLst/>
            </a:prstGeom>
            <a:solidFill>
              <a:srgbClr val="00FF00"/>
            </a:solidFill>
            <a:ln>
              <a:noFill/>
            </a:ln>
            <a:extLst>
              <a:ext uri="{91240B29-F687-4F45-9708-019B960494DF}">
                <a14:hiddenLine xmlns:a14="http://schemas.microsoft.com/office/drawing/2010/main" w="9525">
                  <a:solidFill>
                    <a:srgbClr val="000000"/>
                  </a:solidFill>
                  <a:round/>
                </a14:hiddenLine>
              </a:ext>
            </a:extLst>
          </p:spPr>
          <p:txBody>
            <a:bodyPr lIns="101881" tIns="50940" rIns="101881" bIns="50940"/>
            <a:lstStyle>
              <a:lvl1pPr marL="190500">
                <a:spcBef>
                  <a:spcPct val="20000"/>
                </a:spcBef>
                <a:buChar char="•"/>
                <a:tabLst>
                  <a:tab pos="708025" algn="l"/>
                  <a:tab pos="1165225" algn="l"/>
                  <a:tab pos="7884795" algn="r"/>
                </a:tabLst>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tabLst>
                  <a:tab pos="708025" algn="l"/>
                  <a:tab pos="1165225" algn="l"/>
                  <a:tab pos="7884795" algn="r"/>
                </a:tabLst>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tabLst>
                  <a:tab pos="708025" algn="l"/>
                  <a:tab pos="1165225" algn="l"/>
                  <a:tab pos="7884795" algn="r"/>
                </a:tabLst>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9pPr>
            </a:lstStyle>
            <a:p>
              <a:pPr marL="1905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08025" algn="l"/>
                  <a:tab pos="1165225" algn="l"/>
                  <a:tab pos="7884795" algn="r"/>
                </a:tabLst>
                <a:defRPr/>
              </a:pPr>
              <a:endParaRPr kumimoji="0" lang="zh-CN" altLang="en-US" sz="1200" b="0"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endParaRPr>
            </a:p>
          </p:txBody>
        </p:sp>
        <p:sp>
          <p:nvSpPr>
            <p:cNvPr id="4138" name="TextBox 146"/>
            <p:cNvSpPr txBox="1">
              <a:spLocks noChangeArrowheads="1"/>
            </p:cNvSpPr>
            <p:nvPr/>
          </p:nvSpPr>
          <p:spPr bwMode="auto">
            <a:xfrm>
              <a:off x="1588" y="2577433"/>
              <a:ext cx="569912"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rPr>
                <a:t>文本</a:t>
              </a:r>
              <a:endParaRPr kumimoji="0" lang="zh-CN" altLang="en-US" sz="1200" b="1"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endParaRPr>
            </a:p>
          </p:txBody>
        </p:sp>
        <p:sp>
          <p:nvSpPr>
            <p:cNvPr id="4139" name="椭圆 147"/>
            <p:cNvSpPr>
              <a:spLocks noChangeArrowheads="1"/>
            </p:cNvSpPr>
            <p:nvPr/>
          </p:nvSpPr>
          <p:spPr bwMode="auto">
            <a:xfrm>
              <a:off x="2120900" y="1266158"/>
              <a:ext cx="544513" cy="508000"/>
            </a:xfrm>
            <a:prstGeom prst="ellipse">
              <a:avLst/>
            </a:prstGeom>
            <a:solidFill>
              <a:srgbClr val="CC99FF"/>
            </a:solidFill>
            <a:ln>
              <a:noFill/>
            </a:ln>
            <a:extLst>
              <a:ext uri="{91240B29-F687-4F45-9708-019B960494DF}">
                <a14:hiddenLine xmlns:a14="http://schemas.microsoft.com/office/drawing/2010/main" w="9525">
                  <a:solidFill>
                    <a:srgbClr val="000000"/>
                  </a:solidFill>
                  <a:round/>
                </a14:hiddenLine>
              </a:ext>
            </a:extLst>
          </p:spPr>
          <p:txBody>
            <a:bodyPr lIns="101881" tIns="50940" rIns="101881" bIns="50940"/>
            <a:lstStyle>
              <a:lvl1pPr marL="190500">
                <a:spcBef>
                  <a:spcPct val="20000"/>
                </a:spcBef>
                <a:buChar char="•"/>
                <a:tabLst>
                  <a:tab pos="708025" algn="l"/>
                  <a:tab pos="1165225" algn="l"/>
                  <a:tab pos="7884795" algn="r"/>
                </a:tabLst>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tabLst>
                  <a:tab pos="708025" algn="l"/>
                  <a:tab pos="1165225" algn="l"/>
                  <a:tab pos="7884795" algn="r"/>
                </a:tabLst>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tabLst>
                  <a:tab pos="708025" algn="l"/>
                  <a:tab pos="1165225" algn="l"/>
                  <a:tab pos="7884795" algn="r"/>
                </a:tabLst>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tabLst>
                  <a:tab pos="708025" algn="l"/>
                  <a:tab pos="1165225" algn="l"/>
                  <a:tab pos="7884795" algn="r"/>
                </a:tabLst>
                <a:defRPr sz="1600">
                  <a:solidFill>
                    <a:schemeClr val="tx1"/>
                  </a:solidFill>
                  <a:latin typeface="Arial" panose="020B0604020202020204" pitchFamily="34" charset="0"/>
                  <a:ea typeface="黑体" panose="02010609060101010101" pitchFamily="49" charset="-122"/>
                </a:defRPr>
              </a:lvl9pPr>
            </a:lstStyle>
            <a:p>
              <a:pPr marL="19050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tabLst>
                  <a:tab pos="708025" algn="l"/>
                  <a:tab pos="1165225" algn="l"/>
                  <a:tab pos="7884795" algn="r"/>
                </a:tabLst>
                <a:defRPr/>
              </a:pPr>
              <a:endParaRPr kumimoji="0" lang="zh-CN" altLang="en-US" sz="1200" b="0"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endParaRPr>
            </a:p>
          </p:txBody>
        </p:sp>
        <p:sp>
          <p:nvSpPr>
            <p:cNvPr id="4140" name="TextBox 148"/>
            <p:cNvSpPr txBox="1">
              <a:spLocks noChangeArrowheads="1"/>
            </p:cNvSpPr>
            <p:nvPr/>
          </p:nvSpPr>
          <p:spPr bwMode="auto">
            <a:xfrm>
              <a:off x="2122488" y="1393158"/>
              <a:ext cx="5683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rPr>
                <a:t>音乐</a:t>
              </a:r>
              <a:endParaRPr kumimoji="0" lang="zh-CN" altLang="en-US" sz="1200" b="1" i="0" u="none" strike="noStrike" kern="1200" cap="none" spc="0" normalizeH="0" baseline="0" noProof="0">
                <a:ln>
                  <a:noFill/>
                </a:ln>
                <a:solidFill>
                  <a:srgbClr val="637052"/>
                </a:solidFill>
                <a:effectLst/>
                <a:uLnTx/>
                <a:uFillTx/>
                <a:latin typeface="微软雅黑" panose="020B0503020204020204" charset="-122"/>
                <a:ea typeface="微软雅黑" panose="020B0503020204020204" charset="-122"/>
                <a:cs typeface="+mn-cs"/>
              </a:endParaRPr>
            </a:p>
          </p:txBody>
        </p:sp>
        <p:cxnSp>
          <p:nvCxnSpPr>
            <p:cNvPr id="4141" name="直接箭头连接符 79"/>
            <p:cNvCxnSpPr>
              <a:cxnSpLocks noChangeShapeType="1"/>
            </p:cNvCxnSpPr>
            <p:nvPr/>
          </p:nvCxnSpPr>
          <p:spPr bwMode="auto">
            <a:xfrm flipV="1">
              <a:off x="517525" y="2242470"/>
              <a:ext cx="522288" cy="365125"/>
            </a:xfrm>
            <a:prstGeom prst="straightConnector1">
              <a:avLst/>
            </a:prstGeom>
            <a:noFill/>
            <a:ln w="9525">
              <a:solidFill>
                <a:srgbClr val="0000FF"/>
              </a:solidFill>
              <a:round/>
              <a:tailEnd type="arrow" w="med" len="med"/>
            </a:ln>
            <a:extLst>
              <a:ext uri="{909E8E84-426E-40DD-AFC4-6F175D3DCCD1}">
                <a14:hiddenFill xmlns:a14="http://schemas.microsoft.com/office/drawing/2010/main">
                  <a:noFill/>
                </a14:hiddenFill>
              </a:ext>
            </a:extLst>
          </p:spPr>
        </p:cxnSp>
        <p:cxnSp>
          <p:nvCxnSpPr>
            <p:cNvPr id="4142" name="直接箭头连接符 82"/>
            <p:cNvCxnSpPr>
              <a:cxnSpLocks noChangeShapeType="1"/>
            </p:cNvCxnSpPr>
            <p:nvPr/>
          </p:nvCxnSpPr>
          <p:spPr bwMode="auto">
            <a:xfrm flipV="1">
              <a:off x="1506538" y="1650333"/>
              <a:ext cx="657225" cy="412750"/>
            </a:xfrm>
            <a:prstGeom prst="straightConnector1">
              <a:avLst/>
            </a:prstGeom>
            <a:noFill/>
            <a:ln w="9525">
              <a:solidFill>
                <a:srgbClr val="0000FF"/>
              </a:solidFill>
              <a:round/>
              <a:tailEnd type="arrow" w="med" len="med"/>
            </a:ln>
            <a:extLst>
              <a:ext uri="{909E8E84-426E-40DD-AFC4-6F175D3DCCD1}">
                <a14:hiddenFill xmlns:a14="http://schemas.microsoft.com/office/drawing/2010/main">
                  <a:noFill/>
                </a14:hiddenFill>
              </a:ext>
            </a:extLst>
          </p:spPr>
        </p:cxnSp>
        <p:cxnSp>
          <p:nvCxnSpPr>
            <p:cNvPr id="4143" name="直接箭头连接符 84"/>
            <p:cNvCxnSpPr>
              <a:cxnSpLocks noChangeShapeType="1"/>
            </p:cNvCxnSpPr>
            <p:nvPr/>
          </p:nvCxnSpPr>
          <p:spPr bwMode="auto">
            <a:xfrm rot="5400000" flipH="1" flipV="1">
              <a:off x="2571744" y="955000"/>
              <a:ext cx="400050" cy="371475"/>
            </a:xfrm>
            <a:prstGeom prst="straightConnector1">
              <a:avLst/>
            </a:prstGeom>
            <a:noFill/>
            <a:ln w="9525">
              <a:solidFill>
                <a:srgbClr val="0000FF"/>
              </a:solidFill>
              <a:round/>
              <a:tailEnd type="arrow" w="med" len="med"/>
            </a:ln>
            <a:extLst>
              <a:ext uri="{909E8E84-426E-40DD-AFC4-6F175D3DCCD1}">
                <a14:hiddenFill xmlns:a14="http://schemas.microsoft.com/office/drawing/2010/main">
                  <a:noFill/>
                </a14:hiddenFill>
              </a:ext>
            </a:extLst>
          </p:spPr>
        </p:cxnSp>
        <p:sp>
          <p:nvSpPr>
            <p:cNvPr id="4144" name="TextBox 98"/>
            <p:cNvSpPr txBox="1">
              <a:spLocks noChangeArrowheads="1"/>
            </p:cNvSpPr>
            <p:nvPr/>
          </p:nvSpPr>
          <p:spPr bwMode="auto">
            <a:xfrm>
              <a:off x="0" y="1016920"/>
              <a:ext cx="1884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Facebook</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保存有</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800</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亿张照片，每秒有</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60</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万人次访问</a:t>
              </a:r>
              <a:endPar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endParaRPr>
            </a:p>
          </p:txBody>
        </p:sp>
        <p:sp>
          <p:nvSpPr>
            <p:cNvPr id="4145" name="TextBox 100"/>
            <p:cNvSpPr txBox="1">
              <a:spLocks noChangeArrowheads="1"/>
            </p:cNvSpPr>
            <p:nvPr/>
          </p:nvSpPr>
          <p:spPr bwMode="auto">
            <a:xfrm>
              <a:off x="3457574" y="96589"/>
              <a:ext cx="25809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Youtube</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超过</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10</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亿个视频短片，每秒有</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1</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万人次观看（每天超过</a:t>
              </a:r>
              <a:r>
                <a:rPr kumimoji="0" lang="en-US" altLang="zh-CN"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10</a:t>
              </a:r>
              <a:r>
                <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rPr>
                <a:t>亿人次）</a:t>
              </a:r>
              <a:endParaRPr kumimoji="0" lang="zh-CN" altLang="en-US" sz="1600" b="1" i="0" u="none" strike="noStrike" kern="1200" cap="none" spc="0" normalizeH="0" baseline="0" noProof="0">
                <a:ln>
                  <a:noFill/>
                </a:ln>
                <a:solidFill>
                  <a:srgbClr val="0070C0"/>
                </a:solidFill>
                <a:effectLst/>
                <a:uLnTx/>
                <a:uFillTx/>
                <a:latin typeface="楷体_GB2312" pitchFamily="49" charset="-122"/>
                <a:ea typeface="楷体_GB2312" pitchFamily="49" charset="-122"/>
                <a:cs typeface="+mn-cs"/>
              </a:endParaRPr>
            </a:p>
          </p:txBody>
        </p:sp>
        <p:sp>
          <p:nvSpPr>
            <p:cNvPr id="4146" name="椭圆 107"/>
            <p:cNvSpPr>
              <a:spLocks noChangeArrowheads="1"/>
            </p:cNvSpPr>
            <p:nvPr/>
          </p:nvSpPr>
          <p:spPr bwMode="auto">
            <a:xfrm>
              <a:off x="0" y="539083"/>
              <a:ext cx="1898650" cy="511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lIns="46800" rIns="46800">
              <a:spAutoFit/>
            </a:bodyPr>
            <a:lstStyle>
              <a:lvl1pPr marL="457200">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marR="0" lvl="0" indent="0" algn="ctr" defTabSz="914400" rtl="0" eaLnBrk="1" fontAlgn="base" latinLnBrk="0" hangingPunct="1">
                <a:lnSpc>
                  <a:spcPct val="11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637052"/>
                </a:solidFill>
                <a:effectLst/>
                <a:uLnTx/>
                <a:uFillTx/>
                <a:latin typeface="华文细黑" panose="02010600040101010101" pitchFamily="2" charset="-122"/>
                <a:ea typeface="华文细黑" panose="02010600040101010101" pitchFamily="2" charset="-122"/>
                <a:cs typeface="+mn-cs"/>
              </a:endParaRPr>
            </a:p>
          </p:txBody>
        </p:sp>
        <p:sp>
          <p:nvSpPr>
            <p:cNvPr id="4147" name="TextBox 111"/>
            <p:cNvSpPr txBox="1">
              <a:spLocks noChangeArrowheads="1"/>
            </p:cNvSpPr>
            <p:nvPr/>
          </p:nvSpPr>
          <p:spPr bwMode="auto">
            <a:xfrm>
              <a:off x="182563" y="553370"/>
              <a:ext cx="1631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约需要</a:t>
              </a:r>
              <a:r>
                <a:rPr kumimoji="0" lang="en-US" altLang="zh-CN"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20P</a:t>
              </a: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a:t>
              </a:r>
              <a:r>
                <a:rPr kumimoji="0" lang="en-US" altLang="zh-CN"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2</a:t>
              </a: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千万</a:t>
              </a:r>
              <a:r>
                <a:rPr kumimoji="0" lang="en-US" altLang="zh-CN"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G</a:t>
              </a: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）以上空间</a:t>
              </a:r>
              <a:endPar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endParaRPr>
            </a:p>
          </p:txBody>
        </p:sp>
        <p:sp>
          <p:nvSpPr>
            <p:cNvPr id="4148" name="椭圆 113"/>
            <p:cNvSpPr>
              <a:spLocks noChangeArrowheads="1"/>
            </p:cNvSpPr>
            <p:nvPr/>
          </p:nvSpPr>
          <p:spPr bwMode="auto">
            <a:xfrm>
              <a:off x="914400" y="108990"/>
              <a:ext cx="2044700" cy="511175"/>
            </a:xfrm>
            <a:prstGeom prst="ellipse">
              <a:avLst/>
            </a:prstGeom>
            <a:noFill/>
            <a:ln w="9525">
              <a:solidFill>
                <a:srgbClr val="FF0000"/>
              </a:solidFill>
              <a:round/>
            </a:ln>
            <a:extLst>
              <a:ext uri="{909E8E84-426E-40DD-AFC4-6F175D3DCCD1}">
                <a14:hiddenFill xmlns:a14="http://schemas.microsoft.com/office/drawing/2010/main">
                  <a:solidFill>
                    <a:srgbClr val="FFFFFF"/>
                  </a:solidFill>
                </a14:hiddenFill>
              </a:ext>
            </a:extLst>
          </p:spPr>
          <p:txBody>
            <a:bodyPr lIns="46800" rIns="46800">
              <a:spAutoFit/>
            </a:bodyPr>
            <a:lstStyle>
              <a:lvl1pPr marL="457200">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marR="0" lvl="0" indent="0" algn="ctr" defTabSz="914400" rtl="0" eaLnBrk="1" fontAlgn="base" latinLnBrk="0" hangingPunct="1">
                <a:lnSpc>
                  <a:spcPct val="11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637052"/>
                </a:solidFill>
                <a:effectLst/>
                <a:uLnTx/>
                <a:uFillTx/>
                <a:latin typeface="华文细黑" panose="02010600040101010101" pitchFamily="2" charset="-122"/>
                <a:ea typeface="华文细黑" panose="02010600040101010101" pitchFamily="2" charset="-122"/>
                <a:cs typeface="+mn-cs"/>
              </a:endParaRPr>
            </a:p>
          </p:txBody>
        </p:sp>
        <p:sp>
          <p:nvSpPr>
            <p:cNvPr id="4149" name="TextBox 114"/>
            <p:cNvSpPr txBox="1">
              <a:spLocks noChangeArrowheads="1"/>
            </p:cNvSpPr>
            <p:nvPr/>
          </p:nvSpPr>
          <p:spPr bwMode="auto">
            <a:xfrm>
              <a:off x="1172952" y="188365"/>
              <a:ext cx="15605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超过</a:t>
              </a:r>
              <a:r>
                <a:rPr kumimoji="0" lang="en-US" altLang="zh-CN"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4</a:t>
              </a:r>
              <a:r>
                <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rPr>
                <a:t>万台服务器</a:t>
              </a:r>
              <a:endParaRPr kumimoji="0" lang="zh-CN" altLang="en-US" sz="1400" b="1" i="0" u="none" strike="noStrike" kern="1200" cap="none" spc="0" normalizeH="0" baseline="0" noProof="0">
                <a:ln>
                  <a:noFill/>
                </a:ln>
                <a:solidFill>
                  <a:srgbClr val="00B050"/>
                </a:solidFill>
                <a:effectLst/>
                <a:uLnTx/>
                <a:uFillTx/>
                <a:latin typeface="楷体_GB2312" pitchFamily="49" charset="-122"/>
                <a:ea typeface="楷体_GB2312" pitchFamily="49" charset="-122"/>
                <a:cs typeface="+mn-cs"/>
              </a:endParaRPr>
            </a:p>
          </p:txBody>
        </p:sp>
        <p:pic>
          <p:nvPicPr>
            <p:cNvPr id="4150" name="Picture 4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1046045"/>
              <a:ext cx="931808" cy="277781"/>
            </a:xfrm>
            <a:prstGeom prst="rect">
              <a:avLst/>
            </a:prstGeom>
            <a:noFill/>
            <a:ln>
              <a:noFill/>
            </a:ln>
            <a:effectLst>
              <a:prstShdw prst="shdw17" dist="17961" dir="2700000">
                <a:srgbClr val="2B496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1" name="Picture 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1440" y="2125105"/>
              <a:ext cx="774146" cy="603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2" name="Picture 4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1020" y="0"/>
              <a:ext cx="844500" cy="373021"/>
            </a:xfrm>
            <a:prstGeom prst="rect">
              <a:avLst/>
            </a:prstGeom>
            <a:noFill/>
            <a:ln>
              <a:noFill/>
            </a:ln>
            <a:effectLst>
              <a:outerShdw dist="139700" dir="2700000" algn="ctr" rotWithShape="0">
                <a:srgbClr val="333333">
                  <a:alpha val="57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3" name="Picture 4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18654" y="1253476"/>
              <a:ext cx="475460" cy="1078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54" name="Picture 4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086" y="2527396"/>
              <a:ext cx="865581" cy="92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19" name="TextBox 76"/>
          <p:cNvSpPr txBox="1">
            <a:spLocks noChangeArrowheads="1"/>
          </p:cNvSpPr>
          <p:nvPr/>
        </p:nvSpPr>
        <p:spPr bwMode="auto">
          <a:xfrm>
            <a:off x="0" y="5527675"/>
            <a:ext cx="1798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rPr>
              <a:t>桌面电脑</a:t>
            </a:r>
            <a:endParaRPr kumimoji="0" lang="zh-CN" altLang="en-US" sz="2000" b="1" i="0" u="none" strike="noStrike" kern="1200" cap="none" spc="0" normalizeH="0" baseline="0" noProof="0">
              <a:ln>
                <a:noFill/>
              </a:ln>
              <a:solidFill>
                <a:srgbClr val="00B0F0"/>
              </a:solidFill>
              <a:effectLst/>
              <a:uLnTx/>
              <a:uFillTx/>
              <a:latin typeface="楷体_GB2312" pitchFamily="49" charset="-122"/>
              <a:ea typeface="楷体_GB2312" pitchFamily="49" charset="-122"/>
              <a:cs typeface="+mn-cs"/>
            </a:endParaRPr>
          </a:p>
        </p:txBody>
      </p:sp>
      <p:cxnSp>
        <p:nvCxnSpPr>
          <p:cNvPr id="4120" name="形状 89"/>
          <p:cNvCxnSpPr>
            <a:cxnSpLocks noChangeShapeType="1"/>
          </p:cNvCxnSpPr>
          <p:nvPr/>
        </p:nvCxnSpPr>
        <p:spPr bwMode="auto">
          <a:xfrm rot="5400000" flipH="1" flipV="1">
            <a:off x="761207" y="5071269"/>
            <a:ext cx="596900" cy="452437"/>
          </a:xfrm>
          <a:prstGeom prst="bentConnector2">
            <a:avLst/>
          </a:prstGeom>
          <a:noFill/>
          <a:ln w="9525">
            <a:solidFill>
              <a:srgbClr val="FFC000"/>
            </a:solidFill>
            <a:miter lim="800000"/>
            <a:tailEnd type="arrow" w="med" len="med"/>
          </a:ln>
          <a:extLst>
            <a:ext uri="{909E8E84-426E-40DD-AFC4-6F175D3DCCD1}">
              <a14:hiddenFill xmlns:a14="http://schemas.microsoft.com/office/drawing/2010/main">
                <a:noFill/>
              </a14:hiddenFill>
            </a:ext>
          </a:extLst>
        </p:spPr>
      </p:cxnSp>
      <p:pic>
        <p:nvPicPr>
          <p:cNvPr id="4121" name="Picture 4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4475" y="5772150"/>
            <a:ext cx="8778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2" name="Picture 4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68438" y="5145088"/>
            <a:ext cx="7254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3" name="Picture 4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87638" y="4151313"/>
            <a:ext cx="33655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4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97213" y="4178300"/>
            <a:ext cx="515937" cy="531813"/>
          </a:xfrm>
          <a:prstGeom prst="rect">
            <a:avLst/>
          </a:prstGeom>
          <a:noFill/>
          <a:ln>
            <a:noFill/>
          </a:ln>
          <a:effectLst>
            <a:prstShdw prst="shdw17" dist="17961" dir="2700000">
              <a:srgbClr val="2B496A"/>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5" name="Picture 51"/>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297363" y="3103563"/>
            <a:ext cx="94456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26" name="肘形连接符 95"/>
          <p:cNvCxnSpPr>
            <a:cxnSpLocks noChangeShapeType="1"/>
            <a:stCxn id="4104" idx="0"/>
          </p:cNvCxnSpPr>
          <p:nvPr/>
        </p:nvCxnSpPr>
        <p:spPr bwMode="auto">
          <a:xfrm rot="5400000" flipH="1" flipV="1">
            <a:off x="8062119" y="2436019"/>
            <a:ext cx="844550" cy="284162"/>
          </a:xfrm>
          <a:prstGeom prst="bentConnector3">
            <a:avLst>
              <a:gd name="adj1" fmla="val 50000"/>
            </a:avLst>
          </a:prstGeom>
          <a:noFill/>
          <a:ln w="9525">
            <a:solidFill>
              <a:srgbClr val="FFC000"/>
            </a:solidFill>
            <a:miter lim="800000"/>
            <a:tailEnd type="arrow" w="med" len="med"/>
          </a:ln>
          <a:extLst>
            <a:ext uri="{909E8E84-426E-40DD-AFC4-6F175D3DCCD1}">
              <a14:hiddenFill xmlns:a14="http://schemas.microsoft.com/office/drawing/2010/main">
                <a:noFill/>
              </a14:hiddenFill>
            </a:ext>
          </a:extLst>
        </p:spPr>
      </p:cxnSp>
      <p:cxnSp>
        <p:nvCxnSpPr>
          <p:cNvPr id="4127" name="直接箭头连接符 64"/>
          <p:cNvCxnSpPr>
            <a:cxnSpLocks noChangeShapeType="1"/>
            <a:stCxn id="4101" idx="0"/>
            <a:endCxn id="4105" idx="1"/>
          </p:cNvCxnSpPr>
          <p:nvPr/>
        </p:nvCxnSpPr>
        <p:spPr bwMode="auto">
          <a:xfrm rot="5400000" flipH="1" flipV="1">
            <a:off x="7312025" y="1774826"/>
            <a:ext cx="409575" cy="838200"/>
          </a:xfrm>
          <a:prstGeom prst="straightConnector1">
            <a:avLst/>
          </a:prstGeom>
          <a:noFill/>
          <a:ln w="9525">
            <a:solidFill>
              <a:srgbClr val="7030A0"/>
            </a:solidFill>
            <a:round/>
            <a:tailEnd type="arrow" w="med" len="med"/>
          </a:ln>
          <a:extLst>
            <a:ext uri="{909E8E84-426E-40DD-AFC4-6F175D3DCCD1}">
              <a14:hiddenFill xmlns:a14="http://schemas.microsoft.com/office/drawing/2010/main">
                <a:noFill/>
              </a14:hiddenFill>
            </a:ext>
          </a:extLst>
        </p:spPr>
      </p:cxnSp>
      <p:cxnSp>
        <p:nvCxnSpPr>
          <p:cNvPr id="4128" name="直接箭头连接符 66"/>
          <p:cNvCxnSpPr>
            <a:cxnSpLocks noChangeShapeType="1"/>
            <a:stCxn id="4101" idx="2"/>
            <a:endCxn id="4104" idx="1"/>
          </p:cNvCxnSpPr>
          <p:nvPr/>
        </p:nvCxnSpPr>
        <p:spPr bwMode="auto">
          <a:xfrm rot="16200000" flipH="1">
            <a:off x="7284244" y="2747169"/>
            <a:ext cx="266700" cy="639762"/>
          </a:xfrm>
          <a:prstGeom prst="straightConnector1">
            <a:avLst/>
          </a:prstGeom>
          <a:noFill/>
          <a:ln w="9525">
            <a:solidFill>
              <a:srgbClr val="7030A0"/>
            </a:solidFill>
            <a:round/>
            <a:tailEnd type="arrow" w="med" len="med"/>
          </a:ln>
          <a:extLst>
            <a:ext uri="{909E8E84-426E-40DD-AFC4-6F175D3DCCD1}">
              <a14:hiddenFill xmlns:a14="http://schemas.microsoft.com/office/drawing/2010/main">
                <a:noFill/>
              </a14:hiddenFill>
            </a:ext>
          </a:extLst>
        </p:spPr>
      </p:cxnSp>
      <p:cxnSp>
        <p:nvCxnSpPr>
          <p:cNvPr id="4129" name="直接箭头连接符 68"/>
          <p:cNvCxnSpPr>
            <a:cxnSpLocks noChangeShapeType="1"/>
            <a:stCxn id="4101" idx="2"/>
            <a:endCxn id="4103" idx="0"/>
          </p:cNvCxnSpPr>
          <p:nvPr/>
        </p:nvCxnSpPr>
        <p:spPr bwMode="auto">
          <a:xfrm rot="16200000" flipH="1">
            <a:off x="6654800" y="3376613"/>
            <a:ext cx="911225" cy="25400"/>
          </a:xfrm>
          <a:prstGeom prst="straightConnector1">
            <a:avLst/>
          </a:prstGeom>
          <a:noFill/>
          <a:ln w="9525">
            <a:solidFill>
              <a:srgbClr val="7030A0"/>
            </a:solidFill>
            <a:round/>
            <a:tailEnd type="arrow" w="med" len="med"/>
          </a:ln>
          <a:extLst>
            <a:ext uri="{909E8E84-426E-40DD-AFC4-6F175D3DCCD1}">
              <a14:hiddenFill xmlns:a14="http://schemas.microsoft.com/office/drawing/2010/main">
                <a:noFill/>
              </a14:hiddenFill>
            </a:ext>
          </a:extLst>
        </p:spPr>
      </p:cxnSp>
      <p:cxnSp>
        <p:nvCxnSpPr>
          <p:cNvPr id="4130" name="直接箭头连接符 70"/>
          <p:cNvCxnSpPr>
            <a:cxnSpLocks noChangeShapeType="1"/>
            <a:stCxn id="4101" idx="2"/>
          </p:cNvCxnSpPr>
          <p:nvPr/>
        </p:nvCxnSpPr>
        <p:spPr bwMode="auto">
          <a:xfrm rot="5400000">
            <a:off x="5541963" y="3068637"/>
            <a:ext cx="1690688" cy="1420813"/>
          </a:xfrm>
          <a:prstGeom prst="straightConnector1">
            <a:avLst/>
          </a:prstGeom>
          <a:noFill/>
          <a:ln w="9525">
            <a:solidFill>
              <a:srgbClr val="7030A0"/>
            </a:solidFill>
            <a:round/>
            <a:tailEnd type="arrow" w="med" len="med"/>
          </a:ln>
          <a:extLst>
            <a:ext uri="{909E8E84-426E-40DD-AFC4-6F175D3DCCD1}">
              <a14:hiddenFill xmlns:a14="http://schemas.microsoft.com/office/drawing/2010/main">
                <a:noFill/>
              </a14:hiddenFill>
            </a:ext>
          </a:extLst>
        </p:spPr>
      </p:cxnSp>
      <p:sp>
        <p:nvSpPr>
          <p:cNvPr id="4131" name="椭圆 71"/>
          <p:cNvSpPr>
            <a:spLocks noChangeArrowheads="1"/>
          </p:cNvSpPr>
          <p:nvPr/>
        </p:nvSpPr>
        <p:spPr bwMode="auto">
          <a:xfrm>
            <a:off x="2208213" y="3830638"/>
            <a:ext cx="6659562" cy="1042987"/>
          </a:xfrm>
          <a:prstGeom prst="ellipse">
            <a:avLst/>
          </a:prstGeom>
          <a:noFill/>
          <a:ln w="9525">
            <a:solidFill>
              <a:srgbClr val="C00000"/>
            </a:solidFill>
            <a:prstDash val="dash"/>
            <a:round/>
          </a:ln>
          <a:extLst>
            <a:ext uri="{909E8E84-426E-40DD-AFC4-6F175D3DCCD1}">
              <a14:hiddenFill xmlns:a14="http://schemas.microsoft.com/office/drawing/2010/main">
                <a:solidFill>
                  <a:srgbClr val="FFFFFF"/>
                </a:solidFill>
              </a14:hiddenFill>
            </a:ext>
          </a:extLst>
        </p:spPr>
        <p:txBody>
          <a:bodyPr lIns="46800" rIns="46800">
            <a:spAutoFit/>
          </a:bodyPr>
          <a:lstStyle>
            <a:lvl1pPr marL="457200">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457200" marR="0" lvl="0" indent="0" algn="ctr" defTabSz="914400" rtl="0" eaLnBrk="1" fontAlgn="base" latinLnBrk="0" hangingPunct="1">
              <a:lnSpc>
                <a:spcPct val="11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000000"/>
              </a:solidFill>
              <a:effectLst/>
              <a:uLnTx/>
              <a:uFillTx/>
              <a:latin typeface="华文细黑" panose="02010600040101010101" pitchFamily="2" charset="-122"/>
              <a:ea typeface="华文细黑" panose="02010600040101010101" pitchFamily="2" charset="-122"/>
              <a:cs typeface="+mn-cs"/>
            </a:endParaRPr>
          </a:p>
        </p:txBody>
      </p:sp>
      <p:pic>
        <p:nvPicPr>
          <p:cNvPr id="4132" name="Picture 5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05050" y="712788"/>
            <a:ext cx="1462088"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标题 1"/>
          <p:cNvSpPr>
            <a:spLocks noGrp="1"/>
          </p:cNvSpPr>
          <p:nvPr>
            <p:ph type="title"/>
          </p:nvPr>
        </p:nvSpPr>
        <p:spPr>
          <a:xfrm>
            <a:off x="381000" y="0"/>
            <a:ext cx="8229600" cy="1143000"/>
          </a:xfrm>
        </p:spPr>
        <p:txBody>
          <a:bodyPr/>
          <a:lstStyle/>
          <a:p>
            <a:r>
              <a:rPr lang="zh-CN" altLang="en-US" sz="2800" dirty="0">
                <a:latin typeface="+mj-ea"/>
              </a:rPr>
              <a:t>云计算发展历史</a:t>
            </a:r>
            <a:endParaRPr lang="zh-CN"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600" y="381000"/>
            <a:ext cx="8229600" cy="1143000"/>
          </a:xfrm>
        </p:spPr>
        <p:txBody>
          <a:bodyPr/>
          <a:lstStyle/>
          <a:p>
            <a:r>
              <a:rPr lang="zh-CN" altLang="en-US" dirty="0">
                <a:latin typeface="+mj-ea"/>
              </a:rPr>
              <a:t>云计算发展历史</a:t>
            </a:r>
            <a:endParaRPr lang="zh-CN" altLang="en-US"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7" name="文本框 6"/>
          <p:cNvSpPr txBox="1"/>
          <p:nvPr/>
        </p:nvSpPr>
        <p:spPr>
          <a:xfrm>
            <a:off x="381000" y="1447800"/>
            <a:ext cx="8458200" cy="4908550"/>
          </a:xfrm>
          <a:prstGeom prst="rect">
            <a:avLst/>
          </a:prstGeom>
        </p:spPr>
        <p:txBody>
          <a:bodyPr vert="horz" lIns="91440" tIns="45720" rIns="91440" bIns="45720" rtlCol="0">
            <a:normAutofit/>
          </a:bodyPr>
          <a:lstStyle>
            <a:lvl1pPr marL="228600" indent="-228600" defTabSz="914400" eaLnBrk="1" latinLnBrk="0" hangingPunct="1">
              <a:lnSpc>
                <a:spcPct val="90000"/>
              </a:lnSpc>
              <a:spcBef>
                <a:spcPts val="1000"/>
              </a:spcBef>
              <a:buFont typeface="Arial" panose="020B0604020202020204" pitchFamily="34" charset="0"/>
              <a:buChar char="•"/>
              <a:defRPr sz="2800">
                <a:latin typeface="+mn-lt"/>
                <a:ea typeface="+mn-ea"/>
              </a:defRPr>
            </a:lvl1pPr>
            <a:lvl2pPr marL="685800" indent="-228600" defTabSz="914400" eaLnBrk="1" latinLnBrk="0" hangingPunct="1">
              <a:lnSpc>
                <a:spcPct val="90000"/>
              </a:lnSpc>
              <a:spcBef>
                <a:spcPts val="500"/>
              </a:spcBef>
              <a:buFont typeface="Arial" panose="020B0604020202020204" pitchFamily="34" charset="0"/>
              <a:buChar char="•"/>
              <a:defRPr sz="2400">
                <a:latin typeface="+mn-lt"/>
                <a:ea typeface="+mn-ea"/>
              </a:defRPr>
            </a:lvl2pPr>
            <a:lvl3pPr marL="1143000" indent="-228600" defTabSz="914400" eaLnBrk="1" latinLnBrk="0" hangingPunct="1">
              <a:lnSpc>
                <a:spcPct val="90000"/>
              </a:lnSpc>
              <a:spcBef>
                <a:spcPts val="500"/>
              </a:spcBef>
              <a:buFont typeface="Arial" panose="020B0604020202020204" pitchFamily="34" charset="0"/>
              <a:buChar char="•"/>
              <a:defRPr sz="2000">
                <a:latin typeface="+mn-lt"/>
                <a:ea typeface="+mn-ea"/>
              </a:defRPr>
            </a:lvl3pPr>
            <a:lvl4pPr marL="1600200" indent="-228600" defTabSz="914400" eaLnBrk="1" latinLnBrk="0" hangingPunct="1">
              <a:lnSpc>
                <a:spcPct val="90000"/>
              </a:lnSpc>
              <a:spcBef>
                <a:spcPts val="500"/>
              </a:spcBef>
              <a:buFont typeface="Arial" panose="020B0604020202020204" pitchFamily="34" charset="0"/>
              <a:buChar char="•"/>
              <a:defRPr sz="1800">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latin typeface="+mn-lt"/>
                <a:ea typeface="+mn-ea"/>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a:lnSpc>
                <a:spcPts val="4000"/>
              </a:lnSpc>
            </a:pPr>
            <a:r>
              <a:rPr lang="zh-CN" altLang="en-US" dirty="0">
                <a:latin typeface="微软雅黑" panose="020B0503020204020204" charset="-122"/>
                <a:ea typeface="微软雅黑" panose="020B0503020204020204" charset="-122"/>
              </a:rPr>
              <a:t>特别值得一提的是，</a:t>
            </a:r>
            <a:r>
              <a:rPr lang="zh-CN" altLang="en-US" dirty="0">
                <a:solidFill>
                  <a:srgbClr val="FF0000"/>
                </a:solidFill>
                <a:latin typeface="微软雅黑" panose="020B0503020204020204" charset="-122"/>
                <a:ea typeface="微软雅黑" panose="020B0503020204020204" charset="-122"/>
              </a:rPr>
              <a:t>中国的云计算强势崛起</a:t>
            </a:r>
            <a:r>
              <a:rPr lang="zh-CN" altLang="en-US"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lvl="1">
              <a:lnSpc>
                <a:spcPts val="4000"/>
              </a:lnSpc>
            </a:pPr>
            <a:r>
              <a:rPr lang="zh-CN" altLang="en-US" dirty="0">
                <a:solidFill>
                  <a:srgbClr val="FF0000"/>
                </a:solidFill>
                <a:latin typeface="微软雅黑" panose="020B0503020204020204" charset="-122"/>
                <a:ea typeface="微软雅黑" panose="020B0503020204020204" charset="-122"/>
              </a:rPr>
              <a:t>阿里巴巴</a:t>
            </a:r>
            <a:r>
              <a:rPr lang="zh-CN" altLang="en-US" dirty="0">
                <a:latin typeface="微软雅黑" panose="020B0503020204020204" charset="-122"/>
                <a:ea typeface="微软雅黑" panose="020B0503020204020204" charset="-122"/>
              </a:rPr>
              <a:t>在北京、杭州、青岛、香港、深圳、硅谷等拥有云计算数据中心，并在德国、新加坡和日本建设数据中心，其用户规模过</a:t>
            </a:r>
            <a:r>
              <a:rPr lang="en-US" altLang="zh-CN" dirty="0">
                <a:latin typeface="微软雅黑" panose="020B0503020204020204" charset="-122"/>
                <a:ea typeface="微软雅黑" panose="020B0503020204020204" charset="-122"/>
              </a:rPr>
              <a:t>140</a:t>
            </a:r>
            <a:r>
              <a:rPr lang="zh-CN" altLang="en-US" dirty="0">
                <a:latin typeface="微软雅黑" panose="020B0503020204020204" charset="-122"/>
                <a:ea typeface="微软雅黑" panose="020B0503020204020204" charset="-122"/>
              </a:rPr>
              <a:t>万，处于全球领先的位置。</a:t>
            </a:r>
            <a:endParaRPr lang="zh-CN" altLang="en-US" dirty="0">
              <a:latin typeface="微软雅黑" panose="020B0503020204020204" charset="-122"/>
              <a:ea typeface="微软雅黑" panose="020B0503020204020204" charset="-122"/>
            </a:endParaRPr>
          </a:p>
          <a:p>
            <a:pPr lvl="1">
              <a:lnSpc>
                <a:spcPts val="4000"/>
              </a:lnSpc>
            </a:pPr>
            <a:r>
              <a:rPr lang="zh-CN" altLang="en-US" sz="2200" dirty="0">
                <a:solidFill>
                  <a:srgbClr val="FF0000"/>
                </a:solidFill>
                <a:latin typeface="微软雅黑" panose="020B0503020204020204" charset="-122"/>
                <a:ea typeface="微软雅黑" panose="020B0503020204020204" charset="-122"/>
              </a:rPr>
              <a:t>云创存储</a:t>
            </a:r>
            <a:r>
              <a:rPr lang="zh-CN" altLang="en-US" sz="2200" dirty="0">
                <a:latin typeface="微软雅黑" panose="020B0503020204020204" charset="-122"/>
                <a:ea typeface="微软雅黑" panose="020B0503020204020204" charset="-122"/>
              </a:rPr>
              <a:t>是国际上云计算产品线最全的企业，拥有自主知识产权的</a:t>
            </a:r>
            <a:r>
              <a:rPr lang="en-US" altLang="zh-CN" sz="2200" dirty="0" err="1">
                <a:latin typeface="微软雅黑" panose="020B0503020204020204" charset="-122"/>
                <a:ea typeface="微软雅黑" panose="020B0503020204020204" charset="-122"/>
              </a:rPr>
              <a:t>cStor</a:t>
            </a:r>
            <a:r>
              <a:rPr lang="zh-CN" altLang="en-US" sz="2200" dirty="0">
                <a:latin typeface="微软雅黑" panose="020B0503020204020204" charset="-122"/>
                <a:ea typeface="微软雅黑" panose="020B0503020204020204" charset="-122"/>
              </a:rPr>
              <a:t>云存储、</a:t>
            </a:r>
            <a:r>
              <a:rPr lang="en-US" altLang="zh-CN" sz="2200" dirty="0" err="1">
                <a:latin typeface="微软雅黑" panose="020B0503020204020204" charset="-122"/>
                <a:ea typeface="微软雅黑" panose="020B0503020204020204" charset="-122"/>
              </a:rPr>
              <a:t>cProc</a:t>
            </a:r>
            <a:r>
              <a:rPr lang="zh-CN" altLang="en-US" sz="2200" dirty="0">
                <a:latin typeface="微软雅黑" panose="020B0503020204020204" charset="-122"/>
                <a:ea typeface="微软雅黑" panose="020B0503020204020204" charset="-122"/>
              </a:rPr>
              <a:t>云处理、</a:t>
            </a:r>
            <a:r>
              <a:rPr lang="en-US" altLang="zh-CN" sz="2200" dirty="0" err="1">
                <a:latin typeface="微软雅黑" panose="020B0503020204020204" charset="-122"/>
                <a:ea typeface="微软雅黑" panose="020B0503020204020204" charset="-122"/>
              </a:rPr>
              <a:t>cVideo</a:t>
            </a:r>
            <a:r>
              <a:rPr lang="zh-CN" altLang="en-US" sz="2200" dirty="0">
                <a:latin typeface="微软雅黑" panose="020B0503020204020204" charset="-122"/>
                <a:ea typeface="微软雅黑" panose="020B0503020204020204" charset="-122"/>
              </a:rPr>
              <a:t>云视频、</a:t>
            </a:r>
            <a:r>
              <a:rPr lang="en-US" altLang="zh-CN" sz="2200" dirty="0" err="1">
                <a:latin typeface="微软雅黑" panose="020B0503020204020204" charset="-122"/>
                <a:ea typeface="微软雅黑" panose="020B0503020204020204" charset="-122"/>
              </a:rPr>
              <a:t>cTrans</a:t>
            </a:r>
            <a:r>
              <a:rPr lang="zh-CN" altLang="en-US" sz="2200" dirty="0">
                <a:latin typeface="微软雅黑" panose="020B0503020204020204" charset="-122"/>
                <a:ea typeface="微软雅黑" panose="020B0503020204020204" charset="-122"/>
              </a:rPr>
              <a:t>云传输等产品线，依靠大幅的技术创新而获得独到的优势。</a:t>
            </a:r>
            <a:endParaRPr lang="en-US" altLang="zh-CN" sz="2200" dirty="0">
              <a:latin typeface="微软雅黑" panose="020B0503020204020204" charset="-122"/>
              <a:ea typeface="微软雅黑" panose="020B0503020204020204" charset="-122"/>
            </a:endParaRPr>
          </a:p>
          <a:p>
            <a:pPr lvl="1">
              <a:lnSpc>
                <a:spcPts val="4000"/>
              </a:lnSpc>
            </a:pPr>
            <a:r>
              <a:rPr lang="zh-CN" altLang="en-US" dirty="0">
                <a:latin typeface="微软雅黑" panose="020B0503020204020204" charset="-122"/>
                <a:ea typeface="微软雅黑" panose="020B0503020204020204" charset="-122"/>
              </a:rPr>
              <a:t>另外，一些学术团体为推动我国云计算发展做出了不可磨灭的贡献。</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4" name="Title 1"/>
          <p:cNvSpPr txBox="1">
            <a:spLocks noChangeArrowheads="1"/>
          </p:cNvSpPr>
          <p:nvPr/>
        </p:nvSpPr>
        <p:spPr>
          <a:xfrm>
            <a:off x="609600" y="152400"/>
            <a:ext cx="7381875" cy="669925"/>
          </a:xfrm>
        </p:spPr>
        <p:txBody>
          <a:bodyPr lIns="0" tIns="0" rIns="0" bIns="0" anchor="t">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4000" i="0" u="none" strike="noStrike" kern="1200" cap="none" spc="0" normalizeH="0" baseline="0" noProof="0" dirty="0">
                <a:ln>
                  <a:noFill/>
                </a:ln>
                <a:solidFill>
                  <a:schemeClr val="tx1"/>
                </a:solidFill>
                <a:effectLst/>
                <a:uLnTx/>
                <a:uFillTx/>
                <a:latin typeface="黑体" panose="02010609060101010101" pitchFamily="49" charset="-122"/>
                <a:ea typeface="+mj-ea"/>
                <a:cs typeface="+mj-cs"/>
              </a:rPr>
              <a:t>云计算目标</a:t>
            </a:r>
            <a:endParaRPr kumimoji="0" lang="zh-CN" altLang="zh-CN" sz="4000" i="0" u="none" strike="noStrike" kern="1200" cap="none" spc="0" normalizeH="0" baseline="0" noProof="0" dirty="0">
              <a:ln>
                <a:noFill/>
              </a:ln>
              <a:solidFill>
                <a:schemeClr val="tx1"/>
              </a:solidFill>
              <a:effectLst/>
              <a:uLnTx/>
              <a:uFillTx/>
              <a:latin typeface="黑体" panose="02010609060101010101" pitchFamily="49" charset="-122"/>
              <a:ea typeface="+mj-ea"/>
              <a:cs typeface="+mj-cs"/>
            </a:endParaRPr>
          </a:p>
        </p:txBody>
      </p:sp>
      <p:grpSp>
        <p:nvGrpSpPr>
          <p:cNvPr id="6" name="Group 3"/>
          <p:cNvGrpSpPr/>
          <p:nvPr/>
        </p:nvGrpSpPr>
        <p:grpSpPr bwMode="auto">
          <a:xfrm>
            <a:off x="214313" y="4214813"/>
            <a:ext cx="8859837" cy="2390775"/>
            <a:chOff x="0" y="0"/>
            <a:chExt cx="8859262" cy="2390180"/>
          </a:xfrm>
        </p:grpSpPr>
        <p:grpSp>
          <p:nvGrpSpPr>
            <p:cNvPr id="7" name="Group 4"/>
            <p:cNvGrpSpPr/>
            <p:nvPr/>
          </p:nvGrpSpPr>
          <p:grpSpPr bwMode="auto">
            <a:xfrm>
              <a:off x="0" y="162163"/>
              <a:ext cx="3563314" cy="2195291"/>
              <a:chOff x="0" y="0"/>
              <a:chExt cx="3563314" cy="2195291"/>
            </a:xfrm>
          </p:grpSpPr>
          <p:grpSp>
            <p:nvGrpSpPr>
              <p:cNvPr id="45" name="Group 5"/>
              <p:cNvGrpSpPr/>
              <p:nvPr/>
            </p:nvGrpSpPr>
            <p:grpSpPr bwMode="auto">
              <a:xfrm>
                <a:off x="0" y="731520"/>
                <a:ext cx="1920240" cy="1252960"/>
                <a:chOff x="0" y="0"/>
                <a:chExt cx="1600200" cy="1044134"/>
              </a:xfrm>
            </p:grpSpPr>
            <p:pic>
              <p:nvPicPr>
                <p:cNvPr id="66" name="Picture 5" descr="green 3d disc with glow"/>
                <p:cNvPicPr preferRelativeResize="0">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6200"/>
                  <a:ext cx="16002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Straight Connector 140"/>
                <p:cNvCxnSpPr>
                  <a:cxnSpLocks noChangeShapeType="1"/>
                </p:cNvCxnSpPr>
                <p:nvPr/>
              </p:nvCxnSpPr>
              <p:spPr bwMode="auto">
                <a:xfrm rot="10800000" flipV="1">
                  <a:off x="420660" y="228689"/>
                  <a:ext cx="380975" cy="152097"/>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68" name="Straight Connector 141"/>
                <p:cNvCxnSpPr>
                  <a:cxnSpLocks noChangeShapeType="1"/>
                </p:cNvCxnSpPr>
                <p:nvPr/>
              </p:nvCxnSpPr>
              <p:spPr bwMode="auto">
                <a:xfrm rot="5400000">
                  <a:off x="573489" y="380125"/>
                  <a:ext cx="457616" cy="1322"/>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69" name="Straight Connector 144"/>
                <p:cNvCxnSpPr>
                  <a:cxnSpLocks noChangeShapeType="1"/>
                </p:cNvCxnSpPr>
                <p:nvPr/>
              </p:nvCxnSpPr>
              <p:spPr bwMode="auto">
                <a:xfrm>
                  <a:off x="877037" y="228689"/>
                  <a:ext cx="305574" cy="227485"/>
                </a:xfrm>
                <a:prstGeom prst="line">
                  <a:avLst/>
                </a:prstGeom>
                <a:noFill/>
                <a:ln w="12700">
                  <a:solidFill>
                    <a:schemeClr val="tx1"/>
                  </a:solidFill>
                  <a:round/>
                </a:ln>
                <a:extLst>
                  <a:ext uri="{909E8E84-426E-40DD-AFC4-6F175D3DCCD1}">
                    <a14:hiddenFill xmlns:a14="http://schemas.microsoft.com/office/drawing/2010/main">
                      <a:noFill/>
                    </a14:hiddenFill>
                  </a:ext>
                </a:extLst>
              </p:spPr>
            </p:cxnSp>
            <p:pic>
              <p:nvPicPr>
                <p:cNvPr id="7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512"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512"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512" y="457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512"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TextBox 188"/>
                <p:cNvSpPr txBox="1">
                  <a:spLocks noChangeArrowheads="1"/>
                </p:cNvSpPr>
                <p:nvPr/>
              </p:nvSpPr>
              <p:spPr bwMode="auto">
                <a:xfrm>
                  <a:off x="267512" y="762005"/>
                  <a:ext cx="1066800" cy="28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企业</a:t>
                  </a:r>
                  <a:r>
                    <a:rPr kumimoji="0" lang="en-US" altLang="zh-CN"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B</a:t>
                  </a:r>
                  <a:endParaRPr kumimoji="0" lang="en-US" altLang="zh-CN"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46" name="Group 15"/>
              <p:cNvGrpSpPr/>
              <p:nvPr/>
            </p:nvGrpSpPr>
            <p:grpSpPr bwMode="auto">
              <a:xfrm>
                <a:off x="928694" y="0"/>
                <a:ext cx="1920240" cy="1252960"/>
                <a:chOff x="0" y="0"/>
                <a:chExt cx="1600200" cy="1044134"/>
              </a:xfrm>
            </p:grpSpPr>
            <p:pic>
              <p:nvPicPr>
                <p:cNvPr id="57" name="Picture 5" descr="green 3d disc with glow"/>
                <p:cNvPicPr preferRelativeResize="0">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76200"/>
                  <a:ext cx="16002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8" name="Straight Connector 193"/>
                <p:cNvCxnSpPr>
                  <a:cxnSpLocks noChangeShapeType="1"/>
                </p:cNvCxnSpPr>
                <p:nvPr/>
              </p:nvCxnSpPr>
              <p:spPr bwMode="auto">
                <a:xfrm rot="10800000" flipV="1">
                  <a:off x="420605" y="228576"/>
                  <a:ext cx="380975" cy="152098"/>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59" name="Straight Connector 194"/>
                <p:cNvCxnSpPr>
                  <a:cxnSpLocks noChangeShapeType="1"/>
                </p:cNvCxnSpPr>
                <p:nvPr/>
              </p:nvCxnSpPr>
              <p:spPr bwMode="auto">
                <a:xfrm rot="5400000">
                  <a:off x="573426" y="380005"/>
                  <a:ext cx="457616" cy="1323"/>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60" name="Straight Connector 195"/>
                <p:cNvCxnSpPr>
                  <a:cxnSpLocks noChangeShapeType="1"/>
                </p:cNvCxnSpPr>
                <p:nvPr/>
              </p:nvCxnSpPr>
              <p:spPr bwMode="auto">
                <a:xfrm>
                  <a:off x="876982" y="228576"/>
                  <a:ext cx="305574" cy="227485"/>
                </a:xfrm>
                <a:prstGeom prst="line">
                  <a:avLst/>
                </a:prstGeom>
                <a:noFill/>
                <a:ln w="12700">
                  <a:solidFill>
                    <a:schemeClr val="tx1"/>
                  </a:solidFill>
                  <a:round/>
                </a:ln>
                <a:extLst>
                  <a:ext uri="{909E8E84-426E-40DD-AFC4-6F175D3DCCD1}">
                    <a14:hiddenFill xmlns:a14="http://schemas.microsoft.com/office/drawing/2010/main">
                      <a:noFill/>
                    </a14:hiddenFill>
                  </a:ext>
                </a:extLst>
              </p:spPr>
            </p:cxnSp>
            <p:pic>
              <p:nvPicPr>
                <p:cNvPr id="6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512"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512"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512" y="457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9512"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200"/>
                <p:cNvSpPr txBox="1">
                  <a:spLocks noChangeArrowheads="1"/>
                </p:cNvSpPr>
                <p:nvPr/>
              </p:nvSpPr>
              <p:spPr bwMode="auto">
                <a:xfrm>
                  <a:off x="267512" y="762005"/>
                  <a:ext cx="1066800" cy="28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企业</a:t>
                  </a:r>
                  <a:r>
                    <a:rPr kumimoji="0" lang="en-US" altLang="zh-CN"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A</a:t>
                  </a:r>
                  <a:endParaRPr kumimoji="0" lang="en-US" altLang="zh-CN"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pic>
            <p:nvPicPr>
              <p:cNvPr id="47" name="Picture 5" descr="green 3d disc with glow"/>
              <p:cNvPicPr preferRelativeResize="0">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43074" y="1010379"/>
                <a:ext cx="1920240" cy="104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Group 26"/>
              <p:cNvGrpSpPr/>
              <p:nvPr/>
            </p:nvGrpSpPr>
            <p:grpSpPr bwMode="auto">
              <a:xfrm>
                <a:off x="1928826" y="942331"/>
                <a:ext cx="1280160" cy="1252960"/>
                <a:chOff x="0" y="0"/>
                <a:chExt cx="1066800" cy="1044134"/>
              </a:xfrm>
            </p:grpSpPr>
            <p:cxnSp>
              <p:nvCxnSpPr>
                <p:cNvPr id="49" name="Straight Connector 203"/>
                <p:cNvCxnSpPr>
                  <a:cxnSpLocks noChangeShapeType="1"/>
                </p:cNvCxnSpPr>
                <p:nvPr/>
              </p:nvCxnSpPr>
              <p:spPr bwMode="auto">
                <a:xfrm rot="10800000" flipV="1">
                  <a:off x="152010" y="228917"/>
                  <a:ext cx="382298" cy="152098"/>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50" name="Straight Connector 204"/>
                <p:cNvCxnSpPr>
                  <a:cxnSpLocks noChangeShapeType="1"/>
                </p:cNvCxnSpPr>
                <p:nvPr/>
              </p:nvCxnSpPr>
              <p:spPr bwMode="auto">
                <a:xfrm rot="5400000">
                  <a:off x="306154" y="380347"/>
                  <a:ext cx="457616" cy="1323"/>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51" name="Straight Connector 205"/>
                <p:cNvCxnSpPr>
                  <a:cxnSpLocks noChangeShapeType="1"/>
                </p:cNvCxnSpPr>
                <p:nvPr/>
              </p:nvCxnSpPr>
              <p:spPr bwMode="auto">
                <a:xfrm>
                  <a:off x="609710" y="228917"/>
                  <a:ext cx="305574" cy="227485"/>
                </a:xfrm>
                <a:prstGeom prst="line">
                  <a:avLst/>
                </a:prstGeom>
                <a:noFill/>
                <a:ln w="12700">
                  <a:solidFill>
                    <a:schemeClr val="tx1"/>
                  </a:solidFill>
                  <a:round/>
                </a:ln>
                <a:extLst>
                  <a:ext uri="{909E8E84-426E-40DD-AFC4-6F175D3DCCD1}">
                    <a14:hiddenFill xmlns:a14="http://schemas.microsoft.com/office/drawing/2010/main">
                      <a:noFill/>
                    </a14:hiddenFill>
                  </a:ext>
                </a:extLst>
              </p:spPr>
            </p:cxnSp>
            <p:pic>
              <p:nvPicPr>
                <p:cNvPr id="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57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048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210"/>
                <p:cNvSpPr txBox="1">
                  <a:spLocks noChangeArrowheads="1"/>
                </p:cNvSpPr>
                <p:nvPr/>
              </p:nvSpPr>
              <p:spPr bwMode="auto">
                <a:xfrm>
                  <a:off x="0" y="762005"/>
                  <a:ext cx="1066800" cy="28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企业</a:t>
                  </a:r>
                  <a:r>
                    <a:rPr kumimoji="0" lang="en-US" altLang="zh-CN"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C</a:t>
                  </a:r>
                  <a:endParaRPr kumimoji="0" lang="en-US" altLang="zh-CN" sz="16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grpSp>
          <p:nvGrpSpPr>
            <p:cNvPr id="8" name="Group 35"/>
            <p:cNvGrpSpPr/>
            <p:nvPr/>
          </p:nvGrpSpPr>
          <p:grpSpPr bwMode="auto">
            <a:xfrm>
              <a:off x="4071966" y="0"/>
              <a:ext cx="4787296" cy="2390180"/>
              <a:chOff x="0" y="0"/>
              <a:chExt cx="4787296" cy="2390180"/>
            </a:xfrm>
          </p:grpSpPr>
          <p:cxnSp>
            <p:nvCxnSpPr>
              <p:cNvPr id="12" name="Straight Connector 266"/>
              <p:cNvCxnSpPr>
                <a:cxnSpLocks noChangeShapeType="1"/>
                <a:endCxn id="21" idx="0"/>
              </p:cNvCxnSpPr>
              <p:nvPr/>
            </p:nvCxnSpPr>
            <p:spPr bwMode="auto">
              <a:xfrm flipV="1">
                <a:off x="2147455" y="457086"/>
                <a:ext cx="1828681" cy="161885"/>
              </a:xfrm>
              <a:prstGeom prst="line">
                <a:avLst/>
              </a:prstGeom>
              <a:noFill/>
              <a:ln w="12700">
                <a:solidFill>
                  <a:schemeClr val="tx1"/>
                </a:solidFill>
                <a:round/>
              </a:ln>
              <a:extLst>
                <a:ext uri="{909E8E84-426E-40DD-AFC4-6F175D3DCCD1}">
                  <a14:hiddenFill xmlns:a14="http://schemas.microsoft.com/office/drawing/2010/main">
                    <a:noFill/>
                  </a14:hiddenFill>
                </a:ext>
              </a:extLst>
            </p:spPr>
          </p:cxnSp>
          <p:grpSp>
            <p:nvGrpSpPr>
              <p:cNvPr id="13" name="Group 37"/>
              <p:cNvGrpSpPr>
                <a:grpSpLocks noChangeAspect="1"/>
              </p:cNvGrpSpPr>
              <p:nvPr/>
            </p:nvGrpSpPr>
            <p:grpSpPr bwMode="auto">
              <a:xfrm>
                <a:off x="3049936" y="0"/>
                <a:ext cx="1737360" cy="893686"/>
                <a:chOff x="0" y="0"/>
                <a:chExt cx="1447800" cy="744738"/>
              </a:xfrm>
            </p:grpSpPr>
            <p:pic>
              <p:nvPicPr>
                <p:cNvPr id="39" name="Picture 20" descr="gold dis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1000"/>
                  <a:ext cx="1447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9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3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7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1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20" y="0"/>
                  <a:ext cx="31968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 name="Straight Connector 252"/>
              <p:cNvCxnSpPr>
                <a:cxnSpLocks noChangeShapeType="1"/>
              </p:cNvCxnSpPr>
              <p:nvPr/>
            </p:nvCxnSpPr>
            <p:spPr bwMode="auto">
              <a:xfrm rot="5400000" flipH="1" flipV="1">
                <a:off x="1257759" y="216507"/>
                <a:ext cx="504699" cy="1357225"/>
              </a:xfrm>
              <a:prstGeom prst="line">
                <a:avLst/>
              </a:prstGeom>
              <a:noFill/>
              <a:ln w="12700">
                <a:solidFill>
                  <a:schemeClr val="tx1"/>
                </a:solidFill>
                <a:round/>
              </a:ln>
              <a:extLst>
                <a:ext uri="{909E8E84-426E-40DD-AFC4-6F175D3DCCD1}">
                  <a14:hiddenFill xmlns:a14="http://schemas.microsoft.com/office/drawing/2010/main">
                    <a:noFill/>
                  </a14:hiddenFill>
                </a:ext>
              </a:extLst>
            </p:spPr>
          </p:cxnSp>
          <p:grpSp>
            <p:nvGrpSpPr>
              <p:cNvPr id="15" name="Group 45"/>
              <p:cNvGrpSpPr/>
              <p:nvPr/>
            </p:nvGrpSpPr>
            <p:grpSpPr bwMode="auto">
              <a:xfrm>
                <a:off x="0" y="500066"/>
                <a:ext cx="1692614" cy="1130742"/>
                <a:chOff x="0" y="0"/>
                <a:chExt cx="1410512" cy="942286"/>
              </a:xfrm>
            </p:grpSpPr>
            <p:pic>
              <p:nvPicPr>
                <p:cNvPr id="34" name="Picture 5" descr="green 3d disc with glow"/>
                <p:cNvPicPr preferRelativeResize="0">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41051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286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3810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76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235"/>
                <p:cNvSpPr txBox="1">
                  <a:spLocks noChangeArrowheads="1"/>
                </p:cNvSpPr>
                <p:nvPr/>
              </p:nvSpPr>
              <p:spPr bwMode="auto">
                <a:xfrm>
                  <a:off x="171856" y="685805"/>
                  <a:ext cx="1066800" cy="25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企业</a:t>
                  </a:r>
                  <a:r>
                    <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A</a:t>
                  </a:r>
                  <a:endPar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cxnSp>
            <p:nvCxnSpPr>
              <p:cNvPr id="16" name="Straight Connector 256"/>
              <p:cNvCxnSpPr>
                <a:cxnSpLocks noChangeShapeType="1"/>
              </p:cNvCxnSpPr>
              <p:nvPr/>
            </p:nvCxnSpPr>
            <p:spPr bwMode="auto">
              <a:xfrm rot="5400000">
                <a:off x="1430044" y="958563"/>
                <a:ext cx="1074471" cy="442884"/>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17" name="Straight Connector 258"/>
              <p:cNvCxnSpPr>
                <a:cxnSpLocks noChangeShapeType="1"/>
              </p:cNvCxnSpPr>
              <p:nvPr/>
            </p:nvCxnSpPr>
            <p:spPr bwMode="auto">
              <a:xfrm rot="16200000" flipH="1">
                <a:off x="2345127" y="554610"/>
                <a:ext cx="523745" cy="836558"/>
              </a:xfrm>
              <a:prstGeom prst="line">
                <a:avLst/>
              </a:prstGeom>
              <a:noFill/>
              <a:ln w="12700">
                <a:solidFill>
                  <a:schemeClr val="tx1"/>
                </a:solidFill>
                <a:round/>
              </a:ln>
              <a:extLst>
                <a:ext uri="{909E8E84-426E-40DD-AFC4-6F175D3DCCD1}">
                  <a14:hiddenFill xmlns:a14="http://schemas.microsoft.com/office/drawing/2010/main">
                    <a:noFill/>
                  </a14:hiddenFill>
                </a:ext>
              </a:extLst>
            </p:spPr>
          </p:cxnSp>
          <p:grpSp>
            <p:nvGrpSpPr>
              <p:cNvPr id="18" name="Group 53"/>
              <p:cNvGrpSpPr/>
              <p:nvPr/>
            </p:nvGrpSpPr>
            <p:grpSpPr bwMode="auto">
              <a:xfrm>
                <a:off x="932474" y="1071569"/>
                <a:ext cx="1692614" cy="1318611"/>
                <a:chOff x="0" y="0"/>
                <a:chExt cx="1410512" cy="1098844"/>
              </a:xfrm>
            </p:grpSpPr>
            <p:pic>
              <p:nvPicPr>
                <p:cNvPr id="29" name="Picture 5" descr="green 3d disc with glow"/>
                <p:cNvPicPr preferRelativeResize="0">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410512" cy="86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513" y="385162"/>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982" y="476253"/>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32758"/>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Box 243"/>
                <p:cNvSpPr txBox="1">
                  <a:spLocks noChangeArrowheads="1"/>
                </p:cNvSpPr>
                <p:nvPr/>
              </p:nvSpPr>
              <p:spPr bwMode="auto">
                <a:xfrm>
                  <a:off x="171856" y="842363"/>
                  <a:ext cx="1066800" cy="25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企业</a:t>
                  </a:r>
                  <a:r>
                    <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B</a:t>
                  </a:r>
                  <a:endPar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19" name="Group 59"/>
              <p:cNvGrpSpPr/>
              <p:nvPr/>
            </p:nvGrpSpPr>
            <p:grpSpPr bwMode="auto">
              <a:xfrm>
                <a:off x="2121242" y="714380"/>
                <a:ext cx="1692614" cy="1130742"/>
                <a:chOff x="0" y="0"/>
                <a:chExt cx="1410512" cy="942286"/>
              </a:xfrm>
            </p:grpSpPr>
            <p:pic>
              <p:nvPicPr>
                <p:cNvPr id="24" name="Picture 5" descr="green 3d disc with glow"/>
                <p:cNvPicPr preferRelativeResize="0">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141051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60" y="2286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60" y="3810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960" y="76200"/>
                  <a:ext cx="288000" cy="2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50"/>
                <p:cNvSpPr txBox="1">
                  <a:spLocks noChangeArrowheads="1"/>
                </p:cNvSpPr>
                <p:nvPr/>
              </p:nvSpPr>
              <p:spPr bwMode="auto">
                <a:xfrm>
                  <a:off x="248016" y="685805"/>
                  <a:ext cx="1066800" cy="256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企业</a:t>
                  </a:r>
                  <a:r>
                    <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C</a:t>
                  </a:r>
                  <a:endPar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20" name="Group 65"/>
              <p:cNvGrpSpPr/>
              <p:nvPr/>
            </p:nvGrpSpPr>
            <p:grpSpPr bwMode="auto">
              <a:xfrm>
                <a:off x="1298234" y="232891"/>
                <a:ext cx="2011680" cy="788670"/>
                <a:chOff x="0" y="0"/>
                <a:chExt cx="1440" cy="1230"/>
              </a:xfrm>
            </p:grpSpPr>
            <p:pic>
              <p:nvPicPr>
                <p:cNvPr id="22" name="Picture 22" descr="cloud00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440" cy="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3"/>
                <p:cNvSpPr>
                  <a:spLocks noChangeArrowheads="1"/>
                </p:cNvSpPr>
                <p:nvPr/>
              </p:nvSpPr>
              <p:spPr bwMode="auto">
                <a:xfrm>
                  <a:off x="511" y="538"/>
                  <a:ext cx="441"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互联网</a:t>
                  </a:r>
                  <a:endParaRPr kumimoji="0" lang="en-US" altLang="zh-CN" sz="1600" b="0"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
            <p:nvSpPr>
              <p:cNvPr id="21" name="TextBox 260"/>
              <p:cNvSpPr txBox="1">
                <a:spLocks noChangeArrowheads="1"/>
              </p:cNvSpPr>
              <p:nvPr/>
            </p:nvSpPr>
            <p:spPr bwMode="auto">
              <a:xfrm>
                <a:off x="3335688" y="457200"/>
                <a:ext cx="12801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云平台服务商</a:t>
                </a:r>
                <a:endPar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nvGrpSpPr>
            <p:cNvPr id="9" name="Group 69"/>
            <p:cNvGrpSpPr/>
            <p:nvPr/>
          </p:nvGrpSpPr>
          <p:grpSpPr bwMode="auto">
            <a:xfrm>
              <a:off x="3119997" y="698389"/>
              <a:ext cx="963105" cy="615543"/>
              <a:chOff x="0" y="0"/>
              <a:chExt cx="963168" cy="615696"/>
            </a:xfrm>
          </p:grpSpPr>
          <p:pic>
            <p:nvPicPr>
              <p:cNvPr id="10" name="Right Arrow 26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63168" cy="615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71"/>
              <p:cNvSpPr txBox="1">
                <a:spLocks noChangeArrowheads="1"/>
              </p:cNvSpPr>
              <p:nvPr/>
            </p:nvSpPr>
            <p:spPr bwMode="auto">
              <a:xfrm>
                <a:off x="23051" y="171387"/>
                <a:ext cx="776287" cy="274637"/>
              </a:xfrm>
              <a:prstGeom prst="rect">
                <a:avLst/>
              </a:prstGeom>
              <a:noFill/>
              <a:ln w="9525">
                <a:noFill/>
                <a:miter lim="800000"/>
              </a:ln>
              <a:effectLst/>
            </p:spPr>
            <p:txBody>
              <a:bodyPr lIns="91436" tIns="45718" rIns="91436" bIns="45718"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2300" b="0" i="0" u="none" strike="noStrike" kern="1200" cap="none" spc="0" normalizeH="0" baseline="0" noProof="0">
                  <a:ln>
                    <a:noFill/>
                  </a:ln>
                  <a:solidFill>
                    <a:srgbClr val="000000"/>
                  </a:solidFill>
                  <a:effectLst>
                    <a:outerShdw blurRad="38100" dist="38100" dir="2700000" algn="tl">
                      <a:srgbClr val="C0C0C0"/>
                    </a:outerShdw>
                  </a:effectLst>
                  <a:uLnTx/>
                  <a:uFillTx/>
                  <a:latin typeface="Segoe"/>
                  <a:ea typeface="宋体" panose="02010600030101010101" pitchFamily="2" charset="-122"/>
                  <a:cs typeface="+mn-cs"/>
                </a:endParaRPr>
              </a:p>
            </p:txBody>
          </p:sp>
        </p:grpSp>
      </p:grpSp>
      <p:sp>
        <p:nvSpPr>
          <p:cNvPr id="75" name="Rectangle 2"/>
          <p:cNvSpPr>
            <a:spLocks noChangeArrowheads="1"/>
          </p:cNvSpPr>
          <p:nvPr/>
        </p:nvSpPr>
        <p:spPr bwMode="auto">
          <a:xfrm>
            <a:off x="609600" y="1066800"/>
            <a:ext cx="5181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像用电、水一样使用</a:t>
            </a:r>
            <a:r>
              <a:rPr kumimoji="0" lang="en-US" altLang="zh-CN"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IT</a:t>
            </a:r>
            <a:r>
              <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资源</a:t>
            </a:r>
            <a:endParaRPr kumimoji="0" lang="zh-CN" altLang="en-US" sz="32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grpSp>
        <p:nvGrpSpPr>
          <p:cNvPr id="76" name="Group 73"/>
          <p:cNvGrpSpPr/>
          <p:nvPr/>
        </p:nvGrpSpPr>
        <p:grpSpPr bwMode="auto">
          <a:xfrm>
            <a:off x="460375" y="1766888"/>
            <a:ext cx="7715250" cy="2063750"/>
            <a:chOff x="0" y="0"/>
            <a:chExt cx="7715250" cy="2063750"/>
          </a:xfrm>
        </p:grpSpPr>
        <p:grpSp>
          <p:nvGrpSpPr>
            <p:cNvPr id="77" name="Group 74"/>
            <p:cNvGrpSpPr/>
            <p:nvPr/>
          </p:nvGrpSpPr>
          <p:grpSpPr bwMode="auto">
            <a:xfrm>
              <a:off x="0" y="0"/>
              <a:ext cx="7715250" cy="1824037"/>
              <a:chOff x="0" y="0"/>
              <a:chExt cx="7715304" cy="1822995"/>
            </a:xfrm>
          </p:grpSpPr>
          <p:grpSp>
            <p:nvGrpSpPr>
              <p:cNvPr id="81" name="Group 75"/>
              <p:cNvGrpSpPr/>
              <p:nvPr/>
            </p:nvGrpSpPr>
            <p:grpSpPr bwMode="auto">
              <a:xfrm>
                <a:off x="0" y="476161"/>
                <a:ext cx="3624438" cy="1139667"/>
                <a:chOff x="0" y="0"/>
                <a:chExt cx="3624438" cy="1139667"/>
              </a:xfrm>
            </p:grpSpPr>
            <p:grpSp>
              <p:nvGrpSpPr>
                <p:cNvPr id="120" name="Group 76"/>
                <p:cNvGrpSpPr/>
                <p:nvPr/>
              </p:nvGrpSpPr>
              <p:grpSpPr bwMode="auto">
                <a:xfrm>
                  <a:off x="0" y="261134"/>
                  <a:ext cx="3133896" cy="878533"/>
                  <a:chOff x="0" y="0"/>
                  <a:chExt cx="2763999" cy="843266"/>
                </a:xfrm>
              </p:grpSpPr>
              <p:grpSp>
                <p:nvGrpSpPr>
                  <p:cNvPr id="133" name="Group 77"/>
                  <p:cNvGrpSpPr/>
                  <p:nvPr/>
                </p:nvGrpSpPr>
                <p:grpSpPr bwMode="auto">
                  <a:xfrm>
                    <a:off x="-24306" y="53449"/>
                    <a:ext cx="2838803" cy="877192"/>
                    <a:chOff x="0" y="0"/>
                    <a:chExt cx="3218688" cy="914400"/>
                  </a:xfrm>
                </p:grpSpPr>
                <p:pic>
                  <p:nvPicPr>
                    <p:cNvPr id="157" name="Freeform 31"/>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321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 name="Text Box 79"/>
                    <p:cNvSpPr txBox="1">
                      <a:spLocks noChangeArrowheads="1"/>
                    </p:cNvSpPr>
                    <p:nvPr/>
                  </p:nvSpPr>
                  <p:spPr bwMode="auto">
                    <a:xfrm>
                      <a:off x="27920" y="15760"/>
                      <a:ext cx="3133513" cy="80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Cambria" panose="02040503050406030204" pitchFamily="18" charset="0"/>
                        <a:ea typeface="宋体" panose="02010600030101010101" pitchFamily="2" charset="-122"/>
                        <a:cs typeface="+mn-cs"/>
                      </a:endParaRPr>
                    </a:p>
                  </p:txBody>
                </p:sp>
              </p:grpSp>
              <p:grpSp>
                <p:nvGrpSpPr>
                  <p:cNvPr id="134" name="Group 80"/>
                  <p:cNvGrpSpPr/>
                  <p:nvPr/>
                </p:nvGrpSpPr>
                <p:grpSpPr bwMode="auto">
                  <a:xfrm>
                    <a:off x="0" y="0"/>
                    <a:ext cx="2570701" cy="777225"/>
                    <a:chOff x="0" y="0"/>
                    <a:chExt cx="4686" cy="864"/>
                  </a:xfrm>
                </p:grpSpPr>
                <p:sp>
                  <p:nvSpPr>
                    <p:cNvPr id="135" name="Line 33"/>
                    <p:cNvSpPr>
                      <a:spLocks noChangeShapeType="1"/>
                    </p:cNvSpPr>
                    <p:nvPr/>
                  </p:nvSpPr>
                  <p:spPr bwMode="auto">
                    <a:xfrm flipH="1" flipV="1">
                      <a:off x="132" y="0"/>
                      <a:ext cx="72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6" name="Line 34"/>
                    <p:cNvSpPr>
                      <a:spLocks noChangeShapeType="1"/>
                    </p:cNvSpPr>
                    <p:nvPr/>
                  </p:nvSpPr>
                  <p:spPr bwMode="auto">
                    <a:xfrm flipH="1" flipV="1">
                      <a:off x="354" y="0"/>
                      <a:ext cx="723"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7" name="Line 35"/>
                    <p:cNvSpPr>
                      <a:spLocks noChangeShapeType="1"/>
                    </p:cNvSpPr>
                    <p:nvPr/>
                  </p:nvSpPr>
                  <p:spPr bwMode="auto">
                    <a:xfrm flipH="1" flipV="1">
                      <a:off x="582" y="0"/>
                      <a:ext cx="72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8" name="Line 36"/>
                    <p:cNvSpPr>
                      <a:spLocks noChangeShapeType="1"/>
                    </p:cNvSpPr>
                    <p:nvPr/>
                  </p:nvSpPr>
                  <p:spPr bwMode="auto">
                    <a:xfrm flipH="1" flipV="1">
                      <a:off x="804" y="0"/>
                      <a:ext cx="723"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9" name="Line 37"/>
                    <p:cNvSpPr>
                      <a:spLocks noChangeShapeType="1"/>
                    </p:cNvSpPr>
                    <p:nvPr/>
                  </p:nvSpPr>
                  <p:spPr bwMode="auto">
                    <a:xfrm flipH="1" flipV="1">
                      <a:off x="1032" y="0"/>
                      <a:ext cx="72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0" name="Line 38"/>
                    <p:cNvSpPr>
                      <a:spLocks noChangeShapeType="1"/>
                    </p:cNvSpPr>
                    <p:nvPr/>
                  </p:nvSpPr>
                  <p:spPr bwMode="auto">
                    <a:xfrm flipH="1" flipV="1">
                      <a:off x="1254" y="0"/>
                      <a:ext cx="723"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Line 39"/>
                    <p:cNvSpPr>
                      <a:spLocks noChangeShapeType="1"/>
                    </p:cNvSpPr>
                    <p:nvPr/>
                  </p:nvSpPr>
                  <p:spPr bwMode="auto">
                    <a:xfrm flipH="1" flipV="1">
                      <a:off x="1482" y="0"/>
                      <a:ext cx="72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2" name="Line 40"/>
                    <p:cNvSpPr>
                      <a:spLocks noChangeShapeType="1"/>
                    </p:cNvSpPr>
                    <p:nvPr/>
                  </p:nvSpPr>
                  <p:spPr bwMode="auto">
                    <a:xfrm flipH="1" flipV="1">
                      <a:off x="1704" y="0"/>
                      <a:ext cx="732" cy="858"/>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 name="Line 41"/>
                    <p:cNvSpPr>
                      <a:spLocks noChangeShapeType="1"/>
                    </p:cNvSpPr>
                    <p:nvPr/>
                  </p:nvSpPr>
                  <p:spPr bwMode="auto">
                    <a:xfrm flipH="1" flipV="1">
                      <a:off x="1932" y="0"/>
                      <a:ext cx="768" cy="858"/>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4" name="Line 42"/>
                    <p:cNvSpPr>
                      <a:spLocks noChangeShapeType="1"/>
                    </p:cNvSpPr>
                    <p:nvPr/>
                  </p:nvSpPr>
                  <p:spPr bwMode="auto">
                    <a:xfrm flipH="1" flipV="1">
                      <a:off x="2154" y="0"/>
                      <a:ext cx="846"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5" name="Line 43"/>
                    <p:cNvSpPr>
                      <a:spLocks noChangeShapeType="1"/>
                    </p:cNvSpPr>
                    <p:nvPr/>
                  </p:nvSpPr>
                  <p:spPr bwMode="auto">
                    <a:xfrm flipH="1" flipV="1">
                      <a:off x="2382" y="0"/>
                      <a:ext cx="894"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6" name="Line 44"/>
                    <p:cNvSpPr>
                      <a:spLocks noChangeShapeType="1"/>
                    </p:cNvSpPr>
                    <p:nvPr/>
                  </p:nvSpPr>
                  <p:spPr bwMode="auto">
                    <a:xfrm flipH="1" flipV="1">
                      <a:off x="2604" y="0"/>
                      <a:ext cx="936"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7" name="Line 45"/>
                    <p:cNvSpPr>
                      <a:spLocks noChangeShapeType="1"/>
                    </p:cNvSpPr>
                    <p:nvPr/>
                  </p:nvSpPr>
                  <p:spPr bwMode="auto">
                    <a:xfrm flipH="1" flipV="1">
                      <a:off x="2832" y="0"/>
                      <a:ext cx="99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8" name="Line 46"/>
                    <p:cNvSpPr>
                      <a:spLocks noChangeShapeType="1"/>
                    </p:cNvSpPr>
                    <p:nvPr/>
                  </p:nvSpPr>
                  <p:spPr bwMode="auto">
                    <a:xfrm flipH="1" flipV="1">
                      <a:off x="3054" y="0"/>
                      <a:ext cx="1032" cy="864"/>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9" name="Line 47"/>
                    <p:cNvSpPr>
                      <a:spLocks noChangeShapeType="1"/>
                    </p:cNvSpPr>
                    <p:nvPr/>
                  </p:nvSpPr>
                  <p:spPr bwMode="auto">
                    <a:xfrm flipH="1" flipV="1">
                      <a:off x="3282" y="0"/>
                      <a:ext cx="1101" cy="860"/>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0" name="Line 48"/>
                    <p:cNvSpPr>
                      <a:spLocks noChangeShapeType="1"/>
                    </p:cNvSpPr>
                    <p:nvPr/>
                  </p:nvSpPr>
                  <p:spPr bwMode="auto">
                    <a:xfrm flipH="1" flipV="1">
                      <a:off x="3504" y="0"/>
                      <a:ext cx="1182"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1" name="Line 49"/>
                    <p:cNvSpPr>
                      <a:spLocks noChangeShapeType="1"/>
                    </p:cNvSpPr>
                    <p:nvPr/>
                  </p:nvSpPr>
                  <p:spPr bwMode="auto">
                    <a:xfrm>
                      <a:off x="0" y="93"/>
                      <a:ext cx="3837" cy="0"/>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2" name="Line 50"/>
                    <p:cNvSpPr>
                      <a:spLocks noChangeShapeType="1"/>
                    </p:cNvSpPr>
                    <p:nvPr/>
                  </p:nvSpPr>
                  <p:spPr bwMode="auto">
                    <a:xfrm>
                      <a:off x="96" y="207"/>
                      <a:ext cx="3909" cy="0"/>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 name="Line 51"/>
                    <p:cNvSpPr>
                      <a:spLocks noChangeShapeType="1"/>
                    </p:cNvSpPr>
                    <p:nvPr/>
                  </p:nvSpPr>
                  <p:spPr bwMode="auto">
                    <a:xfrm flipV="1">
                      <a:off x="528" y="711"/>
                      <a:ext cx="3247" cy="12"/>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 name="Line 52"/>
                    <p:cNvSpPr>
                      <a:spLocks noChangeShapeType="1"/>
                    </p:cNvSpPr>
                    <p:nvPr/>
                  </p:nvSpPr>
                  <p:spPr bwMode="auto">
                    <a:xfrm>
                      <a:off x="408" y="579"/>
                      <a:ext cx="4128" cy="0"/>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5" name="Line 53"/>
                    <p:cNvSpPr>
                      <a:spLocks noChangeShapeType="1"/>
                    </p:cNvSpPr>
                    <p:nvPr/>
                  </p:nvSpPr>
                  <p:spPr bwMode="auto">
                    <a:xfrm>
                      <a:off x="294" y="447"/>
                      <a:ext cx="4050" cy="0"/>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6" name="Line 54"/>
                    <p:cNvSpPr>
                      <a:spLocks noChangeShapeType="1"/>
                    </p:cNvSpPr>
                    <p:nvPr/>
                  </p:nvSpPr>
                  <p:spPr bwMode="auto">
                    <a:xfrm>
                      <a:off x="198" y="327"/>
                      <a:ext cx="3978" cy="0"/>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grpSp>
              <p:nvGrpSpPr>
                <p:cNvPr id="121" name="Group 103"/>
                <p:cNvGrpSpPr>
                  <a:grpSpLocks noChangeAspect="1"/>
                </p:cNvGrpSpPr>
                <p:nvPr/>
              </p:nvGrpSpPr>
              <p:grpSpPr bwMode="auto">
                <a:xfrm>
                  <a:off x="347838" y="76200"/>
                  <a:ext cx="623413" cy="714272"/>
                  <a:chOff x="0" y="0"/>
                  <a:chExt cx="623413" cy="714272"/>
                </a:xfrm>
              </p:grpSpPr>
              <p:pic>
                <p:nvPicPr>
                  <p:cNvPr id="131" name="Picture 3" descr="C:\Documents and Settings\pengzh\Local Settings\Temporary Internet Files\Content.IE5\PFEGQAGD\MCj0434847000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 name="Picture 2" descr="D:\Documents\My Pictures\Microsoft Clip Organizer\j0397666.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027" y="479070"/>
                    <a:ext cx="326386" cy="23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2" name="Group 106"/>
                <p:cNvGrpSpPr>
                  <a:grpSpLocks noChangeAspect="1"/>
                </p:cNvGrpSpPr>
                <p:nvPr/>
              </p:nvGrpSpPr>
              <p:grpSpPr bwMode="auto">
                <a:xfrm>
                  <a:off x="957438" y="304007"/>
                  <a:ext cx="623413" cy="714272"/>
                  <a:chOff x="0" y="0"/>
                  <a:chExt cx="623413" cy="714272"/>
                </a:xfrm>
              </p:grpSpPr>
              <p:pic>
                <p:nvPicPr>
                  <p:cNvPr id="129" name="Picture 3" descr="C:\Documents and Settings\pengzh\Local Settings\Temporary Internet Files\Content.IE5\PFEGQAGD\MCj0434847000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 name="Picture 2" descr="D:\Documents\My Pictures\Microsoft Clip Organizer\j0397666.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027" y="479070"/>
                    <a:ext cx="326386" cy="23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 name="Group 109"/>
                <p:cNvGrpSpPr>
                  <a:grpSpLocks noChangeAspect="1"/>
                </p:cNvGrpSpPr>
                <p:nvPr/>
              </p:nvGrpSpPr>
              <p:grpSpPr bwMode="auto">
                <a:xfrm>
                  <a:off x="1490838" y="0"/>
                  <a:ext cx="623413" cy="714272"/>
                  <a:chOff x="0" y="0"/>
                  <a:chExt cx="623413" cy="714272"/>
                </a:xfrm>
              </p:grpSpPr>
              <p:pic>
                <p:nvPicPr>
                  <p:cNvPr id="127" name="Picture 3" descr="C:\Documents and Settings\pengzh\Local Settings\Temporary Internet Files\Content.IE5\PFEGQAGD\MCj0434847000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0"/>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2" descr="D:\Documents\My Pictures\Microsoft Clip Organizer\j0397666.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7027" y="479070"/>
                    <a:ext cx="326386" cy="23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4" name="Group 112"/>
                <p:cNvGrpSpPr/>
                <p:nvPr/>
              </p:nvGrpSpPr>
              <p:grpSpPr bwMode="auto">
                <a:xfrm>
                  <a:off x="2837581" y="426483"/>
                  <a:ext cx="810774" cy="517864"/>
                  <a:chOff x="0" y="0"/>
                  <a:chExt cx="810768" cy="518160"/>
                </a:xfrm>
              </p:grpSpPr>
              <p:pic>
                <p:nvPicPr>
                  <p:cNvPr id="125" name="Right Arrow 16"/>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810768"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Text Box 114"/>
                  <p:cNvSpPr txBox="1">
                    <a:spLocks noChangeArrowheads="1"/>
                  </p:cNvSpPr>
                  <p:nvPr/>
                </p:nvSpPr>
                <p:spPr bwMode="auto">
                  <a:xfrm>
                    <a:off x="24702" y="144590"/>
                    <a:ext cx="647700" cy="228600"/>
                  </a:xfrm>
                  <a:prstGeom prst="rect">
                    <a:avLst/>
                  </a:prstGeom>
                  <a:noFill/>
                  <a:ln w="9525">
                    <a:noFill/>
                    <a:miter lim="800000"/>
                  </a:ln>
                  <a:effectLst/>
                </p:spPr>
                <p:txBody>
                  <a:bodyPr lIns="91436" tIns="45718" rIns="91436" bIns="45718" anchor="ctr"/>
                  <a:lstStyle/>
                  <a:p>
                    <a:pPr marL="0" marR="0" lvl="0" indent="0" algn="ctr" defTabSz="913130" rtl="0" eaLnBrk="1" fontAlgn="base" latinLnBrk="0" hangingPunct="1">
                      <a:lnSpc>
                        <a:spcPct val="100000"/>
                      </a:lnSpc>
                      <a:spcBef>
                        <a:spcPct val="0"/>
                      </a:spcBef>
                      <a:spcAft>
                        <a:spcPct val="0"/>
                      </a:spcAft>
                      <a:buClrTx/>
                      <a:buSzTx/>
                      <a:buFontTx/>
                      <a:buNone/>
                      <a:defRPr/>
                    </a:pPr>
                    <a:endParaRPr kumimoji="0" lang="en-US" sz="2300" b="0" i="0" u="none" strike="noStrike" kern="1200" cap="none" spc="0" normalizeH="0" baseline="0" noProof="0">
                      <a:ln>
                        <a:noFill/>
                      </a:ln>
                      <a:solidFill>
                        <a:srgbClr val="FFFFFF"/>
                      </a:solidFill>
                      <a:effectLst>
                        <a:outerShdw blurRad="38100" dist="38100" dir="2700000" algn="tl">
                          <a:srgbClr val="C0C0C0"/>
                        </a:outerShdw>
                      </a:effectLst>
                      <a:uLnTx/>
                      <a:uFillTx/>
                      <a:latin typeface="Segoe"/>
                      <a:ea typeface="宋体" panose="02010600030101010101" pitchFamily="2" charset="-122"/>
                      <a:cs typeface="+mn-cs"/>
                    </a:endParaRPr>
                  </a:p>
                </p:txBody>
              </p:sp>
            </p:grpSp>
          </p:grpSp>
          <p:grpSp>
            <p:nvGrpSpPr>
              <p:cNvPr id="82" name="Group 115"/>
              <p:cNvGrpSpPr/>
              <p:nvPr/>
            </p:nvGrpSpPr>
            <p:grpSpPr bwMode="auto">
              <a:xfrm>
                <a:off x="3874562" y="0"/>
                <a:ext cx="3840742" cy="1822995"/>
                <a:chOff x="0" y="0"/>
                <a:chExt cx="3840742" cy="1822995"/>
              </a:xfrm>
            </p:grpSpPr>
            <p:grpSp>
              <p:nvGrpSpPr>
                <p:cNvPr id="83" name="Group 116"/>
                <p:cNvGrpSpPr/>
                <p:nvPr/>
              </p:nvGrpSpPr>
              <p:grpSpPr bwMode="auto">
                <a:xfrm>
                  <a:off x="0" y="1000035"/>
                  <a:ext cx="3133536" cy="822960"/>
                  <a:chOff x="0" y="0"/>
                  <a:chExt cx="2763680" cy="789924"/>
                </a:xfrm>
              </p:grpSpPr>
              <p:grpSp>
                <p:nvGrpSpPr>
                  <p:cNvPr id="94" name="Group 117"/>
                  <p:cNvGrpSpPr/>
                  <p:nvPr/>
                </p:nvGrpSpPr>
                <p:grpSpPr bwMode="auto">
                  <a:xfrm>
                    <a:off x="-27459" y="85"/>
                    <a:ext cx="2838801" cy="877192"/>
                    <a:chOff x="0" y="0"/>
                    <a:chExt cx="3218688" cy="914400"/>
                  </a:xfrm>
                </p:grpSpPr>
                <p:pic>
                  <p:nvPicPr>
                    <p:cNvPr id="118" name="Freeform 31"/>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321868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Text Box 119"/>
                    <p:cNvSpPr txBox="1">
                      <a:spLocks noChangeArrowheads="1"/>
                    </p:cNvSpPr>
                    <p:nvPr/>
                  </p:nvSpPr>
                  <p:spPr bwMode="auto">
                    <a:xfrm>
                      <a:off x="31134" y="15782"/>
                      <a:ext cx="3133514" cy="80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Cambria" panose="02040503050406030204" pitchFamily="18" charset="0"/>
                        <a:ea typeface="宋体" panose="02010600030101010101" pitchFamily="2" charset="-122"/>
                        <a:cs typeface="+mn-cs"/>
                      </a:endParaRPr>
                    </a:p>
                  </p:txBody>
                </p:sp>
              </p:grpSp>
              <p:grpSp>
                <p:nvGrpSpPr>
                  <p:cNvPr id="95" name="Group 120"/>
                  <p:cNvGrpSpPr/>
                  <p:nvPr/>
                </p:nvGrpSpPr>
                <p:grpSpPr bwMode="auto">
                  <a:xfrm>
                    <a:off x="38911" y="0"/>
                    <a:ext cx="2600323" cy="777225"/>
                    <a:chOff x="0" y="0"/>
                    <a:chExt cx="4740" cy="864"/>
                  </a:xfrm>
                </p:grpSpPr>
                <p:sp>
                  <p:nvSpPr>
                    <p:cNvPr id="96" name="Line 33"/>
                    <p:cNvSpPr>
                      <a:spLocks noChangeShapeType="1"/>
                    </p:cNvSpPr>
                    <p:nvPr/>
                  </p:nvSpPr>
                  <p:spPr bwMode="auto">
                    <a:xfrm flipH="1" flipV="1">
                      <a:off x="132" y="0"/>
                      <a:ext cx="72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7" name="Line 34"/>
                    <p:cNvSpPr>
                      <a:spLocks noChangeShapeType="1"/>
                    </p:cNvSpPr>
                    <p:nvPr/>
                  </p:nvSpPr>
                  <p:spPr bwMode="auto">
                    <a:xfrm flipH="1" flipV="1">
                      <a:off x="354" y="0"/>
                      <a:ext cx="723"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8" name="Line 35"/>
                    <p:cNvSpPr>
                      <a:spLocks noChangeShapeType="1"/>
                    </p:cNvSpPr>
                    <p:nvPr/>
                  </p:nvSpPr>
                  <p:spPr bwMode="auto">
                    <a:xfrm flipH="1" flipV="1">
                      <a:off x="582" y="0"/>
                      <a:ext cx="72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 name="Line 36"/>
                    <p:cNvSpPr>
                      <a:spLocks noChangeShapeType="1"/>
                    </p:cNvSpPr>
                    <p:nvPr/>
                  </p:nvSpPr>
                  <p:spPr bwMode="auto">
                    <a:xfrm flipH="1" flipV="1">
                      <a:off x="804" y="0"/>
                      <a:ext cx="723"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0" name="Line 37"/>
                    <p:cNvSpPr>
                      <a:spLocks noChangeShapeType="1"/>
                    </p:cNvSpPr>
                    <p:nvPr/>
                  </p:nvSpPr>
                  <p:spPr bwMode="auto">
                    <a:xfrm flipH="1" flipV="1">
                      <a:off x="1032" y="0"/>
                      <a:ext cx="72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1" name="Line 38"/>
                    <p:cNvSpPr>
                      <a:spLocks noChangeShapeType="1"/>
                    </p:cNvSpPr>
                    <p:nvPr/>
                  </p:nvSpPr>
                  <p:spPr bwMode="auto">
                    <a:xfrm flipH="1" flipV="1">
                      <a:off x="1254" y="0"/>
                      <a:ext cx="723"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2" name="Line 39"/>
                    <p:cNvSpPr>
                      <a:spLocks noChangeShapeType="1"/>
                    </p:cNvSpPr>
                    <p:nvPr/>
                  </p:nvSpPr>
                  <p:spPr bwMode="auto">
                    <a:xfrm flipH="1" flipV="1">
                      <a:off x="1482" y="0"/>
                      <a:ext cx="72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 name="Line 40"/>
                    <p:cNvSpPr>
                      <a:spLocks noChangeShapeType="1"/>
                    </p:cNvSpPr>
                    <p:nvPr/>
                  </p:nvSpPr>
                  <p:spPr bwMode="auto">
                    <a:xfrm flipH="1" flipV="1">
                      <a:off x="1704" y="0"/>
                      <a:ext cx="732" cy="858"/>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4" name="Line 41"/>
                    <p:cNvSpPr>
                      <a:spLocks noChangeShapeType="1"/>
                    </p:cNvSpPr>
                    <p:nvPr/>
                  </p:nvSpPr>
                  <p:spPr bwMode="auto">
                    <a:xfrm flipH="1" flipV="1">
                      <a:off x="1932" y="0"/>
                      <a:ext cx="768" cy="858"/>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5" name="Line 42"/>
                    <p:cNvSpPr>
                      <a:spLocks noChangeShapeType="1"/>
                    </p:cNvSpPr>
                    <p:nvPr/>
                  </p:nvSpPr>
                  <p:spPr bwMode="auto">
                    <a:xfrm flipH="1" flipV="1">
                      <a:off x="2154" y="0"/>
                      <a:ext cx="846"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6" name="Line 43"/>
                    <p:cNvSpPr>
                      <a:spLocks noChangeShapeType="1"/>
                    </p:cNvSpPr>
                    <p:nvPr/>
                  </p:nvSpPr>
                  <p:spPr bwMode="auto">
                    <a:xfrm flipH="1" flipV="1">
                      <a:off x="2382" y="0"/>
                      <a:ext cx="894"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7" name="Line 44"/>
                    <p:cNvSpPr>
                      <a:spLocks noChangeShapeType="1"/>
                    </p:cNvSpPr>
                    <p:nvPr/>
                  </p:nvSpPr>
                  <p:spPr bwMode="auto">
                    <a:xfrm flipH="1" flipV="1">
                      <a:off x="2604" y="0"/>
                      <a:ext cx="936"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8" name="Line 45"/>
                    <p:cNvSpPr>
                      <a:spLocks noChangeShapeType="1"/>
                    </p:cNvSpPr>
                    <p:nvPr/>
                  </p:nvSpPr>
                  <p:spPr bwMode="auto">
                    <a:xfrm flipH="1" flipV="1">
                      <a:off x="2832" y="0"/>
                      <a:ext cx="993" cy="861"/>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9" name="Line 46"/>
                    <p:cNvSpPr>
                      <a:spLocks noChangeShapeType="1"/>
                    </p:cNvSpPr>
                    <p:nvPr/>
                  </p:nvSpPr>
                  <p:spPr bwMode="auto">
                    <a:xfrm flipH="1" flipV="1">
                      <a:off x="3054" y="0"/>
                      <a:ext cx="1032" cy="864"/>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0" name="Line 47"/>
                    <p:cNvSpPr>
                      <a:spLocks noChangeShapeType="1"/>
                    </p:cNvSpPr>
                    <p:nvPr/>
                  </p:nvSpPr>
                  <p:spPr bwMode="auto">
                    <a:xfrm flipH="1" flipV="1">
                      <a:off x="3282" y="0"/>
                      <a:ext cx="1101" cy="860"/>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1" name="Line 48"/>
                    <p:cNvSpPr>
                      <a:spLocks noChangeShapeType="1"/>
                    </p:cNvSpPr>
                    <p:nvPr/>
                  </p:nvSpPr>
                  <p:spPr bwMode="auto">
                    <a:xfrm flipH="1" flipV="1">
                      <a:off x="3504" y="0"/>
                      <a:ext cx="1182" cy="861"/>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 name="Line 49"/>
                    <p:cNvSpPr>
                      <a:spLocks noChangeShapeType="1"/>
                    </p:cNvSpPr>
                    <p:nvPr/>
                  </p:nvSpPr>
                  <p:spPr bwMode="auto">
                    <a:xfrm>
                      <a:off x="0" y="93"/>
                      <a:ext cx="3837" cy="0"/>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3" name="Line 50"/>
                    <p:cNvSpPr>
                      <a:spLocks noChangeShapeType="1"/>
                    </p:cNvSpPr>
                    <p:nvPr/>
                  </p:nvSpPr>
                  <p:spPr bwMode="auto">
                    <a:xfrm>
                      <a:off x="96" y="207"/>
                      <a:ext cx="3909" cy="0"/>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4" name="Line 51"/>
                    <p:cNvSpPr>
                      <a:spLocks noChangeShapeType="1"/>
                    </p:cNvSpPr>
                    <p:nvPr/>
                  </p:nvSpPr>
                  <p:spPr bwMode="auto">
                    <a:xfrm>
                      <a:off x="528" y="723"/>
                      <a:ext cx="4212" cy="0"/>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5" name="Line 52"/>
                    <p:cNvSpPr>
                      <a:spLocks noChangeShapeType="1"/>
                    </p:cNvSpPr>
                    <p:nvPr/>
                  </p:nvSpPr>
                  <p:spPr bwMode="auto">
                    <a:xfrm>
                      <a:off x="408" y="579"/>
                      <a:ext cx="4128" cy="0"/>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6" name="Line 53"/>
                    <p:cNvSpPr>
                      <a:spLocks noChangeShapeType="1"/>
                    </p:cNvSpPr>
                    <p:nvPr/>
                  </p:nvSpPr>
                  <p:spPr bwMode="auto">
                    <a:xfrm>
                      <a:off x="294" y="447"/>
                      <a:ext cx="4050" cy="0"/>
                    </a:xfrm>
                    <a:prstGeom prst="line">
                      <a:avLst/>
                    </a:prstGeom>
                    <a:noFill/>
                    <a:ln w="6350">
                      <a:solidFill>
                        <a:srgbClr val="FFFFFF">
                          <a:alpha val="50195"/>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 name="Line 54"/>
                    <p:cNvSpPr>
                      <a:spLocks noChangeShapeType="1"/>
                    </p:cNvSpPr>
                    <p:nvPr/>
                  </p:nvSpPr>
                  <p:spPr bwMode="auto">
                    <a:xfrm>
                      <a:off x="198" y="327"/>
                      <a:ext cx="3978" cy="0"/>
                    </a:xfrm>
                    <a:prstGeom prst="line">
                      <a:avLst/>
                    </a:prstGeom>
                    <a:noFill/>
                    <a:ln w="6350">
                      <a:solidFill>
                        <a:srgbClr val="FFFFFF">
                          <a:alpha val="25098"/>
                        </a:srgbClr>
                      </a:solidFill>
                      <a:prstDash val="dash"/>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grpSp>
            </p:grpSp>
            <p:pic>
              <p:nvPicPr>
                <p:cNvPr id="84" name="Picture 3" descr="C:\Documents and Settings\pengzh\Local Settings\Temporary Internet Files\Content.IE5\PFEGQAGD\MCj0434847000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11192" y="808732"/>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3" descr="C:\Documents and Settings\pengzh\Local Settings\Temporary Internet Files\Content.IE5\PFEGQAGD\MCj0434847000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11080" y="999244"/>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6" name="Straight Connector 19"/>
                <p:cNvCxnSpPr>
                  <a:cxnSpLocks noChangeShapeType="1"/>
                </p:cNvCxnSpPr>
                <p:nvPr/>
              </p:nvCxnSpPr>
              <p:spPr bwMode="auto">
                <a:xfrm flipV="1">
                  <a:off x="816534" y="904358"/>
                  <a:ext cx="574679" cy="38078"/>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87" name="Straight Connector 21"/>
                <p:cNvCxnSpPr>
                  <a:cxnSpLocks noChangeShapeType="1"/>
                </p:cNvCxnSpPr>
                <p:nvPr/>
              </p:nvCxnSpPr>
              <p:spPr bwMode="auto">
                <a:xfrm rot="16200000" flipH="1">
                  <a:off x="1487317" y="808240"/>
                  <a:ext cx="228469" cy="420690"/>
                </a:xfrm>
                <a:prstGeom prst="line">
                  <a:avLst/>
                </a:prstGeom>
                <a:noFill/>
                <a:ln w="12700">
                  <a:solidFill>
                    <a:schemeClr val="tx1"/>
                  </a:solidFill>
                  <a:round/>
                </a:ln>
                <a:extLst>
                  <a:ext uri="{909E8E84-426E-40DD-AFC4-6F175D3DCCD1}">
                    <a14:hiddenFill xmlns:a14="http://schemas.microsoft.com/office/drawing/2010/main">
                      <a:noFill/>
                    </a14:hiddenFill>
                  </a:ext>
                </a:extLst>
              </p:spPr>
            </p:cxnSp>
            <p:cxnSp>
              <p:nvCxnSpPr>
                <p:cNvPr id="88" name="Straight Connector 24"/>
                <p:cNvCxnSpPr>
                  <a:cxnSpLocks noChangeShapeType="1"/>
                </p:cNvCxnSpPr>
                <p:nvPr/>
              </p:nvCxnSpPr>
              <p:spPr bwMode="auto">
                <a:xfrm rot="5400000" flipH="1" flipV="1">
                  <a:off x="1276933" y="885273"/>
                  <a:ext cx="95196" cy="133351"/>
                </a:xfrm>
                <a:prstGeom prst="line">
                  <a:avLst/>
                </a:prstGeom>
                <a:noFill/>
                <a:ln w="12700">
                  <a:solidFill>
                    <a:schemeClr val="tx1"/>
                  </a:solidFill>
                  <a:round/>
                </a:ln>
                <a:extLst>
                  <a:ext uri="{909E8E84-426E-40DD-AFC4-6F175D3DCCD1}">
                    <a14:hiddenFill xmlns:a14="http://schemas.microsoft.com/office/drawing/2010/main">
                      <a:noFill/>
                    </a14:hiddenFill>
                  </a:ext>
                </a:extLst>
              </p:spPr>
            </p:cxnSp>
            <p:pic>
              <p:nvPicPr>
                <p:cNvPr id="89" name="Picture 2" descr="C:\Documents and Settings\pengzh\Local Settings\Temporary Internet Files\Content.IE5\2JXXADD8\MCj03121420000[1].wmf"/>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2325" y="0"/>
                  <a:ext cx="1096578" cy="90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4" descr="D:\Documents\My Pictures\Microsoft Clip Organizer\j0297997.wmf"/>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82676" y="120929"/>
                  <a:ext cx="1458066" cy="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3" descr="C:\Documents and Settings\pengzh\Local Settings\Temporary Internet Files\Content.IE5\PFEGQAGD\MCj04348470000[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5280" y="619037"/>
                  <a:ext cx="491589"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2" name="Straight Connector 263"/>
                <p:cNvCxnSpPr>
                  <a:cxnSpLocks noChangeShapeType="1"/>
                </p:cNvCxnSpPr>
                <p:nvPr/>
              </p:nvCxnSpPr>
              <p:spPr bwMode="auto">
                <a:xfrm flipV="1">
                  <a:off x="1938904" y="436313"/>
                  <a:ext cx="444503" cy="15866"/>
                </a:xfrm>
                <a:prstGeom prst="line">
                  <a:avLst/>
                </a:prstGeom>
                <a:noFill/>
                <a:ln w="12700">
                  <a:solidFill>
                    <a:schemeClr val="tx1"/>
                  </a:solidFill>
                  <a:round/>
                </a:ln>
                <a:extLst>
                  <a:ext uri="{909E8E84-426E-40DD-AFC4-6F175D3DCCD1}">
                    <a14:hiddenFill xmlns:a14="http://schemas.microsoft.com/office/drawing/2010/main">
                      <a:noFill/>
                    </a14:hiddenFill>
                  </a:ext>
                </a:extLst>
              </p:spPr>
            </p:cxnSp>
            <p:sp>
              <p:nvSpPr>
                <p:cNvPr id="93" name="TextBox 269"/>
                <p:cNvSpPr txBox="1">
                  <a:spLocks noChangeArrowheads="1"/>
                </p:cNvSpPr>
                <p:nvPr/>
              </p:nvSpPr>
              <p:spPr bwMode="auto">
                <a:xfrm>
                  <a:off x="2458880" y="676823"/>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发电厂</a:t>
                  </a:r>
                  <a:endPar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grpSp>
        <p:sp>
          <p:nvSpPr>
            <p:cNvPr id="78" name="TextBox 143"/>
            <p:cNvSpPr txBox="1">
              <a:spLocks noChangeArrowheads="1"/>
            </p:cNvSpPr>
            <p:nvPr/>
          </p:nvSpPr>
          <p:spPr bwMode="auto">
            <a:xfrm>
              <a:off x="506413" y="1658937"/>
              <a:ext cx="2311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企业自己部署发电设施</a:t>
              </a:r>
              <a:endPar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9" name="TextBox 145"/>
            <p:cNvSpPr txBox="1">
              <a:spLocks noChangeArrowheads="1"/>
            </p:cNvSpPr>
            <p:nvPr/>
          </p:nvSpPr>
          <p:spPr bwMode="auto">
            <a:xfrm>
              <a:off x="4260850" y="1755775"/>
              <a:ext cx="23098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企业使用公共电力服务</a:t>
              </a:r>
              <a:endPar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80" name="TextBox 146"/>
            <p:cNvSpPr txBox="1">
              <a:spLocks noChangeArrowheads="1"/>
            </p:cNvSpPr>
            <p:nvPr/>
          </p:nvSpPr>
          <p:spPr bwMode="auto">
            <a:xfrm>
              <a:off x="3711575" y="292100"/>
              <a:ext cx="2311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0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电力传输网络</a:t>
              </a:r>
              <a:endParaRPr kumimoji="0" lang="en-US" altLang="zh-CN" sz="1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4" name="内容占位符 2"/>
          <p:cNvSpPr txBox="1"/>
          <p:nvPr/>
        </p:nvSpPr>
        <p:spPr>
          <a:xfrm>
            <a:off x="228600" y="1022350"/>
            <a:ext cx="8763000" cy="5334000"/>
          </a:xfrm>
        </p:spPr>
        <p:txBody>
          <a:bodyPr vert="horz" lIns="0" tIns="45720" rIns="0" bIns="45720" anchor="t"/>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rPr>
              <a:t>     </a:t>
            </a:r>
            <a:endParaRPr kumimoji="0" lang="en-US" altLang="zh-CN" sz="2400" b="0" i="0" u="none" strike="noStrike" kern="1200" cap="none" spc="0" normalizeH="0" baseline="0" noProof="0" dirty="0">
              <a:ln>
                <a:noFill/>
              </a:ln>
              <a:solidFill>
                <a:schemeClr val="tx1"/>
              </a:solidFill>
              <a:effectLst/>
              <a:uLnTx/>
              <a:uFillTx/>
              <a:latin typeface="Times New Roman" panose="02020603050405020304" pitchFamily="18" charset="0"/>
              <a:ea typeface="+mn-ea"/>
            </a:endParaRPr>
          </a:p>
          <a:p>
            <a:pPr marR="0" lvl="0" algn="l" defTabSz="914400" rtl="0" eaLnBrk="0" fontAlgn="base" latinLnBrk="0" hangingPunct="0">
              <a:lnSpc>
                <a:spcPct val="100000"/>
              </a:lnSpc>
              <a:spcBef>
                <a:spcPct val="20000"/>
              </a:spcBef>
              <a:spcAft>
                <a:spcPct val="0"/>
              </a:spcAft>
              <a:buClrTx/>
              <a:buSzTx/>
              <a:defRPr/>
            </a:pPr>
            <a:r>
              <a:rPr lang="en-US" altLang="zh-CN" sz="2400" dirty="0">
                <a:latin typeface="微软雅黑" panose="020B0503020204020204" charset="-122"/>
                <a:ea typeface="微软雅黑" panose="020B0503020204020204" charset="-122"/>
              </a:rPr>
              <a:t>    </a:t>
            </a:r>
            <a:r>
              <a:rPr kumimoji="0" lang="zh-CN"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rPr>
              <a:t>云计算的组成可以分为六个部分，它们由下至上分别是：</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endParaRPr>
          </a:p>
          <a:p>
            <a:pPr lvl="0" eaLnBrk="0" hangingPunct="0">
              <a:spcBef>
                <a:spcPts val="1200"/>
              </a:spcBef>
              <a:defRPr/>
            </a:pPr>
            <a:r>
              <a:rPr lang="en-US" altLang="zh-CN" sz="2400" dirty="0">
                <a:latin typeface="微软雅黑" panose="020B0503020204020204" charset="-122"/>
                <a:ea typeface="微软雅黑" panose="020B0503020204020204" charset="-122"/>
              </a:rPr>
              <a:t>1</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基础设施。</a:t>
            </a:r>
            <a:r>
              <a:rPr lang="zh-CN" altLang="en-US" sz="2000" dirty="0">
                <a:latin typeface="微软雅黑" panose="020B0503020204020204" charset="-122"/>
                <a:ea typeface="微软雅黑" panose="020B0503020204020204" charset="-122"/>
              </a:rPr>
              <a:t>即</a:t>
            </a:r>
            <a:r>
              <a:rPr lang="en-US" altLang="zh-CN" sz="2000" dirty="0">
                <a:solidFill>
                  <a:srgbClr val="3F21F1"/>
                </a:solidFill>
                <a:latin typeface="微软雅黑" panose="020B0503020204020204" charset="-122"/>
                <a:ea typeface="微软雅黑" panose="020B0503020204020204" charset="-122"/>
              </a:rPr>
              <a:t>IaaS</a:t>
            </a:r>
            <a:r>
              <a:rPr lang="zh-CN" altLang="en-US" sz="2000" dirty="0">
                <a:latin typeface="微软雅黑" panose="020B0503020204020204" charset="-122"/>
                <a:ea typeface="微软雅黑" panose="020B0503020204020204" charset="-122"/>
              </a:rPr>
              <a:t>，通常是虚拟化的平台环境。</a:t>
            </a:r>
            <a:endParaRPr lang="zh-CN" altLang="en-US" sz="2000" dirty="0">
              <a:latin typeface="微软雅黑" panose="020B0503020204020204" charset="-122"/>
              <a:ea typeface="微软雅黑" panose="020B0503020204020204" charset="-122"/>
            </a:endParaRPr>
          </a:p>
          <a:p>
            <a:pPr lvl="0" eaLnBrk="0" hangingPunct="0">
              <a:spcBef>
                <a:spcPts val="1200"/>
              </a:spcBef>
              <a:defRPr/>
            </a:pPr>
            <a:r>
              <a:rPr lang="en-US" altLang="zh-CN" sz="2400" dirty="0">
                <a:latin typeface="微软雅黑" panose="020B0503020204020204" charset="-122"/>
                <a:ea typeface="微软雅黑" panose="020B0503020204020204" charset="-122"/>
              </a:rPr>
              <a:t>2</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存储。</a:t>
            </a:r>
            <a:r>
              <a:rPr lang="zh-CN" altLang="en-US" sz="2000" dirty="0">
                <a:latin typeface="微软雅黑" panose="020B0503020204020204" charset="-122"/>
                <a:ea typeface="微软雅黑" panose="020B0503020204020204" charset="-122"/>
              </a:rPr>
              <a:t>提供数据存储作为一项服务。</a:t>
            </a:r>
            <a:endParaRPr lang="zh-CN" altLang="en-US" sz="2000" dirty="0">
              <a:latin typeface="微软雅黑" panose="020B0503020204020204" charset="-122"/>
              <a:ea typeface="微软雅黑" panose="020B0503020204020204" charset="-122"/>
            </a:endParaRPr>
          </a:p>
          <a:p>
            <a:pPr lvl="0" eaLnBrk="0" hangingPunct="0">
              <a:spcBef>
                <a:spcPts val="1200"/>
              </a:spcBef>
              <a:defRPr/>
            </a:pPr>
            <a:r>
              <a:rPr lang="en-US" altLang="zh-CN" sz="2400" dirty="0">
                <a:latin typeface="微软雅黑" panose="020B0503020204020204" charset="-122"/>
                <a:ea typeface="微软雅黑" panose="020B0503020204020204" charset="-122"/>
              </a:rPr>
              <a:t>3</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平台。</a:t>
            </a:r>
            <a:r>
              <a:rPr lang="zh-CN" altLang="en-US" sz="2000" dirty="0">
                <a:latin typeface="微软雅黑" panose="020B0503020204020204" charset="-122"/>
                <a:ea typeface="微软雅黑" panose="020B0503020204020204" charset="-122"/>
              </a:rPr>
              <a:t>即</a:t>
            </a:r>
            <a:r>
              <a:rPr lang="en-US" altLang="zh-CN" sz="2000" dirty="0">
                <a:solidFill>
                  <a:srgbClr val="3F21F1"/>
                </a:solidFill>
                <a:latin typeface="微软雅黑" panose="020B0503020204020204" charset="-122"/>
                <a:ea typeface="微软雅黑" panose="020B0503020204020204" charset="-122"/>
              </a:rPr>
              <a:t>PaaS</a:t>
            </a:r>
            <a:r>
              <a:rPr lang="zh-CN" altLang="en-US" sz="2000" dirty="0">
                <a:latin typeface="微软雅黑" panose="020B0503020204020204" charset="-122"/>
                <a:ea typeface="微软雅黑" panose="020B0503020204020204" charset="-122"/>
              </a:rPr>
              <a:t>，直接提供计算平台和解决方案作为服务，以方便应用程序部署。</a:t>
            </a:r>
            <a:endParaRPr lang="zh-CN" altLang="en-US" sz="2000" dirty="0">
              <a:latin typeface="微软雅黑" panose="020B0503020204020204" charset="-122"/>
              <a:ea typeface="微软雅黑" panose="020B0503020204020204" charset="-122"/>
            </a:endParaRPr>
          </a:p>
          <a:p>
            <a:pPr lvl="0" eaLnBrk="0" hangingPunct="0">
              <a:spcBef>
                <a:spcPts val="1200"/>
              </a:spcBef>
              <a:defRPr/>
            </a:pPr>
            <a:r>
              <a:rPr lang="en-US" altLang="zh-CN" sz="2400" dirty="0">
                <a:latin typeface="微软雅黑" panose="020B0503020204020204" charset="-122"/>
                <a:ea typeface="微软雅黑" panose="020B0503020204020204" charset="-122"/>
              </a:rPr>
              <a:t>4</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应用。</a:t>
            </a:r>
            <a:r>
              <a:rPr lang="zh-CN" altLang="en-US" sz="2000" dirty="0">
                <a:latin typeface="微软雅黑" panose="020B0503020204020204" charset="-122"/>
                <a:ea typeface="微软雅黑" panose="020B0503020204020204" charset="-122"/>
              </a:rPr>
              <a:t>即</a:t>
            </a:r>
            <a:r>
              <a:rPr lang="en-US" altLang="zh-CN" sz="2000" dirty="0">
                <a:solidFill>
                  <a:srgbClr val="3F21F1"/>
                </a:solidFill>
                <a:latin typeface="微软雅黑" panose="020B0503020204020204" charset="-122"/>
                <a:ea typeface="微软雅黑" panose="020B0503020204020204" charset="-122"/>
              </a:rPr>
              <a:t>SaaS</a:t>
            </a:r>
            <a:r>
              <a:rPr lang="zh-CN" altLang="en-US" sz="2000" dirty="0">
                <a:latin typeface="微软雅黑" panose="020B0503020204020204" charset="-122"/>
                <a:ea typeface="微软雅黑" panose="020B0503020204020204" charset="-122"/>
              </a:rPr>
              <a:t> ，云应用利用云软件架构，往往不再需要客户在自己的电脑上安装和运行该应用程序。</a:t>
            </a:r>
            <a:endParaRPr lang="zh-CN" altLang="en-US" sz="2000" dirty="0">
              <a:latin typeface="微软雅黑" panose="020B0503020204020204" charset="-122"/>
              <a:ea typeface="微软雅黑" panose="020B0503020204020204" charset="-122"/>
            </a:endParaRPr>
          </a:p>
          <a:p>
            <a:pPr lvl="0" eaLnBrk="0" hangingPunct="0">
              <a:spcBef>
                <a:spcPts val="1200"/>
              </a:spcBef>
              <a:defRPr/>
            </a:pPr>
            <a:r>
              <a:rPr lang="en-US" altLang="zh-CN" sz="2400" dirty="0">
                <a:latin typeface="微软雅黑" panose="020B0503020204020204" charset="-122"/>
                <a:ea typeface="微软雅黑" panose="020B0503020204020204" charset="-122"/>
              </a:rPr>
              <a:t>5</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服务。</a:t>
            </a:r>
            <a:r>
              <a:rPr lang="zh-CN" altLang="en-US" sz="2000" dirty="0">
                <a:latin typeface="微软雅黑" panose="020B0503020204020204" charset="-122"/>
                <a:ea typeface="微软雅黑" panose="020B0503020204020204" charset="-122"/>
              </a:rPr>
              <a:t>包括产品、服务和解决方案都实时地在互联网上的交付和使用。</a:t>
            </a:r>
            <a:endParaRPr lang="zh-CN" altLang="en-US" sz="2000" dirty="0">
              <a:latin typeface="微软雅黑" panose="020B0503020204020204" charset="-122"/>
              <a:ea typeface="微软雅黑" panose="020B0503020204020204" charset="-122"/>
            </a:endParaRPr>
          </a:p>
          <a:p>
            <a:pPr lvl="0" eaLnBrk="0" hangingPunct="0">
              <a:spcBef>
                <a:spcPts val="1200"/>
              </a:spcBef>
              <a:defRPr/>
            </a:pPr>
            <a:r>
              <a:rPr lang="en-US" altLang="zh-CN" sz="2400" dirty="0">
                <a:latin typeface="微软雅黑" panose="020B0503020204020204" charset="-122"/>
                <a:ea typeface="微软雅黑" panose="020B0503020204020204" charset="-122"/>
              </a:rPr>
              <a:t>6</a:t>
            </a:r>
            <a:r>
              <a:rPr lang="zh-CN" altLang="en-US" sz="2400" dirty="0">
                <a:latin typeface="微软雅黑" panose="020B0503020204020204" charset="-122"/>
                <a:ea typeface="微软雅黑" panose="020B0503020204020204" charset="-122"/>
              </a:rPr>
              <a:t>、</a:t>
            </a:r>
            <a:r>
              <a:rPr lang="zh-CN" altLang="en-US" sz="2400" dirty="0">
                <a:solidFill>
                  <a:srgbClr val="FF0000"/>
                </a:solidFill>
                <a:latin typeface="微软雅黑" panose="020B0503020204020204" charset="-122"/>
                <a:ea typeface="微软雅黑" panose="020B0503020204020204" charset="-122"/>
              </a:rPr>
              <a:t>客户端。</a:t>
            </a:r>
            <a:r>
              <a:rPr lang="zh-CN" altLang="en-US" sz="2000" dirty="0">
                <a:latin typeface="微软雅黑" panose="020B0503020204020204" charset="-122"/>
                <a:ea typeface="微软雅黑" panose="020B0503020204020204" charset="-122"/>
              </a:rPr>
              <a:t>包括专为提供云服务的计算机硬件和电脑软件终端。</a:t>
            </a:r>
            <a:endParaRPr lang="zh-CN" altLang="en-US" sz="2000" dirty="0">
              <a:latin typeface="微软雅黑" panose="020B0503020204020204" charset="-122"/>
              <a:ea typeface="微软雅黑" panose="020B0503020204020204" charset="-122"/>
            </a:endParaRPr>
          </a:p>
        </p:txBody>
      </p:sp>
      <p:sp>
        <p:nvSpPr>
          <p:cNvPr id="6" name="矩形 5"/>
          <p:cNvSpPr/>
          <p:nvPr/>
        </p:nvSpPr>
        <p:spPr>
          <a:xfrm>
            <a:off x="2590800" y="533400"/>
            <a:ext cx="3488055" cy="646331"/>
          </a:xfrm>
          <a:prstGeom prst="rect">
            <a:avLst/>
          </a:prstGeom>
        </p:spPr>
        <p:txBody>
          <a:bodyPr wrap="square">
            <a:spAutoFit/>
          </a:bodyPr>
          <a:lstStyle/>
          <a:p>
            <a:pPr algn="ctr"/>
            <a:r>
              <a:rPr lang="zh-CN" altLang="en-US" sz="3600" b="1" dirty="0">
                <a:solidFill>
                  <a:prstClr val="black"/>
                </a:solidFill>
                <a:latin typeface="Times New Roman" panose="02020603050405020304" pitchFamily="18" charset="0"/>
                <a:cs typeface="+mj-cs"/>
              </a:rPr>
              <a:t>云计算的组成</a:t>
            </a:r>
            <a:endParaRPr lang="zh-CN" altLang="en-US" b="1" dirty="0"/>
          </a:p>
        </p:txBody>
      </p:sp>
      <p:sp>
        <p:nvSpPr>
          <p:cNvPr id="2" name="文本框 1"/>
          <p:cNvSpPr txBox="1"/>
          <p:nvPr/>
        </p:nvSpPr>
        <p:spPr>
          <a:xfrm>
            <a:off x="228600" y="5894685"/>
            <a:ext cx="8802410" cy="461665"/>
          </a:xfrm>
          <a:prstGeom prst="rect">
            <a:avLst/>
          </a:prstGeom>
          <a:noFill/>
        </p:spPr>
        <p:txBody>
          <a:bodyPr wrap="none" rtlCol="0">
            <a:spAutoFit/>
          </a:bodyPr>
          <a:lstStyle/>
          <a:p>
            <a:r>
              <a:rPr lang="zh-CN" altLang="en-US" sz="2400" dirty="0">
                <a:solidFill>
                  <a:srgbClr val="FF0000"/>
                </a:solidFill>
                <a:latin typeface="微软雅黑" panose="020B0503020204020204" charset="-122"/>
                <a:ea typeface="微软雅黑" panose="020B0503020204020204" charset="-122"/>
              </a:rPr>
              <a:t>我们可以从云计算中得到什么？或者说为什么我们要用云计算？</a:t>
            </a:r>
            <a:endParaRPr lang="zh-CN" altLang="en-US" sz="2400"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Picture 5" descr="cloud pic"/>
          <p:cNvPicPr>
            <a:picLocks noChangeAspect="1" noChangeArrowheads="1"/>
          </p:cNvPicPr>
          <p:nvPr/>
        </p:nvPicPr>
        <p:blipFill>
          <a:blip r:embed="rId1" cstate="print"/>
          <a:srcRect/>
          <a:stretch>
            <a:fillRect/>
          </a:stretch>
        </p:blipFill>
        <p:spPr bwMode="auto">
          <a:xfrm>
            <a:off x="0" y="1071563"/>
            <a:ext cx="9144000" cy="5268912"/>
          </a:xfrm>
          <a:prstGeom prst="rect">
            <a:avLst/>
          </a:prstGeom>
          <a:noFill/>
          <a:ln w="9525">
            <a:noFill/>
            <a:miter lim="800000"/>
            <a:headEnd/>
            <a:tailEnd/>
          </a:ln>
        </p:spPr>
      </p:pic>
      <p:sp>
        <p:nvSpPr>
          <p:cNvPr id="7" name="TextBox 8"/>
          <p:cNvSpPr txBox="1">
            <a:spLocks noChangeArrowheads="1"/>
          </p:cNvSpPr>
          <p:nvPr/>
        </p:nvSpPr>
        <p:spPr bwMode="auto">
          <a:xfrm>
            <a:off x="2819400" y="2895600"/>
            <a:ext cx="4897437" cy="923925"/>
          </a:xfrm>
          <a:prstGeom prst="rect">
            <a:avLst/>
          </a:prstGeom>
          <a:noFill/>
          <a:ln w="9525">
            <a:noFill/>
            <a:miter lim="800000"/>
          </a:ln>
        </p:spPr>
        <p:txBody>
          <a:bodyPr>
            <a:spAutoFit/>
          </a:bodyPr>
          <a:lstStyle/>
          <a:p>
            <a:r>
              <a:rPr lang="en-US" altLang="zh-CN" sz="5400" b="1" i="1" dirty="0">
                <a:solidFill>
                  <a:srgbClr val="0045D0"/>
                </a:solidFill>
                <a:latin typeface="Calibri" panose="020F0502020204030204" pitchFamily="34" charset="0"/>
                <a:ea typeface="宋体" panose="02010600030101010101" pitchFamily="2" charset="-122"/>
              </a:rPr>
              <a:t>Why Cloud?</a:t>
            </a:r>
            <a:endParaRPr lang="zh-CN" altLang="en-US" sz="5400" b="1" i="1" dirty="0">
              <a:solidFill>
                <a:srgbClr val="0045D0"/>
              </a:solidFill>
              <a:latin typeface="Calibri" panose="020F050202020403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TextBox 9"/>
          <p:cNvSpPr txBox="1">
            <a:spLocks noChangeArrowheads="1"/>
          </p:cNvSpPr>
          <p:nvPr/>
        </p:nvSpPr>
        <p:spPr bwMode="auto">
          <a:xfrm>
            <a:off x="609600" y="1219200"/>
            <a:ext cx="7848600" cy="4031873"/>
          </a:xfrm>
          <a:prstGeom prst="rect">
            <a:avLst/>
          </a:prstGeom>
          <a:noFill/>
          <a:ln w="9525">
            <a:noFill/>
            <a:miter lim="800000"/>
          </a:ln>
        </p:spPr>
        <p:txBody>
          <a:bodyPr wrap="square">
            <a:spAutoFit/>
          </a:bodyPr>
          <a:lstStyle/>
          <a:p>
            <a:r>
              <a:rPr lang="en-US" altLang="zh-CN" sz="3600" dirty="0">
                <a:ea typeface="宋体" panose="02010600030101010101" pitchFamily="2" charset="-122"/>
              </a:rPr>
              <a:t>Advantages of  Cloud Computing</a:t>
            </a:r>
            <a:endParaRPr lang="en-US" altLang="zh-CN" sz="3600" dirty="0">
              <a:ea typeface="宋体" panose="02010600030101010101" pitchFamily="2" charset="-122"/>
            </a:endParaRPr>
          </a:p>
          <a:p>
            <a:pPr lvl="3">
              <a:lnSpc>
                <a:spcPct val="150000"/>
              </a:lnSpc>
              <a:spcBef>
                <a:spcPts val="1200"/>
              </a:spcBef>
              <a:buFont typeface="Arial" panose="020B0604020202020204" pitchFamily="34" charset="0"/>
              <a:buChar char="•"/>
            </a:pPr>
            <a:r>
              <a:rPr lang="en-US" altLang="zh-CN" sz="2800" dirty="0">
                <a:ea typeface="宋体" panose="02010600030101010101" pitchFamily="2" charset="-122"/>
              </a:rPr>
              <a:t>  high availability</a:t>
            </a:r>
            <a:endParaRPr lang="en-US" altLang="zh-CN" sz="2800" dirty="0">
              <a:ea typeface="宋体" panose="02010600030101010101" pitchFamily="2" charset="-122"/>
            </a:endParaRPr>
          </a:p>
          <a:p>
            <a:pPr lvl="3">
              <a:lnSpc>
                <a:spcPct val="150000"/>
              </a:lnSpc>
              <a:buFont typeface="Arial" panose="020B0604020202020204" pitchFamily="34" charset="0"/>
              <a:buChar char="•"/>
            </a:pPr>
            <a:r>
              <a:rPr lang="en-US" altLang="zh-CN" sz="2800" dirty="0">
                <a:ea typeface="宋体" panose="02010600030101010101" pitchFamily="2" charset="-122"/>
              </a:rPr>
              <a:t>  high scalability – extra large-scale</a:t>
            </a:r>
            <a:endParaRPr lang="en-US" altLang="zh-CN" sz="2800" dirty="0">
              <a:ea typeface="宋体" panose="02010600030101010101" pitchFamily="2" charset="-122"/>
            </a:endParaRPr>
          </a:p>
          <a:p>
            <a:pPr lvl="3">
              <a:lnSpc>
                <a:spcPct val="150000"/>
              </a:lnSpc>
              <a:buFont typeface="Arial" panose="020B0604020202020204" pitchFamily="34" charset="0"/>
              <a:buChar char="•"/>
            </a:pPr>
            <a:r>
              <a:rPr lang="en-US" altLang="zh-CN" sz="2800" dirty="0">
                <a:ea typeface="宋体" panose="02010600030101010101" pitchFamily="2" charset="-122"/>
              </a:rPr>
              <a:t>  on-demand service</a:t>
            </a:r>
            <a:endParaRPr lang="en-US" altLang="zh-CN" sz="2800" dirty="0">
              <a:ea typeface="宋体" panose="02010600030101010101" pitchFamily="2" charset="-122"/>
            </a:endParaRPr>
          </a:p>
          <a:p>
            <a:pPr lvl="3">
              <a:lnSpc>
                <a:spcPct val="150000"/>
              </a:lnSpc>
              <a:buFont typeface="Arial" panose="020B0604020202020204" pitchFamily="34" charset="0"/>
              <a:buChar char="•"/>
            </a:pPr>
            <a:r>
              <a:rPr lang="en-US" altLang="zh-CN" sz="2800" dirty="0">
                <a:ea typeface="宋体" panose="02010600030101010101" pitchFamily="2" charset="-122"/>
              </a:rPr>
              <a:t>  economic</a:t>
            </a:r>
            <a:endParaRPr lang="en-US" altLang="zh-CN" sz="2800" dirty="0">
              <a:ea typeface="宋体" panose="02010600030101010101" pitchFamily="2" charset="-122"/>
            </a:endParaRPr>
          </a:p>
          <a:p>
            <a:pPr lvl="3">
              <a:lnSpc>
                <a:spcPct val="150000"/>
              </a:lnSpc>
              <a:buFont typeface="Arial" panose="020B0604020202020204" pitchFamily="34" charset="0"/>
              <a:buChar char="•"/>
            </a:pPr>
            <a:r>
              <a:rPr lang="en-US" altLang="zh-CN" sz="2800" dirty="0">
                <a:ea typeface="宋体" panose="02010600030101010101" pitchFamily="2" charset="-122"/>
              </a:rPr>
              <a:t>  high usability</a:t>
            </a:r>
            <a:r>
              <a:rPr lang="zh-CN" altLang="en-US" sz="2800" dirty="0">
                <a:ea typeface="宋体" panose="02010600030101010101" pitchFamily="2" charset="-122"/>
              </a:rPr>
              <a:t> </a:t>
            </a:r>
            <a:r>
              <a:rPr lang="en-US" altLang="zh-CN" sz="2800" dirty="0">
                <a:ea typeface="宋体" panose="02010600030101010101" pitchFamily="2" charset="-122"/>
              </a:rPr>
              <a:t>via visualization</a:t>
            </a:r>
            <a:endParaRPr lang="en-US" altLang="zh-CN" sz="28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3" name="TextBox 9"/>
          <p:cNvSpPr txBox="1">
            <a:spLocks noChangeArrowheads="1"/>
          </p:cNvSpPr>
          <p:nvPr/>
        </p:nvSpPr>
        <p:spPr bwMode="auto">
          <a:xfrm>
            <a:off x="762000" y="1219200"/>
            <a:ext cx="7924800" cy="4308872"/>
          </a:xfrm>
          <a:prstGeom prst="rect">
            <a:avLst/>
          </a:prstGeom>
          <a:noFill/>
          <a:ln w="9525">
            <a:noFill/>
            <a:miter lim="800000"/>
          </a:ln>
        </p:spPr>
        <p:txBody>
          <a:bodyPr wrap="square">
            <a:spAutoFit/>
          </a:bodyPr>
          <a:lstStyle/>
          <a:p>
            <a:r>
              <a:rPr lang="en-US" altLang="zh-CN" sz="3600" dirty="0">
                <a:ea typeface="宋体" panose="02010600030101010101" pitchFamily="2" charset="-122"/>
              </a:rPr>
              <a:t>Layered Cloud Software Model</a:t>
            </a:r>
            <a:endParaRPr lang="en-US" altLang="zh-CN" sz="3600" dirty="0">
              <a:ea typeface="宋体" panose="02010600030101010101" pitchFamily="2" charset="-122"/>
            </a:endParaRPr>
          </a:p>
          <a:p>
            <a:pPr lvl="2">
              <a:spcBef>
                <a:spcPts val="2400"/>
              </a:spcBef>
              <a:buFont typeface="Arial" panose="020B0604020202020204" pitchFamily="34" charset="0"/>
              <a:buChar char="•"/>
            </a:pPr>
            <a:r>
              <a:rPr lang="en-US" altLang="zh-CN" sz="2400" dirty="0">
                <a:ea typeface="宋体" panose="02010600030101010101" pitchFamily="2" charset="-122"/>
              </a:rPr>
              <a:t>  cloud application layer</a:t>
            </a:r>
            <a:endParaRPr lang="en-US" altLang="zh-CN" sz="2400" dirty="0">
              <a:ea typeface="宋体" panose="02010600030101010101" pitchFamily="2" charset="-122"/>
            </a:endParaRPr>
          </a:p>
          <a:p>
            <a:pPr lvl="2">
              <a:spcBef>
                <a:spcPts val="1200"/>
              </a:spcBef>
              <a:buFont typeface="Arial" panose="020B0604020202020204" pitchFamily="34" charset="0"/>
              <a:buChar char="•"/>
            </a:pPr>
            <a:r>
              <a:rPr lang="en-US" altLang="zh-CN" sz="2400" dirty="0">
                <a:ea typeface="宋体" panose="02010600030101010101" pitchFamily="2" charset="-122"/>
              </a:rPr>
              <a:t>  virtualized execution environment</a:t>
            </a:r>
            <a:endParaRPr lang="en-US" altLang="zh-CN" sz="2400" dirty="0">
              <a:ea typeface="宋体" panose="02010600030101010101" pitchFamily="2" charset="-122"/>
            </a:endParaRPr>
          </a:p>
          <a:p>
            <a:pPr lvl="2">
              <a:spcBef>
                <a:spcPts val="1200"/>
              </a:spcBef>
              <a:buFont typeface="Arial" panose="020B0604020202020204" pitchFamily="34" charset="0"/>
              <a:buChar char="•"/>
            </a:pPr>
            <a:r>
              <a:rPr lang="en-US" altLang="zh-CN" sz="2400" dirty="0">
                <a:ea typeface="宋体" panose="02010600030101010101" pitchFamily="2" charset="-122"/>
              </a:rPr>
              <a:t>  integrated service/function layer</a:t>
            </a:r>
            <a:endParaRPr lang="en-US" altLang="zh-CN" sz="2400" dirty="0">
              <a:ea typeface="宋体" panose="02010600030101010101" pitchFamily="2" charset="-122"/>
            </a:endParaRPr>
          </a:p>
          <a:p>
            <a:pPr lvl="2">
              <a:spcBef>
                <a:spcPts val="1200"/>
              </a:spcBef>
              <a:buFont typeface="Arial" panose="020B0604020202020204" pitchFamily="34" charset="0"/>
              <a:buChar char="•"/>
            </a:pPr>
            <a:r>
              <a:rPr lang="en-US" altLang="zh-CN" sz="2400" dirty="0">
                <a:ea typeface="宋体" panose="02010600030101010101" pitchFamily="2" charset="-122"/>
              </a:rPr>
              <a:t>  computing resource scheduling layer</a:t>
            </a:r>
            <a:endParaRPr lang="en-US" altLang="zh-CN" sz="2400" dirty="0">
              <a:ea typeface="宋体" panose="02010600030101010101" pitchFamily="2" charset="-122"/>
            </a:endParaRPr>
          </a:p>
          <a:p>
            <a:pPr lvl="2">
              <a:spcBef>
                <a:spcPts val="1200"/>
              </a:spcBef>
              <a:buFont typeface="Arial" panose="020B0604020202020204" pitchFamily="34" charset="0"/>
              <a:buChar char="•"/>
            </a:pPr>
            <a:r>
              <a:rPr lang="en-US" altLang="zh-CN" sz="2400" dirty="0">
                <a:ea typeface="宋体" panose="02010600030101010101" pitchFamily="2" charset="-122"/>
              </a:rPr>
              <a:t>  data storage/management layer</a:t>
            </a:r>
            <a:endParaRPr lang="en-US" altLang="zh-CN" sz="2400" dirty="0">
              <a:ea typeface="宋体" panose="02010600030101010101" pitchFamily="2" charset="-122"/>
            </a:endParaRPr>
          </a:p>
          <a:p>
            <a:pPr lvl="2">
              <a:spcBef>
                <a:spcPts val="1200"/>
              </a:spcBef>
              <a:buFont typeface="Arial" panose="020B0604020202020204" pitchFamily="34" charset="0"/>
              <a:buChar char="•"/>
            </a:pPr>
            <a:r>
              <a:rPr lang="en-US" altLang="zh-CN" sz="2400" dirty="0">
                <a:ea typeface="宋体" panose="02010600030101010101" pitchFamily="2" charset="-122"/>
              </a:rPr>
              <a:t>  IT infrastructure layer (servers, storage, network, etc.)</a:t>
            </a:r>
            <a:endParaRPr lang="en-US" altLang="zh-CN" sz="2400" dirty="0">
              <a:ea typeface="宋体" panose="0201060003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Picture 3"/>
          <p:cNvPicPr>
            <a:picLocks noChangeAspect="1" noChangeArrowheads="1"/>
          </p:cNvPicPr>
          <p:nvPr/>
        </p:nvPicPr>
        <p:blipFill>
          <a:blip r:embed="rId1" cstate="print"/>
          <a:srcRect/>
          <a:stretch>
            <a:fillRect/>
          </a:stretch>
        </p:blipFill>
        <p:spPr bwMode="auto">
          <a:xfrm>
            <a:off x="228600" y="914400"/>
            <a:ext cx="6988175" cy="5029200"/>
          </a:xfrm>
          <a:prstGeom prst="rect">
            <a:avLst/>
          </a:prstGeom>
          <a:noFill/>
          <a:ln w="9525">
            <a:noFill/>
            <a:miter lim="800000"/>
            <a:headEnd/>
            <a:tailEnd/>
          </a:ln>
        </p:spPr>
      </p:pic>
      <p:sp>
        <p:nvSpPr>
          <p:cNvPr id="7" name="矩形 6"/>
          <p:cNvSpPr/>
          <p:nvPr/>
        </p:nvSpPr>
        <p:spPr>
          <a:xfrm>
            <a:off x="2863840" y="82317"/>
            <a:ext cx="3416320" cy="646331"/>
          </a:xfrm>
          <a:prstGeom prst="rect">
            <a:avLst/>
          </a:prstGeom>
        </p:spPr>
        <p:txBody>
          <a:bodyPr wrap="none">
            <a:spAutoFit/>
          </a:bodyPr>
          <a:lstStyle/>
          <a:p>
            <a:r>
              <a:rPr lang="zh-CN" altLang="en-US" sz="3600" b="1" dirty="0">
                <a:solidFill>
                  <a:prstClr val="black"/>
                </a:solidFill>
                <a:latin typeface="Times New Roman" panose="02020603050405020304" pitchFamily="18" charset="0"/>
                <a:cs typeface="+mj-cs"/>
              </a:rPr>
              <a:t>云计算系统架构</a:t>
            </a:r>
            <a:endParaRPr lang="zh-CN" altLang="en-US" b="1" dirty="0"/>
          </a:p>
        </p:txBody>
      </p:sp>
      <p:sp>
        <p:nvSpPr>
          <p:cNvPr id="8" name="文本框 7"/>
          <p:cNvSpPr txBox="1"/>
          <p:nvPr/>
        </p:nvSpPr>
        <p:spPr>
          <a:xfrm>
            <a:off x="436943" y="5987018"/>
            <a:ext cx="3352800" cy="36933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刘鹏（《云计算》第</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章第</a:t>
            </a:r>
            <a:r>
              <a:rPr lang="en-US" altLang="zh-CN" sz="1800" dirty="0">
                <a:effectLst/>
                <a:latin typeface="Times New Roman" panose="02020603050405020304" pitchFamily="18" charset="0"/>
                <a:ea typeface="宋体" panose="02010600030101010101" pitchFamily="2" charset="-122"/>
              </a:rPr>
              <a:t>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节）</a:t>
            </a:r>
            <a:endParaRPr lang="zh-CN" altLang="en-US" dirty="0"/>
          </a:p>
        </p:txBody>
      </p:sp>
      <p:sp>
        <p:nvSpPr>
          <p:cNvPr id="9" name="文本框 8"/>
          <p:cNvSpPr txBox="1"/>
          <p:nvPr/>
        </p:nvSpPr>
        <p:spPr>
          <a:xfrm>
            <a:off x="3429000" y="6259810"/>
            <a:ext cx="4917314" cy="461665"/>
          </a:xfrm>
          <a:prstGeom prst="rect">
            <a:avLst/>
          </a:prstGeom>
          <a:noFill/>
        </p:spPr>
        <p:txBody>
          <a:bodyPr wrap="square" rtlCol="0">
            <a:spAutoFit/>
          </a:bodyPr>
          <a:lstStyle/>
          <a:p>
            <a:r>
              <a:rPr lang="zh-CN" altLang="en-US" sz="2400" dirty="0">
                <a:solidFill>
                  <a:srgbClr val="FF0000"/>
                </a:solidFill>
                <a:latin typeface="微软雅黑" panose="020B0503020204020204" charset="-122"/>
                <a:ea typeface="微软雅黑" panose="020B0503020204020204" charset="-122"/>
              </a:rPr>
              <a:t>这四层中，大家觉得哪些层很关键？</a:t>
            </a:r>
            <a:endParaRPr lang="zh-CN" altLang="en-US" sz="2400"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9062"/>
            <a:ext cx="8229600" cy="1143000"/>
          </a:xfrm>
        </p:spPr>
        <p:txBody>
          <a:bodyPr/>
          <a:lstStyle/>
          <a:p>
            <a:r>
              <a:rPr lang="zh-CN" altLang="en-US" sz="3600" b="1" dirty="0">
                <a:latin typeface="+mj-ea"/>
              </a:rPr>
              <a:t>云计算部署架构</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Picture 2"/>
          <p:cNvPicPr>
            <a:picLocks noChangeAspect="1" noChangeArrowheads="1"/>
          </p:cNvPicPr>
          <p:nvPr/>
        </p:nvPicPr>
        <p:blipFill>
          <a:blip r:embed="rId1"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1095375" y="5714484"/>
            <a:ext cx="5029200" cy="581057"/>
          </a:xfrm>
          <a:prstGeom prst="rect">
            <a:avLst/>
          </a:prstGeom>
        </p:spPr>
        <p:txBody>
          <a:bodyPr wrap="square">
            <a:spAutoFit/>
          </a:bodyPr>
          <a:lstStyle/>
          <a:p>
            <a:pPr>
              <a:lnSpc>
                <a:spcPct val="150000"/>
              </a:lnSpc>
            </a:pPr>
            <a:r>
              <a:rPr lang="zh-CN" altLang="en-US" sz="2400" dirty="0">
                <a:solidFill>
                  <a:srgbClr val="FF0000"/>
                </a:solidFill>
                <a:latin typeface="微软雅黑" panose="020B0503020204020204" charset="-122"/>
                <a:ea typeface="微软雅黑" panose="020B0503020204020204" charset="-122"/>
                <a:cs typeface="Times New Roman" panose="02020603050405020304" pitchFamily="18" charset="0"/>
              </a:rPr>
              <a:t>设想图中各个模块的作用？</a:t>
            </a:r>
            <a:endParaRPr lang="en-US" sz="2400" dirty="0">
              <a:latin typeface="微软雅黑" panose="020B0503020204020204" charset="-122"/>
              <a:ea typeface="微软雅黑" panose="020B0503020204020204" charset="-122"/>
            </a:endParaRPr>
          </a:p>
        </p:txBody>
      </p:sp>
      <p:sp>
        <p:nvSpPr>
          <p:cNvPr id="7" name="文本框 6"/>
          <p:cNvSpPr txBox="1"/>
          <p:nvPr/>
        </p:nvSpPr>
        <p:spPr>
          <a:xfrm>
            <a:off x="304800" y="505896"/>
            <a:ext cx="2133600" cy="369332"/>
          </a:xfrm>
          <a:prstGeom prst="rect">
            <a:avLst/>
          </a:prstGeom>
          <a:noFill/>
        </p:spPr>
        <p:txBody>
          <a:bodyPr wrap="square">
            <a:spAutoFit/>
          </a:bodyPr>
          <a:lstStyle/>
          <a:p>
            <a:r>
              <a:rPr lang="zh-CN" altLang="zh-CN" sz="1800" dirty="0">
                <a:solidFill>
                  <a:srgbClr val="FF0000"/>
                </a:solidFill>
                <a:effectLst/>
                <a:latin typeface="微软雅黑" panose="020B0503020204020204" charset="-122"/>
                <a:ea typeface="微软雅黑" panose="020B0503020204020204" charset="-122"/>
                <a:cs typeface="Times New Roman" panose="02020603050405020304" pitchFamily="18" charset="0"/>
              </a:rPr>
              <a:t>以</a:t>
            </a:r>
            <a:r>
              <a:rPr lang="en-US" altLang="zh-CN" sz="1800" dirty="0">
                <a:solidFill>
                  <a:srgbClr val="FF0000"/>
                </a:solidFill>
                <a:effectLst/>
                <a:latin typeface="微软雅黑" panose="020B0503020204020204" charset="-122"/>
                <a:ea typeface="微软雅黑" panose="020B0503020204020204" charset="-122"/>
              </a:rPr>
              <a:t>IaaS</a:t>
            </a:r>
            <a:r>
              <a:rPr lang="zh-CN" altLang="zh-CN" sz="1800" dirty="0">
                <a:solidFill>
                  <a:srgbClr val="FF0000"/>
                </a:solidFill>
                <a:effectLst/>
                <a:latin typeface="微软雅黑" panose="020B0503020204020204" charset="-122"/>
                <a:ea typeface="微软雅黑" panose="020B0503020204020204" charset="-122"/>
                <a:cs typeface="Times New Roman" panose="02020603050405020304" pitchFamily="18" charset="0"/>
              </a:rPr>
              <a:t>云计算为例</a:t>
            </a:r>
            <a:endParaRPr lang="zh-CN" altLang="en-US"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9062"/>
            <a:ext cx="8229600" cy="1143000"/>
          </a:xfrm>
        </p:spPr>
        <p:txBody>
          <a:bodyPr/>
          <a:lstStyle/>
          <a:p>
            <a:r>
              <a:rPr lang="zh-CN" altLang="en-US" sz="3600" b="1" dirty="0">
                <a:latin typeface="+mj-ea"/>
              </a:rPr>
              <a:t>云计算部署架构</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Picture 2"/>
          <p:cNvPicPr>
            <a:picLocks noChangeAspect="1" noChangeArrowheads="1"/>
          </p:cNvPicPr>
          <p:nvPr/>
        </p:nvPicPr>
        <p:blipFill>
          <a:blip r:embed="rId1"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1200329"/>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charset="-122"/>
                <a:ea typeface="微软雅黑" panose="020B0503020204020204" charset="-122"/>
                <a:cs typeface="Times New Roman" panose="02020603050405020304" pitchFamily="18" charset="0"/>
              </a:rPr>
              <a:t>用户交互接口</a:t>
            </a:r>
            <a:r>
              <a:rPr lang="zh-CN" altLang="en-US" sz="2400" dirty="0">
                <a:latin typeface="微软雅黑" panose="020B0503020204020204" charset="-122"/>
                <a:ea typeface="微软雅黑" panose="020B0503020204020204" charset="-122"/>
                <a:cs typeface="Times New Roman" panose="02020603050405020304" pitchFamily="18" charset="0"/>
              </a:rPr>
              <a:t>向应用以</a:t>
            </a:r>
            <a:r>
              <a:rPr lang="en-US" sz="2400" dirty="0">
                <a:latin typeface="微软雅黑" panose="020B0503020204020204" charset="-122"/>
                <a:ea typeface="微软雅黑" panose="020B0503020204020204" charset="-122"/>
              </a:rPr>
              <a:t>Web Services</a:t>
            </a:r>
            <a:r>
              <a:rPr lang="zh-CN" altLang="en-US" sz="2400" dirty="0">
                <a:latin typeface="微软雅黑" panose="020B0503020204020204" charset="-122"/>
                <a:ea typeface="微软雅黑" panose="020B0503020204020204" charset="-122"/>
                <a:cs typeface="Times New Roman" panose="02020603050405020304" pitchFamily="18" charset="0"/>
              </a:rPr>
              <a:t>方式提供访问接口，获取用户需求。</a:t>
            </a:r>
            <a:endParaRPr lang="en-US" sz="2400" dirty="0">
              <a:latin typeface="微软雅黑" panose="020B0503020204020204" charset="-122"/>
              <a:ea typeface="微软雅黑" panose="020B0503020204020204" charset="-122"/>
            </a:endParaRPr>
          </a:p>
        </p:txBody>
      </p:sp>
      <p:sp>
        <p:nvSpPr>
          <p:cNvPr id="7" name="文本框 6"/>
          <p:cNvSpPr txBox="1"/>
          <p:nvPr/>
        </p:nvSpPr>
        <p:spPr>
          <a:xfrm>
            <a:off x="304800" y="505896"/>
            <a:ext cx="2133600" cy="369332"/>
          </a:xfrm>
          <a:prstGeom prst="rect">
            <a:avLst/>
          </a:prstGeom>
          <a:noFill/>
        </p:spPr>
        <p:txBody>
          <a:bodyPr wrap="square">
            <a:spAutoFit/>
          </a:bodyPr>
          <a:lstStyle/>
          <a:p>
            <a:r>
              <a:rPr lang="zh-CN" altLang="zh-CN" sz="1800" dirty="0">
                <a:solidFill>
                  <a:srgbClr val="FF0000"/>
                </a:solidFill>
                <a:effectLst/>
                <a:latin typeface="微软雅黑" panose="020B0503020204020204" charset="-122"/>
                <a:ea typeface="微软雅黑" panose="020B0503020204020204" charset="-122"/>
                <a:cs typeface="Times New Roman" panose="02020603050405020304" pitchFamily="18" charset="0"/>
              </a:rPr>
              <a:t>以</a:t>
            </a:r>
            <a:r>
              <a:rPr lang="en-US" altLang="zh-CN" sz="1800" dirty="0">
                <a:solidFill>
                  <a:srgbClr val="FF0000"/>
                </a:solidFill>
                <a:effectLst/>
                <a:latin typeface="微软雅黑" panose="020B0503020204020204" charset="-122"/>
                <a:ea typeface="微软雅黑" panose="020B0503020204020204" charset="-122"/>
              </a:rPr>
              <a:t>IaaS</a:t>
            </a:r>
            <a:r>
              <a:rPr lang="zh-CN" altLang="zh-CN" sz="1800" dirty="0">
                <a:solidFill>
                  <a:srgbClr val="FF0000"/>
                </a:solidFill>
                <a:effectLst/>
                <a:latin typeface="微软雅黑" panose="020B0503020204020204" charset="-122"/>
                <a:ea typeface="微软雅黑" panose="020B0503020204020204" charset="-122"/>
                <a:cs typeface="Times New Roman" panose="02020603050405020304" pitchFamily="18" charset="0"/>
              </a:rPr>
              <a:t>云计算为例</a:t>
            </a:r>
            <a:endParaRPr lang="zh-CN" altLang="en-US"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1"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ln>
        </p:spPr>
        <p:txBody>
          <a:bodyPr wrap="square" numCol="1" anchorCtr="0" compatLnSpc="1"/>
          <a:lstStyle/>
          <a:p>
            <a:pPr fontAlgn="base">
              <a:spcBef>
                <a:spcPct val="0"/>
              </a:spcBef>
              <a:spcAft>
                <a:spcPct val="0"/>
              </a:spcAft>
              <a:defRPr/>
            </a:pPr>
            <a:fld id="{CF5978FF-D4FC-4715-A344-21D65E2247B8}" type="slidenum">
              <a:rPr lang="zh-CN" altLang="en-US" smtClean="0">
                <a:solidFill>
                  <a:srgbClr val="002060"/>
                </a:solidFill>
              </a:rPr>
            </a:fld>
            <a:endParaRPr lang="zh-CN" altLang="en-US">
              <a:solidFill>
                <a:srgbClr val="002060"/>
              </a:solidFill>
            </a:endParaRPr>
          </a:p>
        </p:txBody>
      </p:sp>
      <p:sp>
        <p:nvSpPr>
          <p:cNvPr id="4103" name="TextBox 12"/>
          <p:cNvSpPr txBox="1">
            <a:spLocks noChangeArrowheads="1"/>
          </p:cNvSpPr>
          <p:nvPr/>
        </p:nvSpPr>
        <p:spPr bwMode="auto">
          <a:xfrm>
            <a:off x="762000" y="1524000"/>
            <a:ext cx="7543800" cy="4278094"/>
          </a:xfrm>
          <a:prstGeom prst="rect">
            <a:avLst/>
          </a:prstGeom>
          <a:noFill/>
          <a:ln w="9525">
            <a:noFill/>
            <a:miter lim="800000"/>
          </a:ln>
        </p:spPr>
        <p:txBody>
          <a:bodyPr wrap="square">
            <a:spAutoFit/>
          </a:bodyPr>
          <a:lstStyle/>
          <a:p>
            <a:pPr marL="808355" lvl="2" indent="-519430">
              <a:lnSpc>
                <a:spcPct val="150000"/>
              </a:lnSpc>
              <a:buFont typeface="Wingdings" panose="05000000000000000000" pitchFamily="2" charset="2"/>
              <a:buChar char="l"/>
            </a:pPr>
            <a:r>
              <a:rPr lang="zh-CN" altLang="en-US" sz="2400" b="1" dirty="0">
                <a:solidFill>
                  <a:srgbClr val="002060"/>
                </a:solidFill>
                <a:latin typeface="Calibri" panose="020F0502020204030204" pitchFamily="34" charset="0"/>
              </a:rPr>
              <a:t>实验</a:t>
            </a:r>
            <a:r>
              <a:rPr lang="en-US" altLang="zh-CN" sz="2400" b="1" dirty="0">
                <a:solidFill>
                  <a:srgbClr val="002060"/>
                </a:solidFill>
                <a:latin typeface="Calibri" panose="020F0502020204030204" pitchFamily="34" charset="0"/>
              </a:rPr>
              <a:t>1   </a:t>
            </a:r>
            <a:r>
              <a:rPr lang="en-US" altLang="zh-CN" sz="2400" b="1" dirty="0" err="1">
                <a:solidFill>
                  <a:srgbClr val="002060"/>
                </a:solidFill>
                <a:latin typeface="Calibri" panose="020F0502020204030204" pitchFamily="34" charset="0"/>
              </a:rPr>
              <a:t>Hadoop</a:t>
            </a:r>
            <a:r>
              <a:rPr lang="zh-CN" altLang="zh-CN" sz="2400" b="1" dirty="0">
                <a:solidFill>
                  <a:srgbClr val="002060"/>
                </a:solidFill>
                <a:latin typeface="Calibri" panose="020F0502020204030204" pitchFamily="34" charset="0"/>
              </a:rPr>
              <a:t>单机安装并使用</a:t>
            </a:r>
            <a:r>
              <a:rPr lang="en-US" altLang="zh-CN" sz="2400" b="1" dirty="0" err="1">
                <a:solidFill>
                  <a:srgbClr val="002060"/>
                </a:solidFill>
                <a:latin typeface="Calibri" panose="020F0502020204030204" pitchFamily="34" charset="0"/>
              </a:rPr>
              <a:t>Mapreduce</a:t>
            </a:r>
            <a:r>
              <a:rPr lang="zh-CN" altLang="zh-CN" sz="2400" b="1" dirty="0">
                <a:solidFill>
                  <a:srgbClr val="002060"/>
                </a:solidFill>
                <a:latin typeface="Calibri" panose="020F0502020204030204" pitchFamily="34" charset="0"/>
              </a:rPr>
              <a:t>实现</a:t>
            </a:r>
            <a:r>
              <a:rPr lang="en-US" altLang="zh-CN" sz="2400" b="1" dirty="0" err="1">
                <a:solidFill>
                  <a:srgbClr val="002060"/>
                </a:solidFill>
                <a:latin typeface="Calibri" panose="020F0502020204030204" pitchFamily="34" charset="0"/>
              </a:rPr>
              <a:t>Wordcount</a:t>
            </a:r>
            <a:r>
              <a:rPr lang="zh-CN" altLang="zh-CN" sz="2400" b="1" dirty="0">
                <a:solidFill>
                  <a:srgbClr val="002060"/>
                </a:solidFill>
                <a:latin typeface="Calibri" panose="020F0502020204030204" pitchFamily="34" charset="0"/>
              </a:rPr>
              <a:t>实例</a:t>
            </a:r>
            <a:endParaRPr lang="en-US" altLang="zh-CN" sz="2400" b="1" dirty="0">
              <a:solidFill>
                <a:srgbClr val="002060"/>
              </a:solidFill>
              <a:latin typeface="Calibri" panose="020F0502020204030204" pitchFamily="34" charset="0"/>
            </a:endParaRPr>
          </a:p>
          <a:p>
            <a:pPr marL="808355" lvl="2" indent="-519430">
              <a:lnSpc>
                <a:spcPct val="150000"/>
              </a:lnSpc>
              <a:spcBef>
                <a:spcPts val="1200"/>
              </a:spcBef>
              <a:buFont typeface="Wingdings" panose="05000000000000000000" pitchFamily="2" charset="2"/>
              <a:buChar char="l"/>
            </a:pPr>
            <a:r>
              <a:rPr lang="zh-CN" altLang="en-US" sz="2400" b="1" dirty="0">
                <a:solidFill>
                  <a:srgbClr val="002060"/>
                </a:solidFill>
                <a:latin typeface="Calibri" panose="020F0502020204030204" pitchFamily="34" charset="0"/>
              </a:rPr>
              <a:t>实验</a:t>
            </a:r>
            <a:r>
              <a:rPr lang="en-US" altLang="zh-CN" sz="2400" b="1" dirty="0">
                <a:solidFill>
                  <a:srgbClr val="002060"/>
                </a:solidFill>
                <a:latin typeface="Calibri" panose="020F0502020204030204" pitchFamily="34" charset="0"/>
              </a:rPr>
              <a:t>2   Spark</a:t>
            </a:r>
            <a:r>
              <a:rPr lang="zh-CN" altLang="zh-CN" sz="2400" b="1" dirty="0">
                <a:solidFill>
                  <a:srgbClr val="002060"/>
                </a:solidFill>
                <a:latin typeface="Calibri" panose="020F0502020204030204" pitchFamily="34" charset="0"/>
              </a:rPr>
              <a:t>、</a:t>
            </a:r>
            <a:r>
              <a:rPr lang="en-US" altLang="zh-CN" sz="2400" b="1" dirty="0" err="1">
                <a:solidFill>
                  <a:srgbClr val="002060"/>
                </a:solidFill>
                <a:latin typeface="Calibri" panose="020F0502020204030204" pitchFamily="34" charset="0"/>
              </a:rPr>
              <a:t>PySpark</a:t>
            </a:r>
            <a:r>
              <a:rPr lang="zh-CN" altLang="zh-CN" sz="2400" b="1" dirty="0">
                <a:solidFill>
                  <a:srgbClr val="002060"/>
                </a:solidFill>
                <a:latin typeface="Calibri" panose="020F0502020204030204" pitchFamily="34" charset="0"/>
              </a:rPr>
              <a:t>、</a:t>
            </a:r>
            <a:r>
              <a:rPr lang="en-US" altLang="zh-CN" sz="2400" b="1" dirty="0">
                <a:solidFill>
                  <a:srgbClr val="002060"/>
                </a:solidFill>
                <a:latin typeface="Calibri" panose="020F0502020204030204" pitchFamily="34" charset="0"/>
              </a:rPr>
              <a:t>Python</a:t>
            </a:r>
            <a:r>
              <a:rPr lang="zh-CN" altLang="zh-CN" sz="2400" b="1" dirty="0">
                <a:solidFill>
                  <a:srgbClr val="002060"/>
                </a:solidFill>
                <a:latin typeface="Calibri" panose="020F0502020204030204" pitchFamily="34" charset="0"/>
              </a:rPr>
              <a:t>、</a:t>
            </a:r>
            <a:r>
              <a:rPr lang="en-US" altLang="zh-CN" sz="2400" b="1" dirty="0" err="1">
                <a:solidFill>
                  <a:srgbClr val="002060"/>
                </a:solidFill>
                <a:latin typeface="Calibri" panose="020F0502020204030204" pitchFamily="34" charset="0"/>
              </a:rPr>
              <a:t>Jupyter</a:t>
            </a:r>
            <a:r>
              <a:rPr lang="zh-CN" altLang="zh-CN" sz="2400" b="1" dirty="0">
                <a:solidFill>
                  <a:srgbClr val="002060"/>
                </a:solidFill>
                <a:latin typeface="Calibri" panose="020F0502020204030204" pitchFamily="34" charset="0"/>
              </a:rPr>
              <a:t>（</a:t>
            </a:r>
            <a:r>
              <a:rPr lang="en-US" altLang="zh-CN" sz="2400" b="1" dirty="0" err="1">
                <a:solidFill>
                  <a:srgbClr val="002060"/>
                </a:solidFill>
                <a:latin typeface="Calibri" panose="020F0502020204030204" pitchFamily="34" charset="0"/>
              </a:rPr>
              <a:t>Pycharm</a:t>
            </a:r>
            <a:r>
              <a:rPr lang="zh-CN" altLang="zh-CN" sz="2400" b="1" dirty="0">
                <a:solidFill>
                  <a:srgbClr val="002060"/>
                </a:solidFill>
                <a:latin typeface="Calibri" panose="020F0502020204030204" pitchFamily="34" charset="0"/>
              </a:rPr>
              <a:t>）安装部署</a:t>
            </a:r>
            <a:endParaRPr lang="en-US" altLang="zh-CN" sz="2400" b="1" dirty="0">
              <a:solidFill>
                <a:srgbClr val="002060"/>
              </a:solidFill>
              <a:latin typeface="Calibri" panose="020F0502020204030204" pitchFamily="34" charset="0"/>
            </a:endParaRPr>
          </a:p>
          <a:p>
            <a:pPr marL="808355" lvl="2" indent="-519430">
              <a:lnSpc>
                <a:spcPct val="150000"/>
              </a:lnSpc>
              <a:spcBef>
                <a:spcPts val="1200"/>
              </a:spcBef>
              <a:buFont typeface="Wingdings" panose="05000000000000000000" pitchFamily="2" charset="2"/>
              <a:buChar char="l"/>
            </a:pPr>
            <a:r>
              <a:rPr lang="zh-CN" altLang="en-US" sz="2400" b="1" dirty="0">
                <a:solidFill>
                  <a:srgbClr val="002060"/>
                </a:solidFill>
                <a:latin typeface="Calibri" panose="020F0502020204030204" pitchFamily="34" charset="0"/>
              </a:rPr>
              <a:t>实验</a:t>
            </a:r>
            <a:r>
              <a:rPr lang="en-US" altLang="zh-CN" sz="2400" b="1" dirty="0">
                <a:solidFill>
                  <a:srgbClr val="002060"/>
                </a:solidFill>
                <a:latin typeface="Calibri" panose="020F0502020204030204" pitchFamily="34" charset="0"/>
              </a:rPr>
              <a:t>3   </a:t>
            </a:r>
            <a:r>
              <a:rPr lang="zh-CN" altLang="zh-CN" sz="2400" b="1" dirty="0">
                <a:solidFill>
                  <a:srgbClr val="002060"/>
                </a:solidFill>
                <a:latin typeface="Calibri" panose="020F0502020204030204" pitchFamily="34" charset="0"/>
              </a:rPr>
              <a:t>针对</a:t>
            </a:r>
            <a:r>
              <a:rPr lang="en-US" altLang="zh-CN" sz="2400" b="1" dirty="0">
                <a:solidFill>
                  <a:srgbClr val="002060"/>
                </a:solidFill>
                <a:latin typeface="Calibri" panose="020F0502020204030204" pitchFamily="34" charset="0"/>
              </a:rPr>
              <a:t>DataExpo2009</a:t>
            </a:r>
            <a:r>
              <a:rPr lang="zh-CN" altLang="zh-CN" sz="2400" b="1" dirty="0">
                <a:solidFill>
                  <a:srgbClr val="002060"/>
                </a:solidFill>
                <a:latin typeface="Calibri" panose="020F0502020204030204" pitchFamily="34" charset="0"/>
              </a:rPr>
              <a:t>数据集，进行航空公司航班延误分析</a:t>
            </a:r>
            <a:r>
              <a:rPr lang="zh-CN" altLang="en-US" sz="2400" b="1" dirty="0">
                <a:solidFill>
                  <a:srgbClr val="002060"/>
                </a:solidFill>
                <a:latin typeface="Calibri" panose="020F0502020204030204" pitchFamily="34" charset="0"/>
              </a:rPr>
              <a:t>预测的大数据计算及算法实现，竞争性指标结果</a:t>
            </a:r>
            <a:endParaRPr lang="en-US" altLang="zh-CN" sz="2400" b="1" dirty="0">
              <a:solidFill>
                <a:srgbClr val="002060"/>
              </a:solidFill>
              <a:latin typeface="Calibri" panose="020F0502020204030204" pitchFamily="34" charset="0"/>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ln>
        </p:spPr>
        <p:txBody>
          <a:bodyPr wrap="square">
            <a:spAutoFit/>
          </a:bodyPr>
          <a:lstStyle/>
          <a:p>
            <a:r>
              <a:rPr lang="zh-CN" altLang="en-US" sz="3600" b="1" dirty="0">
                <a:solidFill>
                  <a:srgbClr val="002060"/>
                </a:solidFill>
                <a:latin typeface="Calibri" panose="020F0502020204030204" pitchFamily="34" charset="0"/>
              </a:rPr>
              <a:t>课程实验</a:t>
            </a:r>
            <a:endParaRPr lang="zh-CN" altLang="en-US" sz="3600" b="1" dirty="0">
              <a:solidFill>
                <a:srgbClr val="002060"/>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9062"/>
            <a:ext cx="8229600" cy="1143000"/>
          </a:xfrm>
        </p:spPr>
        <p:txBody>
          <a:bodyPr/>
          <a:lstStyle/>
          <a:p>
            <a:r>
              <a:rPr lang="zh-CN" altLang="en-US" sz="3600" b="1" dirty="0">
                <a:latin typeface="+mj-ea"/>
              </a:rPr>
              <a:t>云计算部署架构</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Picture 2"/>
          <p:cNvPicPr>
            <a:picLocks noChangeAspect="1" noChangeArrowheads="1"/>
          </p:cNvPicPr>
          <p:nvPr/>
        </p:nvPicPr>
        <p:blipFill>
          <a:blip r:embed="rId1"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646331"/>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charset="-122"/>
                <a:ea typeface="微软雅黑" panose="020B0503020204020204" charset="-122"/>
                <a:cs typeface="Times New Roman" panose="02020603050405020304" pitchFamily="18" charset="0"/>
              </a:rPr>
              <a:t>服务目录</a:t>
            </a:r>
            <a:r>
              <a:rPr lang="zh-CN" altLang="en-US" sz="2400" dirty="0">
                <a:latin typeface="微软雅黑" panose="020B0503020204020204" charset="-122"/>
                <a:ea typeface="微软雅黑" panose="020B0503020204020204" charset="-122"/>
                <a:cs typeface="Times New Roman" panose="02020603050405020304" pitchFamily="18" charset="0"/>
              </a:rPr>
              <a:t>是用户可以访问的服务清单。</a:t>
            </a:r>
            <a:endParaRPr lang="en-US" sz="2400" dirty="0">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9062"/>
            <a:ext cx="8229600" cy="1143000"/>
          </a:xfrm>
        </p:spPr>
        <p:txBody>
          <a:bodyPr/>
          <a:lstStyle/>
          <a:p>
            <a:r>
              <a:rPr lang="zh-CN" altLang="en-US" sz="3600" b="1" dirty="0">
                <a:latin typeface="+mj-ea"/>
              </a:rPr>
              <a:t>云计算部署架构</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Picture 2"/>
          <p:cNvPicPr>
            <a:picLocks noChangeAspect="1" noChangeArrowheads="1"/>
          </p:cNvPicPr>
          <p:nvPr/>
        </p:nvPicPr>
        <p:blipFill>
          <a:blip r:embed="rId1"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1135054"/>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charset="-122"/>
                <a:ea typeface="微软雅黑" panose="020B0503020204020204" charset="-122"/>
                <a:cs typeface="Times New Roman" panose="02020603050405020304" pitchFamily="18" charset="0"/>
              </a:rPr>
              <a:t>系统管理</a:t>
            </a:r>
            <a:r>
              <a:rPr lang="zh-CN" altLang="en-US" sz="2400" dirty="0">
                <a:latin typeface="微软雅黑" panose="020B0503020204020204" charset="-122"/>
                <a:ea typeface="微软雅黑" panose="020B0503020204020204" charset="-122"/>
                <a:cs typeface="Times New Roman" panose="02020603050405020304" pitchFamily="18" charset="0"/>
              </a:rPr>
              <a:t>模块负责管理和分配所有可用的资源，其核心是负载均衡。</a:t>
            </a:r>
            <a:endParaRPr lang="en-US" sz="2400" dirty="0">
              <a:latin typeface="微软雅黑" panose="020B0503020204020204" charset="-122"/>
              <a:ea typeface="微软雅黑" panose="020B0503020204020204"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9062"/>
            <a:ext cx="8229600" cy="1143000"/>
          </a:xfrm>
        </p:spPr>
        <p:txBody>
          <a:bodyPr/>
          <a:lstStyle/>
          <a:p>
            <a:r>
              <a:rPr lang="zh-CN" altLang="en-US" sz="3600" b="1" dirty="0">
                <a:latin typeface="+mj-ea"/>
              </a:rPr>
              <a:t>云计算部署架构</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Picture 2"/>
          <p:cNvPicPr>
            <a:picLocks noChangeAspect="1" noChangeArrowheads="1"/>
          </p:cNvPicPr>
          <p:nvPr/>
        </p:nvPicPr>
        <p:blipFill>
          <a:blip r:embed="rId1"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581057"/>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charset="-122"/>
                <a:ea typeface="微软雅黑" panose="020B0503020204020204" charset="-122"/>
                <a:cs typeface="Times New Roman" panose="02020603050405020304" pitchFamily="18" charset="0"/>
              </a:rPr>
              <a:t>配置工具</a:t>
            </a:r>
            <a:r>
              <a:rPr lang="zh-CN" altLang="en-US" sz="2400" dirty="0">
                <a:latin typeface="微软雅黑" panose="020B0503020204020204" charset="-122"/>
                <a:ea typeface="微软雅黑" panose="020B0503020204020204" charset="-122"/>
                <a:cs typeface="Times New Roman" panose="02020603050405020304" pitchFamily="18" charset="0"/>
              </a:rPr>
              <a:t>负责在分配的节点上准备任务运行环境。</a:t>
            </a:r>
            <a:endParaRPr lang="en-US" sz="2400" dirty="0">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9062"/>
            <a:ext cx="8229600" cy="1143000"/>
          </a:xfrm>
        </p:spPr>
        <p:txBody>
          <a:bodyPr/>
          <a:lstStyle/>
          <a:p>
            <a:r>
              <a:rPr lang="zh-CN" altLang="en-US" sz="3600" b="1" dirty="0">
                <a:latin typeface="+mj-ea"/>
              </a:rPr>
              <a:t>云计算部署架构</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pic>
        <p:nvPicPr>
          <p:cNvPr id="6" name="Picture 2"/>
          <p:cNvPicPr>
            <a:picLocks noChangeAspect="1" noChangeArrowheads="1"/>
          </p:cNvPicPr>
          <p:nvPr/>
        </p:nvPicPr>
        <p:blipFill>
          <a:blip r:embed="rId1" cstate="print"/>
          <a:srcRect/>
          <a:stretch>
            <a:fillRect/>
          </a:stretch>
        </p:blipFill>
        <p:spPr bwMode="auto">
          <a:xfrm>
            <a:off x="1095375" y="990600"/>
            <a:ext cx="6953250" cy="4608512"/>
          </a:xfrm>
          <a:prstGeom prst="rect">
            <a:avLst/>
          </a:prstGeom>
          <a:noFill/>
          <a:ln w="9525">
            <a:noFill/>
            <a:miter lim="800000"/>
            <a:headEnd/>
            <a:tailEnd/>
          </a:ln>
        </p:spPr>
      </p:pic>
      <p:sp>
        <p:nvSpPr>
          <p:cNvPr id="3" name="矩形 2"/>
          <p:cNvSpPr/>
          <p:nvPr/>
        </p:nvSpPr>
        <p:spPr>
          <a:xfrm>
            <a:off x="762000" y="5599112"/>
            <a:ext cx="7924800" cy="1135054"/>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charset="-122"/>
                <a:ea typeface="微软雅黑" panose="020B0503020204020204" charset="-122"/>
                <a:cs typeface="Times New Roman" panose="02020603050405020304" pitchFamily="18" charset="0"/>
              </a:rPr>
              <a:t>监视统计</a:t>
            </a:r>
            <a:r>
              <a:rPr lang="zh-CN" altLang="en-US" sz="2400" dirty="0">
                <a:latin typeface="微软雅黑" panose="020B0503020204020204" charset="-122"/>
                <a:ea typeface="微软雅黑" panose="020B0503020204020204" charset="-122"/>
                <a:cs typeface="Times New Roman" panose="02020603050405020304" pitchFamily="18" charset="0"/>
              </a:rPr>
              <a:t>模块负责监视节点的运行状态，并完成用户使用节点情况的统计。</a:t>
            </a:r>
            <a:endParaRPr lang="en-US" sz="2400" dirty="0">
              <a:latin typeface="微软雅黑" panose="020B0503020204020204" charset="-122"/>
              <a:ea typeface="微软雅黑" panose="020B050302020402020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8229600" cy="1143000"/>
          </a:xfrm>
        </p:spPr>
        <p:txBody>
          <a:bodyPr/>
          <a:lstStyle/>
          <a:p>
            <a:r>
              <a:rPr lang="zh-CN" altLang="en-US" sz="3600" b="1" dirty="0">
                <a:latin typeface="+mj-ea"/>
              </a:rPr>
              <a:t>云计算应用案例</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4" name="TextBox 5"/>
          <p:cNvSpPr txBox="1">
            <a:spLocks noChangeArrowheads="1"/>
          </p:cNvSpPr>
          <p:nvPr/>
        </p:nvSpPr>
        <p:spPr bwMode="auto">
          <a:xfrm>
            <a:off x="285750" y="1428750"/>
            <a:ext cx="8408988" cy="1323439"/>
          </a:xfrm>
          <a:prstGeom prst="rect">
            <a:avLst/>
          </a:prstGeom>
          <a:noFill/>
          <a:ln w="9525">
            <a:noFill/>
            <a:miter lim="800000"/>
          </a:ln>
        </p:spPr>
        <p:txBody>
          <a:bodyPr>
            <a:spAutoFit/>
          </a:bodyPr>
          <a:lstStyle/>
          <a:p>
            <a:r>
              <a:rPr lang="zh-CN" altLang="en-US" sz="2800" dirty="0">
                <a:latin typeface="黑体" panose="02010609060101010101" pitchFamily="49" charset="-122"/>
                <a:ea typeface="黑体" panose="02010609060101010101" pitchFamily="49" charset="-122"/>
              </a:rPr>
              <a:t>传统系统的分散式、条块分割体系 </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“电线杆式”</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solidFill>
                  <a:srgbClr val="FF0000"/>
                </a:solidFill>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会产生什么问题？</a:t>
            </a:r>
            <a:endParaRPr lang="zh-CN" altLang="en-US" sz="2400" dirty="0">
              <a:solidFill>
                <a:srgbClr val="FF0000"/>
              </a:solidFill>
              <a:ea typeface="宋体" panose="02010600030101010101" pitchFamily="2" charset="-122"/>
            </a:endParaRPr>
          </a:p>
        </p:txBody>
      </p:sp>
      <p:grpSp>
        <p:nvGrpSpPr>
          <p:cNvPr id="6" name="组合 5"/>
          <p:cNvGrpSpPr/>
          <p:nvPr/>
        </p:nvGrpSpPr>
        <p:grpSpPr>
          <a:xfrm>
            <a:off x="3810000" y="2291270"/>
            <a:ext cx="4872037" cy="3720593"/>
            <a:chOff x="3675063" y="2545270"/>
            <a:chExt cx="4872037" cy="3720593"/>
          </a:xfrm>
        </p:grpSpPr>
        <p:sp>
          <p:nvSpPr>
            <p:cNvPr id="7" name="Rectangle 3"/>
            <p:cNvSpPr>
              <a:spLocks noChangeArrowheads="1"/>
            </p:cNvSpPr>
            <p:nvPr/>
          </p:nvSpPr>
          <p:spPr bwMode="auto">
            <a:xfrm>
              <a:off x="3689350" y="4872038"/>
              <a:ext cx="4692650" cy="1393825"/>
            </a:xfrm>
            <a:prstGeom prst="rect">
              <a:avLst/>
            </a:prstGeom>
            <a:solidFill>
              <a:srgbClr val="A5A5A5"/>
            </a:solidFill>
            <a:ln w="9525">
              <a:solidFill>
                <a:srgbClr val="000000"/>
              </a:solidFill>
              <a:miter lim="800000"/>
            </a:ln>
          </p:spPr>
          <p:txBody>
            <a:bodyPr/>
            <a:lstStyle/>
            <a:p>
              <a:endParaRPr lang="zh-CN" altLang="en-US">
                <a:ea typeface="宋体" panose="02010600030101010101" pitchFamily="2" charset="-122"/>
              </a:endParaRPr>
            </a:p>
          </p:txBody>
        </p:sp>
        <p:sp>
          <p:nvSpPr>
            <p:cNvPr id="8" name="AutoShape 4"/>
            <p:cNvSpPr>
              <a:spLocks noChangeArrowheads="1"/>
            </p:cNvSpPr>
            <p:nvPr/>
          </p:nvSpPr>
          <p:spPr bwMode="auto">
            <a:xfrm>
              <a:off x="7466013" y="2944813"/>
              <a:ext cx="517525" cy="2306637"/>
            </a:xfrm>
            <a:prstGeom prst="downArrow">
              <a:avLst>
                <a:gd name="adj1" fmla="val 63435"/>
                <a:gd name="adj2" fmla="val 40423"/>
              </a:avLst>
            </a:prstGeom>
            <a:solidFill>
              <a:srgbClr val="92D050"/>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9" name="AutoShape 5"/>
            <p:cNvSpPr>
              <a:spLocks noChangeArrowheads="1"/>
            </p:cNvSpPr>
            <p:nvPr/>
          </p:nvSpPr>
          <p:spPr bwMode="auto">
            <a:xfrm>
              <a:off x="5872163" y="2944813"/>
              <a:ext cx="517525" cy="2306637"/>
            </a:xfrm>
            <a:prstGeom prst="downArrow">
              <a:avLst>
                <a:gd name="adj1" fmla="val 63435"/>
                <a:gd name="adj2" fmla="val 38896"/>
              </a:avLst>
            </a:prstGeom>
            <a:solidFill>
              <a:srgbClr val="F2DBDB"/>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0" name="AutoShape 6"/>
            <p:cNvSpPr>
              <a:spLocks noChangeArrowheads="1"/>
            </p:cNvSpPr>
            <p:nvPr/>
          </p:nvSpPr>
          <p:spPr bwMode="auto">
            <a:xfrm>
              <a:off x="4071938" y="2944813"/>
              <a:ext cx="517525" cy="2306637"/>
            </a:xfrm>
            <a:prstGeom prst="downArrow">
              <a:avLst>
                <a:gd name="adj1" fmla="val 63435"/>
                <a:gd name="adj2" fmla="val 38896"/>
              </a:avLst>
            </a:prstGeom>
            <a:solidFill>
              <a:srgbClr val="CCC0D9"/>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1" name="Oval 7"/>
            <p:cNvSpPr>
              <a:spLocks noChangeArrowheads="1"/>
            </p:cNvSpPr>
            <p:nvPr/>
          </p:nvSpPr>
          <p:spPr bwMode="auto">
            <a:xfrm>
              <a:off x="3675063" y="2616200"/>
              <a:ext cx="1414462" cy="455613"/>
            </a:xfrm>
            <a:prstGeom prst="ellipse">
              <a:avLst/>
            </a:prstGeom>
            <a:solidFill>
              <a:srgbClr val="CCC0D9"/>
            </a:solidFill>
            <a:ln w="9525">
              <a:solidFill>
                <a:srgbClr val="000000"/>
              </a:solidFill>
              <a:round/>
            </a:ln>
          </p:spPr>
          <p:txBody>
            <a:bodyPr/>
            <a:lstStyle/>
            <a:p>
              <a:endParaRPr lang="zh-CN" altLang="en-US">
                <a:ea typeface="宋体" panose="02010600030101010101" pitchFamily="2" charset="-122"/>
              </a:endParaRPr>
            </a:p>
          </p:txBody>
        </p:sp>
        <p:sp>
          <p:nvSpPr>
            <p:cNvPr id="12" name="Text Box 8"/>
            <p:cNvSpPr txBox="1">
              <a:spLocks noChangeArrowheads="1"/>
            </p:cNvSpPr>
            <p:nvPr/>
          </p:nvSpPr>
          <p:spPr bwMode="auto">
            <a:xfrm>
              <a:off x="3751263" y="2703513"/>
              <a:ext cx="1285875" cy="325437"/>
            </a:xfrm>
            <a:prstGeom prst="rect">
              <a:avLst/>
            </a:prstGeom>
            <a:noFill/>
            <a:ln w="9525">
              <a:noFill/>
              <a:miter lim="800000"/>
            </a:ln>
          </p:spPr>
          <p:txBody>
            <a:bodyPr/>
            <a:lstStyle/>
            <a:p>
              <a:pPr algn="just"/>
              <a:r>
                <a:rPr lang="zh-CN" altLang="en-US" sz="1800" dirty="0">
                  <a:solidFill>
                    <a:srgbClr val="000000"/>
                  </a:solidFill>
                  <a:latin typeface="Arial" panose="020B0604020202020204" pitchFamily="34" charset="0"/>
                  <a:ea typeface="宋体" panose="02010600030101010101" pitchFamily="2" charset="-122"/>
                </a:rPr>
                <a:t>医院系统</a:t>
              </a:r>
              <a:endParaRPr lang="zh-CN" sz="1800" dirty="0">
                <a:solidFill>
                  <a:srgbClr val="000000"/>
                </a:solidFill>
                <a:latin typeface="Arial" panose="020B0604020202020204" pitchFamily="34" charset="0"/>
                <a:ea typeface="宋体" panose="02010600030101010101" pitchFamily="2" charset="-122"/>
              </a:endParaRPr>
            </a:p>
          </p:txBody>
        </p:sp>
        <p:sp>
          <p:nvSpPr>
            <p:cNvPr id="13" name="Oval 9"/>
            <p:cNvSpPr>
              <a:spLocks noChangeArrowheads="1"/>
            </p:cNvSpPr>
            <p:nvPr/>
          </p:nvSpPr>
          <p:spPr bwMode="auto">
            <a:xfrm>
              <a:off x="5440363" y="2616200"/>
              <a:ext cx="1414462" cy="455613"/>
            </a:xfrm>
            <a:prstGeom prst="ellipse">
              <a:avLst/>
            </a:prstGeom>
            <a:solidFill>
              <a:srgbClr val="F2DBDB"/>
            </a:solidFill>
            <a:ln w="9525">
              <a:solidFill>
                <a:srgbClr val="000000"/>
              </a:solidFill>
              <a:round/>
            </a:ln>
          </p:spPr>
          <p:txBody>
            <a:bodyPr/>
            <a:lstStyle/>
            <a:p>
              <a:endParaRPr lang="zh-CN" altLang="en-US">
                <a:ea typeface="宋体" panose="02010600030101010101" pitchFamily="2" charset="-122"/>
              </a:endParaRPr>
            </a:p>
          </p:txBody>
        </p:sp>
        <p:sp>
          <p:nvSpPr>
            <p:cNvPr id="14" name="Text Box 10"/>
            <p:cNvSpPr txBox="1">
              <a:spLocks noChangeArrowheads="1"/>
            </p:cNvSpPr>
            <p:nvPr/>
          </p:nvSpPr>
          <p:spPr bwMode="auto">
            <a:xfrm>
              <a:off x="5510212" y="2545270"/>
              <a:ext cx="1285875" cy="325437"/>
            </a:xfrm>
            <a:prstGeom prst="rect">
              <a:avLst/>
            </a:prstGeom>
            <a:noFill/>
            <a:ln w="9525">
              <a:noFill/>
              <a:miter lim="800000"/>
            </a:ln>
          </p:spPr>
          <p:txBody>
            <a:bodyPr/>
            <a:lstStyle/>
            <a:p>
              <a:pPr algn="just"/>
              <a:r>
                <a:rPr lang="zh-CN" altLang="en-US" sz="1600" dirty="0">
                  <a:solidFill>
                    <a:srgbClr val="000000"/>
                  </a:solidFill>
                  <a:latin typeface="Arial" panose="020B0604020202020204" pitchFamily="34" charset="0"/>
                  <a:ea typeface="宋体" panose="02010600030101010101" pitchFamily="2" charset="-122"/>
                </a:rPr>
                <a:t>新型农村合作医疗系统</a:t>
              </a:r>
              <a:endParaRPr lang="zh-CN" sz="1600" dirty="0">
                <a:solidFill>
                  <a:srgbClr val="000000"/>
                </a:solidFill>
                <a:latin typeface="Arial" panose="020B0604020202020204" pitchFamily="34" charset="0"/>
                <a:ea typeface="宋体" panose="02010600030101010101" pitchFamily="2" charset="-122"/>
              </a:endParaRPr>
            </a:p>
          </p:txBody>
        </p:sp>
        <p:sp>
          <p:nvSpPr>
            <p:cNvPr id="15" name="Oval 11"/>
            <p:cNvSpPr>
              <a:spLocks noChangeArrowheads="1"/>
            </p:cNvSpPr>
            <p:nvPr/>
          </p:nvSpPr>
          <p:spPr bwMode="auto">
            <a:xfrm>
              <a:off x="7113588" y="2616200"/>
              <a:ext cx="1254125" cy="455613"/>
            </a:xfrm>
            <a:prstGeom prst="ellipse">
              <a:avLst/>
            </a:prstGeom>
            <a:solidFill>
              <a:srgbClr val="92D050"/>
            </a:solidFill>
            <a:ln w="9525">
              <a:solidFill>
                <a:srgbClr val="000000"/>
              </a:solidFill>
              <a:round/>
            </a:ln>
          </p:spPr>
          <p:txBody>
            <a:bodyPr/>
            <a:lstStyle/>
            <a:p>
              <a:endParaRPr lang="zh-CN" altLang="en-US">
                <a:ea typeface="宋体" panose="02010600030101010101" pitchFamily="2" charset="-122"/>
              </a:endParaRPr>
            </a:p>
          </p:txBody>
        </p:sp>
        <p:sp>
          <p:nvSpPr>
            <p:cNvPr id="16" name="Text Box 12"/>
            <p:cNvSpPr txBox="1">
              <a:spLocks noChangeArrowheads="1"/>
            </p:cNvSpPr>
            <p:nvPr/>
          </p:nvSpPr>
          <p:spPr bwMode="auto">
            <a:xfrm>
              <a:off x="7070725" y="2701925"/>
              <a:ext cx="1476375" cy="336550"/>
            </a:xfrm>
            <a:prstGeom prst="rect">
              <a:avLst/>
            </a:prstGeom>
            <a:noFill/>
            <a:ln w="9525">
              <a:noFill/>
              <a:miter lim="800000"/>
            </a:ln>
          </p:spPr>
          <p:txBody>
            <a:bodyPr/>
            <a:lstStyle/>
            <a:p>
              <a:pPr algn="just"/>
              <a:r>
                <a:rPr lang="zh-CN" altLang="en-US" sz="1600">
                  <a:solidFill>
                    <a:srgbClr val="000000"/>
                  </a:solidFill>
                  <a:latin typeface="Arial" panose="020B0604020202020204" pitchFamily="34" charset="0"/>
                  <a:ea typeface="宋体" panose="02010600030101010101" pitchFamily="2" charset="-122"/>
                </a:rPr>
                <a:t>社区健保系统</a:t>
              </a:r>
              <a:endParaRPr lang="zh-CN" sz="1600">
                <a:solidFill>
                  <a:srgbClr val="000000"/>
                </a:solidFill>
                <a:latin typeface="Arial" panose="020B0604020202020204" pitchFamily="34" charset="0"/>
                <a:ea typeface="宋体" panose="02010600030101010101" pitchFamily="2" charset="-122"/>
              </a:endParaRPr>
            </a:p>
          </p:txBody>
        </p:sp>
        <p:sp>
          <p:nvSpPr>
            <p:cNvPr id="17" name="Text Box 13"/>
            <p:cNvSpPr txBox="1">
              <a:spLocks noChangeArrowheads="1"/>
            </p:cNvSpPr>
            <p:nvPr/>
          </p:nvSpPr>
          <p:spPr bwMode="auto">
            <a:xfrm>
              <a:off x="3679825" y="3500438"/>
              <a:ext cx="4692650" cy="276225"/>
            </a:xfrm>
            <a:prstGeom prst="rect">
              <a:avLst/>
            </a:prstGeom>
            <a:solidFill>
              <a:srgbClr val="C6D9F1"/>
            </a:solidFill>
            <a:ln w="9525">
              <a:solidFill>
                <a:srgbClr val="000000"/>
              </a:solidFill>
              <a:miter lim="800000"/>
            </a:ln>
          </p:spPr>
          <p:txBody>
            <a:bodyPr>
              <a:spAutoFit/>
            </a:bodyPr>
            <a:lstStyle/>
            <a:p>
              <a:pPr algn="ctr"/>
              <a:r>
                <a:rPr lang="zh-CN" altLang="en-US" sz="1200" b="1" i="1">
                  <a:solidFill>
                    <a:srgbClr val="000000"/>
                  </a:solidFill>
                  <a:latin typeface="Calibri" panose="020F0502020204030204" pitchFamily="34" charset="0"/>
                  <a:ea typeface="宋体" panose="02010600030101010101" pitchFamily="2" charset="-122"/>
                </a:rPr>
                <a:t>应用软件运行平台</a:t>
              </a:r>
              <a:endParaRPr lang="zh-CN" sz="1800">
                <a:solidFill>
                  <a:srgbClr val="000000"/>
                </a:solidFill>
                <a:latin typeface="Arial" panose="020B0604020202020204" pitchFamily="34" charset="0"/>
                <a:ea typeface="宋体" panose="02010600030101010101" pitchFamily="2" charset="-122"/>
              </a:endParaRPr>
            </a:p>
          </p:txBody>
        </p:sp>
        <p:sp>
          <p:nvSpPr>
            <p:cNvPr id="18" name="Text Box 14"/>
            <p:cNvSpPr txBox="1">
              <a:spLocks noChangeArrowheads="1"/>
            </p:cNvSpPr>
            <p:nvPr/>
          </p:nvSpPr>
          <p:spPr bwMode="auto">
            <a:xfrm>
              <a:off x="3689350" y="3946525"/>
              <a:ext cx="4692650" cy="276225"/>
            </a:xfrm>
            <a:prstGeom prst="rect">
              <a:avLst/>
            </a:prstGeom>
            <a:solidFill>
              <a:srgbClr val="8DB3E2"/>
            </a:solidFill>
            <a:ln w="9525">
              <a:solidFill>
                <a:srgbClr val="000000"/>
              </a:solidFill>
              <a:miter lim="800000"/>
            </a:ln>
          </p:spPr>
          <p:txBody>
            <a:bodyPr>
              <a:spAutoFit/>
            </a:bodyPr>
            <a:lstStyle/>
            <a:p>
              <a:pPr algn="ctr"/>
              <a:r>
                <a:rPr lang="zh-CN" altLang="en-US" sz="1200" b="1" i="1">
                  <a:solidFill>
                    <a:srgbClr val="000000"/>
                  </a:solidFill>
                  <a:latin typeface="Calibri" panose="020F0502020204030204" pitchFamily="34" charset="0"/>
                  <a:ea typeface="宋体" panose="02010600030101010101" pitchFamily="2" charset="-122"/>
                </a:rPr>
                <a:t>中间件支撑环境</a:t>
              </a:r>
              <a:endParaRPr lang="zh-CN" sz="1800">
                <a:solidFill>
                  <a:srgbClr val="000000"/>
                </a:solidFill>
                <a:latin typeface="Arial" panose="020B0604020202020204" pitchFamily="34" charset="0"/>
                <a:ea typeface="宋体" panose="02010600030101010101" pitchFamily="2" charset="-122"/>
              </a:endParaRPr>
            </a:p>
          </p:txBody>
        </p:sp>
        <p:sp>
          <p:nvSpPr>
            <p:cNvPr id="19" name="Text Box 15"/>
            <p:cNvSpPr txBox="1">
              <a:spLocks noChangeArrowheads="1"/>
            </p:cNvSpPr>
            <p:nvPr/>
          </p:nvSpPr>
          <p:spPr bwMode="auto">
            <a:xfrm>
              <a:off x="3684588" y="4398963"/>
              <a:ext cx="4692650" cy="276225"/>
            </a:xfrm>
            <a:prstGeom prst="rect">
              <a:avLst/>
            </a:prstGeom>
            <a:solidFill>
              <a:srgbClr val="548DD4"/>
            </a:solidFill>
            <a:ln w="9525">
              <a:solidFill>
                <a:srgbClr val="000000"/>
              </a:solidFill>
              <a:miter lim="800000"/>
            </a:ln>
          </p:spPr>
          <p:txBody>
            <a:bodyPr>
              <a:spAutoFit/>
            </a:bodyPr>
            <a:lstStyle/>
            <a:p>
              <a:pPr algn="ctr"/>
              <a:r>
                <a:rPr lang="en-US" altLang="zh-CN" sz="1200" b="1" i="1" dirty="0">
                  <a:solidFill>
                    <a:srgbClr val="000000"/>
                  </a:solidFill>
                  <a:latin typeface="Calibri" panose="020F0502020204030204" pitchFamily="34" charset="0"/>
                  <a:ea typeface="宋体" panose="02010600030101010101" pitchFamily="2" charset="-122"/>
                </a:rPr>
                <a:t>O/S</a:t>
              </a:r>
              <a:r>
                <a:rPr lang="zh-CN" altLang="en-US" sz="1200" b="1" i="1" dirty="0">
                  <a:solidFill>
                    <a:srgbClr val="000000"/>
                  </a:solidFill>
                  <a:latin typeface="Calibri" panose="020F0502020204030204" pitchFamily="34" charset="0"/>
                  <a:ea typeface="宋体" panose="02010600030101010101" pitchFamily="2" charset="-122"/>
                </a:rPr>
                <a:t>平台（</a:t>
              </a:r>
              <a:r>
                <a:rPr lang="en-US" altLang="zh-CN" sz="1200" b="1" i="1" dirty="0">
                  <a:solidFill>
                    <a:srgbClr val="000000"/>
                  </a:solidFill>
                  <a:latin typeface="Calibri" panose="020F0502020204030204" pitchFamily="34" charset="0"/>
                  <a:ea typeface="宋体" panose="02010600030101010101" pitchFamily="2" charset="-122"/>
                </a:rPr>
                <a:t>UNIX, Linux, Windows</a:t>
              </a:r>
              <a:r>
                <a:rPr lang="zh-CN" altLang="en-US" sz="1200" b="1" i="1" dirty="0">
                  <a:solidFill>
                    <a:srgbClr val="000000"/>
                  </a:solidFill>
                  <a:latin typeface="Calibri" panose="020F0502020204030204" pitchFamily="34" charset="0"/>
                  <a:ea typeface="宋体" panose="02010600030101010101" pitchFamily="2" charset="-122"/>
                </a:rPr>
                <a:t>）</a:t>
              </a:r>
              <a:endParaRPr lang="zh-CN" sz="1800" dirty="0">
                <a:solidFill>
                  <a:srgbClr val="000000"/>
                </a:solidFill>
                <a:latin typeface="Arial" panose="020B0604020202020204" pitchFamily="34" charset="0"/>
                <a:ea typeface="宋体" panose="02010600030101010101" pitchFamily="2" charset="-122"/>
              </a:endParaRPr>
            </a:p>
          </p:txBody>
        </p:sp>
        <p:sp>
          <p:nvSpPr>
            <p:cNvPr id="20" name="Text Box 16"/>
            <p:cNvSpPr txBox="1">
              <a:spLocks noChangeArrowheads="1"/>
            </p:cNvSpPr>
            <p:nvPr/>
          </p:nvSpPr>
          <p:spPr bwMode="auto">
            <a:xfrm>
              <a:off x="5321300" y="5951538"/>
              <a:ext cx="1358900" cy="276225"/>
            </a:xfrm>
            <a:prstGeom prst="rect">
              <a:avLst/>
            </a:prstGeom>
            <a:solidFill>
              <a:srgbClr val="FFFFFF"/>
            </a:solidFill>
            <a:ln w="9525">
              <a:solidFill>
                <a:srgbClr val="000000"/>
              </a:solidFill>
              <a:miter lim="800000"/>
            </a:ln>
          </p:spPr>
          <p:txBody>
            <a:bodyPr>
              <a:spAutoFit/>
            </a:bodyPr>
            <a:lstStyle/>
            <a:p>
              <a:pPr algn="just"/>
              <a:r>
                <a:rPr lang="en-US" altLang="zh-CN" sz="1200" b="1">
                  <a:solidFill>
                    <a:srgbClr val="000000"/>
                  </a:solidFill>
                  <a:latin typeface="宋体" panose="02010600030101010101" pitchFamily="2" charset="-122"/>
                  <a:ea typeface="宋体" panose="02010600030101010101" pitchFamily="2" charset="-122"/>
                </a:rPr>
                <a:t>IT</a:t>
              </a:r>
              <a:r>
                <a:rPr lang="zh-CN" altLang="en-US" sz="1200" b="1">
                  <a:solidFill>
                    <a:srgbClr val="000000"/>
                  </a:solidFill>
                  <a:latin typeface="宋体" panose="02010600030101010101" pitchFamily="2" charset="-122"/>
                  <a:ea typeface="宋体" panose="02010600030101010101" pitchFamily="2" charset="-122"/>
                </a:rPr>
                <a:t>基础设施环境</a:t>
              </a:r>
              <a:endParaRPr lang="zh-CN" sz="1800">
                <a:solidFill>
                  <a:srgbClr val="000000"/>
                </a:solidFill>
                <a:latin typeface="Arial" panose="020B0604020202020204" pitchFamily="34" charset="0"/>
                <a:ea typeface="宋体" panose="02010600030101010101" pitchFamily="2" charset="-122"/>
              </a:endParaRPr>
            </a:p>
          </p:txBody>
        </p:sp>
        <p:sp>
          <p:nvSpPr>
            <p:cNvPr id="21" name="server"/>
            <p:cNvSpPr>
              <a:spLocks noEditPoints="1" noChangeArrowheads="1"/>
            </p:cNvSpPr>
            <p:nvPr/>
          </p:nvSpPr>
          <p:spPr bwMode="auto">
            <a:xfrm>
              <a:off x="4059238" y="5267325"/>
              <a:ext cx="530225" cy="700088"/>
            </a:xfrm>
            <a:custGeom>
              <a:avLst/>
              <a:gdLst>
                <a:gd name="T0" fmla="*/ 0 w 21600"/>
                <a:gd name="T1" fmla="*/ 0 h 21600"/>
                <a:gd name="T2" fmla="*/ 6507850 w 21600"/>
                <a:gd name="T3" fmla="*/ 0 h 21600"/>
                <a:gd name="T4" fmla="*/ 13015675 w 21600"/>
                <a:gd name="T5" fmla="*/ 0 h 21600"/>
                <a:gd name="T6" fmla="*/ 13015675 w 21600"/>
                <a:gd name="T7" fmla="*/ 11344829 h 21600"/>
                <a:gd name="T8" fmla="*/ 13015675 w 21600"/>
                <a:gd name="T9" fmla="*/ 22689658 h 21600"/>
                <a:gd name="T10" fmla="*/ 6507850 w 21600"/>
                <a:gd name="T11" fmla="*/ 22689658 h 21600"/>
                <a:gd name="T12" fmla="*/ 0 w 21600"/>
                <a:gd name="T13" fmla="*/ 22689658 h 21600"/>
                <a:gd name="T14" fmla="*/ 0 w 21600"/>
                <a:gd name="T15" fmla="*/ 11344829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sp>
          <p:nvSpPr>
            <p:cNvPr id="22" name="tower"/>
            <p:cNvSpPr>
              <a:spLocks noEditPoints="1" noChangeArrowheads="1"/>
            </p:cNvSpPr>
            <p:nvPr/>
          </p:nvSpPr>
          <p:spPr bwMode="auto">
            <a:xfrm>
              <a:off x="7340600" y="5302250"/>
              <a:ext cx="382588" cy="665163"/>
            </a:xfrm>
            <a:custGeom>
              <a:avLst/>
              <a:gdLst>
                <a:gd name="T0" fmla="*/ 0 w 21600"/>
                <a:gd name="T1" fmla="*/ 2074939 h 21600"/>
                <a:gd name="T2" fmla="*/ 2090684 w 21600"/>
                <a:gd name="T3" fmla="*/ 0 h 21600"/>
                <a:gd name="T4" fmla="*/ 3388277 w 21600"/>
                <a:gd name="T5" fmla="*/ 0 h 21600"/>
                <a:gd name="T6" fmla="*/ 6776554 w 21600"/>
                <a:gd name="T7" fmla="*/ 0 h 21600"/>
                <a:gd name="T8" fmla="*/ 6776554 w 21600"/>
                <a:gd name="T9" fmla="*/ 11067265 h 21600"/>
                <a:gd name="T10" fmla="*/ 6776554 w 21600"/>
                <a:gd name="T11" fmla="*/ 18446388 h 21600"/>
                <a:gd name="T12" fmla="*/ 4758014 w 21600"/>
                <a:gd name="T13" fmla="*/ 20521326 h 21600"/>
                <a:gd name="T14" fmla="*/ 3316117 w 21600"/>
                <a:gd name="T15" fmla="*/ 20521326 h 21600"/>
                <a:gd name="T16" fmla="*/ 0 w 21600"/>
                <a:gd name="T17" fmla="*/ 20521326 h 21600"/>
                <a:gd name="T18" fmla="*/ 0 w 21600"/>
                <a:gd name="T19" fmla="*/ 1095230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sp>
          <p:nvSpPr>
            <p:cNvPr id="23" name="tower"/>
            <p:cNvSpPr>
              <a:spLocks noEditPoints="1" noChangeArrowheads="1"/>
            </p:cNvSpPr>
            <p:nvPr/>
          </p:nvSpPr>
          <p:spPr bwMode="auto">
            <a:xfrm>
              <a:off x="7723188" y="5270500"/>
              <a:ext cx="382587" cy="665163"/>
            </a:xfrm>
            <a:custGeom>
              <a:avLst/>
              <a:gdLst>
                <a:gd name="T0" fmla="*/ 0 w 21600"/>
                <a:gd name="T1" fmla="*/ 2074939 h 21600"/>
                <a:gd name="T2" fmla="*/ 2090678 w 21600"/>
                <a:gd name="T3" fmla="*/ 0 h 21600"/>
                <a:gd name="T4" fmla="*/ 3388268 w 21600"/>
                <a:gd name="T5" fmla="*/ 0 h 21600"/>
                <a:gd name="T6" fmla="*/ 6776519 w 21600"/>
                <a:gd name="T7" fmla="*/ 0 h 21600"/>
                <a:gd name="T8" fmla="*/ 6776519 w 21600"/>
                <a:gd name="T9" fmla="*/ 11067265 h 21600"/>
                <a:gd name="T10" fmla="*/ 6776519 w 21600"/>
                <a:gd name="T11" fmla="*/ 18446388 h 21600"/>
                <a:gd name="T12" fmla="*/ 4758001 w 21600"/>
                <a:gd name="T13" fmla="*/ 20521326 h 21600"/>
                <a:gd name="T14" fmla="*/ 3316108 w 21600"/>
                <a:gd name="T15" fmla="*/ 20521326 h 21600"/>
                <a:gd name="T16" fmla="*/ 0 w 21600"/>
                <a:gd name="T17" fmla="*/ 20521326 h 21600"/>
                <a:gd name="T18" fmla="*/ 0 w 21600"/>
                <a:gd name="T19" fmla="*/ 1095230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cxnSp>
          <p:nvCxnSpPr>
            <p:cNvPr id="24" name="AutoShape 20"/>
            <p:cNvCxnSpPr>
              <a:cxnSpLocks noChangeShapeType="1"/>
            </p:cNvCxnSpPr>
            <p:nvPr/>
          </p:nvCxnSpPr>
          <p:spPr bwMode="auto">
            <a:xfrm>
              <a:off x="5610225" y="5556250"/>
              <a:ext cx="1069975" cy="1588"/>
            </a:xfrm>
            <a:prstGeom prst="straightConnector1">
              <a:avLst/>
            </a:prstGeom>
            <a:noFill/>
            <a:ln w="19050">
              <a:solidFill>
                <a:srgbClr val="000000"/>
              </a:solidFill>
              <a:round/>
            </a:ln>
          </p:spPr>
        </p:cxnSp>
        <p:sp>
          <p:nvSpPr>
            <p:cNvPr id="25" name="computr3"/>
            <p:cNvSpPr>
              <a:spLocks noEditPoints="1" noChangeArrowheads="1"/>
            </p:cNvSpPr>
            <p:nvPr/>
          </p:nvSpPr>
          <p:spPr bwMode="auto">
            <a:xfrm>
              <a:off x="6021388" y="5297488"/>
              <a:ext cx="263525" cy="177800"/>
            </a:xfrm>
            <a:custGeom>
              <a:avLst/>
              <a:gdLst>
                <a:gd name="T0" fmla="*/ 0 w 21600"/>
                <a:gd name="T1" fmla="*/ 734158 h 21600"/>
                <a:gd name="T2" fmla="*/ 1607539 w 21600"/>
                <a:gd name="T3" fmla="*/ 0 h 21600"/>
                <a:gd name="T4" fmla="*/ 1607539 w 21600"/>
                <a:gd name="T5" fmla="*/ 1468315 h 21600"/>
                <a:gd name="T6" fmla="*/ 2699313 w 21600"/>
                <a:gd name="T7" fmla="*/ 734158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cxnSp>
          <p:nvCxnSpPr>
            <p:cNvPr id="26" name="AutoShape 22"/>
            <p:cNvCxnSpPr>
              <a:cxnSpLocks noChangeShapeType="1"/>
            </p:cNvCxnSpPr>
            <p:nvPr/>
          </p:nvCxnSpPr>
          <p:spPr bwMode="auto">
            <a:xfrm rot="5400000">
              <a:off x="6111876" y="5514975"/>
              <a:ext cx="87312" cy="1587"/>
            </a:xfrm>
            <a:prstGeom prst="straightConnector1">
              <a:avLst/>
            </a:prstGeom>
            <a:noFill/>
            <a:ln w="9525">
              <a:solidFill>
                <a:srgbClr val="000000"/>
              </a:solidFill>
              <a:round/>
            </a:ln>
          </p:spPr>
        </p:cxnSp>
        <p:sp>
          <p:nvSpPr>
            <p:cNvPr id="27" name="printer2"/>
            <p:cNvSpPr>
              <a:spLocks noEditPoints="1" noChangeArrowheads="1"/>
            </p:cNvSpPr>
            <p:nvPr/>
          </p:nvSpPr>
          <p:spPr bwMode="auto">
            <a:xfrm>
              <a:off x="5664200" y="5670550"/>
              <a:ext cx="271463" cy="212725"/>
            </a:xfrm>
            <a:custGeom>
              <a:avLst/>
              <a:gdLst>
                <a:gd name="T0" fmla="*/ 1685773 w 21600"/>
                <a:gd name="T1" fmla="*/ 0 h 21600"/>
                <a:gd name="T2" fmla="*/ 3030394 w 21600"/>
                <a:gd name="T3" fmla="*/ 0 h 21600"/>
                <a:gd name="T4" fmla="*/ 3411674 w 21600"/>
                <a:gd name="T5" fmla="*/ 458275 h 21600"/>
                <a:gd name="T6" fmla="*/ 3411674 w 21600"/>
                <a:gd name="T7" fmla="*/ 1052388 h 21600"/>
                <a:gd name="T8" fmla="*/ 3411674 w 21600"/>
                <a:gd name="T9" fmla="*/ 1612495 h 21600"/>
                <a:gd name="T10" fmla="*/ 2849695 w 21600"/>
                <a:gd name="T11" fmla="*/ 2104776 h 21600"/>
                <a:gd name="T12" fmla="*/ 1685773 w 21600"/>
                <a:gd name="T13" fmla="*/ 2104776 h 21600"/>
                <a:gd name="T14" fmla="*/ 501641 w 21600"/>
                <a:gd name="T15" fmla="*/ 2104776 h 21600"/>
                <a:gd name="T16" fmla="*/ 0 w 21600"/>
                <a:gd name="T17" fmla="*/ 1612495 h 21600"/>
                <a:gd name="T18" fmla="*/ 0 w 21600"/>
                <a:gd name="T19" fmla="*/ 1052388 h 21600"/>
                <a:gd name="T20" fmla="*/ 0 w 21600"/>
                <a:gd name="T21" fmla="*/ 458275 h 21600"/>
                <a:gd name="T22" fmla="*/ 381292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ln>
          </p:spPr>
          <p:txBody>
            <a:bodyPr/>
            <a:lstStyle/>
            <a:p>
              <a:endParaRPr lang="zh-CN" altLang="en-US"/>
            </a:p>
          </p:txBody>
        </p:sp>
        <p:cxnSp>
          <p:nvCxnSpPr>
            <p:cNvPr id="28" name="AutoShape 24"/>
            <p:cNvCxnSpPr>
              <a:cxnSpLocks noChangeShapeType="1"/>
            </p:cNvCxnSpPr>
            <p:nvPr/>
          </p:nvCxnSpPr>
          <p:spPr bwMode="auto">
            <a:xfrm rot="16200000" flipH="1">
              <a:off x="5727700" y="5624513"/>
              <a:ext cx="111125" cy="3175"/>
            </a:xfrm>
            <a:prstGeom prst="straightConnector1">
              <a:avLst/>
            </a:prstGeom>
            <a:noFill/>
            <a:ln w="9525">
              <a:solidFill>
                <a:srgbClr val="000000"/>
              </a:solidFill>
              <a:round/>
            </a:ln>
          </p:spPr>
        </p:cxnSp>
        <p:sp>
          <p:nvSpPr>
            <p:cNvPr id="29" name="laptop"/>
            <p:cNvSpPr>
              <a:spLocks noEditPoints="1" noChangeArrowheads="1"/>
            </p:cNvSpPr>
            <p:nvPr/>
          </p:nvSpPr>
          <p:spPr bwMode="auto">
            <a:xfrm>
              <a:off x="6338888" y="5672138"/>
              <a:ext cx="277812" cy="168275"/>
            </a:xfrm>
            <a:custGeom>
              <a:avLst/>
              <a:gdLst>
                <a:gd name="T0" fmla="*/ 556151 w 21600"/>
                <a:gd name="T1" fmla="*/ 0 h 21600"/>
                <a:gd name="T2" fmla="*/ 556151 w 21600"/>
                <a:gd name="T3" fmla="*/ 435357 h 21600"/>
                <a:gd name="T4" fmla="*/ 3031700 w 21600"/>
                <a:gd name="T5" fmla="*/ 0 h 21600"/>
                <a:gd name="T6" fmla="*/ 3031700 w 21600"/>
                <a:gd name="T7" fmla="*/ 435357 h 21600"/>
                <a:gd name="T8" fmla="*/ 1786563 w 21600"/>
                <a:gd name="T9" fmla="*/ 0 h 21600"/>
                <a:gd name="T10" fmla="*/ 1786563 w 21600"/>
                <a:gd name="T11" fmla="*/ 1310995 h 21600"/>
                <a:gd name="T12" fmla="*/ 0 w 21600"/>
                <a:gd name="T13" fmla="*/ 1310995 h 21600"/>
                <a:gd name="T14" fmla="*/ 3573126 w 21600"/>
                <a:gd name="T15" fmla="*/ 1310995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ln>
          </p:spPr>
          <p:txBody>
            <a:bodyPr/>
            <a:lstStyle/>
            <a:p>
              <a:endParaRPr lang="zh-CN" altLang="en-US"/>
            </a:p>
          </p:txBody>
        </p:sp>
        <p:cxnSp>
          <p:nvCxnSpPr>
            <p:cNvPr id="30" name="AutoShape 26"/>
            <p:cNvCxnSpPr>
              <a:cxnSpLocks noChangeShapeType="1"/>
            </p:cNvCxnSpPr>
            <p:nvPr/>
          </p:nvCxnSpPr>
          <p:spPr bwMode="auto">
            <a:xfrm rot="5400000">
              <a:off x="6466681" y="5531644"/>
              <a:ext cx="9525" cy="1588"/>
            </a:xfrm>
            <a:prstGeom prst="straightConnector1">
              <a:avLst/>
            </a:prstGeom>
            <a:noFill/>
            <a:ln w="9525">
              <a:solidFill>
                <a:srgbClr val="000000"/>
              </a:solidFill>
              <a:round/>
            </a:ln>
          </p:spPr>
        </p:cxn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304800"/>
            <a:ext cx="8229600" cy="1143000"/>
          </a:xfrm>
        </p:spPr>
        <p:txBody>
          <a:bodyPr/>
          <a:lstStyle/>
          <a:p>
            <a:r>
              <a:rPr lang="zh-CN" altLang="en-US" sz="3600" b="1" dirty="0">
                <a:latin typeface="+mj-ea"/>
              </a:rPr>
              <a:t>云计算应用案例</a:t>
            </a:r>
            <a:endParaRPr lang="zh-CN" altLang="en-US" sz="3600" b="1" dirty="0"/>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4" name="TextBox 5"/>
          <p:cNvSpPr txBox="1">
            <a:spLocks noChangeArrowheads="1"/>
          </p:cNvSpPr>
          <p:nvPr/>
        </p:nvSpPr>
        <p:spPr bwMode="auto">
          <a:xfrm>
            <a:off x="285750" y="1428750"/>
            <a:ext cx="8408988" cy="4340225"/>
          </a:xfrm>
          <a:prstGeom prst="rect">
            <a:avLst/>
          </a:prstGeom>
          <a:noFill/>
          <a:ln w="9525">
            <a:noFill/>
            <a:miter lim="800000"/>
          </a:ln>
        </p:spPr>
        <p:txBody>
          <a:bodyPr>
            <a:spAutoFit/>
          </a:bodyPr>
          <a:lstStyle/>
          <a:p>
            <a:r>
              <a:rPr lang="zh-CN" altLang="en-US" sz="2800" dirty="0">
                <a:latin typeface="黑体" panose="02010609060101010101" pitchFamily="49" charset="-122"/>
                <a:ea typeface="黑体" panose="02010609060101010101" pitchFamily="49" charset="-122"/>
              </a:rPr>
              <a:t>现有系统的分散式、条块分割体系 </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“电线杆式”</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互不联通、数据孤岛</a:t>
            </a:r>
            <a:endParaRPr lang="en-US" altLang="zh-CN" sz="2400" dirty="0">
              <a:latin typeface="黑体" panose="02010609060101010101" pitchFamily="49" charset="-122"/>
              <a:ea typeface="黑体" panose="02010609060101010101" pitchFamily="49" charset="-122"/>
            </a:endParaRPr>
          </a:p>
          <a:p>
            <a:pPr>
              <a:buFont typeface="Arial" panose="020B0604020202020204" pitchFamily="34" charset="0"/>
              <a:buChar char="•"/>
            </a:pPr>
            <a:endParaRPr lang="en-US" altLang="zh-CN" sz="24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条块分割，难于实现</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资源动态调配</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应用软件与下层硬件</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平台绑定，硬件更新</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影响上层系统，维护</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困难</a:t>
            </a:r>
            <a:endParaRPr lang="zh-CN" altLang="en-US" sz="2400" dirty="0">
              <a:ea typeface="宋体" panose="02010600030101010101" pitchFamily="2" charset="-122"/>
            </a:endParaRPr>
          </a:p>
        </p:txBody>
      </p:sp>
      <p:grpSp>
        <p:nvGrpSpPr>
          <p:cNvPr id="6" name="组合 5"/>
          <p:cNvGrpSpPr/>
          <p:nvPr/>
        </p:nvGrpSpPr>
        <p:grpSpPr>
          <a:xfrm>
            <a:off x="3810000" y="2291270"/>
            <a:ext cx="4872037" cy="3720593"/>
            <a:chOff x="3675063" y="2545270"/>
            <a:chExt cx="4872037" cy="3720593"/>
          </a:xfrm>
        </p:grpSpPr>
        <p:sp>
          <p:nvSpPr>
            <p:cNvPr id="7" name="Rectangle 3"/>
            <p:cNvSpPr>
              <a:spLocks noChangeArrowheads="1"/>
            </p:cNvSpPr>
            <p:nvPr/>
          </p:nvSpPr>
          <p:spPr bwMode="auto">
            <a:xfrm>
              <a:off x="3689350" y="4872038"/>
              <a:ext cx="4692650" cy="1393825"/>
            </a:xfrm>
            <a:prstGeom prst="rect">
              <a:avLst/>
            </a:prstGeom>
            <a:solidFill>
              <a:srgbClr val="A5A5A5"/>
            </a:solidFill>
            <a:ln w="9525">
              <a:solidFill>
                <a:srgbClr val="000000"/>
              </a:solidFill>
              <a:miter lim="800000"/>
            </a:ln>
          </p:spPr>
          <p:txBody>
            <a:bodyPr/>
            <a:lstStyle/>
            <a:p>
              <a:endParaRPr lang="zh-CN" altLang="en-US">
                <a:ea typeface="宋体" panose="02010600030101010101" pitchFamily="2" charset="-122"/>
              </a:endParaRPr>
            </a:p>
          </p:txBody>
        </p:sp>
        <p:sp>
          <p:nvSpPr>
            <p:cNvPr id="8" name="AutoShape 4"/>
            <p:cNvSpPr>
              <a:spLocks noChangeArrowheads="1"/>
            </p:cNvSpPr>
            <p:nvPr/>
          </p:nvSpPr>
          <p:spPr bwMode="auto">
            <a:xfrm>
              <a:off x="7466013" y="2944813"/>
              <a:ext cx="517525" cy="2306637"/>
            </a:xfrm>
            <a:prstGeom prst="downArrow">
              <a:avLst>
                <a:gd name="adj1" fmla="val 63435"/>
                <a:gd name="adj2" fmla="val 40423"/>
              </a:avLst>
            </a:prstGeom>
            <a:solidFill>
              <a:srgbClr val="92D050"/>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9" name="AutoShape 5"/>
            <p:cNvSpPr>
              <a:spLocks noChangeArrowheads="1"/>
            </p:cNvSpPr>
            <p:nvPr/>
          </p:nvSpPr>
          <p:spPr bwMode="auto">
            <a:xfrm>
              <a:off x="5872163" y="2944813"/>
              <a:ext cx="517525" cy="2306637"/>
            </a:xfrm>
            <a:prstGeom prst="downArrow">
              <a:avLst>
                <a:gd name="adj1" fmla="val 63435"/>
                <a:gd name="adj2" fmla="val 38896"/>
              </a:avLst>
            </a:prstGeom>
            <a:solidFill>
              <a:srgbClr val="F2DBDB"/>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0" name="AutoShape 6"/>
            <p:cNvSpPr>
              <a:spLocks noChangeArrowheads="1"/>
            </p:cNvSpPr>
            <p:nvPr/>
          </p:nvSpPr>
          <p:spPr bwMode="auto">
            <a:xfrm>
              <a:off x="4071938" y="2944813"/>
              <a:ext cx="517525" cy="2306637"/>
            </a:xfrm>
            <a:prstGeom prst="downArrow">
              <a:avLst>
                <a:gd name="adj1" fmla="val 63435"/>
                <a:gd name="adj2" fmla="val 38896"/>
              </a:avLst>
            </a:prstGeom>
            <a:solidFill>
              <a:srgbClr val="CCC0D9"/>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1" name="Oval 7"/>
            <p:cNvSpPr>
              <a:spLocks noChangeArrowheads="1"/>
            </p:cNvSpPr>
            <p:nvPr/>
          </p:nvSpPr>
          <p:spPr bwMode="auto">
            <a:xfrm>
              <a:off x="3675063" y="2616200"/>
              <a:ext cx="1414462" cy="455613"/>
            </a:xfrm>
            <a:prstGeom prst="ellipse">
              <a:avLst/>
            </a:prstGeom>
            <a:solidFill>
              <a:srgbClr val="CCC0D9"/>
            </a:solidFill>
            <a:ln w="9525">
              <a:solidFill>
                <a:srgbClr val="000000"/>
              </a:solidFill>
              <a:round/>
            </a:ln>
          </p:spPr>
          <p:txBody>
            <a:bodyPr/>
            <a:lstStyle/>
            <a:p>
              <a:endParaRPr lang="zh-CN" altLang="en-US">
                <a:ea typeface="宋体" panose="02010600030101010101" pitchFamily="2" charset="-122"/>
              </a:endParaRPr>
            </a:p>
          </p:txBody>
        </p:sp>
        <p:sp>
          <p:nvSpPr>
            <p:cNvPr id="12" name="Text Box 8"/>
            <p:cNvSpPr txBox="1">
              <a:spLocks noChangeArrowheads="1"/>
            </p:cNvSpPr>
            <p:nvPr/>
          </p:nvSpPr>
          <p:spPr bwMode="auto">
            <a:xfrm>
              <a:off x="3751263" y="2703513"/>
              <a:ext cx="1285875" cy="325437"/>
            </a:xfrm>
            <a:prstGeom prst="rect">
              <a:avLst/>
            </a:prstGeom>
            <a:noFill/>
            <a:ln w="9525">
              <a:noFill/>
              <a:miter lim="800000"/>
            </a:ln>
          </p:spPr>
          <p:txBody>
            <a:bodyPr/>
            <a:lstStyle/>
            <a:p>
              <a:pPr algn="just"/>
              <a:r>
                <a:rPr lang="zh-CN" altLang="en-US" sz="1800" dirty="0">
                  <a:solidFill>
                    <a:srgbClr val="000000"/>
                  </a:solidFill>
                  <a:latin typeface="Arial" panose="020B0604020202020204" pitchFamily="34" charset="0"/>
                  <a:ea typeface="宋体" panose="02010600030101010101" pitchFamily="2" charset="-122"/>
                </a:rPr>
                <a:t>医院系统</a:t>
              </a:r>
              <a:endParaRPr lang="zh-CN" sz="1800" dirty="0">
                <a:solidFill>
                  <a:srgbClr val="000000"/>
                </a:solidFill>
                <a:latin typeface="Arial" panose="020B0604020202020204" pitchFamily="34" charset="0"/>
                <a:ea typeface="宋体" panose="02010600030101010101" pitchFamily="2" charset="-122"/>
              </a:endParaRPr>
            </a:p>
          </p:txBody>
        </p:sp>
        <p:sp>
          <p:nvSpPr>
            <p:cNvPr id="13" name="Oval 9"/>
            <p:cNvSpPr>
              <a:spLocks noChangeArrowheads="1"/>
            </p:cNvSpPr>
            <p:nvPr/>
          </p:nvSpPr>
          <p:spPr bwMode="auto">
            <a:xfrm>
              <a:off x="5440363" y="2616200"/>
              <a:ext cx="1414462" cy="455613"/>
            </a:xfrm>
            <a:prstGeom prst="ellipse">
              <a:avLst/>
            </a:prstGeom>
            <a:solidFill>
              <a:srgbClr val="F2DBDB"/>
            </a:solidFill>
            <a:ln w="9525">
              <a:solidFill>
                <a:srgbClr val="000000"/>
              </a:solidFill>
              <a:round/>
            </a:ln>
          </p:spPr>
          <p:txBody>
            <a:bodyPr/>
            <a:lstStyle/>
            <a:p>
              <a:endParaRPr lang="zh-CN" altLang="en-US">
                <a:ea typeface="宋体" panose="02010600030101010101" pitchFamily="2" charset="-122"/>
              </a:endParaRPr>
            </a:p>
          </p:txBody>
        </p:sp>
        <p:sp>
          <p:nvSpPr>
            <p:cNvPr id="14" name="Text Box 10"/>
            <p:cNvSpPr txBox="1">
              <a:spLocks noChangeArrowheads="1"/>
            </p:cNvSpPr>
            <p:nvPr/>
          </p:nvSpPr>
          <p:spPr bwMode="auto">
            <a:xfrm>
              <a:off x="5510212" y="2545270"/>
              <a:ext cx="1285875" cy="325437"/>
            </a:xfrm>
            <a:prstGeom prst="rect">
              <a:avLst/>
            </a:prstGeom>
            <a:noFill/>
            <a:ln w="9525">
              <a:noFill/>
              <a:miter lim="800000"/>
            </a:ln>
          </p:spPr>
          <p:txBody>
            <a:bodyPr/>
            <a:lstStyle/>
            <a:p>
              <a:pPr algn="just"/>
              <a:r>
                <a:rPr lang="zh-CN" altLang="en-US" sz="1600" dirty="0">
                  <a:solidFill>
                    <a:srgbClr val="000000"/>
                  </a:solidFill>
                  <a:latin typeface="Arial" panose="020B0604020202020204" pitchFamily="34" charset="0"/>
                  <a:ea typeface="宋体" panose="02010600030101010101" pitchFamily="2" charset="-122"/>
                </a:rPr>
                <a:t>新型农村合作医疗系统</a:t>
              </a:r>
              <a:endParaRPr lang="zh-CN" sz="1600" dirty="0">
                <a:solidFill>
                  <a:srgbClr val="000000"/>
                </a:solidFill>
                <a:latin typeface="Arial" panose="020B0604020202020204" pitchFamily="34" charset="0"/>
                <a:ea typeface="宋体" panose="02010600030101010101" pitchFamily="2" charset="-122"/>
              </a:endParaRPr>
            </a:p>
          </p:txBody>
        </p:sp>
        <p:sp>
          <p:nvSpPr>
            <p:cNvPr id="15" name="Oval 11"/>
            <p:cNvSpPr>
              <a:spLocks noChangeArrowheads="1"/>
            </p:cNvSpPr>
            <p:nvPr/>
          </p:nvSpPr>
          <p:spPr bwMode="auto">
            <a:xfrm>
              <a:off x="7113588" y="2616200"/>
              <a:ext cx="1254125" cy="455613"/>
            </a:xfrm>
            <a:prstGeom prst="ellipse">
              <a:avLst/>
            </a:prstGeom>
            <a:solidFill>
              <a:srgbClr val="92D050"/>
            </a:solidFill>
            <a:ln w="9525">
              <a:solidFill>
                <a:srgbClr val="000000"/>
              </a:solidFill>
              <a:round/>
            </a:ln>
          </p:spPr>
          <p:txBody>
            <a:bodyPr/>
            <a:lstStyle/>
            <a:p>
              <a:endParaRPr lang="zh-CN" altLang="en-US">
                <a:ea typeface="宋体" panose="02010600030101010101" pitchFamily="2" charset="-122"/>
              </a:endParaRPr>
            </a:p>
          </p:txBody>
        </p:sp>
        <p:sp>
          <p:nvSpPr>
            <p:cNvPr id="16" name="Text Box 12"/>
            <p:cNvSpPr txBox="1">
              <a:spLocks noChangeArrowheads="1"/>
            </p:cNvSpPr>
            <p:nvPr/>
          </p:nvSpPr>
          <p:spPr bwMode="auto">
            <a:xfrm>
              <a:off x="7070725" y="2701925"/>
              <a:ext cx="1476375" cy="336550"/>
            </a:xfrm>
            <a:prstGeom prst="rect">
              <a:avLst/>
            </a:prstGeom>
            <a:noFill/>
            <a:ln w="9525">
              <a:noFill/>
              <a:miter lim="800000"/>
            </a:ln>
          </p:spPr>
          <p:txBody>
            <a:bodyPr/>
            <a:lstStyle/>
            <a:p>
              <a:pPr algn="just"/>
              <a:r>
                <a:rPr lang="zh-CN" altLang="en-US" sz="1600">
                  <a:solidFill>
                    <a:srgbClr val="000000"/>
                  </a:solidFill>
                  <a:latin typeface="Arial" panose="020B0604020202020204" pitchFamily="34" charset="0"/>
                  <a:ea typeface="宋体" panose="02010600030101010101" pitchFamily="2" charset="-122"/>
                </a:rPr>
                <a:t>社区健保系统</a:t>
              </a:r>
              <a:endParaRPr lang="zh-CN" sz="1600">
                <a:solidFill>
                  <a:srgbClr val="000000"/>
                </a:solidFill>
                <a:latin typeface="Arial" panose="020B0604020202020204" pitchFamily="34" charset="0"/>
                <a:ea typeface="宋体" panose="02010600030101010101" pitchFamily="2" charset="-122"/>
              </a:endParaRPr>
            </a:p>
          </p:txBody>
        </p:sp>
        <p:sp>
          <p:nvSpPr>
            <p:cNvPr id="17" name="Text Box 13"/>
            <p:cNvSpPr txBox="1">
              <a:spLocks noChangeArrowheads="1"/>
            </p:cNvSpPr>
            <p:nvPr/>
          </p:nvSpPr>
          <p:spPr bwMode="auto">
            <a:xfrm>
              <a:off x="3679825" y="3500438"/>
              <a:ext cx="4692650" cy="276225"/>
            </a:xfrm>
            <a:prstGeom prst="rect">
              <a:avLst/>
            </a:prstGeom>
            <a:solidFill>
              <a:srgbClr val="C6D9F1"/>
            </a:solidFill>
            <a:ln w="9525">
              <a:solidFill>
                <a:srgbClr val="000000"/>
              </a:solidFill>
              <a:miter lim="800000"/>
            </a:ln>
          </p:spPr>
          <p:txBody>
            <a:bodyPr>
              <a:spAutoFit/>
            </a:bodyPr>
            <a:lstStyle/>
            <a:p>
              <a:pPr algn="ctr"/>
              <a:r>
                <a:rPr lang="zh-CN" altLang="en-US" sz="1200" b="1" i="1">
                  <a:solidFill>
                    <a:srgbClr val="000000"/>
                  </a:solidFill>
                  <a:latin typeface="Calibri" panose="020F0502020204030204" pitchFamily="34" charset="0"/>
                  <a:ea typeface="宋体" panose="02010600030101010101" pitchFamily="2" charset="-122"/>
                </a:rPr>
                <a:t>应用软件运行平台</a:t>
              </a:r>
              <a:endParaRPr lang="zh-CN" sz="1800">
                <a:solidFill>
                  <a:srgbClr val="000000"/>
                </a:solidFill>
                <a:latin typeface="Arial" panose="020B0604020202020204" pitchFamily="34" charset="0"/>
                <a:ea typeface="宋体" panose="02010600030101010101" pitchFamily="2" charset="-122"/>
              </a:endParaRPr>
            </a:p>
          </p:txBody>
        </p:sp>
        <p:sp>
          <p:nvSpPr>
            <p:cNvPr id="18" name="Text Box 14"/>
            <p:cNvSpPr txBox="1">
              <a:spLocks noChangeArrowheads="1"/>
            </p:cNvSpPr>
            <p:nvPr/>
          </p:nvSpPr>
          <p:spPr bwMode="auto">
            <a:xfrm>
              <a:off x="3689350" y="3946525"/>
              <a:ext cx="4692650" cy="276225"/>
            </a:xfrm>
            <a:prstGeom prst="rect">
              <a:avLst/>
            </a:prstGeom>
            <a:solidFill>
              <a:srgbClr val="8DB3E2"/>
            </a:solidFill>
            <a:ln w="9525">
              <a:solidFill>
                <a:srgbClr val="000000"/>
              </a:solidFill>
              <a:miter lim="800000"/>
            </a:ln>
          </p:spPr>
          <p:txBody>
            <a:bodyPr>
              <a:spAutoFit/>
            </a:bodyPr>
            <a:lstStyle/>
            <a:p>
              <a:pPr algn="ctr"/>
              <a:r>
                <a:rPr lang="zh-CN" altLang="en-US" sz="1200" b="1" i="1">
                  <a:solidFill>
                    <a:srgbClr val="000000"/>
                  </a:solidFill>
                  <a:latin typeface="Calibri" panose="020F0502020204030204" pitchFamily="34" charset="0"/>
                  <a:ea typeface="宋体" panose="02010600030101010101" pitchFamily="2" charset="-122"/>
                </a:rPr>
                <a:t>中间件支撑环境</a:t>
              </a:r>
              <a:endParaRPr lang="zh-CN" sz="1800">
                <a:solidFill>
                  <a:srgbClr val="000000"/>
                </a:solidFill>
                <a:latin typeface="Arial" panose="020B0604020202020204" pitchFamily="34" charset="0"/>
                <a:ea typeface="宋体" panose="02010600030101010101" pitchFamily="2" charset="-122"/>
              </a:endParaRPr>
            </a:p>
          </p:txBody>
        </p:sp>
        <p:sp>
          <p:nvSpPr>
            <p:cNvPr id="19" name="Text Box 15"/>
            <p:cNvSpPr txBox="1">
              <a:spLocks noChangeArrowheads="1"/>
            </p:cNvSpPr>
            <p:nvPr/>
          </p:nvSpPr>
          <p:spPr bwMode="auto">
            <a:xfrm>
              <a:off x="3684588" y="4398963"/>
              <a:ext cx="4692650" cy="276225"/>
            </a:xfrm>
            <a:prstGeom prst="rect">
              <a:avLst/>
            </a:prstGeom>
            <a:solidFill>
              <a:srgbClr val="548DD4"/>
            </a:solidFill>
            <a:ln w="9525">
              <a:solidFill>
                <a:srgbClr val="000000"/>
              </a:solidFill>
              <a:miter lim="800000"/>
            </a:ln>
          </p:spPr>
          <p:txBody>
            <a:bodyPr>
              <a:spAutoFit/>
            </a:bodyPr>
            <a:lstStyle/>
            <a:p>
              <a:pPr algn="ctr"/>
              <a:r>
                <a:rPr lang="en-US" altLang="zh-CN" sz="1200" b="1" i="1" dirty="0">
                  <a:solidFill>
                    <a:srgbClr val="000000"/>
                  </a:solidFill>
                  <a:latin typeface="Calibri" panose="020F0502020204030204" pitchFamily="34" charset="0"/>
                  <a:ea typeface="宋体" panose="02010600030101010101" pitchFamily="2" charset="-122"/>
                </a:rPr>
                <a:t>O/S</a:t>
              </a:r>
              <a:r>
                <a:rPr lang="zh-CN" altLang="en-US" sz="1200" b="1" i="1" dirty="0">
                  <a:solidFill>
                    <a:srgbClr val="000000"/>
                  </a:solidFill>
                  <a:latin typeface="Calibri" panose="020F0502020204030204" pitchFamily="34" charset="0"/>
                  <a:ea typeface="宋体" panose="02010600030101010101" pitchFamily="2" charset="-122"/>
                </a:rPr>
                <a:t>平台（</a:t>
              </a:r>
              <a:r>
                <a:rPr lang="en-US" altLang="zh-CN" sz="1200" b="1" i="1" dirty="0">
                  <a:solidFill>
                    <a:srgbClr val="000000"/>
                  </a:solidFill>
                  <a:latin typeface="Calibri" panose="020F0502020204030204" pitchFamily="34" charset="0"/>
                  <a:ea typeface="宋体" panose="02010600030101010101" pitchFamily="2" charset="-122"/>
                </a:rPr>
                <a:t>UNIX, Linux, Windows</a:t>
              </a:r>
              <a:r>
                <a:rPr lang="zh-CN" altLang="en-US" sz="1200" b="1" i="1" dirty="0">
                  <a:solidFill>
                    <a:srgbClr val="000000"/>
                  </a:solidFill>
                  <a:latin typeface="Calibri" panose="020F0502020204030204" pitchFamily="34" charset="0"/>
                  <a:ea typeface="宋体" panose="02010600030101010101" pitchFamily="2" charset="-122"/>
                </a:rPr>
                <a:t>）</a:t>
              </a:r>
              <a:endParaRPr lang="zh-CN" sz="1800" dirty="0">
                <a:solidFill>
                  <a:srgbClr val="000000"/>
                </a:solidFill>
                <a:latin typeface="Arial" panose="020B0604020202020204" pitchFamily="34" charset="0"/>
                <a:ea typeface="宋体" panose="02010600030101010101" pitchFamily="2" charset="-122"/>
              </a:endParaRPr>
            </a:p>
          </p:txBody>
        </p:sp>
        <p:sp>
          <p:nvSpPr>
            <p:cNvPr id="20" name="Text Box 16"/>
            <p:cNvSpPr txBox="1">
              <a:spLocks noChangeArrowheads="1"/>
            </p:cNvSpPr>
            <p:nvPr/>
          </p:nvSpPr>
          <p:spPr bwMode="auto">
            <a:xfrm>
              <a:off x="5321300" y="5951538"/>
              <a:ext cx="1358900" cy="276225"/>
            </a:xfrm>
            <a:prstGeom prst="rect">
              <a:avLst/>
            </a:prstGeom>
            <a:solidFill>
              <a:srgbClr val="FFFFFF"/>
            </a:solidFill>
            <a:ln w="9525">
              <a:solidFill>
                <a:srgbClr val="000000"/>
              </a:solidFill>
              <a:miter lim="800000"/>
            </a:ln>
          </p:spPr>
          <p:txBody>
            <a:bodyPr>
              <a:spAutoFit/>
            </a:bodyPr>
            <a:lstStyle/>
            <a:p>
              <a:pPr algn="just"/>
              <a:r>
                <a:rPr lang="en-US" altLang="zh-CN" sz="1200" b="1">
                  <a:solidFill>
                    <a:srgbClr val="000000"/>
                  </a:solidFill>
                  <a:latin typeface="宋体" panose="02010600030101010101" pitchFamily="2" charset="-122"/>
                  <a:ea typeface="宋体" panose="02010600030101010101" pitchFamily="2" charset="-122"/>
                </a:rPr>
                <a:t>IT</a:t>
              </a:r>
              <a:r>
                <a:rPr lang="zh-CN" altLang="en-US" sz="1200" b="1">
                  <a:solidFill>
                    <a:srgbClr val="000000"/>
                  </a:solidFill>
                  <a:latin typeface="宋体" panose="02010600030101010101" pitchFamily="2" charset="-122"/>
                  <a:ea typeface="宋体" panose="02010600030101010101" pitchFamily="2" charset="-122"/>
                </a:rPr>
                <a:t>基础设施环境</a:t>
              </a:r>
              <a:endParaRPr lang="zh-CN" sz="1800">
                <a:solidFill>
                  <a:srgbClr val="000000"/>
                </a:solidFill>
                <a:latin typeface="Arial" panose="020B0604020202020204" pitchFamily="34" charset="0"/>
                <a:ea typeface="宋体" panose="02010600030101010101" pitchFamily="2" charset="-122"/>
              </a:endParaRPr>
            </a:p>
          </p:txBody>
        </p:sp>
        <p:sp>
          <p:nvSpPr>
            <p:cNvPr id="21" name="server"/>
            <p:cNvSpPr>
              <a:spLocks noEditPoints="1" noChangeArrowheads="1"/>
            </p:cNvSpPr>
            <p:nvPr/>
          </p:nvSpPr>
          <p:spPr bwMode="auto">
            <a:xfrm>
              <a:off x="4059238" y="5267325"/>
              <a:ext cx="530225" cy="700088"/>
            </a:xfrm>
            <a:custGeom>
              <a:avLst/>
              <a:gdLst>
                <a:gd name="T0" fmla="*/ 0 w 21600"/>
                <a:gd name="T1" fmla="*/ 0 h 21600"/>
                <a:gd name="T2" fmla="*/ 6507850 w 21600"/>
                <a:gd name="T3" fmla="*/ 0 h 21600"/>
                <a:gd name="T4" fmla="*/ 13015675 w 21600"/>
                <a:gd name="T5" fmla="*/ 0 h 21600"/>
                <a:gd name="T6" fmla="*/ 13015675 w 21600"/>
                <a:gd name="T7" fmla="*/ 11344829 h 21600"/>
                <a:gd name="T8" fmla="*/ 13015675 w 21600"/>
                <a:gd name="T9" fmla="*/ 22689658 h 21600"/>
                <a:gd name="T10" fmla="*/ 6507850 w 21600"/>
                <a:gd name="T11" fmla="*/ 22689658 h 21600"/>
                <a:gd name="T12" fmla="*/ 0 w 21600"/>
                <a:gd name="T13" fmla="*/ 22689658 h 21600"/>
                <a:gd name="T14" fmla="*/ 0 w 21600"/>
                <a:gd name="T15" fmla="*/ 11344829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sp>
          <p:nvSpPr>
            <p:cNvPr id="22" name="tower"/>
            <p:cNvSpPr>
              <a:spLocks noEditPoints="1" noChangeArrowheads="1"/>
            </p:cNvSpPr>
            <p:nvPr/>
          </p:nvSpPr>
          <p:spPr bwMode="auto">
            <a:xfrm>
              <a:off x="7340600" y="5302250"/>
              <a:ext cx="382588" cy="665163"/>
            </a:xfrm>
            <a:custGeom>
              <a:avLst/>
              <a:gdLst>
                <a:gd name="T0" fmla="*/ 0 w 21600"/>
                <a:gd name="T1" fmla="*/ 2074939 h 21600"/>
                <a:gd name="T2" fmla="*/ 2090684 w 21600"/>
                <a:gd name="T3" fmla="*/ 0 h 21600"/>
                <a:gd name="T4" fmla="*/ 3388277 w 21600"/>
                <a:gd name="T5" fmla="*/ 0 h 21600"/>
                <a:gd name="T6" fmla="*/ 6776554 w 21600"/>
                <a:gd name="T7" fmla="*/ 0 h 21600"/>
                <a:gd name="T8" fmla="*/ 6776554 w 21600"/>
                <a:gd name="T9" fmla="*/ 11067265 h 21600"/>
                <a:gd name="T10" fmla="*/ 6776554 w 21600"/>
                <a:gd name="T11" fmla="*/ 18446388 h 21600"/>
                <a:gd name="T12" fmla="*/ 4758014 w 21600"/>
                <a:gd name="T13" fmla="*/ 20521326 h 21600"/>
                <a:gd name="T14" fmla="*/ 3316117 w 21600"/>
                <a:gd name="T15" fmla="*/ 20521326 h 21600"/>
                <a:gd name="T16" fmla="*/ 0 w 21600"/>
                <a:gd name="T17" fmla="*/ 20521326 h 21600"/>
                <a:gd name="T18" fmla="*/ 0 w 21600"/>
                <a:gd name="T19" fmla="*/ 1095230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sp>
          <p:nvSpPr>
            <p:cNvPr id="23" name="tower"/>
            <p:cNvSpPr>
              <a:spLocks noEditPoints="1" noChangeArrowheads="1"/>
            </p:cNvSpPr>
            <p:nvPr/>
          </p:nvSpPr>
          <p:spPr bwMode="auto">
            <a:xfrm>
              <a:off x="7723188" y="5270500"/>
              <a:ext cx="382587" cy="665163"/>
            </a:xfrm>
            <a:custGeom>
              <a:avLst/>
              <a:gdLst>
                <a:gd name="T0" fmla="*/ 0 w 21600"/>
                <a:gd name="T1" fmla="*/ 2074939 h 21600"/>
                <a:gd name="T2" fmla="*/ 2090678 w 21600"/>
                <a:gd name="T3" fmla="*/ 0 h 21600"/>
                <a:gd name="T4" fmla="*/ 3388268 w 21600"/>
                <a:gd name="T5" fmla="*/ 0 h 21600"/>
                <a:gd name="T6" fmla="*/ 6776519 w 21600"/>
                <a:gd name="T7" fmla="*/ 0 h 21600"/>
                <a:gd name="T8" fmla="*/ 6776519 w 21600"/>
                <a:gd name="T9" fmla="*/ 11067265 h 21600"/>
                <a:gd name="T10" fmla="*/ 6776519 w 21600"/>
                <a:gd name="T11" fmla="*/ 18446388 h 21600"/>
                <a:gd name="T12" fmla="*/ 4758001 w 21600"/>
                <a:gd name="T13" fmla="*/ 20521326 h 21600"/>
                <a:gd name="T14" fmla="*/ 3316108 w 21600"/>
                <a:gd name="T15" fmla="*/ 20521326 h 21600"/>
                <a:gd name="T16" fmla="*/ 0 w 21600"/>
                <a:gd name="T17" fmla="*/ 20521326 h 21600"/>
                <a:gd name="T18" fmla="*/ 0 w 21600"/>
                <a:gd name="T19" fmla="*/ 10952309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cxnSp>
          <p:nvCxnSpPr>
            <p:cNvPr id="24" name="AutoShape 20"/>
            <p:cNvCxnSpPr>
              <a:cxnSpLocks noChangeShapeType="1"/>
            </p:cNvCxnSpPr>
            <p:nvPr/>
          </p:nvCxnSpPr>
          <p:spPr bwMode="auto">
            <a:xfrm>
              <a:off x="5610225" y="5556250"/>
              <a:ext cx="1069975" cy="1588"/>
            </a:xfrm>
            <a:prstGeom prst="straightConnector1">
              <a:avLst/>
            </a:prstGeom>
            <a:noFill/>
            <a:ln w="19050">
              <a:solidFill>
                <a:srgbClr val="000000"/>
              </a:solidFill>
              <a:round/>
            </a:ln>
          </p:spPr>
        </p:cxnSp>
        <p:sp>
          <p:nvSpPr>
            <p:cNvPr id="25" name="computr3"/>
            <p:cNvSpPr>
              <a:spLocks noEditPoints="1" noChangeArrowheads="1"/>
            </p:cNvSpPr>
            <p:nvPr/>
          </p:nvSpPr>
          <p:spPr bwMode="auto">
            <a:xfrm>
              <a:off x="6021388" y="5297488"/>
              <a:ext cx="263525" cy="177800"/>
            </a:xfrm>
            <a:custGeom>
              <a:avLst/>
              <a:gdLst>
                <a:gd name="T0" fmla="*/ 0 w 21600"/>
                <a:gd name="T1" fmla="*/ 734158 h 21600"/>
                <a:gd name="T2" fmla="*/ 1607539 w 21600"/>
                <a:gd name="T3" fmla="*/ 0 h 21600"/>
                <a:gd name="T4" fmla="*/ 1607539 w 21600"/>
                <a:gd name="T5" fmla="*/ 1468315 h 21600"/>
                <a:gd name="T6" fmla="*/ 2699313 w 21600"/>
                <a:gd name="T7" fmla="*/ 734158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cxnSp>
          <p:nvCxnSpPr>
            <p:cNvPr id="26" name="AutoShape 22"/>
            <p:cNvCxnSpPr>
              <a:cxnSpLocks noChangeShapeType="1"/>
            </p:cNvCxnSpPr>
            <p:nvPr/>
          </p:nvCxnSpPr>
          <p:spPr bwMode="auto">
            <a:xfrm rot="5400000">
              <a:off x="6111876" y="5514975"/>
              <a:ext cx="87312" cy="1587"/>
            </a:xfrm>
            <a:prstGeom prst="straightConnector1">
              <a:avLst/>
            </a:prstGeom>
            <a:noFill/>
            <a:ln w="9525">
              <a:solidFill>
                <a:srgbClr val="000000"/>
              </a:solidFill>
              <a:round/>
            </a:ln>
          </p:spPr>
        </p:cxnSp>
        <p:sp>
          <p:nvSpPr>
            <p:cNvPr id="27" name="printer2"/>
            <p:cNvSpPr>
              <a:spLocks noEditPoints="1" noChangeArrowheads="1"/>
            </p:cNvSpPr>
            <p:nvPr/>
          </p:nvSpPr>
          <p:spPr bwMode="auto">
            <a:xfrm>
              <a:off x="5664200" y="5670550"/>
              <a:ext cx="271463" cy="212725"/>
            </a:xfrm>
            <a:custGeom>
              <a:avLst/>
              <a:gdLst>
                <a:gd name="T0" fmla="*/ 1685773 w 21600"/>
                <a:gd name="T1" fmla="*/ 0 h 21600"/>
                <a:gd name="T2" fmla="*/ 3030394 w 21600"/>
                <a:gd name="T3" fmla="*/ 0 h 21600"/>
                <a:gd name="T4" fmla="*/ 3411674 w 21600"/>
                <a:gd name="T5" fmla="*/ 458275 h 21600"/>
                <a:gd name="T6" fmla="*/ 3411674 w 21600"/>
                <a:gd name="T7" fmla="*/ 1052388 h 21600"/>
                <a:gd name="T8" fmla="*/ 3411674 w 21600"/>
                <a:gd name="T9" fmla="*/ 1612495 h 21600"/>
                <a:gd name="T10" fmla="*/ 2849695 w 21600"/>
                <a:gd name="T11" fmla="*/ 2104776 h 21600"/>
                <a:gd name="T12" fmla="*/ 1685773 w 21600"/>
                <a:gd name="T13" fmla="*/ 2104776 h 21600"/>
                <a:gd name="T14" fmla="*/ 501641 w 21600"/>
                <a:gd name="T15" fmla="*/ 2104776 h 21600"/>
                <a:gd name="T16" fmla="*/ 0 w 21600"/>
                <a:gd name="T17" fmla="*/ 1612495 h 21600"/>
                <a:gd name="T18" fmla="*/ 0 w 21600"/>
                <a:gd name="T19" fmla="*/ 1052388 h 21600"/>
                <a:gd name="T20" fmla="*/ 0 w 21600"/>
                <a:gd name="T21" fmla="*/ 458275 h 21600"/>
                <a:gd name="T22" fmla="*/ 381292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ln>
          </p:spPr>
          <p:txBody>
            <a:bodyPr/>
            <a:lstStyle/>
            <a:p>
              <a:endParaRPr lang="zh-CN" altLang="en-US"/>
            </a:p>
          </p:txBody>
        </p:sp>
        <p:cxnSp>
          <p:nvCxnSpPr>
            <p:cNvPr id="28" name="AutoShape 24"/>
            <p:cNvCxnSpPr>
              <a:cxnSpLocks noChangeShapeType="1"/>
            </p:cNvCxnSpPr>
            <p:nvPr/>
          </p:nvCxnSpPr>
          <p:spPr bwMode="auto">
            <a:xfrm rot="16200000" flipH="1">
              <a:off x="5727700" y="5624513"/>
              <a:ext cx="111125" cy="3175"/>
            </a:xfrm>
            <a:prstGeom prst="straightConnector1">
              <a:avLst/>
            </a:prstGeom>
            <a:noFill/>
            <a:ln w="9525">
              <a:solidFill>
                <a:srgbClr val="000000"/>
              </a:solidFill>
              <a:round/>
            </a:ln>
          </p:spPr>
        </p:cxnSp>
        <p:sp>
          <p:nvSpPr>
            <p:cNvPr id="29" name="laptop"/>
            <p:cNvSpPr>
              <a:spLocks noEditPoints="1" noChangeArrowheads="1"/>
            </p:cNvSpPr>
            <p:nvPr/>
          </p:nvSpPr>
          <p:spPr bwMode="auto">
            <a:xfrm>
              <a:off x="6338888" y="5672138"/>
              <a:ext cx="277812" cy="168275"/>
            </a:xfrm>
            <a:custGeom>
              <a:avLst/>
              <a:gdLst>
                <a:gd name="T0" fmla="*/ 556151 w 21600"/>
                <a:gd name="T1" fmla="*/ 0 h 21600"/>
                <a:gd name="T2" fmla="*/ 556151 w 21600"/>
                <a:gd name="T3" fmla="*/ 435357 h 21600"/>
                <a:gd name="T4" fmla="*/ 3031700 w 21600"/>
                <a:gd name="T5" fmla="*/ 0 h 21600"/>
                <a:gd name="T6" fmla="*/ 3031700 w 21600"/>
                <a:gd name="T7" fmla="*/ 435357 h 21600"/>
                <a:gd name="T8" fmla="*/ 1786563 w 21600"/>
                <a:gd name="T9" fmla="*/ 0 h 21600"/>
                <a:gd name="T10" fmla="*/ 1786563 w 21600"/>
                <a:gd name="T11" fmla="*/ 1310995 h 21600"/>
                <a:gd name="T12" fmla="*/ 0 w 21600"/>
                <a:gd name="T13" fmla="*/ 1310995 h 21600"/>
                <a:gd name="T14" fmla="*/ 3573126 w 21600"/>
                <a:gd name="T15" fmla="*/ 1310995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ln>
          </p:spPr>
          <p:txBody>
            <a:bodyPr/>
            <a:lstStyle/>
            <a:p>
              <a:endParaRPr lang="zh-CN" altLang="en-US"/>
            </a:p>
          </p:txBody>
        </p:sp>
        <p:cxnSp>
          <p:nvCxnSpPr>
            <p:cNvPr id="30" name="AutoShape 26"/>
            <p:cNvCxnSpPr>
              <a:cxnSpLocks noChangeShapeType="1"/>
            </p:cNvCxnSpPr>
            <p:nvPr/>
          </p:nvCxnSpPr>
          <p:spPr bwMode="auto">
            <a:xfrm rot="5400000">
              <a:off x="6466681" y="5531644"/>
              <a:ext cx="9525" cy="1588"/>
            </a:xfrm>
            <a:prstGeom prst="straightConnector1">
              <a:avLst/>
            </a:prstGeom>
            <a:noFill/>
            <a:ln w="9525">
              <a:solidFill>
                <a:srgbClr val="000000"/>
              </a:solidFill>
              <a:round/>
            </a:ln>
          </p:spPr>
        </p:cxn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TextBox 5"/>
          <p:cNvSpPr txBox="1">
            <a:spLocks noChangeArrowheads="1"/>
          </p:cNvSpPr>
          <p:nvPr/>
        </p:nvSpPr>
        <p:spPr bwMode="auto">
          <a:xfrm>
            <a:off x="304800" y="838200"/>
            <a:ext cx="8408988" cy="5162550"/>
          </a:xfrm>
          <a:prstGeom prst="rect">
            <a:avLst/>
          </a:prstGeom>
          <a:noFill/>
          <a:ln w="9525">
            <a:noFill/>
            <a:miter lim="800000"/>
          </a:ln>
        </p:spPr>
        <p:txBody>
          <a:bodyPr>
            <a:spAutoFit/>
          </a:bodyPr>
          <a:lstStyle/>
          <a:p>
            <a:r>
              <a:rPr lang="zh-CN" altLang="en-US" sz="2800" dirty="0">
                <a:latin typeface="黑体" panose="02010609060101010101" pitchFamily="49" charset="-122"/>
                <a:ea typeface="黑体" panose="02010609060101010101" pitchFamily="49" charset="-122"/>
              </a:rPr>
              <a:t>基于云架构的区域卫生信息框架库</a:t>
            </a:r>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上层业务系统不依赖</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于下层硬件平台，便</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于维护、升级</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计算资源的管理调配</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由平台统一管理、可</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实现优化调配</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pPr>
              <a:buFont typeface="Arial" panose="020B0604020202020204" pitchFamily="34" charset="0"/>
              <a:buChar char="•"/>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软件采用组件式框架</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库设计，可组装使用，</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降低开发维护成本</a:t>
            </a:r>
            <a:endParaRPr lang="zh-CN" altLang="en-US" sz="2400" dirty="0">
              <a:latin typeface="黑体" panose="02010609060101010101" pitchFamily="49" charset="-122"/>
              <a:ea typeface="黑体" panose="02010609060101010101" pitchFamily="49" charset="-122"/>
            </a:endParaRPr>
          </a:p>
        </p:txBody>
      </p:sp>
      <p:grpSp>
        <p:nvGrpSpPr>
          <p:cNvPr id="7" name="组合 6"/>
          <p:cNvGrpSpPr/>
          <p:nvPr/>
        </p:nvGrpSpPr>
        <p:grpSpPr>
          <a:xfrm>
            <a:off x="3886200" y="1828800"/>
            <a:ext cx="4908550" cy="3822700"/>
            <a:chOff x="3854450" y="2589213"/>
            <a:chExt cx="4908550" cy="3822700"/>
          </a:xfrm>
        </p:grpSpPr>
        <p:sp>
          <p:nvSpPr>
            <p:cNvPr id="8" name="Rectangle 3"/>
            <p:cNvSpPr>
              <a:spLocks noChangeArrowheads="1"/>
            </p:cNvSpPr>
            <p:nvPr/>
          </p:nvSpPr>
          <p:spPr bwMode="auto">
            <a:xfrm>
              <a:off x="3894138" y="5057775"/>
              <a:ext cx="4692650" cy="1354138"/>
            </a:xfrm>
            <a:prstGeom prst="rect">
              <a:avLst/>
            </a:prstGeom>
            <a:solidFill>
              <a:srgbClr val="A5A5A5"/>
            </a:solidFill>
            <a:ln w="9525">
              <a:solidFill>
                <a:srgbClr val="000000"/>
              </a:solidFill>
              <a:miter lim="800000"/>
            </a:ln>
          </p:spPr>
          <p:txBody>
            <a:bodyPr/>
            <a:lstStyle/>
            <a:p>
              <a:endParaRPr lang="zh-CN" altLang="en-US">
                <a:ea typeface="宋体" panose="02010600030101010101" pitchFamily="2" charset="-122"/>
              </a:endParaRPr>
            </a:p>
          </p:txBody>
        </p:sp>
        <p:sp>
          <p:nvSpPr>
            <p:cNvPr id="9" name="AutoShape 4"/>
            <p:cNvSpPr>
              <a:spLocks noChangeArrowheads="1"/>
            </p:cNvSpPr>
            <p:nvPr/>
          </p:nvSpPr>
          <p:spPr bwMode="auto">
            <a:xfrm>
              <a:off x="7683500" y="3014663"/>
              <a:ext cx="517525" cy="735012"/>
            </a:xfrm>
            <a:prstGeom prst="downArrow">
              <a:avLst>
                <a:gd name="adj1" fmla="val 63435"/>
                <a:gd name="adj2" fmla="val 40411"/>
              </a:avLst>
            </a:prstGeom>
            <a:solidFill>
              <a:srgbClr val="92D050"/>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0" name="AutoShape 5"/>
            <p:cNvSpPr>
              <a:spLocks noChangeArrowheads="1"/>
            </p:cNvSpPr>
            <p:nvPr/>
          </p:nvSpPr>
          <p:spPr bwMode="auto">
            <a:xfrm>
              <a:off x="6089650" y="3014663"/>
              <a:ext cx="517525" cy="749300"/>
            </a:xfrm>
            <a:prstGeom prst="downArrow">
              <a:avLst>
                <a:gd name="adj1" fmla="val 63435"/>
                <a:gd name="adj2" fmla="val 38911"/>
              </a:avLst>
            </a:prstGeom>
            <a:solidFill>
              <a:srgbClr val="F2DBDB"/>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1" name="AutoShape 6"/>
            <p:cNvSpPr>
              <a:spLocks noChangeArrowheads="1"/>
            </p:cNvSpPr>
            <p:nvPr/>
          </p:nvSpPr>
          <p:spPr bwMode="auto">
            <a:xfrm>
              <a:off x="4289425" y="3014663"/>
              <a:ext cx="517525" cy="749300"/>
            </a:xfrm>
            <a:prstGeom prst="downArrow">
              <a:avLst>
                <a:gd name="adj1" fmla="val 63435"/>
                <a:gd name="adj2" fmla="val 38911"/>
              </a:avLst>
            </a:prstGeom>
            <a:solidFill>
              <a:srgbClr val="CCC0D9"/>
            </a:solidFill>
            <a:ln w="9525">
              <a:solidFill>
                <a:srgbClr val="000000"/>
              </a:solidFill>
              <a:miter lim="800000"/>
            </a:ln>
          </p:spPr>
          <p:txBody>
            <a:bodyPr vert="eaVert"/>
            <a:lstStyle/>
            <a:p>
              <a:endParaRPr lang="zh-CN" altLang="en-US">
                <a:ea typeface="宋体" panose="02010600030101010101" pitchFamily="2" charset="-122"/>
              </a:endParaRPr>
            </a:p>
          </p:txBody>
        </p:sp>
        <p:sp>
          <p:nvSpPr>
            <p:cNvPr id="12" name="Oval 7"/>
            <p:cNvSpPr>
              <a:spLocks noChangeArrowheads="1"/>
            </p:cNvSpPr>
            <p:nvPr/>
          </p:nvSpPr>
          <p:spPr bwMode="auto">
            <a:xfrm>
              <a:off x="3892550" y="2589213"/>
              <a:ext cx="1414463" cy="442912"/>
            </a:xfrm>
            <a:prstGeom prst="ellipse">
              <a:avLst/>
            </a:prstGeom>
            <a:solidFill>
              <a:srgbClr val="CCC0D9"/>
            </a:solidFill>
            <a:ln w="9525">
              <a:solidFill>
                <a:srgbClr val="000000"/>
              </a:solidFill>
              <a:round/>
            </a:ln>
          </p:spPr>
          <p:txBody>
            <a:bodyPr/>
            <a:lstStyle/>
            <a:p>
              <a:endParaRPr lang="zh-CN" altLang="en-US">
                <a:ea typeface="宋体" panose="02010600030101010101" pitchFamily="2" charset="-122"/>
              </a:endParaRPr>
            </a:p>
          </p:txBody>
        </p:sp>
        <p:sp>
          <p:nvSpPr>
            <p:cNvPr id="13" name="Text Box 8"/>
            <p:cNvSpPr txBox="1">
              <a:spLocks noChangeArrowheads="1"/>
            </p:cNvSpPr>
            <p:nvPr/>
          </p:nvSpPr>
          <p:spPr bwMode="auto">
            <a:xfrm>
              <a:off x="3968750" y="2671763"/>
              <a:ext cx="1285875" cy="317500"/>
            </a:xfrm>
            <a:prstGeom prst="rect">
              <a:avLst/>
            </a:prstGeom>
            <a:noFill/>
            <a:ln w="9525">
              <a:noFill/>
              <a:miter lim="800000"/>
            </a:ln>
          </p:spPr>
          <p:txBody>
            <a:bodyPr/>
            <a:lstStyle/>
            <a:p>
              <a:pPr algn="just"/>
              <a:r>
                <a:rPr lang="zh-CN" altLang="en-US">
                  <a:solidFill>
                    <a:srgbClr val="000000"/>
                  </a:solidFill>
                  <a:latin typeface="Arial" panose="020B0604020202020204" pitchFamily="34" charset="0"/>
                  <a:ea typeface="宋体" panose="02010600030101010101" pitchFamily="2" charset="-122"/>
                </a:rPr>
                <a:t>医院系统</a:t>
              </a:r>
              <a:endParaRPr lang="zh-CN" altLang="en-US">
                <a:solidFill>
                  <a:srgbClr val="000000"/>
                </a:solidFill>
                <a:latin typeface="Arial" panose="020B0604020202020204" pitchFamily="34" charset="0"/>
                <a:ea typeface="宋体" panose="02010600030101010101" pitchFamily="2" charset="-122"/>
              </a:endParaRPr>
            </a:p>
          </p:txBody>
        </p:sp>
        <p:sp>
          <p:nvSpPr>
            <p:cNvPr id="14" name="Oval 9"/>
            <p:cNvSpPr>
              <a:spLocks noChangeArrowheads="1"/>
            </p:cNvSpPr>
            <p:nvPr/>
          </p:nvSpPr>
          <p:spPr bwMode="auto">
            <a:xfrm>
              <a:off x="5657850" y="2589213"/>
              <a:ext cx="1414463" cy="442912"/>
            </a:xfrm>
            <a:prstGeom prst="ellipse">
              <a:avLst/>
            </a:prstGeom>
            <a:solidFill>
              <a:srgbClr val="F2DBDB"/>
            </a:solidFill>
            <a:ln w="9525">
              <a:solidFill>
                <a:srgbClr val="000000"/>
              </a:solidFill>
              <a:round/>
            </a:ln>
          </p:spPr>
          <p:txBody>
            <a:bodyPr/>
            <a:lstStyle/>
            <a:p>
              <a:endParaRPr lang="zh-CN" altLang="en-US">
                <a:ea typeface="宋体" panose="02010600030101010101" pitchFamily="2" charset="-122"/>
              </a:endParaRPr>
            </a:p>
          </p:txBody>
        </p:sp>
        <p:sp>
          <p:nvSpPr>
            <p:cNvPr id="15" name="Text Box 10"/>
            <p:cNvSpPr txBox="1">
              <a:spLocks noChangeArrowheads="1"/>
            </p:cNvSpPr>
            <p:nvPr/>
          </p:nvSpPr>
          <p:spPr bwMode="auto">
            <a:xfrm>
              <a:off x="5734050" y="2671763"/>
              <a:ext cx="1285875" cy="317500"/>
            </a:xfrm>
            <a:prstGeom prst="rect">
              <a:avLst/>
            </a:prstGeom>
            <a:noFill/>
            <a:ln w="9525">
              <a:noFill/>
              <a:miter lim="800000"/>
            </a:ln>
          </p:spPr>
          <p:txBody>
            <a:bodyPr/>
            <a:lstStyle/>
            <a:p>
              <a:pPr algn="just"/>
              <a:r>
                <a:rPr lang="zh-CN" altLang="en-US" sz="1600">
                  <a:solidFill>
                    <a:srgbClr val="000000"/>
                  </a:solidFill>
                  <a:latin typeface="Arial" panose="020B0604020202020204" pitchFamily="34" charset="0"/>
                  <a:ea typeface="宋体" panose="02010600030101010101" pitchFamily="2" charset="-122"/>
                </a:rPr>
                <a:t>新农合系统</a:t>
              </a:r>
              <a:endParaRPr lang="zh-CN" altLang="en-US" sz="1600">
                <a:solidFill>
                  <a:srgbClr val="000000"/>
                </a:solidFill>
                <a:latin typeface="Arial" panose="020B0604020202020204" pitchFamily="34" charset="0"/>
                <a:ea typeface="宋体" panose="02010600030101010101" pitchFamily="2" charset="-122"/>
              </a:endParaRPr>
            </a:p>
          </p:txBody>
        </p:sp>
        <p:sp>
          <p:nvSpPr>
            <p:cNvPr id="16" name="Oval 11"/>
            <p:cNvSpPr>
              <a:spLocks noChangeArrowheads="1"/>
            </p:cNvSpPr>
            <p:nvPr/>
          </p:nvSpPr>
          <p:spPr bwMode="auto">
            <a:xfrm>
              <a:off x="7331075" y="2589213"/>
              <a:ext cx="1254125" cy="442912"/>
            </a:xfrm>
            <a:prstGeom prst="ellipse">
              <a:avLst/>
            </a:prstGeom>
            <a:solidFill>
              <a:srgbClr val="92D050"/>
            </a:solidFill>
            <a:ln w="9525">
              <a:solidFill>
                <a:srgbClr val="000000"/>
              </a:solidFill>
              <a:round/>
            </a:ln>
          </p:spPr>
          <p:txBody>
            <a:bodyPr/>
            <a:lstStyle/>
            <a:p>
              <a:endParaRPr lang="zh-CN" altLang="en-US">
                <a:ea typeface="宋体" panose="02010600030101010101" pitchFamily="2" charset="-122"/>
              </a:endParaRPr>
            </a:p>
          </p:txBody>
        </p:sp>
        <p:sp>
          <p:nvSpPr>
            <p:cNvPr id="17" name="Text Box 12"/>
            <p:cNvSpPr txBox="1">
              <a:spLocks noChangeArrowheads="1"/>
            </p:cNvSpPr>
            <p:nvPr/>
          </p:nvSpPr>
          <p:spPr bwMode="auto">
            <a:xfrm>
              <a:off x="7288213" y="2671763"/>
              <a:ext cx="1474787" cy="327025"/>
            </a:xfrm>
            <a:prstGeom prst="rect">
              <a:avLst/>
            </a:prstGeom>
            <a:noFill/>
            <a:ln w="9525">
              <a:noFill/>
              <a:miter lim="800000"/>
            </a:ln>
          </p:spPr>
          <p:txBody>
            <a:bodyPr/>
            <a:lstStyle/>
            <a:p>
              <a:pPr algn="just"/>
              <a:r>
                <a:rPr lang="zh-CN" altLang="en-US" sz="1600">
                  <a:solidFill>
                    <a:srgbClr val="000000"/>
                  </a:solidFill>
                  <a:latin typeface="Arial" panose="020B0604020202020204" pitchFamily="34" charset="0"/>
                  <a:ea typeface="宋体" panose="02010600030101010101" pitchFamily="2" charset="-122"/>
                </a:rPr>
                <a:t>社区卫生系统</a:t>
              </a:r>
              <a:endParaRPr lang="zh-CN" altLang="en-US" sz="1600">
                <a:solidFill>
                  <a:srgbClr val="000000"/>
                </a:solidFill>
                <a:latin typeface="Arial" panose="020B0604020202020204" pitchFamily="34" charset="0"/>
                <a:ea typeface="宋体" panose="02010600030101010101" pitchFamily="2" charset="-122"/>
              </a:endParaRPr>
            </a:p>
          </p:txBody>
        </p:sp>
        <p:sp>
          <p:nvSpPr>
            <p:cNvPr id="18" name="Text Box 14"/>
            <p:cNvSpPr txBox="1">
              <a:spLocks noChangeArrowheads="1"/>
            </p:cNvSpPr>
            <p:nvPr/>
          </p:nvSpPr>
          <p:spPr bwMode="auto">
            <a:xfrm>
              <a:off x="3854450" y="3741738"/>
              <a:ext cx="4692650" cy="347662"/>
            </a:xfrm>
            <a:prstGeom prst="rect">
              <a:avLst/>
            </a:prstGeom>
            <a:solidFill>
              <a:srgbClr val="8DB3E2"/>
            </a:solidFill>
            <a:ln w="9525">
              <a:solidFill>
                <a:srgbClr val="000000"/>
              </a:solidFill>
              <a:miter lim="800000"/>
            </a:ln>
          </p:spPr>
          <p:txBody>
            <a:bodyPr>
              <a:spAutoFit/>
            </a:bodyPr>
            <a:lstStyle/>
            <a:p>
              <a:pPr algn="ctr"/>
              <a:r>
                <a:rPr lang="zh-CN" altLang="en-US" sz="1600" b="1">
                  <a:solidFill>
                    <a:srgbClr val="000000"/>
                  </a:solidFill>
                  <a:latin typeface="Arial" panose="020B0604020202020204" pitchFamily="34" charset="0"/>
                  <a:ea typeface="宋体" panose="02010600030101010101" pitchFamily="2" charset="-122"/>
                </a:rPr>
                <a:t>平台接入界面</a:t>
              </a:r>
              <a:endParaRPr lang="zh-CN" altLang="en-US" sz="1600" b="1">
                <a:solidFill>
                  <a:srgbClr val="000000"/>
                </a:solidFill>
                <a:latin typeface="Arial" panose="020B0604020202020204" pitchFamily="34" charset="0"/>
                <a:ea typeface="宋体" panose="02010600030101010101" pitchFamily="2" charset="-122"/>
              </a:endParaRPr>
            </a:p>
          </p:txBody>
        </p:sp>
        <p:sp>
          <p:nvSpPr>
            <p:cNvPr id="19" name="Text Box 15"/>
            <p:cNvSpPr txBox="1">
              <a:spLocks noChangeArrowheads="1"/>
            </p:cNvSpPr>
            <p:nvPr/>
          </p:nvSpPr>
          <p:spPr bwMode="auto">
            <a:xfrm>
              <a:off x="3862388" y="4033838"/>
              <a:ext cx="4692650" cy="411162"/>
            </a:xfrm>
            <a:prstGeom prst="rect">
              <a:avLst/>
            </a:prstGeom>
            <a:solidFill>
              <a:srgbClr val="548DD4"/>
            </a:solidFill>
            <a:ln w="9525">
              <a:solidFill>
                <a:srgbClr val="000000"/>
              </a:solidFill>
              <a:miter lim="800000"/>
            </a:ln>
          </p:spPr>
          <p:txBody>
            <a:bodyPr>
              <a:spAutoFit/>
            </a:bodyPr>
            <a:lstStyle/>
            <a:p>
              <a:pPr algn="ctr"/>
              <a:r>
                <a:rPr lang="zh-CN" altLang="en-US" sz="2000" b="1" i="1" dirty="0">
                  <a:solidFill>
                    <a:srgbClr val="000000"/>
                  </a:solidFill>
                  <a:latin typeface="Calibri" panose="020F0502020204030204" pitchFamily="34" charset="0"/>
                  <a:ea typeface="宋体" panose="02010600030101010101" pitchFamily="2" charset="-122"/>
                </a:rPr>
                <a:t>基于云架构的核心框架库</a:t>
              </a:r>
              <a:endParaRPr lang="zh-CN" altLang="en-US" sz="2000" dirty="0">
                <a:solidFill>
                  <a:srgbClr val="000000"/>
                </a:solidFill>
                <a:latin typeface="Arial" panose="020B0604020202020204" pitchFamily="34" charset="0"/>
                <a:ea typeface="宋体" panose="02010600030101010101" pitchFamily="2" charset="-122"/>
              </a:endParaRPr>
            </a:p>
          </p:txBody>
        </p:sp>
        <p:sp>
          <p:nvSpPr>
            <p:cNvPr id="20" name="Text Box 16"/>
            <p:cNvSpPr txBox="1">
              <a:spLocks noChangeArrowheads="1"/>
            </p:cNvSpPr>
            <p:nvPr/>
          </p:nvSpPr>
          <p:spPr bwMode="auto">
            <a:xfrm>
              <a:off x="5538788" y="5919788"/>
              <a:ext cx="1358900" cy="285750"/>
            </a:xfrm>
            <a:prstGeom prst="rect">
              <a:avLst/>
            </a:prstGeom>
            <a:solidFill>
              <a:srgbClr val="FFFFFF"/>
            </a:solidFill>
            <a:ln w="9525">
              <a:solidFill>
                <a:srgbClr val="000000"/>
              </a:solidFill>
              <a:miter lim="800000"/>
            </a:ln>
          </p:spPr>
          <p:txBody>
            <a:bodyPr>
              <a:spAutoFit/>
            </a:bodyPr>
            <a:lstStyle/>
            <a:p>
              <a:pPr algn="just"/>
              <a:r>
                <a:rPr lang="en-US" altLang="zh-CN" sz="1200" b="1">
                  <a:solidFill>
                    <a:srgbClr val="000000"/>
                  </a:solidFill>
                  <a:latin typeface="宋体" panose="02010600030101010101" pitchFamily="2" charset="-122"/>
                  <a:ea typeface="宋体" panose="02010600030101010101" pitchFamily="2" charset="-122"/>
                </a:rPr>
                <a:t>IT</a:t>
              </a:r>
              <a:r>
                <a:rPr lang="zh-CN" altLang="en-US" sz="1200" b="1">
                  <a:solidFill>
                    <a:srgbClr val="000000"/>
                  </a:solidFill>
                  <a:latin typeface="宋体" panose="02010600030101010101" pitchFamily="2" charset="-122"/>
                  <a:ea typeface="宋体" panose="02010600030101010101" pitchFamily="2" charset="-122"/>
                </a:rPr>
                <a:t>基础设施环境</a:t>
              </a:r>
              <a:endParaRPr lang="zh-CN" altLang="en-US">
                <a:solidFill>
                  <a:srgbClr val="000000"/>
                </a:solidFill>
                <a:latin typeface="Arial" panose="020B0604020202020204" pitchFamily="34" charset="0"/>
                <a:ea typeface="宋体" panose="02010600030101010101" pitchFamily="2" charset="-122"/>
              </a:endParaRPr>
            </a:p>
          </p:txBody>
        </p:sp>
        <p:sp>
          <p:nvSpPr>
            <p:cNvPr id="21" name="server"/>
            <p:cNvSpPr>
              <a:spLocks noEditPoints="1" noChangeArrowheads="1"/>
            </p:cNvSpPr>
            <p:nvPr/>
          </p:nvSpPr>
          <p:spPr bwMode="auto">
            <a:xfrm>
              <a:off x="4276725" y="5248275"/>
              <a:ext cx="530225" cy="6794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0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761 w 21600"/>
                <a:gd name="T25" fmla="*/ 22454 h 21600"/>
                <a:gd name="T26" fmla="*/ 21069 w 21600"/>
                <a:gd name="T27" fmla="*/ 28282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FFFFCC"/>
            </a:solidFill>
            <a:ln w="9525">
              <a:solidFill>
                <a:srgbClr val="000000"/>
              </a:solidFill>
              <a:miter lim="800000"/>
            </a:ln>
          </p:spPr>
          <p:txBody>
            <a:bodyPr/>
            <a:lstStyle/>
            <a:p>
              <a:endParaRPr lang="zh-CN" altLang="en-US"/>
            </a:p>
          </p:txBody>
        </p:sp>
        <p:sp>
          <p:nvSpPr>
            <p:cNvPr id="22" name="tower"/>
            <p:cNvSpPr>
              <a:spLocks noEditPoints="1" noChangeArrowheads="1"/>
            </p:cNvSpPr>
            <p:nvPr/>
          </p:nvSpPr>
          <p:spPr bwMode="auto">
            <a:xfrm>
              <a:off x="7558088" y="5280025"/>
              <a:ext cx="382587" cy="6477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sp>
          <p:nvSpPr>
            <p:cNvPr id="23" name="tower"/>
            <p:cNvSpPr>
              <a:spLocks noEditPoints="1" noChangeArrowheads="1"/>
            </p:cNvSpPr>
            <p:nvPr/>
          </p:nvSpPr>
          <p:spPr bwMode="auto">
            <a:xfrm>
              <a:off x="7940675" y="5248275"/>
              <a:ext cx="382588" cy="647700"/>
            </a:xfrm>
            <a:custGeom>
              <a:avLst/>
              <a:gdLst>
                <a:gd name="T0" fmla="*/ 0 w 21600"/>
                <a:gd name="T1" fmla="*/ 2147483647 h 21600"/>
                <a:gd name="T2" fmla="*/ 2147483647 w 21600"/>
                <a:gd name="T3" fmla="*/ 0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w 21600"/>
                <a:gd name="T17" fmla="*/ 2147483647 h 21600"/>
                <a:gd name="T18" fmla="*/ 0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ln>
          </p:spPr>
          <p:txBody>
            <a:bodyPr/>
            <a:lstStyle/>
            <a:p>
              <a:endParaRPr lang="zh-CN" altLang="en-US"/>
            </a:p>
          </p:txBody>
        </p:sp>
        <p:cxnSp>
          <p:nvCxnSpPr>
            <p:cNvPr id="24" name="AutoShape 20"/>
            <p:cNvCxnSpPr>
              <a:cxnSpLocks noChangeShapeType="1"/>
            </p:cNvCxnSpPr>
            <p:nvPr/>
          </p:nvCxnSpPr>
          <p:spPr bwMode="auto">
            <a:xfrm>
              <a:off x="5827713" y="5516563"/>
              <a:ext cx="1069975" cy="1587"/>
            </a:xfrm>
            <a:prstGeom prst="straightConnector1">
              <a:avLst/>
            </a:prstGeom>
            <a:noFill/>
            <a:ln w="19050">
              <a:solidFill>
                <a:srgbClr val="000000"/>
              </a:solidFill>
              <a:round/>
            </a:ln>
          </p:spPr>
        </p:cxnSp>
        <p:sp>
          <p:nvSpPr>
            <p:cNvPr id="25" name="computr3"/>
            <p:cNvSpPr>
              <a:spLocks noEditPoints="1" noChangeArrowheads="1"/>
            </p:cNvSpPr>
            <p:nvPr/>
          </p:nvSpPr>
          <p:spPr bwMode="auto">
            <a:xfrm>
              <a:off x="6238875" y="5262563"/>
              <a:ext cx="263525" cy="173037"/>
            </a:xfrm>
            <a:custGeom>
              <a:avLst/>
              <a:gdLst>
                <a:gd name="T0" fmla="*/ 0 w 21600"/>
                <a:gd name="T1" fmla="*/ 327974852 h 21600"/>
                <a:gd name="T2" fmla="*/ 2147483647 w 21600"/>
                <a:gd name="T3" fmla="*/ 0 h 21600"/>
                <a:gd name="T4" fmla="*/ 2147483647 w 21600"/>
                <a:gd name="T5" fmla="*/ 655945602 h 21600"/>
                <a:gd name="T6" fmla="*/ 2147483647 w 21600"/>
                <a:gd name="T7" fmla="*/ 327974852 h 21600"/>
                <a:gd name="T8" fmla="*/ 0 60000 65536"/>
                <a:gd name="T9" fmla="*/ 0 60000 65536"/>
                <a:gd name="T10" fmla="*/ 0 60000 65536"/>
                <a:gd name="T11" fmla="*/ 0 60000 65536"/>
                <a:gd name="T12" fmla="*/ 7811 w 21600"/>
                <a:gd name="T13" fmla="*/ 2584 h 21600"/>
                <a:gd name="T14" fmla="*/ 16359 w 21600"/>
                <a:gd name="T15" fmla="*/ 11764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rgbClr val="FFFFCC"/>
            </a:solidFill>
            <a:ln w="9525">
              <a:solidFill>
                <a:srgbClr val="000000"/>
              </a:solidFill>
              <a:miter lim="800000"/>
            </a:ln>
          </p:spPr>
          <p:txBody>
            <a:bodyPr/>
            <a:lstStyle/>
            <a:p>
              <a:endParaRPr lang="zh-CN" altLang="en-US"/>
            </a:p>
          </p:txBody>
        </p:sp>
        <p:cxnSp>
          <p:nvCxnSpPr>
            <p:cNvPr id="26" name="AutoShape 22"/>
            <p:cNvCxnSpPr>
              <a:cxnSpLocks noChangeShapeType="1"/>
            </p:cNvCxnSpPr>
            <p:nvPr/>
          </p:nvCxnSpPr>
          <p:spPr bwMode="auto">
            <a:xfrm rot="5400000">
              <a:off x="6329363" y="5475288"/>
              <a:ext cx="85725" cy="3175"/>
            </a:xfrm>
            <a:prstGeom prst="straightConnector1">
              <a:avLst/>
            </a:prstGeom>
            <a:noFill/>
            <a:ln w="9525">
              <a:solidFill>
                <a:srgbClr val="000000"/>
              </a:solidFill>
              <a:round/>
            </a:ln>
          </p:spPr>
        </p:cxnSp>
        <p:sp>
          <p:nvSpPr>
            <p:cNvPr id="27" name="printer2"/>
            <p:cNvSpPr>
              <a:spLocks noEditPoints="1" noChangeArrowheads="1"/>
            </p:cNvSpPr>
            <p:nvPr/>
          </p:nvSpPr>
          <p:spPr bwMode="auto">
            <a:xfrm>
              <a:off x="5881688" y="5635625"/>
              <a:ext cx="271462" cy="207963"/>
            </a:xfrm>
            <a:custGeom>
              <a:avLst/>
              <a:gdLst>
                <a:gd name="T0" fmla="*/ 2147483647 w 21600"/>
                <a:gd name="T1" fmla="*/ 0 h 21600"/>
                <a:gd name="T2" fmla="*/ 2147483647 w 21600"/>
                <a:gd name="T3" fmla="*/ 0 h 21600"/>
                <a:gd name="T4" fmla="*/ 2147483647 w 21600"/>
                <a:gd name="T5" fmla="*/ 353692405 h 21600"/>
                <a:gd name="T6" fmla="*/ 2147483647 w 21600"/>
                <a:gd name="T7" fmla="*/ 812233247 h 21600"/>
                <a:gd name="T8" fmla="*/ 2147483647 w 21600"/>
                <a:gd name="T9" fmla="*/ 1244516382 h 21600"/>
                <a:gd name="T10" fmla="*/ 2147483647 w 21600"/>
                <a:gd name="T11" fmla="*/ 1624459100 h 21600"/>
                <a:gd name="T12" fmla="*/ 2147483647 w 21600"/>
                <a:gd name="T13" fmla="*/ 1624459100 h 21600"/>
                <a:gd name="T14" fmla="*/ 995765288 w 21600"/>
                <a:gd name="T15" fmla="*/ 1624459100 h 21600"/>
                <a:gd name="T16" fmla="*/ 0 w 21600"/>
                <a:gd name="T17" fmla="*/ 1244516382 h 21600"/>
                <a:gd name="T18" fmla="*/ 0 w 21600"/>
                <a:gd name="T19" fmla="*/ 812233247 h 21600"/>
                <a:gd name="T20" fmla="*/ 0 w 21600"/>
                <a:gd name="T21" fmla="*/ 353692405 h 21600"/>
                <a:gd name="T22" fmla="*/ 756871374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7 w 21600"/>
                <a:gd name="T37" fmla="*/ 23298 h 21600"/>
                <a:gd name="T38" fmla="*/ 20266 w 21600"/>
                <a:gd name="T39" fmla="*/ 31137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ln>
          </p:spPr>
          <p:txBody>
            <a:bodyPr/>
            <a:lstStyle/>
            <a:p>
              <a:endParaRPr lang="zh-CN" altLang="en-US"/>
            </a:p>
          </p:txBody>
        </p:sp>
        <p:cxnSp>
          <p:nvCxnSpPr>
            <p:cNvPr id="28" name="AutoShape 24"/>
            <p:cNvCxnSpPr>
              <a:cxnSpLocks noChangeShapeType="1"/>
            </p:cNvCxnSpPr>
            <p:nvPr/>
          </p:nvCxnSpPr>
          <p:spPr bwMode="auto">
            <a:xfrm rot="16200000" flipH="1">
              <a:off x="5945982" y="5585618"/>
              <a:ext cx="107950" cy="4763"/>
            </a:xfrm>
            <a:prstGeom prst="straightConnector1">
              <a:avLst/>
            </a:prstGeom>
            <a:noFill/>
            <a:ln w="9525">
              <a:solidFill>
                <a:srgbClr val="000000"/>
              </a:solidFill>
              <a:round/>
            </a:ln>
          </p:spPr>
        </p:cxnSp>
        <p:sp>
          <p:nvSpPr>
            <p:cNvPr id="29" name="laptop"/>
            <p:cNvSpPr>
              <a:spLocks noEditPoints="1" noChangeArrowheads="1"/>
            </p:cNvSpPr>
            <p:nvPr/>
          </p:nvSpPr>
          <p:spPr bwMode="auto">
            <a:xfrm>
              <a:off x="6556375" y="5637213"/>
              <a:ext cx="277813" cy="163512"/>
            </a:xfrm>
            <a:custGeom>
              <a:avLst/>
              <a:gdLst>
                <a:gd name="T0" fmla="*/ 1183288277 w 21600"/>
                <a:gd name="T1" fmla="*/ 0 h 21600"/>
                <a:gd name="T2" fmla="*/ 1183288277 w 21600"/>
                <a:gd name="T3" fmla="*/ 163041693 h 21600"/>
                <a:gd name="T4" fmla="*/ 2147483647 w 21600"/>
                <a:gd name="T5" fmla="*/ 0 h 21600"/>
                <a:gd name="T6" fmla="*/ 2147483647 w 21600"/>
                <a:gd name="T7" fmla="*/ 163041693 h 21600"/>
                <a:gd name="T8" fmla="*/ 2147483647 w 21600"/>
                <a:gd name="T9" fmla="*/ 0 h 21600"/>
                <a:gd name="T10" fmla="*/ 2147483647 w 21600"/>
                <a:gd name="T11" fmla="*/ 490968100 h 21600"/>
                <a:gd name="T12" fmla="*/ 0 w 21600"/>
                <a:gd name="T13" fmla="*/ 490968100 h 21600"/>
                <a:gd name="T14" fmla="*/ 2147483647 w 21600"/>
                <a:gd name="T15" fmla="*/ 490968100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ln>
          </p:spPr>
          <p:txBody>
            <a:bodyPr/>
            <a:lstStyle/>
            <a:p>
              <a:endParaRPr lang="zh-CN" altLang="en-US"/>
            </a:p>
          </p:txBody>
        </p:sp>
        <p:cxnSp>
          <p:nvCxnSpPr>
            <p:cNvPr id="30" name="AutoShape 26"/>
            <p:cNvCxnSpPr>
              <a:cxnSpLocks noChangeShapeType="1"/>
            </p:cNvCxnSpPr>
            <p:nvPr/>
          </p:nvCxnSpPr>
          <p:spPr bwMode="auto">
            <a:xfrm rot="5400000">
              <a:off x="6687344" y="5493544"/>
              <a:ext cx="3175" cy="1587"/>
            </a:xfrm>
            <a:prstGeom prst="straightConnector1">
              <a:avLst/>
            </a:prstGeom>
            <a:noFill/>
            <a:ln w="9525">
              <a:solidFill>
                <a:srgbClr val="000000"/>
              </a:solidFill>
              <a:round/>
            </a:ln>
          </p:spPr>
        </p:cxnSp>
        <p:sp>
          <p:nvSpPr>
            <p:cNvPr id="31" name="上下箭头 30"/>
            <p:cNvSpPr/>
            <p:nvPr/>
          </p:nvSpPr>
          <p:spPr>
            <a:xfrm>
              <a:off x="6016625" y="4364038"/>
              <a:ext cx="476250" cy="777875"/>
            </a:xfrm>
            <a:prstGeom prst="upDownArrow">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宋体" panose="02010600030101010101" pitchFamily="2"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fld>
            <a:endParaRPr lang="zh-CN" altLang="en-US"/>
          </a:p>
        </p:txBody>
      </p:sp>
      <p:sp>
        <p:nvSpPr>
          <p:cNvPr id="6" name="TextBox 8"/>
          <p:cNvSpPr txBox="1">
            <a:spLocks noChangeArrowheads="1"/>
          </p:cNvSpPr>
          <p:nvPr/>
        </p:nvSpPr>
        <p:spPr bwMode="auto">
          <a:xfrm>
            <a:off x="2514600" y="1981200"/>
            <a:ext cx="4897437" cy="1323439"/>
          </a:xfrm>
          <a:prstGeom prst="rect">
            <a:avLst/>
          </a:prstGeom>
          <a:noFill/>
          <a:ln w="9525">
            <a:noFill/>
            <a:miter lim="800000"/>
          </a:ln>
        </p:spPr>
        <p:txBody>
          <a:bodyPr>
            <a:spAutoFit/>
          </a:bodyPr>
          <a:lstStyle/>
          <a:p>
            <a:pPr algn="ctr"/>
            <a:r>
              <a:rPr lang="en-US" altLang="zh-CN" sz="8000" b="1" dirty="0">
                <a:solidFill>
                  <a:srgbClr val="0045D0"/>
                </a:solidFill>
                <a:latin typeface="Calibri" panose="020F0502020204030204" pitchFamily="34" charset="0"/>
                <a:ea typeface="宋体" panose="02010600030101010101" pitchFamily="2" charset="-122"/>
              </a:rPr>
              <a:t>Thanks</a:t>
            </a:r>
            <a:r>
              <a:rPr lang="zh-CN" altLang="en-US" sz="8000" b="1" dirty="0">
                <a:solidFill>
                  <a:srgbClr val="0045D0"/>
                </a:solidFill>
                <a:latin typeface="Calibri" panose="020F0502020204030204" pitchFamily="34" charset="0"/>
                <a:ea typeface="宋体" panose="02010600030101010101" pitchFamily="2" charset="-122"/>
              </a:rPr>
              <a:t>！</a:t>
            </a:r>
            <a:endParaRPr lang="zh-CN" altLang="en-US" sz="8000" b="1" dirty="0">
              <a:solidFill>
                <a:srgbClr val="0045D0"/>
              </a:solidFill>
              <a:latin typeface="Calibri" panose="020F0502020204030204" pitchFamily="34"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1"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ln>
        </p:spPr>
        <p:txBody>
          <a:bodyPr wrap="square" numCol="1" anchorCtr="0" compatLnSpc="1"/>
          <a:lstStyle/>
          <a:p>
            <a:pPr fontAlgn="base">
              <a:spcBef>
                <a:spcPct val="0"/>
              </a:spcBef>
              <a:spcAft>
                <a:spcPct val="0"/>
              </a:spcAft>
              <a:defRPr/>
            </a:pPr>
            <a:fld id="{CF5978FF-D4FC-4715-A344-21D65E2247B8}" type="slidenum">
              <a:rPr lang="zh-CN" altLang="en-US" smtClean="0">
                <a:solidFill>
                  <a:srgbClr val="002060"/>
                </a:solidFill>
              </a:rPr>
            </a:fld>
            <a:endParaRPr lang="zh-CN" altLang="en-US">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ln>
        </p:spPr>
        <p:txBody>
          <a:bodyPr wrap="square">
            <a:spAutoFit/>
          </a:bodyPr>
          <a:lstStyle/>
          <a:p>
            <a:r>
              <a:rPr lang="zh-CN" altLang="en-US" sz="3600" b="1" dirty="0">
                <a:solidFill>
                  <a:srgbClr val="002060"/>
                </a:solidFill>
                <a:latin typeface="Calibri" panose="020F0502020204030204" pitchFamily="34" charset="0"/>
              </a:rPr>
              <a:t>教学模式</a:t>
            </a:r>
            <a:endParaRPr lang="zh-CN" altLang="en-US" sz="3600" b="1" dirty="0">
              <a:solidFill>
                <a:srgbClr val="002060"/>
              </a:solidFill>
              <a:latin typeface="Calibri" panose="020F0502020204030204" pitchFamily="34" charset="0"/>
            </a:endParaRPr>
          </a:p>
        </p:txBody>
      </p:sp>
      <p:sp>
        <p:nvSpPr>
          <p:cNvPr id="8" name="文本框 6"/>
          <p:cNvSpPr txBox="1"/>
          <p:nvPr/>
        </p:nvSpPr>
        <p:spPr>
          <a:xfrm>
            <a:off x="1752600" y="1524000"/>
            <a:ext cx="6553200" cy="4038600"/>
          </a:xfrm>
          <a:prstGeom prst="rect">
            <a:avLst/>
          </a:prstGeom>
          <a:noFill/>
          <a:ln>
            <a:noFill/>
          </a:ln>
        </p:spPr>
        <p:txBody>
          <a:bodyPr wrap="square" rtlCol="0" anchor="ctr" anchorCtr="0">
            <a:noAutofit/>
          </a:bodyPr>
          <a:lstStyle/>
          <a:p>
            <a:pPr>
              <a:lnSpc>
                <a:spcPct val="150000"/>
              </a:lnSpc>
              <a:buFont typeface="Wingdings" panose="05000000000000000000" pitchFamily="2" charset="2"/>
              <a:buChar char="p"/>
            </a:pPr>
            <a:r>
              <a:rPr lang="zh-CN" altLang="en-US" sz="2800" b="1" dirty="0">
                <a:solidFill>
                  <a:schemeClr val="tx2"/>
                </a:solidFill>
                <a:latin typeface="+mn-ea"/>
                <a:ea typeface="+mn-ea"/>
              </a:rPr>
              <a:t> 讲座 </a:t>
            </a:r>
            <a:r>
              <a:rPr lang="en-US" altLang="zh-CN" sz="2800" b="1" dirty="0">
                <a:solidFill>
                  <a:schemeClr val="tx2"/>
                </a:solidFill>
                <a:latin typeface="+mn-ea"/>
                <a:ea typeface="+mn-ea"/>
              </a:rPr>
              <a:t>+ </a:t>
            </a:r>
            <a:r>
              <a:rPr lang="zh-CN" altLang="en-US" sz="2800" b="1" dirty="0">
                <a:solidFill>
                  <a:schemeClr val="tx2"/>
                </a:solidFill>
                <a:latin typeface="+mn-ea"/>
                <a:ea typeface="+mn-ea"/>
              </a:rPr>
              <a:t>课外阅读 </a:t>
            </a:r>
            <a:r>
              <a:rPr lang="en-US" altLang="zh-CN" sz="2800" b="1" dirty="0">
                <a:solidFill>
                  <a:schemeClr val="tx2"/>
                </a:solidFill>
                <a:latin typeface="+mn-ea"/>
                <a:ea typeface="+mn-ea"/>
              </a:rPr>
              <a:t>+ Projects</a:t>
            </a:r>
            <a:endParaRPr lang="en-US" altLang="zh-CN" sz="2800" b="1" dirty="0">
              <a:solidFill>
                <a:schemeClr val="tx2"/>
              </a:solidFill>
              <a:latin typeface="+mn-ea"/>
              <a:ea typeface="+mn-ea"/>
            </a:endParaRPr>
          </a:p>
          <a:p>
            <a:pPr>
              <a:lnSpc>
                <a:spcPct val="150000"/>
              </a:lnSpc>
              <a:buFont typeface="Wingdings" panose="05000000000000000000" pitchFamily="2" charset="2"/>
              <a:buChar char="p"/>
            </a:pPr>
            <a:r>
              <a:rPr lang="en-US" altLang="zh-CN" sz="2800" b="1" dirty="0">
                <a:solidFill>
                  <a:schemeClr val="tx2"/>
                </a:solidFill>
                <a:latin typeface="+mn-ea"/>
                <a:ea typeface="+mn-ea"/>
              </a:rPr>
              <a:t> </a:t>
            </a:r>
            <a:r>
              <a:rPr lang="zh-CN" altLang="en-US" sz="2800" b="1" dirty="0">
                <a:solidFill>
                  <a:schemeClr val="tx2"/>
                </a:solidFill>
                <a:latin typeface="+mn-ea"/>
                <a:ea typeface="+mn-ea"/>
              </a:rPr>
              <a:t>需具有</a:t>
            </a:r>
            <a:r>
              <a:rPr lang="en-US" altLang="zh-CN" sz="2800" b="1" dirty="0">
                <a:solidFill>
                  <a:schemeClr val="tx2"/>
                </a:solidFill>
                <a:latin typeface="+mn-lt"/>
                <a:ea typeface="宋体" panose="02010600030101010101" pitchFamily="2" charset="-122"/>
              </a:rPr>
              <a:t>OO</a:t>
            </a:r>
            <a:r>
              <a:rPr lang="zh-CN" altLang="en-US" sz="2800" b="1" dirty="0">
                <a:solidFill>
                  <a:schemeClr val="tx2"/>
                </a:solidFill>
                <a:latin typeface="+mn-ea"/>
                <a:ea typeface="+mn-ea"/>
              </a:rPr>
              <a:t>编程，</a:t>
            </a:r>
            <a:r>
              <a:rPr lang="en-US" altLang="zh-CN" sz="2800" b="1" dirty="0">
                <a:solidFill>
                  <a:schemeClr val="tx2"/>
                </a:solidFill>
                <a:latin typeface="+mn-lt"/>
                <a:ea typeface="+mn-ea"/>
              </a:rPr>
              <a:t>O/S</a:t>
            </a:r>
            <a:r>
              <a:rPr lang="zh-CN" altLang="en-US" sz="2800" b="1" dirty="0">
                <a:solidFill>
                  <a:schemeClr val="tx2"/>
                </a:solidFill>
                <a:latin typeface="+mn-ea"/>
                <a:ea typeface="+mn-ea"/>
              </a:rPr>
              <a:t>，数据库基础</a:t>
            </a:r>
            <a:endParaRPr lang="en-US" altLang="zh-CN" sz="2800" b="1" dirty="0">
              <a:solidFill>
                <a:schemeClr val="tx2"/>
              </a:solidFill>
              <a:latin typeface="+mn-ea"/>
              <a:ea typeface="+mn-ea"/>
            </a:endParaRPr>
          </a:p>
          <a:p>
            <a:pPr>
              <a:lnSpc>
                <a:spcPct val="150000"/>
              </a:lnSpc>
              <a:buFont typeface="Wingdings" panose="05000000000000000000" pitchFamily="2" charset="2"/>
              <a:buChar char="p"/>
            </a:pPr>
            <a:r>
              <a:rPr lang="en-US" altLang="zh-CN" sz="2800" b="1" dirty="0">
                <a:solidFill>
                  <a:schemeClr val="tx2"/>
                </a:solidFill>
                <a:latin typeface="+mn-ea"/>
                <a:ea typeface="+mn-ea"/>
              </a:rPr>
              <a:t> </a:t>
            </a:r>
            <a:r>
              <a:rPr lang="zh-CN" altLang="en-US" sz="2800" b="1" dirty="0">
                <a:solidFill>
                  <a:schemeClr val="tx2"/>
                </a:solidFill>
                <a:latin typeface="+mn-ea"/>
                <a:ea typeface="+mn-ea"/>
              </a:rPr>
              <a:t>强调动手能力，上机操作并演示</a:t>
            </a:r>
            <a:endParaRPr lang="en-US" altLang="zh-CN" sz="2800" b="1" dirty="0">
              <a:solidFill>
                <a:schemeClr val="tx2"/>
              </a:solidFill>
              <a:latin typeface="+mn-ea"/>
              <a:ea typeface="+mn-ea"/>
            </a:endParaRPr>
          </a:p>
          <a:p>
            <a:pPr>
              <a:lnSpc>
                <a:spcPct val="150000"/>
              </a:lnSpc>
              <a:buFont typeface="Wingdings" panose="05000000000000000000" pitchFamily="2" charset="2"/>
              <a:buChar char="p"/>
            </a:pPr>
            <a:r>
              <a:rPr lang="en-US" altLang="zh-CN" sz="2800" b="1" dirty="0">
                <a:solidFill>
                  <a:schemeClr val="tx2"/>
                </a:solidFill>
                <a:latin typeface="+mn-ea"/>
                <a:ea typeface="+mn-ea"/>
              </a:rPr>
              <a:t> </a:t>
            </a:r>
            <a:r>
              <a:rPr lang="zh-CN" altLang="en-US" sz="2800" b="1" dirty="0">
                <a:solidFill>
                  <a:schemeClr val="tx2"/>
                </a:solidFill>
                <a:latin typeface="+mn-ea"/>
                <a:ea typeface="+mn-ea"/>
              </a:rPr>
              <a:t>大量课外阅读：在线技术性文档</a:t>
            </a:r>
            <a:endParaRPr lang="en-US" altLang="zh-CN" sz="2800" b="1" dirty="0">
              <a:solidFill>
                <a:schemeClr val="tx2"/>
              </a:solidFill>
              <a:latin typeface="+mn-ea"/>
              <a:ea typeface="+mn-ea"/>
            </a:endParaRPr>
          </a:p>
          <a:p>
            <a:pPr>
              <a:lnSpc>
                <a:spcPct val="150000"/>
              </a:lnSpc>
              <a:buFont typeface="Wingdings" panose="05000000000000000000" pitchFamily="2" charset="2"/>
              <a:buChar char="p"/>
            </a:pPr>
            <a:r>
              <a:rPr lang="en-US" altLang="zh-CN" sz="2800" b="1" dirty="0">
                <a:solidFill>
                  <a:schemeClr val="tx2"/>
                </a:solidFill>
                <a:latin typeface="+mn-ea"/>
                <a:ea typeface="+mn-ea"/>
              </a:rPr>
              <a:t> </a:t>
            </a:r>
            <a:r>
              <a:rPr lang="zh-CN" altLang="en-US" sz="2800" b="1" dirty="0">
                <a:solidFill>
                  <a:schemeClr val="tx2"/>
                </a:solidFill>
                <a:latin typeface="+mn-ea"/>
                <a:ea typeface="+mn-ea"/>
              </a:rPr>
              <a:t>开放性教学：课堂讨论</a:t>
            </a:r>
            <a:r>
              <a:rPr lang="en-US" altLang="zh-CN" sz="2800" b="1" dirty="0">
                <a:solidFill>
                  <a:schemeClr val="tx2"/>
                </a:solidFill>
                <a:latin typeface="+mn-ea"/>
                <a:ea typeface="+mn-ea"/>
              </a:rPr>
              <a:t>+</a:t>
            </a:r>
            <a:r>
              <a:rPr lang="zh-CN" altLang="en-US" sz="2800" b="1" dirty="0">
                <a:solidFill>
                  <a:schemeClr val="tx2"/>
                </a:solidFill>
                <a:latin typeface="+mn-ea"/>
                <a:ea typeface="+mn-ea"/>
              </a:rPr>
              <a:t>课外交流</a:t>
            </a:r>
            <a:endParaRPr lang="en-US" altLang="zh-CN" sz="2800" b="1" dirty="0">
              <a:solidFill>
                <a:schemeClr val="tx2"/>
              </a:solidFill>
              <a:latin typeface="+mn-ea"/>
              <a:ea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1"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ln>
        </p:spPr>
        <p:txBody>
          <a:bodyPr wrap="square" numCol="1" anchorCtr="0" compatLnSpc="1"/>
          <a:lstStyle/>
          <a:p>
            <a:pPr fontAlgn="base">
              <a:spcBef>
                <a:spcPct val="0"/>
              </a:spcBef>
              <a:spcAft>
                <a:spcPct val="0"/>
              </a:spcAft>
              <a:defRPr/>
            </a:pPr>
            <a:fld id="{CF5978FF-D4FC-4715-A344-21D65E2247B8}" type="slidenum">
              <a:rPr lang="zh-CN" altLang="en-US" smtClean="0">
                <a:solidFill>
                  <a:srgbClr val="002060"/>
                </a:solidFill>
              </a:rPr>
            </a:fld>
            <a:endParaRPr lang="zh-CN" altLang="en-US">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ln>
        </p:spPr>
        <p:txBody>
          <a:bodyPr wrap="square">
            <a:spAutoFit/>
          </a:bodyPr>
          <a:lstStyle/>
          <a:p>
            <a:r>
              <a:rPr lang="zh-CN" altLang="en-US" sz="3600" b="1" dirty="0">
                <a:solidFill>
                  <a:srgbClr val="002060"/>
                </a:solidFill>
                <a:latin typeface="Calibri" panose="020F0502020204030204" pitchFamily="34" charset="0"/>
              </a:rPr>
              <a:t>评分标准</a:t>
            </a:r>
            <a:endParaRPr lang="zh-CN" altLang="en-US" sz="3600" b="1" dirty="0">
              <a:solidFill>
                <a:srgbClr val="002060"/>
              </a:solidFill>
              <a:latin typeface="Calibri" panose="020F0502020204030204" pitchFamily="34" charset="0"/>
            </a:endParaRPr>
          </a:p>
        </p:txBody>
      </p:sp>
      <p:sp>
        <p:nvSpPr>
          <p:cNvPr id="7" name="TextBox 7"/>
          <p:cNvSpPr txBox="1">
            <a:spLocks noChangeArrowheads="1"/>
          </p:cNvSpPr>
          <p:nvPr/>
        </p:nvSpPr>
        <p:spPr bwMode="auto">
          <a:xfrm>
            <a:off x="1371600" y="1524000"/>
            <a:ext cx="6629400" cy="4031873"/>
          </a:xfrm>
          <a:prstGeom prst="rect">
            <a:avLst/>
          </a:prstGeom>
          <a:noFill/>
          <a:ln w="9525">
            <a:noFill/>
            <a:miter lim="800000"/>
          </a:ln>
        </p:spPr>
        <p:txBody>
          <a:bodyPr wrap="square">
            <a:spAutoFit/>
          </a:bodyPr>
          <a:lstStyle/>
          <a:p>
            <a:r>
              <a:rPr lang="en-US" altLang="zh-CN" sz="3200" dirty="0">
                <a:solidFill>
                  <a:srgbClr val="002060"/>
                </a:solidFill>
                <a:latin typeface="Calibri" panose="020F0502020204030204" pitchFamily="34" charset="0"/>
              </a:rPr>
              <a:t>Project			  	40%</a:t>
            </a:r>
            <a:endParaRPr lang="en-US" altLang="zh-CN" sz="3200" dirty="0">
              <a:solidFill>
                <a:srgbClr val="002060"/>
              </a:solidFill>
              <a:latin typeface="Calibri" panose="020F0502020204030204" pitchFamily="34" charset="0"/>
            </a:endParaRPr>
          </a:p>
          <a:p>
            <a:r>
              <a:rPr lang="zh-CN" altLang="en-US" sz="3200" dirty="0">
                <a:solidFill>
                  <a:srgbClr val="002060"/>
                </a:solidFill>
                <a:latin typeface="Calibri" panose="020F0502020204030204" pitchFamily="34" charset="0"/>
              </a:rPr>
              <a:t>期末考试</a:t>
            </a:r>
            <a:r>
              <a:rPr lang="en-US" altLang="zh-CN" sz="3200" dirty="0">
                <a:solidFill>
                  <a:srgbClr val="002060"/>
                </a:solidFill>
                <a:latin typeface="Calibri" panose="020F0502020204030204" pitchFamily="34" charset="0"/>
              </a:rPr>
              <a:t>			  	60%</a:t>
            </a:r>
            <a:endParaRPr lang="en-US" altLang="zh-CN" sz="3200" dirty="0">
              <a:solidFill>
                <a:srgbClr val="002060"/>
              </a:solidFill>
              <a:latin typeface="Calibri" panose="020F0502020204030204" pitchFamily="34" charset="0"/>
            </a:endParaRPr>
          </a:p>
          <a:p>
            <a:r>
              <a:rPr lang="en-US" altLang="zh-CN" sz="3200" dirty="0">
                <a:solidFill>
                  <a:srgbClr val="002060"/>
                </a:solidFill>
                <a:latin typeface="Calibri" panose="020F0502020204030204" pitchFamily="34" charset="0"/>
              </a:rPr>
              <a:t>Total					100%</a:t>
            </a:r>
            <a:endParaRPr lang="en-US" altLang="zh-CN" sz="3200" dirty="0">
              <a:solidFill>
                <a:srgbClr val="002060"/>
              </a:solidFill>
              <a:latin typeface="Calibri" panose="020F0502020204030204" pitchFamily="34" charset="0"/>
            </a:endParaRPr>
          </a:p>
          <a:p>
            <a:endParaRPr lang="en-US" altLang="zh-CN" sz="3200" b="1" dirty="0">
              <a:solidFill>
                <a:srgbClr val="002060"/>
              </a:solidFill>
              <a:latin typeface="Calibri" panose="020F0502020204030204" pitchFamily="34" charset="0"/>
            </a:endParaRPr>
          </a:p>
          <a:p>
            <a:r>
              <a:rPr lang="en-US" altLang="zh-CN" sz="3200" b="1" dirty="0">
                <a:solidFill>
                  <a:srgbClr val="002060"/>
                </a:solidFill>
                <a:latin typeface="Calibri" panose="020F0502020204030204" pitchFamily="34" charset="0"/>
              </a:rPr>
              <a:t>85~100			    	A</a:t>
            </a:r>
            <a:endParaRPr lang="en-US" altLang="zh-CN" sz="3200" b="1" dirty="0">
              <a:solidFill>
                <a:srgbClr val="002060"/>
              </a:solidFill>
              <a:latin typeface="Calibri" panose="020F0502020204030204" pitchFamily="34" charset="0"/>
            </a:endParaRPr>
          </a:p>
          <a:p>
            <a:r>
              <a:rPr lang="en-US" altLang="zh-CN" sz="3200" b="1" dirty="0">
                <a:solidFill>
                  <a:srgbClr val="002060"/>
                </a:solidFill>
                <a:latin typeface="Calibri" panose="020F0502020204030204" pitchFamily="34" charset="0"/>
              </a:rPr>
              <a:t>75~84			    	B</a:t>
            </a:r>
            <a:endParaRPr lang="en-US" altLang="zh-CN" sz="3200" b="1" dirty="0">
              <a:solidFill>
                <a:srgbClr val="002060"/>
              </a:solidFill>
              <a:latin typeface="Calibri" panose="020F0502020204030204" pitchFamily="34" charset="0"/>
            </a:endParaRPr>
          </a:p>
          <a:p>
            <a:r>
              <a:rPr lang="en-US" altLang="zh-CN" sz="3200" b="1" dirty="0">
                <a:solidFill>
                  <a:srgbClr val="002060"/>
                </a:solidFill>
                <a:latin typeface="Calibri" panose="020F0502020204030204" pitchFamily="34" charset="0"/>
              </a:rPr>
              <a:t>60~74			    	C</a:t>
            </a:r>
            <a:endParaRPr lang="en-US" altLang="zh-CN" sz="3200" b="1" dirty="0">
              <a:solidFill>
                <a:srgbClr val="002060"/>
              </a:solidFill>
              <a:latin typeface="Calibri" panose="020F0502020204030204" pitchFamily="34" charset="0"/>
            </a:endParaRPr>
          </a:p>
          <a:p>
            <a:r>
              <a:rPr lang="en-US" altLang="zh-CN" sz="3200" b="1" dirty="0">
                <a:solidFill>
                  <a:srgbClr val="002060"/>
                </a:solidFill>
                <a:latin typeface="Calibri" panose="020F0502020204030204" pitchFamily="34" charset="0"/>
              </a:rPr>
              <a:t>&lt; 60				   	Fail</a:t>
            </a:r>
            <a:endParaRPr lang="en-US" altLang="zh-CN" sz="3200" b="1" dirty="0">
              <a:solidFill>
                <a:srgbClr val="002060"/>
              </a:solidFill>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1"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ln>
        </p:spPr>
        <p:txBody>
          <a:bodyPr wrap="square" numCol="1" anchorCtr="0" compatLnSpc="1"/>
          <a:lstStyle/>
          <a:p>
            <a:pPr fontAlgn="base">
              <a:spcBef>
                <a:spcPct val="0"/>
              </a:spcBef>
              <a:spcAft>
                <a:spcPct val="0"/>
              </a:spcAft>
              <a:defRPr/>
            </a:pPr>
            <a:fld id="{CF5978FF-D4FC-4715-A344-21D65E2247B8}" type="slidenum">
              <a:rPr lang="zh-CN" altLang="en-US" smtClean="0">
                <a:solidFill>
                  <a:srgbClr val="002060"/>
                </a:solidFill>
              </a:rPr>
            </a:fld>
            <a:endParaRPr lang="zh-CN" altLang="en-US">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ln>
        </p:spPr>
        <p:txBody>
          <a:bodyPr wrap="square">
            <a:spAutoFit/>
          </a:bodyPr>
          <a:lstStyle/>
          <a:p>
            <a:r>
              <a:rPr lang="zh-CN" altLang="en-US" sz="3600" b="1" dirty="0">
                <a:solidFill>
                  <a:srgbClr val="002060"/>
                </a:solidFill>
                <a:latin typeface="Calibri" panose="020F0502020204030204" pitchFamily="34" charset="0"/>
              </a:rPr>
              <a:t>教材与参考书</a:t>
            </a:r>
            <a:endParaRPr lang="zh-CN" altLang="en-US" sz="3600" b="1" dirty="0">
              <a:solidFill>
                <a:srgbClr val="002060"/>
              </a:solidFill>
              <a:latin typeface="Calibri" panose="020F0502020204030204" pitchFamily="34" charset="0"/>
            </a:endParaRPr>
          </a:p>
        </p:txBody>
      </p:sp>
      <p:sp>
        <p:nvSpPr>
          <p:cNvPr id="7" name="TextBox 7"/>
          <p:cNvSpPr txBox="1">
            <a:spLocks noChangeArrowheads="1"/>
          </p:cNvSpPr>
          <p:nvPr/>
        </p:nvSpPr>
        <p:spPr bwMode="auto">
          <a:xfrm>
            <a:off x="533400" y="1295400"/>
            <a:ext cx="3352800" cy="4154984"/>
          </a:xfrm>
          <a:prstGeom prst="rect">
            <a:avLst/>
          </a:prstGeom>
          <a:noFill/>
          <a:ln w="9525">
            <a:noFill/>
            <a:miter lim="800000"/>
          </a:ln>
        </p:spPr>
        <p:txBody>
          <a:bodyPr wrap="square">
            <a:spAutoFit/>
          </a:bodyPr>
          <a:lstStyle/>
          <a:p>
            <a:pPr>
              <a:lnSpc>
                <a:spcPct val="150000"/>
              </a:lnSpc>
            </a:pPr>
            <a:r>
              <a:rPr lang="zh-CN" altLang="en-US" sz="3200" b="1" dirty="0">
                <a:solidFill>
                  <a:schemeClr val="tx2"/>
                </a:solidFill>
                <a:latin typeface="Calibri" panose="020F0502020204030204" pitchFamily="34" charset="0"/>
              </a:rPr>
              <a:t>教材</a:t>
            </a:r>
            <a:endParaRPr lang="en-US" altLang="zh-CN" sz="3200" b="1" dirty="0">
              <a:solidFill>
                <a:schemeClr val="tx2"/>
              </a:solidFill>
              <a:latin typeface="Calibri" panose="020F0502020204030204" pitchFamily="34" charset="0"/>
            </a:endParaRPr>
          </a:p>
          <a:p>
            <a:r>
              <a:rPr lang="en-US" altLang="zh-CN" sz="2400" dirty="0">
                <a:solidFill>
                  <a:schemeClr val="tx2"/>
                </a:solidFill>
                <a:latin typeface="Calibri" panose="020F0502020204030204" pitchFamily="34" charset="0"/>
              </a:rPr>
              <a:t>        </a:t>
            </a:r>
            <a:r>
              <a:rPr lang="zh-CN" altLang="en-US" sz="2400" dirty="0">
                <a:solidFill>
                  <a:schemeClr val="tx2"/>
                </a:solidFill>
                <a:latin typeface="Calibri" panose="020F0502020204030204" pitchFamily="34" charset="0"/>
              </a:rPr>
              <a:t>汤羽、林迪等编著，</a:t>
            </a:r>
            <a:r>
              <a:rPr lang="en-US" altLang="zh-CN" sz="2400" b="1" dirty="0">
                <a:solidFill>
                  <a:schemeClr val="tx2"/>
                </a:solidFill>
                <a:latin typeface="Calibri" panose="020F0502020204030204" pitchFamily="34" charset="0"/>
              </a:rPr>
              <a:t>《</a:t>
            </a:r>
            <a:r>
              <a:rPr lang="zh-CN" altLang="en-US" sz="2400" b="1" dirty="0">
                <a:solidFill>
                  <a:schemeClr val="tx2"/>
                </a:solidFill>
                <a:latin typeface="Calibri" panose="020F0502020204030204" pitchFamily="34" charset="0"/>
              </a:rPr>
              <a:t>大数据分析与计算</a:t>
            </a:r>
            <a:r>
              <a:rPr lang="en-US" altLang="zh-CN" sz="2400" b="1" dirty="0">
                <a:solidFill>
                  <a:schemeClr val="tx2"/>
                </a:solidFill>
                <a:latin typeface="Calibri" panose="020F0502020204030204" pitchFamily="34" charset="0"/>
              </a:rPr>
              <a:t>》</a:t>
            </a:r>
            <a:r>
              <a:rPr lang="zh-CN" altLang="en-US" sz="2400" dirty="0">
                <a:solidFill>
                  <a:schemeClr val="tx2"/>
                </a:solidFill>
                <a:latin typeface="Calibri" panose="020F0502020204030204" pitchFamily="34" charset="0"/>
              </a:rPr>
              <a:t>，</a:t>
            </a:r>
            <a:endParaRPr lang="en-US" altLang="zh-CN" sz="2400" dirty="0">
              <a:solidFill>
                <a:schemeClr val="tx2"/>
              </a:solidFill>
              <a:latin typeface="Calibri" panose="020F0502020204030204" pitchFamily="34" charset="0"/>
            </a:endParaRPr>
          </a:p>
          <a:p>
            <a:r>
              <a:rPr lang="en-US" altLang="zh-CN" sz="2400" b="1" dirty="0">
                <a:solidFill>
                  <a:schemeClr val="tx2"/>
                </a:solidFill>
                <a:latin typeface="Calibri" panose="020F0502020204030204" pitchFamily="34" charset="0"/>
              </a:rPr>
              <a:t>       </a:t>
            </a:r>
            <a:r>
              <a:rPr lang="zh-CN" altLang="en-US" sz="2400" dirty="0">
                <a:solidFill>
                  <a:schemeClr val="tx2"/>
                </a:solidFill>
                <a:latin typeface="Calibri" panose="020F0502020204030204" pitchFamily="34" charset="0"/>
              </a:rPr>
              <a:t>清华大学出版社，</a:t>
            </a:r>
            <a:r>
              <a:rPr lang="en-US" altLang="zh-CN" sz="2400" dirty="0">
                <a:solidFill>
                  <a:schemeClr val="tx2"/>
                </a:solidFill>
                <a:latin typeface="Calibri" panose="020F0502020204030204" pitchFamily="34" charset="0"/>
              </a:rPr>
              <a:t>2017</a:t>
            </a:r>
            <a:r>
              <a:rPr lang="zh-CN" altLang="en-US" sz="2400" dirty="0">
                <a:solidFill>
                  <a:schemeClr val="tx2"/>
                </a:solidFill>
                <a:latin typeface="Calibri" panose="020F0502020204030204" pitchFamily="34" charset="0"/>
              </a:rPr>
              <a:t>年</a:t>
            </a:r>
            <a:r>
              <a:rPr lang="en-US" altLang="zh-CN" sz="2400" dirty="0">
                <a:solidFill>
                  <a:schemeClr val="tx2"/>
                </a:solidFill>
                <a:latin typeface="Calibri" panose="020F0502020204030204" pitchFamily="34" charset="0"/>
              </a:rPr>
              <a:t>9</a:t>
            </a:r>
            <a:r>
              <a:rPr lang="zh-CN" altLang="en-US" sz="2400" dirty="0">
                <a:solidFill>
                  <a:schemeClr val="tx2"/>
                </a:solidFill>
                <a:latin typeface="Calibri" panose="020F0502020204030204" pitchFamily="34" charset="0"/>
              </a:rPr>
              <a:t>月第</a:t>
            </a:r>
            <a:r>
              <a:rPr lang="en-US" altLang="zh-CN" sz="2400" dirty="0">
                <a:solidFill>
                  <a:schemeClr val="tx2"/>
                </a:solidFill>
                <a:latin typeface="Calibri" panose="020F0502020204030204" pitchFamily="34" charset="0"/>
              </a:rPr>
              <a:t>1</a:t>
            </a:r>
            <a:r>
              <a:rPr lang="zh-CN" altLang="en-US" sz="2400" dirty="0">
                <a:solidFill>
                  <a:schemeClr val="tx2"/>
                </a:solidFill>
                <a:latin typeface="Calibri" panose="020F0502020204030204" pitchFamily="34" charset="0"/>
              </a:rPr>
              <a:t>版</a:t>
            </a:r>
            <a:endParaRPr lang="en-US" altLang="zh-CN" sz="2400" dirty="0">
              <a:solidFill>
                <a:schemeClr val="tx2"/>
              </a:solidFill>
              <a:latin typeface="Calibri" panose="020F0502020204030204" pitchFamily="34" charset="0"/>
            </a:endParaRPr>
          </a:p>
          <a:p>
            <a:endParaRPr lang="en-US" altLang="zh-CN" sz="2400" dirty="0">
              <a:solidFill>
                <a:schemeClr val="tx2"/>
              </a:solidFill>
              <a:latin typeface="Calibri" panose="020F0502020204030204" pitchFamily="34" charset="0"/>
            </a:endParaRPr>
          </a:p>
          <a:p>
            <a:r>
              <a:rPr lang="en-US" altLang="zh-CN" sz="2400" dirty="0">
                <a:solidFill>
                  <a:schemeClr val="tx2"/>
                </a:solidFill>
              </a:rPr>
              <a:t>      </a:t>
            </a:r>
            <a:r>
              <a:rPr lang="zh-CN" altLang="zh-CN" sz="2400" dirty="0">
                <a:solidFill>
                  <a:schemeClr val="tx2"/>
                </a:solidFill>
              </a:rPr>
              <a:t>刘鹏主编，</a:t>
            </a:r>
            <a:r>
              <a:rPr lang="zh-CN" altLang="zh-CN" sz="2400" b="1" dirty="0">
                <a:solidFill>
                  <a:schemeClr val="tx2"/>
                </a:solidFill>
              </a:rPr>
              <a:t>《云计算》（第三版）</a:t>
            </a:r>
            <a:r>
              <a:rPr lang="zh-CN" altLang="en-US" sz="2400" dirty="0">
                <a:solidFill>
                  <a:schemeClr val="tx2"/>
                </a:solidFill>
              </a:rPr>
              <a:t>，</a:t>
            </a:r>
            <a:r>
              <a:rPr lang="zh-CN" altLang="zh-CN" sz="2400" dirty="0">
                <a:solidFill>
                  <a:schemeClr val="tx2"/>
                </a:solidFill>
              </a:rPr>
              <a:t>电子工业出版社，第</a:t>
            </a:r>
            <a:r>
              <a:rPr lang="en-US" altLang="zh-CN" sz="2400" dirty="0">
                <a:solidFill>
                  <a:schemeClr val="tx2"/>
                </a:solidFill>
              </a:rPr>
              <a:t>3</a:t>
            </a:r>
            <a:r>
              <a:rPr lang="zh-CN" altLang="zh-CN" sz="2400" dirty="0">
                <a:solidFill>
                  <a:schemeClr val="tx2"/>
                </a:solidFill>
              </a:rPr>
              <a:t>版，</a:t>
            </a:r>
            <a:r>
              <a:rPr lang="en-US" altLang="zh-CN" sz="2400" dirty="0">
                <a:solidFill>
                  <a:schemeClr val="tx2"/>
                </a:solidFill>
              </a:rPr>
              <a:t>2015</a:t>
            </a:r>
            <a:endParaRPr lang="en-US" altLang="zh-CN" sz="2400" dirty="0">
              <a:solidFill>
                <a:schemeClr val="tx2"/>
              </a:solidFill>
              <a:latin typeface="Calibri" panose="020F0502020204030204" pitchFamily="34" charset="0"/>
            </a:endParaRPr>
          </a:p>
        </p:txBody>
      </p:sp>
      <p:pic>
        <p:nvPicPr>
          <p:cNvPr id="2" name="Picture 2" descr="I:\UESTC\teaching\BDCT\text-book.jpg"/>
          <p:cNvPicPr>
            <a:picLocks noChangeAspect="1" noChangeArrowheads="1"/>
          </p:cNvPicPr>
          <p:nvPr/>
        </p:nvPicPr>
        <p:blipFill>
          <a:blip r:embed="rId2" cstate="print"/>
          <a:srcRect/>
          <a:stretch>
            <a:fillRect/>
          </a:stretch>
        </p:blipFill>
        <p:spPr bwMode="auto">
          <a:xfrm>
            <a:off x="4191000" y="1514476"/>
            <a:ext cx="4724400" cy="4724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1"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5626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77" name="灯片编号占位符 9"/>
          <p:cNvSpPr>
            <a:spLocks noGrp="1"/>
          </p:cNvSpPr>
          <p:nvPr>
            <p:ph type="sldNum" sz="quarter" idx="12"/>
          </p:nvPr>
        </p:nvSpPr>
        <p:spPr bwMode="auto">
          <a:ln>
            <a:miter lim="800000"/>
          </a:ln>
        </p:spPr>
        <p:txBody>
          <a:bodyPr wrap="square" numCol="1" anchorCtr="0" compatLnSpc="1"/>
          <a:lstStyle/>
          <a:p>
            <a:pPr fontAlgn="base">
              <a:spcBef>
                <a:spcPct val="0"/>
              </a:spcBef>
              <a:spcAft>
                <a:spcPct val="0"/>
              </a:spcAft>
              <a:defRPr/>
            </a:pPr>
            <a:fld id="{CF5978FF-D4FC-4715-A344-21D65E2247B8}" type="slidenum">
              <a:rPr lang="zh-CN" altLang="en-US" smtClean="0">
                <a:solidFill>
                  <a:srgbClr val="002060"/>
                </a:solidFill>
              </a:rPr>
            </a:fld>
            <a:endParaRPr lang="zh-CN" altLang="en-US">
              <a:solidFill>
                <a:srgbClr val="002060"/>
              </a:solidFill>
            </a:endParaRPr>
          </a:p>
        </p:txBody>
      </p:sp>
      <p:sp>
        <p:nvSpPr>
          <p:cNvPr id="4104" name="TextBox 11"/>
          <p:cNvSpPr txBox="1">
            <a:spLocks noChangeArrowheads="1"/>
          </p:cNvSpPr>
          <p:nvPr/>
        </p:nvSpPr>
        <p:spPr bwMode="auto">
          <a:xfrm>
            <a:off x="3200400" y="304800"/>
            <a:ext cx="4343400" cy="646331"/>
          </a:xfrm>
          <a:prstGeom prst="rect">
            <a:avLst/>
          </a:prstGeom>
          <a:noFill/>
          <a:ln w="9525">
            <a:noFill/>
            <a:miter lim="800000"/>
          </a:ln>
        </p:spPr>
        <p:txBody>
          <a:bodyPr wrap="square">
            <a:spAutoFit/>
          </a:bodyPr>
          <a:lstStyle/>
          <a:p>
            <a:r>
              <a:rPr lang="zh-CN" altLang="en-US" sz="3600" b="1" dirty="0">
                <a:solidFill>
                  <a:srgbClr val="002060"/>
                </a:solidFill>
                <a:latin typeface="Calibri" panose="020F0502020204030204" pitchFamily="34" charset="0"/>
              </a:rPr>
              <a:t>教材与参考书</a:t>
            </a:r>
            <a:endParaRPr lang="zh-CN" altLang="en-US" sz="3600" b="1" dirty="0">
              <a:solidFill>
                <a:srgbClr val="002060"/>
              </a:solidFill>
              <a:latin typeface="Calibri" panose="020F0502020204030204" pitchFamily="34" charset="0"/>
            </a:endParaRPr>
          </a:p>
        </p:txBody>
      </p:sp>
      <p:sp>
        <p:nvSpPr>
          <p:cNvPr id="8" name="TextBox 7"/>
          <p:cNvSpPr txBox="1">
            <a:spLocks noChangeArrowheads="1"/>
          </p:cNvSpPr>
          <p:nvPr/>
        </p:nvSpPr>
        <p:spPr bwMode="auto">
          <a:xfrm>
            <a:off x="800100" y="968581"/>
            <a:ext cx="7543800" cy="5816977"/>
          </a:xfrm>
          <a:prstGeom prst="rect">
            <a:avLst/>
          </a:prstGeom>
          <a:noFill/>
          <a:ln w="9525">
            <a:noFill/>
            <a:miter lim="800000"/>
          </a:ln>
        </p:spPr>
        <p:txBody>
          <a:bodyPr wrap="square">
            <a:spAutoFit/>
          </a:bodyPr>
          <a:lstStyle/>
          <a:p>
            <a:pPr>
              <a:lnSpc>
                <a:spcPct val="150000"/>
              </a:lnSpc>
            </a:pPr>
            <a:r>
              <a:rPr lang="zh-CN" altLang="en-US" sz="3200" b="1" dirty="0">
                <a:solidFill>
                  <a:srgbClr val="002060"/>
                </a:solidFill>
                <a:latin typeface="Calibri" panose="020F0502020204030204" pitchFamily="34" charset="0"/>
              </a:rPr>
              <a:t>参考书</a:t>
            </a:r>
            <a:endParaRPr lang="en-US" altLang="zh-CN" sz="3200" b="1" dirty="0">
              <a:solidFill>
                <a:srgbClr val="002060"/>
              </a:solidFill>
              <a:latin typeface="Calibri" panose="020F0502020204030204" pitchFamily="34" charset="0"/>
            </a:endParaRPr>
          </a:p>
          <a:p>
            <a:r>
              <a:rPr lang="en-US" altLang="zh-CN" sz="2400" dirty="0">
                <a:solidFill>
                  <a:schemeClr val="tx2"/>
                </a:solidFill>
              </a:rPr>
              <a:t>	麦金尼 </a:t>
            </a:r>
            <a:r>
              <a:rPr lang="zh-CN" altLang="zh-CN" sz="2400" dirty="0">
                <a:solidFill>
                  <a:schemeClr val="tx2"/>
                </a:solidFill>
              </a:rPr>
              <a:t>编著</a:t>
            </a:r>
            <a:r>
              <a:rPr lang="zh-CN" altLang="en-US" sz="2400" dirty="0">
                <a:solidFill>
                  <a:schemeClr val="tx2"/>
                </a:solidFill>
              </a:rPr>
              <a:t>，</a:t>
            </a:r>
            <a:r>
              <a:rPr lang="zh-CN" altLang="zh-CN" sz="2400" b="1" dirty="0">
                <a:solidFill>
                  <a:schemeClr val="tx2"/>
                </a:solidFill>
              </a:rPr>
              <a:t>《利用</a:t>
            </a:r>
            <a:r>
              <a:rPr lang="en-US" altLang="zh-CN" sz="2400" b="1" dirty="0">
                <a:solidFill>
                  <a:schemeClr val="tx2"/>
                </a:solidFill>
              </a:rPr>
              <a:t>Python</a:t>
            </a:r>
            <a:r>
              <a:rPr lang="zh-CN" altLang="zh-CN" sz="2400" b="1" dirty="0">
                <a:solidFill>
                  <a:schemeClr val="tx2"/>
                </a:solidFill>
              </a:rPr>
              <a:t>进行数据分析》 </a:t>
            </a:r>
            <a:r>
              <a:rPr lang="zh-CN" altLang="zh-CN" sz="2400" dirty="0">
                <a:solidFill>
                  <a:schemeClr val="tx2"/>
                </a:solidFill>
              </a:rPr>
              <a:t>机械工业出版社， 第</a:t>
            </a:r>
            <a:r>
              <a:rPr lang="en-US" altLang="zh-CN" sz="2400" dirty="0">
                <a:solidFill>
                  <a:schemeClr val="tx2"/>
                </a:solidFill>
              </a:rPr>
              <a:t>1</a:t>
            </a:r>
            <a:r>
              <a:rPr lang="zh-CN" altLang="zh-CN" sz="2400" dirty="0">
                <a:solidFill>
                  <a:schemeClr val="tx2"/>
                </a:solidFill>
              </a:rPr>
              <a:t>版，</a:t>
            </a:r>
            <a:r>
              <a:rPr lang="en-US" altLang="zh-CN" sz="2400" dirty="0">
                <a:solidFill>
                  <a:schemeClr val="tx2"/>
                </a:solidFill>
              </a:rPr>
              <a:t>2014</a:t>
            </a:r>
            <a:endParaRPr lang="zh-CN" altLang="zh-CN" sz="2400" dirty="0">
              <a:solidFill>
                <a:schemeClr val="tx2"/>
              </a:solidFill>
            </a:endParaRPr>
          </a:p>
          <a:p>
            <a:pPr>
              <a:spcBef>
                <a:spcPts val="1800"/>
              </a:spcBef>
            </a:pPr>
            <a:r>
              <a:rPr lang="en-US" altLang="zh-CN" sz="2400" dirty="0">
                <a:solidFill>
                  <a:schemeClr val="tx2"/>
                </a:solidFill>
              </a:rPr>
              <a:t>	刘凡平 </a:t>
            </a:r>
            <a:r>
              <a:rPr lang="zh-CN" altLang="zh-CN" sz="2400" dirty="0">
                <a:solidFill>
                  <a:schemeClr val="tx2"/>
                </a:solidFill>
              </a:rPr>
              <a:t>编著，《</a:t>
            </a:r>
            <a:r>
              <a:rPr lang="zh-CN" altLang="zh-CN" sz="2400" b="1" dirty="0">
                <a:solidFill>
                  <a:schemeClr val="tx2"/>
                </a:solidFill>
              </a:rPr>
              <a:t>大数据时代的算法</a:t>
            </a:r>
            <a:r>
              <a:rPr lang="en-US" altLang="zh-CN" sz="2400" b="1" dirty="0">
                <a:solidFill>
                  <a:schemeClr val="tx2"/>
                </a:solidFill>
              </a:rPr>
              <a:t>: </a:t>
            </a:r>
            <a:r>
              <a:rPr lang="zh-CN" altLang="zh-CN" sz="2400" b="1" dirty="0">
                <a:solidFill>
                  <a:schemeClr val="tx2"/>
                </a:solidFill>
              </a:rPr>
              <a:t>机器学习、人工智能及其典型实例》 </a:t>
            </a:r>
            <a:r>
              <a:rPr lang="zh-CN" altLang="zh-CN" sz="2400" dirty="0">
                <a:solidFill>
                  <a:schemeClr val="tx2"/>
                </a:solidFill>
              </a:rPr>
              <a:t>电子工业出版社，第</a:t>
            </a:r>
            <a:r>
              <a:rPr lang="en-US" altLang="zh-CN" sz="2400" dirty="0">
                <a:solidFill>
                  <a:schemeClr val="tx2"/>
                </a:solidFill>
              </a:rPr>
              <a:t>1</a:t>
            </a:r>
            <a:r>
              <a:rPr lang="zh-CN" altLang="zh-CN" sz="2400" dirty="0">
                <a:solidFill>
                  <a:schemeClr val="tx2"/>
                </a:solidFill>
              </a:rPr>
              <a:t>版，</a:t>
            </a:r>
            <a:r>
              <a:rPr lang="en-US" altLang="zh-CN" sz="2400" dirty="0">
                <a:solidFill>
                  <a:schemeClr val="tx2"/>
                </a:solidFill>
              </a:rPr>
              <a:t>2017</a:t>
            </a:r>
            <a:endParaRPr lang="zh-CN" altLang="zh-CN" sz="2400" dirty="0">
              <a:solidFill>
                <a:schemeClr val="tx2"/>
              </a:solidFill>
            </a:endParaRPr>
          </a:p>
          <a:p>
            <a:pPr>
              <a:spcBef>
                <a:spcPts val="1800"/>
              </a:spcBef>
            </a:pPr>
            <a:r>
              <a:rPr lang="en-US" altLang="zh-CN" sz="2400" dirty="0">
                <a:solidFill>
                  <a:schemeClr val="tx2"/>
                </a:solidFill>
              </a:rPr>
              <a:t>	</a:t>
            </a:r>
            <a:r>
              <a:rPr lang="zh-CN" altLang="en-US" sz="2400" dirty="0">
                <a:solidFill>
                  <a:schemeClr val="tx2"/>
                </a:solidFill>
              </a:rPr>
              <a:t>（美）</a:t>
            </a:r>
            <a:r>
              <a:rPr lang="en-US" altLang="zh-CN" sz="2400" dirty="0">
                <a:solidFill>
                  <a:schemeClr val="tx2"/>
                </a:solidFill>
              </a:rPr>
              <a:t>Rachel </a:t>
            </a:r>
            <a:r>
              <a:rPr lang="en-US" altLang="zh-CN" sz="2400" dirty="0" err="1">
                <a:solidFill>
                  <a:schemeClr val="tx2"/>
                </a:solidFill>
              </a:rPr>
              <a:t>Schutt</a:t>
            </a:r>
            <a:r>
              <a:rPr lang="en-US" altLang="zh-CN" sz="2400" dirty="0">
                <a:solidFill>
                  <a:schemeClr val="tx2"/>
                </a:solidFill>
              </a:rPr>
              <a:t>, Cathy O’Neil </a:t>
            </a:r>
            <a:r>
              <a:rPr lang="zh-CN" altLang="en-US" sz="2400" dirty="0">
                <a:solidFill>
                  <a:schemeClr val="tx2"/>
                </a:solidFill>
              </a:rPr>
              <a:t>著，</a:t>
            </a:r>
            <a:r>
              <a:rPr lang="en-US" altLang="zh-CN" sz="2400" b="1" dirty="0">
                <a:solidFill>
                  <a:schemeClr val="tx2"/>
                </a:solidFill>
              </a:rPr>
              <a:t>《</a:t>
            </a:r>
            <a:r>
              <a:rPr lang="zh-CN" altLang="en-US" sz="2400" b="1" dirty="0">
                <a:solidFill>
                  <a:schemeClr val="tx2"/>
                </a:solidFill>
              </a:rPr>
              <a:t>数据科学实战</a:t>
            </a:r>
            <a:r>
              <a:rPr lang="en-US" altLang="zh-CN" sz="2400" b="1" dirty="0">
                <a:solidFill>
                  <a:schemeClr val="tx2"/>
                </a:solidFill>
              </a:rPr>
              <a:t>》</a:t>
            </a:r>
            <a:r>
              <a:rPr lang="zh-CN" altLang="en-US" sz="2400" dirty="0">
                <a:solidFill>
                  <a:schemeClr val="tx2"/>
                </a:solidFill>
              </a:rPr>
              <a:t>，人民邮电版社，</a:t>
            </a:r>
            <a:r>
              <a:rPr lang="en-US" altLang="zh-CN" sz="2400" dirty="0">
                <a:solidFill>
                  <a:schemeClr val="tx2"/>
                </a:solidFill>
              </a:rPr>
              <a:t>2015</a:t>
            </a:r>
            <a:r>
              <a:rPr lang="zh-CN" altLang="en-US" sz="2400" dirty="0">
                <a:solidFill>
                  <a:schemeClr val="tx2"/>
                </a:solidFill>
              </a:rPr>
              <a:t>年</a:t>
            </a:r>
            <a:r>
              <a:rPr lang="en-US" altLang="zh-CN" sz="2400" dirty="0">
                <a:solidFill>
                  <a:schemeClr val="tx2"/>
                </a:solidFill>
              </a:rPr>
              <a:t>3</a:t>
            </a:r>
            <a:r>
              <a:rPr lang="zh-CN" altLang="en-US" sz="2400" dirty="0">
                <a:solidFill>
                  <a:schemeClr val="tx2"/>
                </a:solidFill>
              </a:rPr>
              <a:t>月第</a:t>
            </a:r>
            <a:r>
              <a:rPr lang="en-US" altLang="zh-CN" sz="2400" dirty="0">
                <a:solidFill>
                  <a:schemeClr val="tx2"/>
                </a:solidFill>
              </a:rPr>
              <a:t>1</a:t>
            </a:r>
            <a:r>
              <a:rPr lang="zh-CN" altLang="en-US" sz="2400" dirty="0">
                <a:solidFill>
                  <a:schemeClr val="tx2"/>
                </a:solidFill>
              </a:rPr>
              <a:t>版</a:t>
            </a:r>
            <a:endParaRPr lang="en-US" altLang="zh-CN" sz="2400" dirty="0">
              <a:solidFill>
                <a:schemeClr val="tx2"/>
              </a:solidFill>
            </a:endParaRPr>
          </a:p>
          <a:p>
            <a:pPr>
              <a:spcBef>
                <a:spcPts val="1800"/>
              </a:spcBef>
            </a:pPr>
            <a:r>
              <a:rPr lang="en-US" altLang="zh-CN" sz="2400" dirty="0">
                <a:solidFill>
                  <a:schemeClr val="tx2"/>
                </a:solidFill>
              </a:rPr>
              <a:t>	</a:t>
            </a:r>
            <a:r>
              <a:rPr lang="zh-CN" altLang="en-US" sz="2400" dirty="0">
                <a:solidFill>
                  <a:schemeClr val="tx2"/>
                </a:solidFill>
              </a:rPr>
              <a:t>高彦杰，</a:t>
            </a:r>
            <a:r>
              <a:rPr lang="en-US" altLang="zh-CN" sz="2400" b="1" dirty="0">
                <a:solidFill>
                  <a:schemeClr val="tx2"/>
                </a:solidFill>
              </a:rPr>
              <a:t>《</a:t>
            </a:r>
            <a:r>
              <a:rPr lang="zh-CN" altLang="en-US" sz="2400" b="1" dirty="0">
                <a:solidFill>
                  <a:schemeClr val="tx2"/>
                </a:solidFill>
              </a:rPr>
              <a:t> </a:t>
            </a:r>
            <a:r>
              <a:rPr lang="en-US" altLang="zh-CN" sz="2400" b="1" dirty="0">
                <a:solidFill>
                  <a:schemeClr val="tx2"/>
                </a:solidFill>
              </a:rPr>
              <a:t>Spark</a:t>
            </a:r>
            <a:r>
              <a:rPr lang="zh-CN" altLang="en-US" sz="2400" b="1" dirty="0">
                <a:solidFill>
                  <a:schemeClr val="tx2"/>
                </a:solidFill>
              </a:rPr>
              <a:t>大数据处理：技术、应用与性能优化</a:t>
            </a:r>
            <a:r>
              <a:rPr lang="en-US" altLang="zh-CN" sz="2400" b="1" dirty="0">
                <a:solidFill>
                  <a:schemeClr val="tx2"/>
                </a:solidFill>
              </a:rPr>
              <a:t>》</a:t>
            </a:r>
            <a:r>
              <a:rPr lang="zh-CN" altLang="en-US" sz="2400" dirty="0">
                <a:solidFill>
                  <a:schemeClr val="tx2"/>
                </a:solidFill>
              </a:rPr>
              <a:t>，机械工业出版社，</a:t>
            </a:r>
            <a:r>
              <a:rPr lang="en-US" altLang="zh-CN" sz="2400" dirty="0">
                <a:solidFill>
                  <a:schemeClr val="tx2"/>
                </a:solidFill>
              </a:rPr>
              <a:t>2014</a:t>
            </a:r>
            <a:r>
              <a:rPr lang="zh-CN" altLang="en-US" sz="2400" dirty="0">
                <a:solidFill>
                  <a:schemeClr val="tx2"/>
                </a:solidFill>
              </a:rPr>
              <a:t>年</a:t>
            </a:r>
            <a:r>
              <a:rPr lang="en-US" altLang="zh-CN" sz="2400" dirty="0">
                <a:solidFill>
                  <a:schemeClr val="tx2"/>
                </a:solidFill>
              </a:rPr>
              <a:t>11</a:t>
            </a:r>
            <a:r>
              <a:rPr lang="zh-CN" altLang="en-US" sz="2400" dirty="0">
                <a:solidFill>
                  <a:schemeClr val="tx2"/>
                </a:solidFill>
              </a:rPr>
              <a:t>月</a:t>
            </a:r>
            <a:endParaRPr lang="en-US" altLang="zh-CN" sz="2400" dirty="0">
              <a:solidFill>
                <a:schemeClr val="tx2"/>
              </a:solidFill>
            </a:endParaRPr>
          </a:p>
          <a:p>
            <a:pPr>
              <a:spcBef>
                <a:spcPts val="1800"/>
              </a:spcBef>
            </a:pPr>
            <a:r>
              <a:rPr lang="zh-CN" altLang="en-US" sz="2400" dirty="0">
                <a:solidFill>
                  <a:schemeClr val="tx2"/>
                </a:solidFill>
              </a:rPr>
              <a:t>           林大贵，</a:t>
            </a:r>
            <a:r>
              <a:rPr lang="en-US" altLang="zh-CN" sz="2400" dirty="0">
                <a:solidFill>
                  <a:schemeClr val="tx2"/>
                </a:solidFill>
              </a:rPr>
              <a:t>《Python Spark 2.0 Hadoop</a:t>
            </a:r>
            <a:r>
              <a:rPr lang="zh-CN" altLang="en-US" sz="2400" dirty="0">
                <a:solidFill>
                  <a:schemeClr val="tx2"/>
                </a:solidFill>
              </a:rPr>
              <a:t>机器学习与大数据实战</a:t>
            </a:r>
            <a:r>
              <a:rPr lang="en-US" altLang="zh-CN" sz="2400" dirty="0">
                <a:solidFill>
                  <a:schemeClr val="tx2"/>
                </a:solidFill>
              </a:rPr>
              <a:t>》</a:t>
            </a:r>
            <a:r>
              <a:rPr lang="zh-CN" altLang="en-US" sz="2400" dirty="0">
                <a:solidFill>
                  <a:schemeClr val="tx2"/>
                </a:solidFill>
              </a:rPr>
              <a:t>，清华大学出版社，</a:t>
            </a:r>
            <a:r>
              <a:rPr lang="en-US" altLang="zh-CN" sz="2400" dirty="0">
                <a:solidFill>
                  <a:schemeClr val="tx2"/>
                </a:solidFill>
              </a:rPr>
              <a:t>2018</a:t>
            </a:r>
            <a:endParaRPr lang="en-US" altLang="zh-CN" sz="2400" dirty="0">
              <a:solidFill>
                <a:schemeClr val="tx2"/>
              </a:solidFill>
            </a:endParaRPr>
          </a:p>
        </p:txBody>
      </p:sp>
    </p:spTree>
  </p:cSld>
  <p:clrMapOvr>
    <a:masterClrMapping/>
  </p:clrMapOvr>
</p:sld>
</file>

<file path=ppt/tags/tag1.xml><?xml version="1.0" encoding="utf-8"?>
<p:tagLst xmlns:p="http://schemas.openxmlformats.org/presentationml/2006/main">
  <p:tag name="commondata" val="eyJoZGlkIjoiMTk5NDI3YTg4NzBlYTE0ZmViOTUyOWI2YjNjMzUzYT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9069</Words>
  <Application>WPS 演示</Application>
  <PresentationFormat>全屏显示(4:3)</PresentationFormat>
  <Paragraphs>794</Paragraphs>
  <Slides>57</Slides>
  <Notes>45</Notes>
  <HiddenSlides>3</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57</vt:i4>
      </vt:variant>
    </vt:vector>
  </HeadingPairs>
  <TitlesOfParts>
    <vt:vector size="73" baseType="lpstr">
      <vt:lpstr>Arial</vt:lpstr>
      <vt:lpstr>宋体</vt:lpstr>
      <vt:lpstr>Wingdings</vt:lpstr>
      <vt:lpstr>Calibri</vt:lpstr>
      <vt:lpstr>黑体</vt:lpstr>
      <vt:lpstr>微软雅黑</vt:lpstr>
      <vt:lpstr>Arial Unicode MS</vt:lpstr>
      <vt:lpstr>Times New Roman</vt:lpstr>
      <vt:lpstr>仿宋_GB2312</vt:lpstr>
      <vt:lpstr>仿宋</vt:lpstr>
      <vt:lpstr>楷体_GB2312</vt:lpstr>
      <vt:lpstr>华文细黑</vt:lpstr>
      <vt:lpstr>Segoe</vt:lpstr>
      <vt:lpstr>Cambria</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Lecture 1  大数据计算概论</vt:lpstr>
      <vt:lpstr>1.1 大数据概念</vt:lpstr>
      <vt:lpstr>PowerPoint 演示文稿</vt:lpstr>
      <vt:lpstr>PowerPoint 演示文稿</vt:lpstr>
      <vt:lpstr>大数据概念——数据的定义</vt:lpstr>
      <vt:lpstr>大数据概念——数据科学</vt:lpstr>
      <vt:lpstr>数据科学（续1）</vt:lpstr>
      <vt:lpstr>数据科学（续2）</vt:lpstr>
      <vt:lpstr>PowerPoint 演示文稿</vt:lpstr>
      <vt:lpstr>PowerPoint 演示文稿</vt:lpstr>
      <vt:lpstr>大数据概念——基本属性</vt:lpstr>
      <vt:lpstr>大数据概念——基本属性</vt:lpstr>
      <vt:lpstr>大数据概念——基本属性</vt:lpstr>
      <vt:lpstr>大数据概念——基本属性</vt:lpstr>
      <vt:lpstr>PowerPoint 演示文稿</vt:lpstr>
      <vt:lpstr>PowerPoint 演示文稿</vt:lpstr>
      <vt:lpstr>1.2 大数据技术特征</vt:lpstr>
      <vt:lpstr>1.2.1 大数据算法特性</vt:lpstr>
      <vt:lpstr>1.2.2 大数据计算系统特性</vt:lpstr>
      <vt:lpstr>大数据计算系统特性</vt:lpstr>
      <vt:lpstr>PowerPoint 演示文稿</vt:lpstr>
      <vt:lpstr>PowerPoint 演示文稿</vt:lpstr>
      <vt:lpstr>1.2.3 大数据开发技术特性</vt:lpstr>
      <vt:lpstr>1.2.4 大数据计算技术标准</vt:lpstr>
      <vt:lpstr>PowerPoint 演示文稿</vt:lpstr>
      <vt:lpstr>PowerPoint 演示文稿</vt:lpstr>
      <vt:lpstr>PowerPoint 演示文稿</vt:lpstr>
      <vt:lpstr>PowerPoint 演示文稿</vt:lpstr>
      <vt:lpstr>1.3 云计算概念</vt:lpstr>
      <vt:lpstr>云计算系统架构</vt:lpstr>
      <vt:lpstr>云计算发展历史</vt:lpstr>
      <vt:lpstr>云计算发展历史</vt:lpstr>
      <vt:lpstr>PowerPoint 演示文稿</vt:lpstr>
      <vt:lpstr>PowerPoint 演示文稿</vt:lpstr>
      <vt:lpstr>PowerPoint 演示文稿</vt:lpstr>
      <vt:lpstr>PowerPoint 演示文稿</vt:lpstr>
      <vt:lpstr>PowerPoint 演示文稿</vt:lpstr>
      <vt:lpstr>PowerPoint 演示文稿</vt:lpstr>
      <vt:lpstr>云计算部署架构</vt:lpstr>
      <vt:lpstr>云计算部署架构</vt:lpstr>
      <vt:lpstr>云计算部署架构</vt:lpstr>
      <vt:lpstr>云计算部署架构</vt:lpstr>
      <vt:lpstr>云计算部署架构</vt:lpstr>
      <vt:lpstr>云计算部署架构</vt:lpstr>
      <vt:lpstr>云计算应用案例</vt:lpstr>
      <vt:lpstr>云计算应用案例</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Administrator</cp:lastModifiedBy>
  <cp:revision>362</cp:revision>
  <dcterms:created xsi:type="dcterms:W3CDTF">2010-07-16T22:48:00Z</dcterms:created>
  <dcterms:modified xsi:type="dcterms:W3CDTF">2024-09-03T02:08:20Z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15A29691CC974B449D8C1D0E584CEAFD_12</vt:lpwstr>
  </property>
  <property fmtid="{D5CDD505-2E9C-101B-9397-08002B2CF9AE}" pid="3" name="KSOProductBuildVer">
    <vt:lpwstr>2052-12.1.0.16929</vt:lpwstr>
  </property>
</Properties>
</file>