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8" r:id="rId2"/>
    <p:sldId id="260" r:id="rId3"/>
    <p:sldId id="26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75" r:id="rId39"/>
    <p:sldId id="469" r:id="rId40"/>
    <p:sldId id="476" r:id="rId41"/>
    <p:sldId id="470" r:id="rId42"/>
    <p:sldId id="477" r:id="rId43"/>
    <p:sldId id="478" r:id="rId44"/>
    <p:sldId id="479" r:id="rId45"/>
    <p:sldId id="480" r:id="rId46"/>
    <p:sldId id="481" r:id="rId47"/>
    <p:sldId id="482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F1"/>
    <a:srgbClr val="0823A8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2022/10/11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October 11, 2022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142875"/>
            <a:ext cx="30099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October 11, 2022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October 11, 2022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  <p:sldLayoutId id="2147483665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rgbClr val="002060"/>
                </a:solidFill>
                <a:latin typeface="Calibri" panose="020F0502020204030204" pitchFamily="34" charset="0"/>
              </a:rPr>
              <a:t>Lecture 10 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</a:rPr>
              <a:t>数据分析技术</a:t>
            </a: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err="1">
                <a:solidFill>
                  <a:srgbClr val="002060"/>
                </a:solidFill>
                <a:latin typeface="Calibri" panose="020F0502020204030204" pitchFamily="34" charset="0"/>
              </a:rPr>
              <a:t>Numpy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lvl="5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Pandas</a:t>
            </a:r>
            <a:r>
              <a:rPr lang="zh-CN" altLang="en-US" sz="3200" b="1" dirty="0">
                <a:solidFill>
                  <a:srgbClr val="002060"/>
                </a:solidFill>
                <a:latin typeface="Calibri" panose="020F0502020204030204" pitchFamily="34" charset="0"/>
              </a:rPr>
              <a:t>工具包</a:t>
            </a:r>
            <a:endParaRPr lang="en-US" altLang="zh-CN" sz="4000" b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sz="4000" b="1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28600" y="1219200"/>
            <a:ext cx="8872538" cy="5386387"/>
          </a:xfrm>
        </p:spPr>
        <p:txBody>
          <a:bodyPr/>
          <a:lstStyle/>
          <a:p>
            <a:r>
              <a:rPr lang="zh-CN" altLang="en-US" dirty="0"/>
              <a:t>下面的例子用函数</a:t>
            </a:r>
            <a:r>
              <a:rPr lang="en-US" dirty="0"/>
              <a:t>zeros</a:t>
            </a:r>
            <a:r>
              <a:rPr lang="zh-CN" altLang="en-US" dirty="0"/>
              <a:t>创建了一个全</a:t>
            </a:r>
            <a:r>
              <a:rPr lang="en-US" dirty="0"/>
              <a:t>0</a:t>
            </a:r>
            <a:r>
              <a:rPr lang="zh-CN" altLang="en-US" dirty="0"/>
              <a:t>数组，用函数</a:t>
            </a:r>
            <a:r>
              <a:rPr lang="en-US" dirty="0"/>
              <a:t>ones</a:t>
            </a:r>
            <a:r>
              <a:rPr lang="zh-CN" altLang="en-US" dirty="0"/>
              <a:t>创建了一个全</a:t>
            </a:r>
            <a:r>
              <a:rPr lang="en-US" dirty="0"/>
              <a:t>1</a:t>
            </a:r>
            <a:r>
              <a:rPr lang="zh-CN" altLang="en-US" dirty="0"/>
              <a:t>的数组，用函数</a:t>
            </a:r>
            <a:r>
              <a:rPr lang="en-US" dirty="0"/>
              <a:t>empty</a:t>
            </a:r>
            <a:r>
              <a:rPr lang="zh-CN" altLang="en-US" dirty="0"/>
              <a:t>创建了一个内容随机产生的数组。</a:t>
            </a:r>
          </a:p>
          <a:p>
            <a:pPr>
              <a:buNone/>
            </a:pPr>
            <a:r>
              <a:rPr lang="en-US" i="1" dirty="0"/>
              <a:t>    &gt;&gt;&gt; </a:t>
            </a:r>
            <a:r>
              <a:rPr lang="en-US" i="1" dirty="0">
                <a:solidFill>
                  <a:srgbClr val="FF0000"/>
                </a:solidFill>
              </a:rPr>
              <a:t>zeros( (3,4)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   array([[0.,  0.,  0.,  0.],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      [0.,  0.,  0.,  0.],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      [0.,  0.,  0.,  0.]])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3" y="1066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sz="2800" i="1" dirty="0"/>
              <a:t> &gt;&gt;&gt; </a:t>
            </a:r>
            <a:r>
              <a:rPr lang="en-US" sz="2800" i="1" dirty="0">
                <a:solidFill>
                  <a:srgbClr val="FF0000"/>
                </a:solidFill>
              </a:rPr>
              <a:t>ones( (2,3,4), </a:t>
            </a:r>
            <a:r>
              <a:rPr lang="en-US" sz="2800" i="1" dirty="0" err="1">
                <a:solidFill>
                  <a:srgbClr val="FF0000"/>
                </a:solidFill>
              </a:rPr>
              <a:t>dtype</a:t>
            </a:r>
            <a:r>
              <a:rPr lang="en-US" sz="2800" i="1" dirty="0">
                <a:solidFill>
                  <a:srgbClr val="FF0000"/>
                </a:solidFill>
              </a:rPr>
              <a:t>=int16 )</a:t>
            </a:r>
          </a:p>
          <a:p>
            <a:pPr>
              <a:buNone/>
            </a:pPr>
            <a:endParaRPr lang="en-US" sz="28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endParaRPr lang="en-US" sz="2800" i="1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>
                <a:solidFill>
                  <a:srgbClr val="FF0000"/>
                </a:solidFill>
              </a:rPr>
              <a:t>empty( (2,3) )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6248400" cy="23818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" y="4800600"/>
            <a:ext cx="9067800" cy="9016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39138" cy="4548187"/>
          </a:xfrm>
        </p:spPr>
        <p:txBody>
          <a:bodyPr/>
          <a:lstStyle/>
          <a:p>
            <a:r>
              <a:rPr lang="zh-CN" altLang="en-US" dirty="0"/>
              <a:t>为了创建一个数组，</a:t>
            </a:r>
            <a:r>
              <a:rPr lang="en-US" dirty="0" err="1"/>
              <a:t>NumPy</a:t>
            </a:r>
            <a:r>
              <a:rPr lang="zh-CN" altLang="en-US" dirty="0"/>
              <a:t>还提供了</a:t>
            </a:r>
            <a:r>
              <a:rPr lang="en-US" dirty="0" err="1"/>
              <a:t>arange</a:t>
            </a:r>
            <a:r>
              <a:rPr lang="zh-CN" altLang="en-US" dirty="0"/>
              <a:t>函数，它返回的数组中是按照一定规则排列的数组</a:t>
            </a:r>
            <a:r>
              <a:rPr lang="en-US" dirty="0"/>
              <a:t>: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&gt;&gt;&gt;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( 10, 30, 5 )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    array([10, 15, 20, 25])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&gt;&gt;&gt;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( 0, 2, 0.3 ) </a:t>
            </a:r>
            <a:r>
              <a:rPr lang="en-US" i="1" dirty="0"/>
              <a:t>                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array([ 0. ,  0.3,  0.6,  0.9,  1.2,  1.5,  1.8])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start, end, step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start,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start+step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start+2*step,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……,</a:t>
            </a:r>
            <a:r>
              <a:rPr lang="zh-CN" alt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&lt;end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4800" y="1049338"/>
            <a:ext cx="8339138" cy="5275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在打印一个数组时，</a:t>
            </a: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的展示形式类似于嵌套列表，但呈现出以下特点的布局：</a:t>
            </a:r>
          </a:p>
          <a:p>
            <a:pPr marL="11020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从左到右打印最后的轴</a:t>
            </a:r>
          </a:p>
          <a:p>
            <a:pPr marL="11020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从顶向下打印次后的轴</a:t>
            </a:r>
          </a:p>
          <a:p>
            <a:pPr marL="11020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从顶向下打印剩下的轴，每个切片通过一个空行与下一个切片隔开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102050"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一维数组以行的形式打印出来，二维数组以矩阵的形式打印出来，三维数以矩阵列表的形式打印出来。</a:t>
            </a:r>
            <a:endParaRPr lang="en-US" sz="2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10.1.2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打印数组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 =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(6) </a:t>
            </a:r>
            <a:r>
              <a:rPr lang="en-US" i="1" dirty="0"/>
              <a:t>                      # 1d array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print(a)</a:t>
            </a:r>
            <a:endParaRPr lang="zh-CN" altLang="en-US" dirty="0"/>
          </a:p>
          <a:p>
            <a:pPr>
              <a:buNone/>
            </a:pPr>
            <a:r>
              <a:rPr lang="en-US" dirty="0"/>
              <a:t>[0 1 2 3 4 5]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b =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(12).reshape(4,3) </a:t>
            </a:r>
            <a:r>
              <a:rPr lang="en-US" i="1" dirty="0"/>
              <a:t>          # 2d array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print(b)</a:t>
            </a:r>
            <a:endParaRPr lang="zh-CN" altLang="en-US" dirty="0"/>
          </a:p>
          <a:p>
            <a:pPr>
              <a:buNone/>
            </a:pPr>
            <a:r>
              <a:rPr lang="en-US" dirty="0"/>
              <a:t>[[ 0  1  2]</a:t>
            </a:r>
            <a:endParaRPr lang="zh-CN" altLang="en-US" dirty="0"/>
          </a:p>
          <a:p>
            <a:pPr>
              <a:buNone/>
            </a:pPr>
            <a:r>
              <a:rPr lang="en-US" dirty="0"/>
              <a:t> [ 3  4  5]</a:t>
            </a:r>
            <a:endParaRPr lang="zh-CN" altLang="en-US" dirty="0"/>
          </a:p>
          <a:p>
            <a:pPr>
              <a:buNone/>
            </a:pPr>
            <a:r>
              <a:rPr lang="en-US" dirty="0"/>
              <a:t> [ 6  7  8]</a:t>
            </a:r>
            <a:endParaRPr lang="zh-CN" altLang="en-US" dirty="0"/>
          </a:p>
          <a:p>
            <a:pPr>
              <a:buNone/>
            </a:pPr>
            <a:r>
              <a:rPr lang="en-US" dirty="0"/>
              <a:t> [ 9 10 11]]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1D12486-6ED0-4494-872A-8539390714C1}"/>
              </a:ext>
            </a:extLst>
          </p:cNvPr>
          <p:cNvCxnSpPr/>
          <p:nvPr/>
        </p:nvCxnSpPr>
        <p:spPr>
          <a:xfrm>
            <a:off x="762000" y="4648200"/>
            <a:ext cx="183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8DA3BE2-9240-442A-B901-D8B736F79BF8}"/>
              </a:ext>
            </a:extLst>
          </p:cNvPr>
          <p:cNvSpPr txBox="1"/>
          <p:nvPr/>
        </p:nvSpPr>
        <p:spPr>
          <a:xfrm>
            <a:off x="2613858" y="4343400"/>
            <a:ext cx="2667000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从左到右打印最后的轴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0F14A0-59E0-4BFA-AF85-610C0637A035}"/>
              </a:ext>
            </a:extLst>
          </p:cNvPr>
          <p:cNvCxnSpPr>
            <a:cxnSpLocks/>
          </p:cNvCxnSpPr>
          <p:nvPr/>
        </p:nvCxnSpPr>
        <p:spPr>
          <a:xfrm>
            <a:off x="2514600" y="4802115"/>
            <a:ext cx="0" cy="1903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4F39AE3-5C5A-46A7-8EB4-AB8835BCF6FC}"/>
              </a:ext>
            </a:extLst>
          </p:cNvPr>
          <p:cNvSpPr txBox="1"/>
          <p:nvPr/>
        </p:nvSpPr>
        <p:spPr>
          <a:xfrm>
            <a:off x="2627183" y="6209596"/>
            <a:ext cx="2514599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从顶向下打印次后的轴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8BFEDA-E0B8-4CEF-BCBE-80FC1766CB25}"/>
              </a:ext>
            </a:extLst>
          </p:cNvPr>
          <p:cNvSpPr txBox="1"/>
          <p:nvPr/>
        </p:nvSpPr>
        <p:spPr>
          <a:xfrm>
            <a:off x="5486400" y="584026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次后轴和最后轴构成矩阵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c =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(24).reshape(2,3,4)</a:t>
            </a:r>
            <a:r>
              <a:rPr lang="en-US" i="1" dirty="0"/>
              <a:t>         # 3d array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print c</a:t>
            </a:r>
            <a:endParaRPr lang="zh-CN" altLang="en-US" dirty="0"/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3733800" cy="37091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CDB26D-84D3-46DE-8A25-6BA017365665}"/>
              </a:ext>
            </a:extLst>
          </p:cNvPr>
          <p:cNvSpPr txBox="1"/>
          <p:nvPr/>
        </p:nvSpPr>
        <p:spPr>
          <a:xfrm>
            <a:off x="5410200" y="3962400"/>
            <a:ext cx="3733800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从顶向下打印剩下的轴，每个切片通过一个空行与下一个切片隔开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14189A0-96C2-4E75-AE7B-51D0B3D5C7BE}"/>
              </a:ext>
            </a:extLst>
          </p:cNvPr>
          <p:cNvCxnSpPr/>
          <p:nvPr/>
        </p:nvCxnSpPr>
        <p:spPr>
          <a:xfrm>
            <a:off x="5257800" y="3569493"/>
            <a:ext cx="0" cy="1993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19200"/>
            <a:ext cx="83391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数组是按元素进行算术运算的。因而，新的数组将会被创建，并且得到的结果会被填充。</a:t>
            </a:r>
            <a:endParaRPr lang="en-US" altLang="zh-CN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 = array( [20,30,40,50]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b =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( 4 )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b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array([0, 1, 2, 3])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c = a-b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c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array([20, 29, 38, 47])</a:t>
            </a:r>
            <a:r>
              <a:rPr lang="zh-CN" altLang="en-US" dirty="0"/>
              <a:t> </a:t>
            </a:r>
            <a:r>
              <a:rPr lang="en-US" i="1" dirty="0" err="1"/>
              <a:t>dtype</a:t>
            </a:r>
            <a:r>
              <a:rPr lang="en-US" i="1" dirty="0"/>
              <a:t>=</a:t>
            </a:r>
            <a:r>
              <a:rPr lang="en-US" i="1" dirty="0" err="1"/>
              <a:t>bool</a:t>
            </a:r>
            <a:r>
              <a:rPr lang="en-US" i="1" dirty="0"/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10.1.3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基本运算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09600" y="1219200"/>
            <a:ext cx="83391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b**2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array([0, 1, 4, 9])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10*sin(a)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array([ 9.12945251, -9.88031624,  7.4511316 , -2.62374854])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a&lt;35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array([True, True, False, False], </a:t>
            </a:r>
            <a:r>
              <a:rPr lang="en-US" i="1" dirty="0" err="1"/>
              <a:t>dtype</a:t>
            </a:r>
            <a:r>
              <a:rPr lang="en-US" i="1" dirty="0"/>
              <a:t>=</a:t>
            </a:r>
            <a:r>
              <a:rPr lang="en-US" i="1" dirty="0" err="1"/>
              <a:t>bool</a:t>
            </a:r>
            <a:r>
              <a:rPr lang="en-US" i="1" dirty="0"/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乘法运算符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是按元素进行计算的，而矩阵乘法则是可以通过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函数或创建矩阵对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象来实现的。</a:t>
            </a:r>
          </a:p>
          <a:p>
            <a:pPr>
              <a:buNone/>
            </a:pPr>
            <a:r>
              <a:rPr lang="en-US" i="1" dirty="0"/>
              <a:t>&gt;&gt;&gt; A = array( [[1,1],</a:t>
            </a:r>
            <a:r>
              <a:rPr lang="zh-CN" altLang="en-US" i="1" dirty="0"/>
              <a:t> </a:t>
            </a:r>
            <a:r>
              <a:rPr lang="en-US" i="1" dirty="0"/>
              <a:t>[0,1]] )</a:t>
            </a:r>
          </a:p>
          <a:p>
            <a:pPr>
              <a:buNone/>
            </a:pPr>
            <a:r>
              <a:rPr lang="en-US" i="1" dirty="0"/>
              <a:t>&gt;&gt;&gt; B = array( [[2,0],</a:t>
            </a:r>
            <a:r>
              <a:rPr lang="zh-CN" altLang="en-US" i="1" dirty="0"/>
              <a:t> </a:t>
            </a:r>
            <a:r>
              <a:rPr lang="en-US" i="1" dirty="0"/>
              <a:t>[3,4]] 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A*B</a:t>
            </a:r>
            <a:r>
              <a:rPr lang="en-US" i="1" dirty="0"/>
              <a:t>                        # </a:t>
            </a:r>
            <a:r>
              <a:rPr lang="zh-CN" altLang="en-US" i="1" dirty="0"/>
              <a:t>矩阵对应元素乘积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array([[2, 0],</a:t>
            </a:r>
            <a:r>
              <a:rPr lang="zh-CN" altLang="en-US" i="1" dirty="0"/>
              <a:t> </a:t>
            </a:r>
            <a:r>
              <a:rPr lang="en-US" i="1" dirty="0"/>
              <a:t>[0, 4]])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dot(A,B)</a:t>
            </a:r>
            <a:r>
              <a:rPr lang="en-US" i="1" dirty="0"/>
              <a:t>                # </a:t>
            </a:r>
            <a:r>
              <a:rPr lang="zh-CN" altLang="en-US" i="1" dirty="0"/>
              <a:t>矩阵乘积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array([[5, 4],</a:t>
            </a:r>
            <a:r>
              <a:rPr lang="zh-CN" altLang="en-US" i="1" dirty="0"/>
              <a:t> </a:t>
            </a:r>
            <a:r>
              <a:rPr lang="en-US" i="1" dirty="0"/>
              <a:t>[3, 4]]) 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还有一些操作符，例如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，是用来更改现有的数组，而不是创建一个新的数组。</a:t>
            </a:r>
          </a:p>
          <a:p>
            <a:pPr>
              <a:buNone/>
            </a:pPr>
            <a:r>
              <a:rPr lang="en-US" i="1" dirty="0"/>
              <a:t>&gt;&gt;&gt; a = ones((2,3), </a:t>
            </a:r>
            <a:r>
              <a:rPr lang="en-US" i="1" dirty="0" err="1"/>
              <a:t>dtype</a:t>
            </a:r>
            <a:r>
              <a:rPr lang="en-US" i="1" dirty="0"/>
              <a:t>=</a:t>
            </a:r>
            <a:r>
              <a:rPr lang="en-US" i="1" dirty="0" err="1"/>
              <a:t>int</a:t>
            </a:r>
            <a:r>
              <a:rPr lang="en-US" i="1" dirty="0"/>
              <a:t>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b = </a:t>
            </a:r>
            <a:r>
              <a:rPr lang="en-US" i="1" dirty="0" err="1"/>
              <a:t>random.random</a:t>
            </a:r>
            <a:r>
              <a:rPr lang="en-US" i="1" dirty="0"/>
              <a:t>((2,3))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 *= 3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a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array([[3, 3, 3],</a:t>
            </a:r>
            <a:r>
              <a:rPr lang="zh-CN" altLang="en-US" i="1" dirty="0"/>
              <a:t> </a:t>
            </a:r>
            <a:r>
              <a:rPr lang="en-US" i="1" dirty="0"/>
              <a:t>[3, 3, 3]])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b += 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685800" y="1219200"/>
            <a:ext cx="3795713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教学目标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了解数据分析技术的概念和特点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了解其原理、算法、应用场景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对数据分析算法体系有一个初步理解</a:t>
            </a:r>
            <a:endParaRPr lang="zh-CN" altLang="en-US" dirty="0">
              <a:solidFill>
                <a:srgbClr val="002060"/>
              </a:solidFill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b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array([[ 3.69092703,  3.8324276 ,  3.0114541 ],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[ 3.18679111,  3.3039349 ,  3.37600289]])</a:t>
            </a:r>
            <a:endParaRPr lang="zh-CN" altLang="en-US" dirty="0"/>
          </a:p>
          <a:p>
            <a:pPr marL="0" indent="0">
              <a:buNone/>
            </a:pPr>
            <a:r>
              <a:rPr lang="en-US" dirty="0"/>
              <a:t>&gt;&gt;&gt; a = ones((2,3), </a:t>
            </a:r>
            <a:r>
              <a:rPr lang="en-US" dirty="0" err="1"/>
              <a:t>dtype</a:t>
            </a:r>
            <a:r>
              <a:rPr lang="en-US" dirty="0"/>
              <a:t>=float)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>
                <a:solidFill>
                  <a:srgbClr val="FF0000"/>
                </a:solidFill>
              </a:rPr>
              <a:t>a += b</a:t>
            </a:r>
          </a:p>
          <a:p>
            <a:pPr marL="0" indent="0">
              <a:buNone/>
            </a:pPr>
            <a:r>
              <a:rPr lang="en-US" dirty="0"/>
              <a:t>&gt;&gt;&gt; a</a:t>
            </a:r>
          </a:p>
          <a:p>
            <a:pPr marL="0" indent="0">
              <a:buNone/>
            </a:pPr>
            <a:r>
              <a:rPr lang="en-US" dirty="0"/>
              <a:t>array([[4.40469653, 4.14510416, 4.02749039],</a:t>
            </a:r>
          </a:p>
          <a:p>
            <a:pPr marL="0" indent="0">
              <a:buNone/>
            </a:pPr>
            <a:r>
              <a:rPr lang="en-US" dirty="0"/>
              <a:t>       [4.16585757, 4.34412764, 4.05941188]])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当多种类型数组进行计算时，结果得到的数组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通常采用更精确的值，这种行为叫做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upcast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/>
              <a:t>&gt;&gt;&gt; a = ones(3, </a:t>
            </a:r>
            <a:r>
              <a:rPr lang="en-US" i="1" dirty="0" err="1"/>
              <a:t>dtype</a:t>
            </a:r>
            <a:r>
              <a:rPr lang="en-US" i="1" dirty="0"/>
              <a:t>=int32)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b = </a:t>
            </a:r>
            <a:r>
              <a:rPr lang="en-US" i="1" dirty="0" err="1"/>
              <a:t>linspace</a:t>
            </a:r>
            <a:r>
              <a:rPr lang="en-US" i="1" dirty="0"/>
              <a:t>(0,pi,3)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b.dtype.name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'float64'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c = </a:t>
            </a:r>
            <a:r>
              <a:rPr lang="en-US" i="1" dirty="0" err="1">
                <a:solidFill>
                  <a:srgbClr val="FF0000"/>
                </a:solidFill>
              </a:rPr>
              <a:t>a+b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c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array([ 1., 2.57079633, 4.14159265])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23862" y="12192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在处理数组时，需要将数据拷贝到新的数组中。通常来说，有三种处理情况。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、完全不拷贝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在这种情况中，可以简单地对数组进行赋值，而不需要拷贝数组对象的数据。</a:t>
            </a:r>
          </a:p>
          <a:p>
            <a:pPr>
              <a:buNone/>
            </a:pPr>
            <a:r>
              <a:rPr lang="en-US" sz="2800" i="1" dirty="0"/>
              <a:t>&gt;&gt;&gt; a = </a:t>
            </a:r>
            <a:r>
              <a:rPr lang="en-US" sz="2800" i="1" dirty="0" err="1"/>
              <a:t>arange</a:t>
            </a:r>
            <a:r>
              <a:rPr lang="en-US" sz="2800" i="1" dirty="0"/>
              <a:t>(12)</a:t>
            </a:r>
            <a:endParaRPr lang="zh-CN" altLang="en-US" sz="2800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>
                <a:solidFill>
                  <a:srgbClr val="FF0000"/>
                </a:solidFill>
              </a:rPr>
              <a:t>b = a </a:t>
            </a:r>
            <a:r>
              <a:rPr lang="en-US" sz="2800" i="1" dirty="0"/>
              <a:t>         # </a:t>
            </a:r>
            <a:r>
              <a:rPr lang="zh-CN" altLang="en-US" sz="2800" i="1" dirty="0"/>
              <a:t>没有创建新的</a:t>
            </a:r>
            <a:r>
              <a:rPr lang="en-US" sz="2800" i="1" dirty="0"/>
              <a:t>object</a:t>
            </a:r>
            <a:endParaRPr lang="zh-CN" altLang="en-US" sz="2800" dirty="0"/>
          </a:p>
          <a:p>
            <a:pPr>
              <a:buNone/>
            </a:pPr>
            <a:r>
              <a:rPr lang="en-US" sz="2800" i="1" dirty="0"/>
              <a:t>&gt;&gt;&gt; b is a         # a</a:t>
            </a:r>
            <a:r>
              <a:rPr lang="zh-CN" altLang="en-US" sz="2800" i="1" dirty="0"/>
              <a:t>和</a:t>
            </a:r>
            <a:r>
              <a:rPr lang="en-US" sz="2800" i="1" dirty="0"/>
              <a:t>b</a:t>
            </a:r>
            <a:r>
              <a:rPr lang="zh-CN" altLang="en-US" sz="2800" i="1" dirty="0"/>
              <a:t>是相同</a:t>
            </a:r>
            <a:r>
              <a:rPr lang="en-US" sz="2800" i="1" dirty="0"/>
              <a:t>object</a:t>
            </a:r>
            <a:r>
              <a:rPr lang="zh-CN" altLang="en-US" sz="2800" i="1" dirty="0"/>
              <a:t>的两个名字</a:t>
            </a:r>
            <a:endParaRPr lang="en-US" altLang="zh-CN" sz="2800" i="1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>
                <a:solidFill>
                  <a:srgbClr val="FF0000"/>
                </a:solidFill>
              </a:rPr>
              <a:t>b.shape</a:t>
            </a:r>
            <a:r>
              <a:rPr lang="en-US" sz="2800" i="1" dirty="0">
                <a:solidFill>
                  <a:srgbClr val="FF0000"/>
                </a:solidFill>
              </a:rPr>
              <a:t> = 3,4    </a:t>
            </a:r>
            <a:r>
              <a:rPr lang="en-US" sz="1800" i="1" dirty="0"/>
              <a:t># b</a:t>
            </a:r>
            <a:r>
              <a:rPr lang="zh-CN" altLang="en-US" sz="1800" i="1" dirty="0"/>
              <a:t>的形状改变后，</a:t>
            </a:r>
            <a:r>
              <a:rPr lang="en-US" sz="1800" i="1" dirty="0"/>
              <a:t>a</a:t>
            </a:r>
            <a:r>
              <a:rPr lang="zh-CN" altLang="en-US" sz="1800" i="1" dirty="0"/>
              <a:t>的形状也跟着改变</a:t>
            </a:r>
            <a:endParaRPr lang="zh-CN" altLang="en-US" sz="1800" dirty="0"/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/>
              <a:t>a.shape</a:t>
            </a:r>
            <a:endParaRPr lang="zh-CN" altLang="en-US" sz="2800" dirty="0"/>
          </a:p>
          <a:p>
            <a:pPr>
              <a:buNone/>
            </a:pPr>
            <a:r>
              <a:rPr lang="en-US" sz="2800" i="1" dirty="0"/>
              <a:t>(3, 4) </a:t>
            </a:r>
            <a:endParaRPr lang="zh-CN" altLang="en-US" sz="280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10.1.6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复制和视图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295400"/>
            <a:ext cx="8415338" cy="45481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在这种情况中，不同的数组对象可以共同分享一组数据。视图方法可以构建一个新的数组对象，并指向同一组数据，这称为浅复制。</a:t>
            </a: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c = </a:t>
            </a:r>
            <a:r>
              <a:rPr lang="en-US" i="1" dirty="0" err="1">
                <a:solidFill>
                  <a:srgbClr val="FF0000"/>
                </a:solidFill>
              </a:rPr>
              <a:t>a.view</a:t>
            </a:r>
            <a:r>
              <a:rPr lang="en-US" i="1" dirty="0">
                <a:solidFill>
                  <a:srgbClr val="FF0000"/>
                </a:solidFill>
              </a:rPr>
              <a:t>()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c is a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False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>
                <a:solidFill>
                  <a:srgbClr val="FF0000"/>
                </a:solidFill>
              </a:rPr>
              <a:t>c.base</a:t>
            </a:r>
            <a:r>
              <a:rPr lang="en-US" i="1" dirty="0">
                <a:solidFill>
                  <a:srgbClr val="FF0000"/>
                </a:solidFill>
              </a:rPr>
              <a:t> is a            </a:t>
            </a:r>
            <a:r>
              <a:rPr lang="en-US" i="1" dirty="0"/>
              <a:t># c</a:t>
            </a:r>
            <a:r>
              <a:rPr lang="zh-CN" altLang="en-US" i="1" dirty="0"/>
              <a:t>是数据</a:t>
            </a:r>
            <a:r>
              <a:rPr lang="en-US" i="1" dirty="0"/>
              <a:t>a</a:t>
            </a:r>
            <a:r>
              <a:rPr lang="zh-CN" altLang="en-US" i="1" dirty="0"/>
              <a:t>的一个视图</a:t>
            </a:r>
            <a:endParaRPr lang="en-US" altLang="zh-CN" i="1" dirty="0"/>
          </a:p>
          <a:p>
            <a:pPr>
              <a:buNone/>
            </a:pPr>
            <a:r>
              <a:rPr lang="en-US" i="1" dirty="0"/>
              <a:t>True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2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、视图和浅复制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/>
              <a:t>c.shape</a:t>
            </a:r>
            <a:r>
              <a:rPr lang="en-US" i="1" dirty="0"/>
              <a:t> = 2,6                 # a</a:t>
            </a:r>
            <a:r>
              <a:rPr lang="zh-CN" altLang="en-US" i="1" dirty="0"/>
              <a:t>的形状不会改变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/>
              <a:t>a.shape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(3, 4)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c[0,4] = 1234                 # a</a:t>
            </a:r>
            <a:r>
              <a:rPr lang="zh-CN" altLang="en-US" i="1" dirty="0"/>
              <a:t>的数据会改变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a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   0,    1,    2,    3],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[</a:t>
            </a:r>
            <a:r>
              <a:rPr lang="en-US" i="1" dirty="0">
                <a:solidFill>
                  <a:srgbClr val="FF0000"/>
                </a:solidFill>
              </a:rPr>
              <a:t>1234</a:t>
            </a:r>
            <a:r>
              <a:rPr lang="en-US" i="1" dirty="0"/>
              <a:t>,    5,    6,    7],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[   8,    9,   10,   11]])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1963" y="1295400"/>
            <a:ext cx="8415338" cy="454818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在深复制下，完全复制数组以及它的数据，创建一个新的数组，而不是分享共同的数据。</a:t>
            </a: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d = </a:t>
            </a:r>
            <a:r>
              <a:rPr lang="en-US" i="1" dirty="0" err="1">
                <a:solidFill>
                  <a:srgbClr val="FF0000"/>
                </a:solidFill>
              </a:rPr>
              <a:t>a.copy</a:t>
            </a:r>
            <a:r>
              <a:rPr lang="en-US" i="1" dirty="0">
                <a:solidFill>
                  <a:srgbClr val="FF0000"/>
                </a:solidFill>
              </a:rPr>
              <a:t>()          </a:t>
            </a:r>
            <a:r>
              <a:rPr lang="en-US" i="1" dirty="0"/>
              <a:t># </a:t>
            </a:r>
            <a:r>
              <a:rPr lang="zh-CN" altLang="en-US" i="1" dirty="0"/>
              <a:t>创建了一个新的数组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created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d is a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False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33751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3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、深复制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295400"/>
            <a:ext cx="8415338" cy="45481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/>
              <a:t>d.base</a:t>
            </a:r>
            <a:r>
              <a:rPr lang="en-US" i="1" dirty="0"/>
              <a:t> is a             # d</a:t>
            </a:r>
            <a:r>
              <a:rPr lang="zh-CN" altLang="en-US" i="1" dirty="0"/>
              <a:t>和</a:t>
            </a:r>
            <a:r>
              <a:rPr lang="en-US" i="1" dirty="0"/>
              <a:t>a</a:t>
            </a:r>
            <a:r>
              <a:rPr lang="zh-CN" altLang="en-US" i="1" dirty="0"/>
              <a:t>不分享任何数据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False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d[0,0] = 9999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a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   0,   10,   10,    3],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[1234,   10,   10,    7],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   [   8,   10,   10,   11]])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401478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工具包的数据结构可以按轴自动地或显式地对齐数据。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的这种特性可以防止许多由数据未对齐而导致的常见错误。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还可以集成其他功能，例如时间序列功能。这使得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既能处理按照时间序列排列的数据，也能处理非时间序列排列的数据。</a:t>
            </a:r>
            <a:endParaRPr lang="en-US" altLang="zh-CN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 Pandas</a:t>
            </a:r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b="1" dirty="0"/>
            </a:br>
            <a:endParaRPr lang="zh-CN" altLang="en-US" sz="9600" b="1" dirty="0">
              <a:solidFill>
                <a:srgbClr val="002060"/>
              </a:solidFill>
              <a:latin typeface="Calibri" pitchFamily="34" charset="0"/>
              <a:ea typeface="宋体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Pandas</a:t>
            </a:r>
            <a:r>
              <a:rPr lang="zh-CN" altLang="en-US" dirty="0"/>
              <a:t>时，可以采用两种方式导入工具包：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 from pandas import Series, DataFrame</a:t>
            </a:r>
            <a:endParaRPr lang="zh-CN" altLang="en-US" dirty="0">
              <a:solidFill>
                <a:srgbClr val="FF0000"/>
              </a:solidFill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>
                <a:solidFill>
                  <a:srgbClr val="FF0000"/>
                </a:solidFill>
              </a:rPr>
              <a:t>import pandas as pd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通常来说，但我们在一段代码中看到</a:t>
            </a:r>
            <a:r>
              <a:rPr lang="en-US" dirty="0"/>
              <a:t>pd</a:t>
            </a:r>
            <a:r>
              <a:rPr lang="zh-CN" altLang="en-US" dirty="0"/>
              <a:t>这一关键字时，就要考虑使用了</a:t>
            </a:r>
            <a:r>
              <a:rPr lang="en-US" dirty="0"/>
              <a:t>Pandas</a:t>
            </a:r>
            <a:r>
              <a:rPr lang="zh-CN" altLang="en-US" dirty="0"/>
              <a:t>这个工具包。</a:t>
            </a:r>
            <a:endParaRPr lang="en-US" altLang="zh-CN" dirty="0"/>
          </a:p>
          <a:p>
            <a:r>
              <a:rPr lang="zh-CN" altLang="en-US" dirty="0"/>
              <a:t>要使用</a:t>
            </a:r>
            <a:r>
              <a:rPr lang="en-US" dirty="0"/>
              <a:t>Pandas</a:t>
            </a:r>
            <a:r>
              <a:rPr lang="zh-CN" altLang="en-US" dirty="0"/>
              <a:t>，首先需要掌握它的两个主要数据结构</a:t>
            </a:r>
            <a:r>
              <a:rPr lang="en-US" dirty="0"/>
              <a:t>Series</a:t>
            </a:r>
            <a:r>
              <a:rPr lang="zh-CN" altLang="en-US" dirty="0"/>
              <a:t>和</a:t>
            </a:r>
            <a:r>
              <a:rPr lang="en-US" dirty="0"/>
              <a:t>DataFrame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类似于一维数组，它由一组数据以及对应的数据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标签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索引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）组成。通常来说，仅由一组数据就可以产生最基本的</a:t>
            </a: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200"/>
              </a:lnSpc>
            </a:pP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的字符串由两部分组成：左边是字符串的索引，右边是字符串的值。如果我们没有指定数据索引，</a:t>
            </a: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就会自动地创建一个从</a:t>
            </a: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为数据的长度）的整型索引。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10.2.1 Series 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471613"/>
            <a:ext cx="9143999" cy="5386387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zh-CN" altLang="en-US" dirty="0"/>
              <a:t>的主要对象是同种元素的多维数组。在多维数组中，所有的元素都是一种类型的元素表格，且通过一个正整数下标进行索引。</a:t>
            </a:r>
            <a:endParaRPr lang="en-US" altLang="zh-CN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10.1 </a:t>
            </a:r>
            <a:r>
              <a:rPr lang="en-US" altLang="en-US" sz="4000" b="1" dirty="0" err="1">
                <a:solidFill>
                  <a:srgbClr val="00206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Numpy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工具包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" y="1143000"/>
            <a:ext cx="9143999" cy="5386387"/>
          </a:xfrm>
        </p:spPr>
        <p:txBody>
          <a:bodyPr/>
          <a:lstStyle/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obj = </a:t>
            </a:r>
            <a:r>
              <a:rPr lang="en-US" altLang="zh-CN" sz="2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pd.Series</a:t>
            </a: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([4, 7, -5, 3])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obj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0    4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1    7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   -5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Aft>
                <a:spcPts val="800"/>
              </a:spcAft>
              <a:buNone/>
            </a:pP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3    3</a:t>
            </a:r>
            <a:endParaRPr lang="zh-CN" altLang="zh-CN" sz="24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dtype</a:t>
            </a:r>
            <a:r>
              <a:rPr lang="en-US" altLang="zh-CN" sz="24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int64</a:t>
            </a:r>
          </a:p>
          <a:p>
            <a:pPr marL="0" indent="0">
              <a:lnSpc>
                <a:spcPts val="2000"/>
              </a:lnSpc>
              <a:buNone/>
            </a:pPr>
            <a:endParaRPr lang="en-US" altLang="zh-CN" sz="2400" dirty="0"/>
          </a:p>
          <a:p>
            <a:r>
              <a:rPr lang="zh-CN" altLang="en-US" sz="2400" dirty="0"/>
              <a:t>可以使用</a:t>
            </a:r>
            <a:r>
              <a:rPr lang="en-US" altLang="en-US" sz="2400" dirty="0"/>
              <a:t>values</a:t>
            </a:r>
            <a:r>
              <a:rPr lang="zh-CN" altLang="en-US" sz="2400" dirty="0"/>
              <a:t>和</a:t>
            </a:r>
            <a:r>
              <a:rPr lang="en-US" altLang="en-US" sz="2400" dirty="0"/>
              <a:t>index</a:t>
            </a:r>
            <a:r>
              <a:rPr lang="zh-CN" altLang="en-US" sz="2400" dirty="0"/>
              <a:t>这两个属性获取数组的值和索引对象：</a:t>
            </a:r>
          </a:p>
          <a:p>
            <a:pPr>
              <a:buNone/>
            </a:pPr>
            <a:r>
              <a:rPr lang="en-US" sz="2400" i="1" dirty="0"/>
              <a:t>    &gt;&gt;&gt; </a:t>
            </a:r>
            <a:r>
              <a:rPr lang="en-US" sz="2400" i="1" dirty="0" err="1">
                <a:solidFill>
                  <a:srgbClr val="FF0000"/>
                </a:solidFill>
              </a:rPr>
              <a:t>obj.values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i="1" dirty="0"/>
              <a:t>    array([ 4,  7, -5,  3], </a:t>
            </a:r>
            <a:r>
              <a:rPr lang="en-US" sz="2400" i="1" dirty="0" err="1"/>
              <a:t>dtype</a:t>
            </a:r>
            <a:r>
              <a:rPr lang="en-US" sz="2400" i="1" dirty="0"/>
              <a:t>=int64)</a:t>
            </a:r>
            <a:endParaRPr lang="zh-CN" altLang="en-US" sz="2400" dirty="0"/>
          </a:p>
          <a:p>
            <a:pPr>
              <a:buNone/>
            </a:pPr>
            <a:r>
              <a:rPr lang="en-US" sz="2400" i="1" dirty="0"/>
              <a:t>    &gt;&gt;&gt; </a:t>
            </a:r>
            <a:r>
              <a:rPr lang="en-US" sz="2400" i="1" dirty="0" err="1">
                <a:solidFill>
                  <a:srgbClr val="FF0000"/>
                </a:solidFill>
              </a:rPr>
              <a:t>obj.index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i="1" dirty="0"/>
              <a:t>    Int64Index([0, 1, 2, 3], </a:t>
            </a:r>
            <a:r>
              <a:rPr lang="en-US" sz="2400" i="1" dirty="0" err="1"/>
              <a:t>dtype</a:t>
            </a:r>
            <a:r>
              <a:rPr lang="en-US" sz="2400" i="1" dirty="0"/>
              <a:t>='int64‘)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en-US" dirty="0"/>
              <a:t>Series</a:t>
            </a:r>
            <a:r>
              <a:rPr lang="zh-CN" altLang="en-US" dirty="0"/>
              <a:t>中，我们总是希望所有一个可以对各个数据点进行标记的索引：</a:t>
            </a:r>
          </a:p>
          <a:p>
            <a:pPr>
              <a:buNone/>
            </a:pPr>
            <a:r>
              <a:rPr lang="en-US" i="1" dirty="0"/>
              <a:t>    &gt;&gt;&gt; </a:t>
            </a:r>
            <a:r>
              <a:rPr lang="en-US" i="1" dirty="0">
                <a:solidFill>
                  <a:srgbClr val="FF0000"/>
                </a:solidFill>
              </a:rPr>
              <a:t>obj2 = </a:t>
            </a:r>
            <a:r>
              <a:rPr lang="en-US" i="1" dirty="0" err="1">
                <a:solidFill>
                  <a:srgbClr val="FF0000"/>
                </a:solidFill>
              </a:rPr>
              <a:t>pd.Series</a:t>
            </a:r>
            <a:r>
              <a:rPr lang="en-US" i="1" dirty="0">
                <a:solidFill>
                  <a:srgbClr val="FF0000"/>
                </a:solidFill>
              </a:rPr>
              <a:t>([4, 7, -5, 3], </a:t>
            </a:r>
            <a:r>
              <a:rPr lang="en-US" altLang="zh-CN" i="1" dirty="0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ndex=['d', 'b', 'a', 'c'])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    &gt;&gt;&gt; </a:t>
            </a:r>
            <a:r>
              <a:rPr lang="en-US" i="1" dirty="0">
                <a:solidFill>
                  <a:srgbClr val="FF0000"/>
                </a:solidFill>
              </a:rPr>
              <a:t>obj2.index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    </a:t>
            </a:r>
            <a:r>
              <a:rPr lang="en-US" altLang="zh-CN" i="1" dirty="0"/>
              <a:t>i</a:t>
            </a:r>
            <a:r>
              <a:rPr lang="en-US" i="1" dirty="0"/>
              <a:t>ndex([</a:t>
            </a:r>
            <a:r>
              <a:rPr lang="en-US" i="1" dirty="0" err="1"/>
              <a:t>u'd</a:t>
            </a:r>
            <a:r>
              <a:rPr lang="en-US" i="1" dirty="0"/>
              <a:t>', </a:t>
            </a:r>
            <a:r>
              <a:rPr lang="en-US" i="1" dirty="0" err="1"/>
              <a:t>u'b</a:t>
            </a:r>
            <a:r>
              <a:rPr lang="en-US" i="1" dirty="0"/>
              <a:t>', </a:t>
            </a:r>
            <a:r>
              <a:rPr lang="en-US" i="1" dirty="0" err="1"/>
              <a:t>u'a</a:t>
            </a:r>
            <a:r>
              <a:rPr lang="en-US" i="1" dirty="0"/>
              <a:t>', </a:t>
            </a:r>
            <a:r>
              <a:rPr lang="en-US" i="1" dirty="0" err="1"/>
              <a:t>u'c</a:t>
            </a:r>
            <a:r>
              <a:rPr lang="en-US" i="1" dirty="0"/>
              <a:t>'], </a:t>
            </a:r>
            <a:r>
              <a:rPr lang="en-US" i="1" dirty="0" err="1"/>
              <a:t>dtype</a:t>
            </a:r>
            <a:r>
              <a:rPr lang="en-US" i="1" dirty="0"/>
              <a:t>='object')</a:t>
            </a:r>
          </a:p>
          <a:p>
            <a:pPr>
              <a:buNone/>
            </a:pPr>
            <a:r>
              <a:rPr lang="en-US" altLang="zh-CN" i="1" dirty="0"/>
              <a:t>    </a:t>
            </a:r>
            <a:r>
              <a:rPr lang="en-US" i="1" dirty="0"/>
              <a:t>&gt;&gt;&gt; obj2['a']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</a:t>
            </a:r>
            <a:r>
              <a:rPr lang="en-US" altLang="zh-CN" i="1" dirty="0"/>
              <a:t>-5</a:t>
            </a:r>
            <a:endParaRPr lang="en-US" i="1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    &gt;&gt;&gt; obj2['d'] = 6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    &gt;&gt;&gt; obj2[['c', 'a', 'd']]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64787"/>
            <a:ext cx="4552381" cy="20952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319213"/>
            <a:ext cx="80010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是一种表格类型的数据结构，它含有一组有序的列。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每一列可以是不同类型的值（例如数值、字符串、布尔值等）。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既可以按行索引，也可以按列索引，因而可以被视为由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组成的字典。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与其他数据结构相比，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中对行操作和对列操作基本上是平衡的。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10.2.1 DataFrame 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19213"/>
            <a:ext cx="8305800" cy="5386387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的办法有很多种，其中最常用的办法就是直接传入一个字典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02000">
              <a:buFont typeface="Wingdings" pitchFamily="2" charset="2"/>
              <a:buChar char="Ø"/>
            </a:pPr>
            <a:r>
              <a:rPr lang="en-US" i="1" dirty="0"/>
              <a:t>data = {</a:t>
            </a:r>
            <a:r>
              <a:rPr lang="en-US" i="1" dirty="0">
                <a:solidFill>
                  <a:srgbClr val="FF0000"/>
                </a:solidFill>
              </a:rPr>
              <a:t>'state</a:t>
            </a:r>
            <a:r>
              <a:rPr lang="en-US" i="1" dirty="0"/>
              <a:t>':['Ohio', 'Ohio', 'Ohio', 'Nevada', 'Nevada'], </a:t>
            </a:r>
            <a:r>
              <a:rPr lang="en-US" i="1" dirty="0">
                <a:solidFill>
                  <a:srgbClr val="FF0000"/>
                </a:solidFill>
              </a:rPr>
              <a:t>'year</a:t>
            </a:r>
            <a:r>
              <a:rPr lang="en-US" i="1" dirty="0"/>
              <a:t>':[2000, 2001, 2002, 2001, 2002], </a:t>
            </a:r>
            <a:r>
              <a:rPr lang="en-US" i="1" dirty="0">
                <a:solidFill>
                  <a:srgbClr val="FF0000"/>
                </a:solidFill>
              </a:rPr>
              <a:t>'pop</a:t>
            </a:r>
            <a:r>
              <a:rPr lang="en-US" i="1" dirty="0"/>
              <a:t>':[1.5, 1.7, 3.6, 2.4, 2.9]}</a:t>
            </a:r>
          </a:p>
          <a:p>
            <a:pPr marL="702000">
              <a:buFont typeface="Wingdings" pitchFamily="2" charset="2"/>
              <a:buChar char="Ø"/>
            </a:pPr>
            <a:r>
              <a:rPr lang="en-US" i="1" dirty="0"/>
              <a:t>frame = </a:t>
            </a:r>
            <a:r>
              <a:rPr lang="en-US" i="1" dirty="0" err="1"/>
              <a:t>pd.DataFrame</a:t>
            </a:r>
            <a:r>
              <a:rPr lang="en-US" i="1" dirty="0"/>
              <a:t>(data)</a:t>
            </a:r>
            <a:endParaRPr lang="zh-CN" altLang="en-US" dirty="0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从而可以自动加上索引（跟</a:t>
            </a:r>
            <a:r>
              <a:rPr 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一样），且全部的列都会进行有序地排列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i="1" dirty="0"/>
              <a:t>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3752381" cy="3666667"/>
          </a:xfrm>
          <a:prstGeom prst="rect">
            <a:avLst/>
          </a:prstGeom>
        </p:spPr>
      </p:pic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en-US" altLang="en-US" sz="4000" b="1" ker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dirty="0"/>
              <a:t>当我们指定了列序列以后，</a:t>
            </a:r>
            <a:r>
              <a:rPr lang="en-US" dirty="0"/>
              <a:t>DataFrame</a:t>
            </a:r>
            <a:r>
              <a:rPr lang="zh-CN" altLang="en-US" dirty="0"/>
              <a:t>的列就会根据特定的顺序进行排列</a:t>
            </a:r>
            <a:endParaRPr lang="en-US" altLang="zh-CN" dirty="0"/>
          </a:p>
          <a:p>
            <a:pPr>
              <a:buNone/>
            </a:pPr>
            <a:r>
              <a:rPr lang="en-US" i="1" dirty="0"/>
              <a:t>    </a:t>
            </a:r>
            <a:r>
              <a:rPr lang="en-US" i="1" dirty="0" err="1"/>
              <a:t>pd.DataFrame</a:t>
            </a:r>
            <a:r>
              <a:rPr lang="en-US" i="1" dirty="0"/>
              <a:t>(data, columns=['year', 'state', 'pop'])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3038933"/>
            <a:ext cx="3733333" cy="3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5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3038933"/>
            <a:ext cx="3752381" cy="3666667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4038600" y="4495800"/>
            <a:ext cx="1066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auto">
          <a:xfrm>
            <a:off x="3352800" y="2286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en-US" altLang="en-US" sz="4000" b="1" ker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endParaRPr lang="zh-CN" altLang="en-US" sz="4000" b="1" kern="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zh-CN" altLang="en-US" dirty="0"/>
              <a:t>是由</a:t>
            </a:r>
            <a:r>
              <a:rPr lang="en-US" dirty="0" err="1"/>
              <a:t>DavidCournapeau</a:t>
            </a:r>
            <a:r>
              <a:rPr lang="en-US" dirty="0"/>
              <a:t> </a:t>
            </a:r>
            <a:r>
              <a:rPr lang="zh-CN" altLang="en-US" dirty="0"/>
              <a:t>在</a:t>
            </a:r>
            <a:r>
              <a:rPr lang="en-US" dirty="0"/>
              <a:t>2007 </a:t>
            </a:r>
            <a:r>
              <a:rPr lang="zh-CN" altLang="en-US" dirty="0"/>
              <a:t>年发起的项目，是一种基于</a:t>
            </a:r>
            <a:r>
              <a:rPr lang="en-US" dirty="0"/>
              <a:t>python</a:t>
            </a:r>
            <a:r>
              <a:rPr lang="zh-CN" altLang="en-US" dirty="0"/>
              <a:t>的机器学习模块。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zh-CN" altLang="en-US" dirty="0"/>
              <a:t>库已经实现了几乎所有常用的机器学习算法</a:t>
            </a: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10.3 </a:t>
            </a:r>
            <a:r>
              <a:rPr lang="en-US" alt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10.3 </a:t>
            </a:r>
            <a:r>
              <a:rPr lang="en-US" alt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工具包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8555365" cy="5334000"/>
          </a:xfrm>
        </p:spPr>
      </p:pic>
    </p:spTree>
    <p:extLst>
      <p:ext uri="{BB962C8B-B14F-4D97-AF65-F5344CB8AC3E}">
        <p14:creationId xmlns:p14="http://schemas.microsoft.com/office/powerpoint/2010/main" val="2430042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1319213"/>
            <a:ext cx="9143999" cy="538638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决策树是直观运用概率分析的一种图解法。由于这种决策分支画成图形很像一棵树的枝干，故称决策树。决策树代表一类算法，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是其中比较典型的一种算法。</a:t>
            </a:r>
            <a:r>
              <a:rPr 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C4.5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算法采用熵来选择属性，以构成决策分支；并采用后剪枝以抑制不必要的决策分支的生长。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pydotplus</a:t>
            </a:r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python-</a:t>
            </a:r>
            <a:r>
              <a:rPr lang="en-US" dirty="0" err="1"/>
              <a:t>graphviz</a:t>
            </a:r>
            <a:endParaRPr lang="en-US" dirty="0"/>
          </a:p>
          <a:p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775775"/>
                  </p:ext>
                </p:extLst>
              </p:nvPr>
            </p:nvGraphicFramePr>
            <p:xfrm>
              <a:off x="152400" y="1143000"/>
              <a:ext cx="8763000" cy="541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0588">
                      <a:extLst>
                        <a:ext uri="{9D8B030D-6E8A-4147-A177-3AD203B41FA5}">
                          <a16:colId xmlns:a16="http://schemas.microsoft.com/office/drawing/2014/main" val="1747510951"/>
                        </a:ext>
                      </a:extLst>
                    </a:gridCol>
                    <a:gridCol w="7472412">
                      <a:extLst>
                        <a:ext uri="{9D8B030D-6E8A-4147-A177-3AD203B41FA5}">
                          <a16:colId xmlns:a16="http://schemas.microsoft.com/office/drawing/2014/main" val="4052417549"/>
                        </a:ext>
                      </a:extLst>
                    </a:gridCol>
                  </a:tblGrid>
                  <a:tr h="5082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描述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51804160"/>
                      </a:ext>
                    </a:extLst>
                  </a:tr>
                  <a:tr h="5160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ndim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该属性表示数组轴的个数。而在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python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语言中，轴的个数被称作秩。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6735229"/>
                      </a:ext>
                    </a:extLst>
                  </a:tr>
                  <a:tr h="1056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shape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该属性表示数组的维度，用来表示一个数组中各个维度上的大小。例如，对于一个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行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列的矩阵，该属性的值为</a:t>
                          </a:r>
                          <a14:m>
                            <m:oMath xmlns:m="http://schemas.openxmlformats.org/officeDocument/2006/math"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3043336"/>
                      </a:ext>
                    </a:extLst>
                  </a:tr>
                  <a:tr h="5160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该属性表示数组元素的总个数，它等于属性中每个维度上元素个数的乘积。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4763318"/>
                      </a:ext>
                    </a:extLst>
                  </a:tr>
                  <a:tr h="1056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dtype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该属性表示数组中的元素类型，可以通过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dtype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来指定使用哪一种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Python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类型。另外，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NumPy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也提供类似的数据类型表示方法。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0876514"/>
                      </a:ext>
                    </a:extLst>
                  </a:tr>
                  <a:tr h="16046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该属性表示数组每个元素的字节大小。例如，当一个元素的类型为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float64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时，数组</a:t>
                          </a:r>
                          <a:r>
                            <a:rPr lang="en-US" sz="2000" dirty="0" err="1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的属性值即为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。又例如，当一个元素类型为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complex32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时，数组</a:t>
                          </a:r>
                          <a:r>
                            <a:rPr lang="en-US" sz="2000" dirty="0" err="1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的属性值为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7268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775775"/>
                  </p:ext>
                </p:extLst>
              </p:nvPr>
            </p:nvGraphicFramePr>
            <p:xfrm>
              <a:off x="152400" y="1143000"/>
              <a:ext cx="8763000" cy="541546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0588">
                      <a:extLst>
                        <a:ext uri="{9D8B030D-6E8A-4147-A177-3AD203B41FA5}">
                          <a16:colId xmlns:a16="http://schemas.microsoft.com/office/drawing/2014/main" val="1747510951"/>
                        </a:ext>
                      </a:extLst>
                    </a:gridCol>
                    <a:gridCol w="7472412">
                      <a:extLst>
                        <a:ext uri="{9D8B030D-6E8A-4147-A177-3AD203B41FA5}">
                          <a16:colId xmlns:a16="http://schemas.microsoft.com/office/drawing/2014/main" val="4052417549"/>
                        </a:ext>
                      </a:extLst>
                    </a:gridCol>
                  </a:tblGrid>
                  <a:tr h="50826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属性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描述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51804160"/>
                      </a:ext>
                    </a:extLst>
                  </a:tr>
                  <a:tr h="51600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ndim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该属性表示数组轴的个数。而在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python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语言中，轴的个数被称作秩。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06735229"/>
                      </a:ext>
                    </a:extLst>
                  </a:tr>
                  <a:tr h="1056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shape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7455" t="-101724" r="-326" b="-31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3043336"/>
                      </a:ext>
                    </a:extLst>
                  </a:tr>
                  <a:tr h="6736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该属性表示数组元素的总个数，它等于属性中每个维度上元素个数的乘积。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94763318"/>
                      </a:ext>
                    </a:extLst>
                  </a:tr>
                  <a:tr h="105644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dtype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该属性表示数组中的元素类型，可以通过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dtype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来指定使用哪一种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Python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类型。另外，</a:t>
                          </a: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NumPy</a:t>
                          </a:r>
                          <a:r>
                            <a:rPr lang="zh-CN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也提供类似的数据类型表示方法。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0876514"/>
                      </a:ext>
                    </a:extLst>
                  </a:tr>
                  <a:tr h="160463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endParaRPr lang="en-US" sz="28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该属性表示数组每个元素的字节大小。例如，当一个元素的类型为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float64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时，数组</a:t>
                          </a:r>
                          <a:r>
                            <a:rPr lang="en-US" sz="2000" dirty="0" err="1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的属性值即为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。又例如，当一个元素类型为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complex32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时，数组</a:t>
                          </a:r>
                          <a:r>
                            <a:rPr lang="en-US" sz="2000" dirty="0" err="1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itemsize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的属性值为</a:t>
                          </a:r>
                          <a:r>
                            <a:rPr lang="en-US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sz="20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en-US" sz="28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7268117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150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个样本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个特征值：花萼长度、花萼宽度、花瓣长度、花瓣宽度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目标值分别表示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Setosa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Versicolour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Iris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Virginica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lvl="1" algn="l" eaLnBrk="1" hangingPunct="1"/>
            <a: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鸢尾花数据集</a:t>
            </a:r>
            <a:br>
              <a:rPr lang="zh-CN" alt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zh-CN" alt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" y="3732291"/>
            <a:ext cx="3974544" cy="2965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41" y="3649301"/>
            <a:ext cx="48472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0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criterion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splitter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="best",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=2,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solidFill>
                  <a:srgbClr val="3F21F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max_leaf_nodes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min_impurity_decrease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=0.,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min_impurity_split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class_weight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=None,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presort=False)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原型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tree</a:t>
            </a: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sklearn.metrics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sklearn.model_selection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pydotplus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载入支持库</a:t>
            </a:r>
          </a:p>
        </p:txBody>
      </p:sp>
    </p:spTree>
    <p:extLst>
      <p:ext uri="{BB962C8B-B14F-4D97-AF65-F5344CB8AC3E}">
        <p14:creationId xmlns:p14="http://schemas.microsoft.com/office/powerpoint/2010/main" val="2378706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iris=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load_iris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特征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iris.data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分类标签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iris_label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随机数据集划分，为了验证算法的正确性，需要将数据分成训练数据和测试数据</a:t>
            </a:r>
          </a:p>
          <a:p>
            <a:pPr marL="0" indent="0">
              <a:buNone/>
            </a:pP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X_train,X_test,Y_train,Y_test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train_test_split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iris_feature,iris_label,test_size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=0.3,random_state=30)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准备数据</a:t>
            </a:r>
          </a:p>
        </p:txBody>
      </p:sp>
    </p:spTree>
    <p:extLst>
      <p:ext uri="{BB962C8B-B14F-4D97-AF65-F5344CB8AC3E}">
        <p14:creationId xmlns:p14="http://schemas.microsoft.com/office/powerpoint/2010/main" val="778422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生成决策树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tree.DecisionTreeClassifier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训练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clf.fit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X_train,Y_train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预测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predict=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clf.predict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X_test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训练与测试</a:t>
            </a:r>
          </a:p>
        </p:txBody>
      </p:sp>
    </p:spTree>
    <p:extLst>
      <p:ext uri="{BB962C8B-B14F-4D97-AF65-F5344CB8AC3E}">
        <p14:creationId xmlns:p14="http://schemas.microsoft.com/office/powerpoint/2010/main" val="3300309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查看测试数据的预测值与真实值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print(predict)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获得预测准确率，本例是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96.67%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accuracy_score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predict,Y_test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统计结果</a:t>
            </a:r>
          </a:p>
        </p:txBody>
      </p:sp>
    </p:spTree>
    <p:extLst>
      <p:ext uri="{BB962C8B-B14F-4D97-AF65-F5344CB8AC3E}">
        <p14:creationId xmlns:p14="http://schemas.microsoft.com/office/powerpoint/2010/main" val="236292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输出结果图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tree.</a:t>
            </a:r>
            <a:r>
              <a:rPr lang="en-US" altLang="zh-CN" sz="2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export_graphviz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out_file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=None,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iris.feature_names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class_names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iris.target_names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filled=True, rounded=True,  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special_characters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=True)</a:t>
            </a:r>
          </a:p>
          <a:p>
            <a:pPr marL="0" indent="0"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graph =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pydotplus.graph_from_dot_data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dot_data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graph.write_pdf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("irisresult.pdf")</a:t>
            </a:r>
          </a:p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l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输出决策树图</a:t>
            </a:r>
          </a:p>
        </p:txBody>
      </p:sp>
    </p:spTree>
    <p:extLst>
      <p:ext uri="{BB962C8B-B14F-4D97-AF65-F5344CB8AC3E}">
        <p14:creationId xmlns:p14="http://schemas.microsoft.com/office/powerpoint/2010/main" val="323274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/>
          <a:lstStyle/>
          <a:p>
            <a:pPr marL="702000">
              <a:buNone/>
            </a:pPr>
            <a:endParaRPr lang="zh-CN" altLang="en-US" dirty="0"/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33528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lvl="1" algn="r" eaLnBrk="1" hangingPunct="1"/>
            <a:r>
              <a:rPr lang="zh-CN" altLang="en-US" sz="4000" b="1" kern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决策树图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352"/>
            <a:ext cx="5646762" cy="68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1143000"/>
            <a:ext cx="8382000" cy="538638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通过下面的例子来具体说明上述属性：</a:t>
            </a: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from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 import *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 = </a:t>
            </a:r>
            <a:r>
              <a:rPr lang="en-US" i="1" dirty="0" err="1">
                <a:solidFill>
                  <a:srgbClr val="FF0000"/>
                </a:solidFill>
              </a:rPr>
              <a:t>arange</a:t>
            </a:r>
            <a:r>
              <a:rPr lang="en-US" i="1" dirty="0">
                <a:solidFill>
                  <a:srgbClr val="FF0000"/>
                </a:solidFill>
              </a:rPr>
              <a:t>(15).reshape(3, 5)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7045891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1066800"/>
            <a:ext cx="8001000" cy="5386387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reshape(3, 5)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是一个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列的二维数组，</a:t>
            </a:r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(15)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表示允许取值的范围从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a.shape</a:t>
            </a:r>
            <a:endParaRPr lang="en-US" sz="28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(3, 5)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800" dirty="0" err="1">
                <a:latin typeface="Times New Roman" pitchFamily="18" charset="0"/>
                <a:cs typeface="Times New Roman" pitchFamily="18" charset="0"/>
              </a:rPr>
              <a:t>a.shape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含有行和列的数量。上述的结果显示，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是一个含有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列的二维数组，这与数组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的定义是完全一致的。</a:t>
            </a:r>
          </a:p>
          <a:p>
            <a:pPr>
              <a:buNone/>
            </a:pPr>
            <a:r>
              <a:rPr lang="en-US" sz="2800" i="1" dirty="0"/>
              <a:t>&gt;&gt;&gt; </a:t>
            </a:r>
            <a:r>
              <a:rPr lang="en-US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a.ndim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a.ndim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表示数组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的维数，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是一个二维数组。</a:t>
            </a:r>
          </a:p>
          <a:p>
            <a:pPr>
              <a:buNone/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19200"/>
            <a:ext cx="8382000" cy="5386387"/>
          </a:xfrm>
        </p:spPr>
        <p:txBody>
          <a:bodyPr/>
          <a:lstStyle/>
          <a:p>
            <a:pPr>
              <a:buNone/>
            </a:pPr>
            <a:r>
              <a:rPr lang="en-US" i="1" dirty="0">
                <a:cs typeface="Times New Roman" pitchFamily="18" charset="0"/>
              </a:rPr>
              <a:t>&gt;&gt;&gt; 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a.dtype.name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>
                <a:cs typeface="Times New Roman" pitchFamily="18" charset="0"/>
              </a:rPr>
              <a:t>'int32‘</a:t>
            </a:r>
          </a:p>
          <a:p>
            <a:pPr>
              <a:buNone/>
            </a:pPr>
            <a:r>
              <a:rPr lang="en-US" i="1" dirty="0">
                <a:cs typeface="Times New Roman" pitchFamily="18" charset="0"/>
              </a:rPr>
              <a:t>&gt;&gt;&gt; 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a.itemsize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>
                <a:cs typeface="Times New Roman" pitchFamily="18" charset="0"/>
              </a:rPr>
              <a:t>4</a:t>
            </a:r>
            <a:endParaRPr lang="zh-CN" altLang="en-US" dirty="0">
              <a:cs typeface="Times New Roman" pitchFamily="18" charset="0"/>
            </a:endParaRPr>
          </a:p>
          <a:p>
            <a:pPr>
              <a:buNone/>
            </a:pPr>
            <a:r>
              <a:rPr lang="en-US" i="1" dirty="0">
                <a:cs typeface="Times New Roman" pitchFamily="18" charset="0"/>
              </a:rPr>
              <a:t>&gt;&gt;&gt; 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a.size</a:t>
            </a:r>
            <a:endParaRPr lang="zh-CN" altLang="en-US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i="1" dirty="0">
                <a:cs typeface="Times New Roman" pitchFamily="18" charset="0"/>
              </a:rPr>
              <a:t>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dirty="0"/>
              <a:t>Python</a:t>
            </a:r>
            <a:r>
              <a:rPr lang="zh-CN" altLang="en-US" dirty="0"/>
              <a:t>语言中，有多种创建数组的方法。首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先，可以通过</a:t>
            </a:r>
            <a:r>
              <a:rPr lang="en-US" dirty="0"/>
              <a:t>array</a:t>
            </a:r>
            <a:r>
              <a:rPr lang="zh-CN" altLang="en-US" dirty="0"/>
              <a:t>函数创建一个新的数组。</a:t>
            </a: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from </a:t>
            </a:r>
            <a:r>
              <a:rPr lang="en-US" i="1" dirty="0" err="1">
                <a:solidFill>
                  <a:srgbClr val="FF0000"/>
                </a:solidFill>
              </a:rPr>
              <a:t>numpy</a:t>
            </a:r>
            <a:r>
              <a:rPr lang="en-US" i="1" dirty="0">
                <a:solidFill>
                  <a:srgbClr val="FF0000"/>
                </a:solidFill>
              </a:rPr>
              <a:t>  import *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 = array( [2,3,4]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array([2, 3, 4])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>
                <a:solidFill>
                  <a:srgbClr val="FF0000"/>
                </a:solidFill>
              </a:rPr>
              <a:t>a.dtype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err="1"/>
              <a:t>dtype</a:t>
            </a:r>
            <a:r>
              <a:rPr lang="en-US" i="1" dirty="0"/>
              <a:t>('int32‘)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276600" y="152400"/>
            <a:ext cx="5562600" cy="8969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10.1.1 </a:t>
            </a:r>
            <a:r>
              <a:rPr lang="zh-CN" altLang="en-US" sz="4000" b="1" dirty="0">
                <a:solidFill>
                  <a:srgbClr val="002060"/>
                </a:solidFill>
                <a:latin typeface="Calibri" pitchFamily="34" charset="0"/>
                <a:ea typeface="宋体" charset="-122"/>
                <a:cs typeface="+mn-cs"/>
              </a:rPr>
              <a:t>创建数组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00062" y="1447800"/>
            <a:ext cx="8643937" cy="5386387"/>
          </a:xfrm>
        </p:spPr>
        <p:txBody>
          <a:bodyPr/>
          <a:lstStyle/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b = array([1.2, 3.5, 5.1])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 err="1"/>
              <a:t>b.dtype</a:t>
            </a:r>
            <a:endParaRPr lang="zh-CN" altLang="en-US" dirty="0"/>
          </a:p>
          <a:p>
            <a:pPr>
              <a:buNone/>
            </a:pPr>
            <a:r>
              <a:rPr lang="en-US" i="1" dirty="0" err="1"/>
              <a:t>dtype</a:t>
            </a:r>
            <a:r>
              <a:rPr lang="en-US" i="1" dirty="0"/>
              <a:t>('float64') </a:t>
            </a:r>
          </a:p>
          <a:p>
            <a:r>
              <a:rPr lang="zh-CN" altLang="en-US" dirty="0"/>
              <a:t>除此之外，我们还可以在创建数组类型时，按照特定的格式进行显示。例如，下面的例子中，数组可以按照复数形式展示：</a:t>
            </a:r>
          </a:p>
          <a:p>
            <a:pPr>
              <a:buNone/>
            </a:pPr>
            <a:r>
              <a:rPr lang="en-US" i="1" dirty="0"/>
              <a:t>&gt;&gt;&gt; </a:t>
            </a:r>
            <a:r>
              <a:rPr lang="en-US" i="1" dirty="0">
                <a:solidFill>
                  <a:srgbClr val="FF0000"/>
                </a:solidFill>
              </a:rPr>
              <a:t>c = array( [ [1,2], [3,4] ], </a:t>
            </a:r>
            <a:r>
              <a:rPr lang="en-US" i="1" dirty="0" err="1">
                <a:solidFill>
                  <a:srgbClr val="FF0000"/>
                </a:solidFill>
              </a:rPr>
              <a:t>dtype</a:t>
            </a:r>
            <a:r>
              <a:rPr lang="en-US" i="1" dirty="0">
                <a:solidFill>
                  <a:srgbClr val="FF0000"/>
                </a:solidFill>
              </a:rPr>
              <a:t>=complex )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/>
              <a:t>&gt;&gt;&gt; c</a:t>
            </a:r>
            <a:endParaRPr lang="zh-CN" altLang="en-US" dirty="0"/>
          </a:p>
          <a:p>
            <a:pPr>
              <a:buNone/>
            </a:pPr>
            <a:r>
              <a:rPr lang="en-US" i="1" dirty="0"/>
              <a:t>array([[ 1.+0.j,  2.+0.j],</a:t>
            </a:r>
            <a:r>
              <a:rPr lang="zh-CN" altLang="en-US" i="1" dirty="0"/>
              <a:t> </a:t>
            </a:r>
            <a:r>
              <a:rPr lang="en-US" i="1" dirty="0"/>
              <a:t>[ 3.+0.j,  4.+0.j]])</a:t>
            </a:r>
            <a:endParaRPr lang="zh-CN" altLang="en-US" dirty="0"/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</TotalTime>
  <Words>2911</Words>
  <Application>Microsoft Office PowerPoint</Application>
  <PresentationFormat>全屏显示(4:3)</PresentationFormat>
  <Paragraphs>299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</vt:lpstr>
      <vt:lpstr>PowerPoint 演示文稿</vt:lpstr>
      <vt:lpstr>教学目标</vt:lpstr>
      <vt:lpstr>10.1 Numpy工具包</vt:lpstr>
      <vt:lpstr>PowerPoint 演示文稿</vt:lpstr>
      <vt:lpstr>PowerPoint 演示文稿</vt:lpstr>
      <vt:lpstr>PowerPoint 演示文稿</vt:lpstr>
      <vt:lpstr>PowerPoint 演示文稿</vt:lpstr>
      <vt:lpstr>10.1.1 创建数组</vt:lpstr>
      <vt:lpstr>PowerPoint 演示文稿</vt:lpstr>
      <vt:lpstr>PowerPoint 演示文稿</vt:lpstr>
      <vt:lpstr>PowerPoint 演示文稿</vt:lpstr>
      <vt:lpstr>PowerPoint 演示文稿</vt:lpstr>
      <vt:lpstr>10.1.2 打印数组</vt:lpstr>
      <vt:lpstr>PowerPoint 演示文稿</vt:lpstr>
      <vt:lpstr>PowerPoint 演示文稿</vt:lpstr>
      <vt:lpstr>10.1.3 基本运算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10.1.6 复制和视图</vt:lpstr>
      <vt:lpstr>PowerPoint 演示文稿</vt:lpstr>
      <vt:lpstr>PowerPoint 演示文稿</vt:lpstr>
      <vt:lpstr>3、深复制</vt:lpstr>
      <vt:lpstr>PowerPoint 演示文稿</vt:lpstr>
      <vt:lpstr>10.2 Pandas工具包 </vt:lpstr>
      <vt:lpstr>PowerPoint 演示文稿</vt:lpstr>
      <vt:lpstr>10.2.1 Series  </vt:lpstr>
      <vt:lpstr>PowerPoint 演示文稿</vt:lpstr>
      <vt:lpstr>PowerPoint 演示文稿</vt:lpstr>
      <vt:lpstr>PowerPoint 演示文稿</vt:lpstr>
      <vt:lpstr>10.2.1 DataFrame  </vt:lpstr>
      <vt:lpstr>DataFrame</vt:lpstr>
      <vt:lpstr>PowerPoint 演示文稿</vt:lpstr>
      <vt:lpstr>PowerPoint 演示文稿</vt:lpstr>
      <vt:lpstr>10.3 Scikit-Learn工具包 </vt:lpstr>
      <vt:lpstr>10.3 Scikit-Learn工具包 </vt:lpstr>
      <vt:lpstr>决策树 </vt:lpstr>
      <vt:lpstr>鸢尾花数据集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China Tom</cp:lastModifiedBy>
  <cp:revision>305</cp:revision>
  <dcterms:created xsi:type="dcterms:W3CDTF">2010-07-16T22:48:55Z</dcterms:created>
  <dcterms:modified xsi:type="dcterms:W3CDTF">2022-10-10T19:54:58Z</dcterms:modified>
</cp:coreProperties>
</file>