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321" r:id="rId4"/>
    <p:sldId id="322" r:id="rId5"/>
    <p:sldId id="323" r:id="rId6"/>
    <p:sldId id="344" r:id="rId7"/>
    <p:sldId id="324" r:id="rId8"/>
    <p:sldId id="289" r:id="rId9"/>
    <p:sldId id="327" r:id="rId10"/>
    <p:sldId id="262" r:id="rId11"/>
    <p:sldId id="325" r:id="rId12"/>
    <p:sldId id="263" r:id="rId13"/>
    <p:sldId id="328" r:id="rId14"/>
    <p:sldId id="326" r:id="rId15"/>
    <p:sldId id="329" r:id="rId16"/>
    <p:sldId id="331" r:id="rId17"/>
    <p:sldId id="332" r:id="rId18"/>
    <p:sldId id="333" r:id="rId19"/>
    <p:sldId id="335" r:id="rId20"/>
    <p:sldId id="343" r:id="rId21"/>
    <p:sldId id="336" r:id="rId22"/>
    <p:sldId id="337" r:id="rId23"/>
    <p:sldId id="338" r:id="rId24"/>
    <p:sldId id="340" r:id="rId25"/>
    <p:sldId id="341" r:id="rId26"/>
    <p:sldId id="34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79493" autoAdjust="0"/>
  </p:normalViewPr>
  <p:slideViewPr>
    <p:cSldViewPr>
      <p:cViewPr varScale="1">
        <p:scale>
          <a:sx n="89" d="100"/>
          <a:sy n="89" d="100"/>
        </p:scale>
        <p:origin x="15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因此，一个统一数据访问层应包含如下构件：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、统一访问界面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统一查询语言。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、数据模型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元数据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服务模型。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、数据转换引擎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数据服务引擎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数据源管理器。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、数据源包装器。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4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8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1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1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DAO</a:t>
            </a:r>
            <a:r>
              <a:rPr lang="zh-CN" altLang="en-US" dirty="0"/>
              <a:t>数据存取对象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September 11, 2023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September 11, 2023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September 11, 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://wiki.swarma.net/index.php/File:Wulingfei_20130901_9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hyperlink" Target="http://photo.blog.sina.com.cn/showpic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https://upload.wikimedia.org/wikipedia/commons/thumb/2/2b/Data_modeling_context.svg/638px-Data_modeling_context.svg.png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  <a:p>
            <a:pPr algn="ctr"/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 计算总体架构</a:t>
            </a:r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 计算模式与平台</a:t>
            </a: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9" name="Picture 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1414"/>
            <a:ext cx="7315200" cy="566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35001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2.1.2 </a:t>
            </a: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数据处理系统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/>
              <a:t>包括针对不同类型数据的</a:t>
            </a:r>
            <a:r>
              <a:rPr lang="zh-CN" altLang="zh-CN" sz="2000" b="1" dirty="0">
                <a:solidFill>
                  <a:srgbClr val="FF0000"/>
                </a:solidFill>
              </a:rPr>
              <a:t>计算模型</a:t>
            </a:r>
            <a:r>
              <a:rPr lang="zh-CN" altLang="en-US" sz="2000" dirty="0"/>
              <a:t>，</a:t>
            </a:r>
            <a:r>
              <a:rPr lang="zh-CN" altLang="zh-CN" sz="2000" dirty="0"/>
              <a:t>如针对</a:t>
            </a:r>
            <a:r>
              <a:rPr lang="zh-CN" altLang="en-US" sz="2000" dirty="0"/>
              <a:t>海量</a:t>
            </a:r>
            <a:r>
              <a:rPr lang="zh-CN" altLang="zh-CN" sz="2000" dirty="0"/>
              <a:t>数据的</a:t>
            </a:r>
            <a:r>
              <a:rPr lang="en-US" altLang="zh-CN" sz="2000" dirty="0" err="1"/>
              <a:t>MapReduce</a:t>
            </a:r>
            <a:r>
              <a:rPr lang="zh-CN" altLang="zh-CN" sz="2000" dirty="0">
                <a:solidFill>
                  <a:srgbClr val="FF0000"/>
                </a:solidFill>
              </a:rPr>
              <a:t>批处理</a:t>
            </a:r>
            <a:r>
              <a:rPr lang="zh-CN" altLang="zh-CN" sz="2000" dirty="0"/>
              <a:t>模型、针对动态数据流的</a:t>
            </a:r>
            <a:r>
              <a:rPr lang="zh-CN" altLang="zh-CN" sz="2000" dirty="0">
                <a:solidFill>
                  <a:srgbClr val="FF0000"/>
                </a:solidFill>
              </a:rPr>
              <a:t>流计算</a:t>
            </a:r>
            <a:r>
              <a:rPr lang="zh-CN" altLang="zh-CN" sz="2000" dirty="0"/>
              <a:t>（</a:t>
            </a:r>
            <a:r>
              <a:rPr lang="en-US" altLang="zh-CN" sz="2000" dirty="0"/>
              <a:t>Stream Computing</a:t>
            </a:r>
            <a:r>
              <a:rPr lang="zh-CN" altLang="zh-CN" sz="2000" dirty="0"/>
              <a:t>）模型、针对结构化数据的</a:t>
            </a:r>
            <a:r>
              <a:rPr lang="zh-CN" altLang="zh-CN" sz="2000" dirty="0">
                <a:solidFill>
                  <a:srgbClr val="FF0000"/>
                </a:solidFill>
              </a:rPr>
              <a:t>大规模并发处理</a:t>
            </a:r>
            <a:r>
              <a:rPr lang="zh-CN" altLang="zh-CN" sz="2000" dirty="0"/>
              <a:t>（</a:t>
            </a:r>
            <a:r>
              <a:rPr lang="en-US" altLang="zh-CN" sz="2000" dirty="0"/>
              <a:t>MPP</a:t>
            </a:r>
            <a:r>
              <a:rPr lang="zh-CN" altLang="zh-CN" sz="2000" dirty="0"/>
              <a:t>）模型、基于物理大内存的</a:t>
            </a:r>
            <a:r>
              <a:rPr lang="zh-CN" altLang="zh-CN" sz="2000" dirty="0">
                <a:solidFill>
                  <a:srgbClr val="FF0000"/>
                </a:solidFill>
              </a:rPr>
              <a:t>内存计算</a:t>
            </a:r>
            <a:r>
              <a:rPr lang="zh-CN" altLang="zh-CN" sz="2000" dirty="0"/>
              <a:t>（</a:t>
            </a:r>
            <a:r>
              <a:rPr lang="en-US" altLang="zh-CN" sz="2000" dirty="0"/>
              <a:t>In-memory Computing</a:t>
            </a:r>
            <a:r>
              <a:rPr lang="zh-CN" altLang="zh-CN" sz="2000" dirty="0"/>
              <a:t>）模型</a:t>
            </a:r>
            <a:r>
              <a:rPr lang="zh-CN" altLang="en-US" sz="2000" dirty="0"/>
              <a:t>、针对机器学习算法的</a:t>
            </a:r>
            <a:r>
              <a:rPr lang="zh-CN" altLang="en-US" sz="2000" dirty="0">
                <a:solidFill>
                  <a:srgbClr val="FF0000"/>
                </a:solidFill>
              </a:rPr>
              <a:t>数据流图</a:t>
            </a:r>
            <a:r>
              <a:rPr lang="zh-CN" altLang="en-US" sz="2000" dirty="0"/>
              <a:t>（</a:t>
            </a:r>
            <a:r>
              <a:rPr lang="en-US" altLang="zh-CN" sz="2000" dirty="0"/>
              <a:t>Data Flow Graph</a:t>
            </a:r>
            <a:r>
              <a:rPr lang="zh-CN" altLang="en-US" sz="2000" dirty="0"/>
              <a:t>）模型；</a:t>
            </a:r>
            <a:r>
              <a:rPr lang="zh-CN" altLang="zh-CN" sz="2000" dirty="0"/>
              <a:t>各类</a:t>
            </a:r>
            <a:r>
              <a:rPr lang="zh-CN" altLang="zh-CN" sz="2000" b="1" dirty="0">
                <a:solidFill>
                  <a:srgbClr val="FF0000"/>
                </a:solidFill>
              </a:rPr>
              <a:t>分析算法</a:t>
            </a:r>
            <a:r>
              <a:rPr lang="zh-CN" altLang="en-US" sz="2000" dirty="0"/>
              <a:t>实现；及</a:t>
            </a:r>
            <a:r>
              <a:rPr lang="zh-CN" altLang="zh-CN" sz="2000" dirty="0"/>
              <a:t>提供各种开发工具包和运行环境的</a:t>
            </a:r>
            <a:r>
              <a:rPr lang="zh-CN" altLang="zh-CN" sz="2000" b="1" dirty="0">
                <a:solidFill>
                  <a:srgbClr val="FF0000"/>
                </a:solidFill>
              </a:rPr>
              <a:t>计算平台</a:t>
            </a:r>
            <a:r>
              <a:rPr lang="zh-CN" altLang="zh-CN" sz="2000" dirty="0"/>
              <a:t>，如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, Spark, Storm</a:t>
            </a:r>
            <a:r>
              <a:rPr lang="zh-CN" altLang="zh-CN" sz="2000" dirty="0"/>
              <a:t>等。</a:t>
            </a:r>
            <a:endParaRPr lang="zh-CN" altLang="en-US" sz="2000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993504" y="4955192"/>
            <a:ext cx="5626496" cy="1561389"/>
            <a:chOff x="3145" y="3930"/>
            <a:chExt cx="5806" cy="20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5392" y="4736"/>
              <a:ext cx="3271" cy="1163"/>
              <a:chOff x="5392" y="4736"/>
              <a:chExt cx="3271" cy="1163"/>
            </a:xfrm>
          </p:grpSpPr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271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dirty="0">
                    <a:latin typeface="Calibri" pitchFamily="34" charset="0"/>
                    <a:ea typeface="宋体" pitchFamily="2" charset="-122"/>
                  </a:rPr>
                  <a:t>计算模型与算法</a:t>
                </a: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dirty="0">
                    <a:latin typeface="Calibri" pitchFamily="34" charset="0"/>
                    <a:ea typeface="宋体" pitchFamily="2" charset="-122"/>
                  </a:rPr>
                  <a:t>计算平台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271" y="4125"/>
              <a:ext cx="5392" cy="1339"/>
              <a:chOff x="3271" y="4125"/>
              <a:chExt cx="5392" cy="1339"/>
            </a:xfrm>
          </p:grpSpPr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271" y="4522"/>
                <a:ext cx="2023" cy="94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000" dirty="0">
                    <a:latin typeface="Calibri" pitchFamily="34" charset="0"/>
                    <a:ea typeface="宋体" pitchFamily="2" charset="-122"/>
                  </a:rPr>
                  <a:t>数据处理</a:t>
                </a:r>
              </a:p>
              <a:p>
                <a:pPr algn="ctr"/>
                <a:r>
                  <a:rPr lang="zh-CN" altLang="en-US" sz="2000" dirty="0">
                    <a:latin typeface="Calibri" pitchFamily="34" charset="0"/>
                    <a:ea typeface="宋体" pitchFamily="2" charset="-122"/>
                  </a:rPr>
                  <a:t>系统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dirty="0">
                    <a:latin typeface="Calibri" pitchFamily="34" charset="0"/>
                    <a:ea typeface="宋体" pitchFamily="2" charset="-122"/>
                  </a:rPr>
                  <a:t>计算引擎</a:t>
                </a:r>
              </a:p>
            </p:txBody>
          </p:sp>
        </p:grpSp>
      </p:grp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</a:rPr>
              <a:t>数据算法层</a:t>
            </a:r>
            <a:r>
              <a:rPr lang="zh-CN" altLang="en-US" sz="2400" dirty="0"/>
              <a:t>：</a:t>
            </a:r>
            <a:r>
              <a:rPr lang="zh-CN" altLang="zh-CN" sz="2400" dirty="0"/>
              <a:t>各类算法</a:t>
            </a:r>
            <a:r>
              <a:rPr lang="zh-CN" altLang="en-US" sz="2400" dirty="0"/>
              <a:t>实现</a:t>
            </a:r>
            <a:r>
              <a:rPr lang="zh-CN" altLang="zh-CN" sz="2400" dirty="0"/>
              <a:t>（回归分析、聚合算法、关联规则算法、决策树算法、贝叶斯分析等）</a:t>
            </a:r>
            <a:endParaRPr lang="en-US" altLang="zh-CN" sz="2400" dirty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rgbClr val="FF0000"/>
                </a:solidFill>
              </a:rPr>
              <a:t>计算模型</a:t>
            </a:r>
            <a:r>
              <a:rPr lang="zh-CN" altLang="en-US" sz="2400" b="1" dirty="0">
                <a:solidFill>
                  <a:srgbClr val="FF0000"/>
                </a:solidFill>
              </a:rPr>
              <a:t>层</a:t>
            </a:r>
            <a:r>
              <a:rPr lang="zh-CN" altLang="en-US" sz="2400" dirty="0"/>
              <a:t>：</a:t>
            </a:r>
            <a:r>
              <a:rPr lang="en-US" altLang="zh-CN" sz="2400" dirty="0"/>
              <a:t>MapReduce</a:t>
            </a:r>
            <a:r>
              <a:rPr lang="zh-CN" altLang="zh-CN" sz="2400" dirty="0"/>
              <a:t>批处理、流计算、</a:t>
            </a:r>
            <a:r>
              <a:rPr lang="zh-CN" altLang="en-US" sz="2400" dirty="0"/>
              <a:t>交互式处理、</a:t>
            </a:r>
            <a:r>
              <a:rPr lang="zh-CN" altLang="zh-CN" sz="2400" dirty="0"/>
              <a:t>内存计算</a:t>
            </a:r>
            <a:r>
              <a:rPr lang="zh-CN" altLang="en-US" sz="2400" dirty="0"/>
              <a:t>、图并行计算、</a:t>
            </a:r>
            <a:r>
              <a:rPr lang="en-US" altLang="zh-CN" sz="2400" dirty="0"/>
              <a:t>MPP</a:t>
            </a:r>
            <a:r>
              <a:rPr lang="zh-CN" altLang="zh-CN" sz="2400" dirty="0"/>
              <a:t>模型、</a:t>
            </a:r>
            <a:r>
              <a:rPr lang="zh-CN" altLang="en-US" sz="2400" dirty="0"/>
              <a:t>针对机器学习算法的数据流图（</a:t>
            </a:r>
            <a:r>
              <a:rPr lang="en-US" altLang="zh-CN" sz="2400" dirty="0"/>
              <a:t>Data Flow Graph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</a:rPr>
              <a:t>计算平台层</a:t>
            </a:r>
            <a:r>
              <a:rPr lang="zh-CN" altLang="en-US" sz="2400" dirty="0"/>
              <a:t>：</a:t>
            </a:r>
            <a:r>
              <a:rPr lang="zh-CN" altLang="zh-CN" sz="2400" dirty="0"/>
              <a:t>提供开发运行环境的计算平台</a:t>
            </a:r>
            <a:r>
              <a:rPr lang="zh-CN" altLang="en-US" sz="2400" dirty="0"/>
              <a:t>与计算架构（</a:t>
            </a:r>
            <a:r>
              <a:rPr lang="en-US" altLang="zh-CN" sz="2400" dirty="0"/>
              <a:t>Google, 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, Spark, Storm, </a:t>
            </a:r>
            <a:r>
              <a:rPr lang="en-US" altLang="zh-CN" sz="2400" dirty="0" err="1"/>
              <a:t>Cloudera</a:t>
            </a:r>
            <a:r>
              <a:rPr lang="en-US" altLang="zh-CN" sz="2400" dirty="0"/>
              <a:t>, Impala</a:t>
            </a:r>
            <a:r>
              <a:rPr lang="zh-CN" altLang="zh-CN" sz="2400" dirty="0"/>
              <a:t>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lvl="2" indent="-5328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</a:rPr>
              <a:t>计算引擎层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7030A0"/>
                </a:solidFill>
              </a:rPr>
              <a:t>基于计算平台为特定计算模型</a:t>
            </a:r>
            <a:r>
              <a:rPr lang="zh-CN" altLang="en-US" sz="2400" dirty="0"/>
              <a:t>而设计和封装的服务端程序，用于支撑特定计算模式下的后端的大数据处理、计算和分析任务，例如针对领域的计算引擎、核心框架库、智能计算系统等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数据处理系统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143000"/>
            <a:ext cx="7162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86200" y="2514600"/>
            <a:ext cx="4343400" cy="762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3038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2.1.3 </a:t>
            </a: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应用</a:t>
            </a: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系统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/>
              <a:t>基于上述</a:t>
            </a:r>
            <a:r>
              <a:rPr lang="zh-CN" altLang="en-US" sz="2000" dirty="0"/>
              <a:t>计算架构</a:t>
            </a:r>
            <a:r>
              <a:rPr lang="zh-CN" altLang="zh-CN" sz="2000" dirty="0"/>
              <a:t>和处理平台提供各行业各领域的大数据应用技术解决方案。目前，互联网、电子商务、电子政务、金融、电信、医疗卫生等行业是大数据应用最热门的领域，而制造业、教育、能源、环保</a:t>
            </a:r>
            <a:r>
              <a:rPr lang="zh-CN" altLang="en-US" sz="2000" dirty="0"/>
              <a:t>、智慧交通</a:t>
            </a:r>
            <a:r>
              <a:rPr lang="zh-CN" altLang="zh-CN" sz="2000" dirty="0"/>
              <a:t>则是大数据技术即将或已经开始拓展的行业。</a:t>
            </a:r>
            <a:r>
              <a:rPr lang="zh-CN" altLang="en-US" sz="2000" dirty="0"/>
              <a:t>数据可视化技术可以让用户直观的从大数据中看到分析结果。</a:t>
            </a:r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447800" y="4419600"/>
            <a:ext cx="6743700" cy="2303963"/>
            <a:chOff x="3145" y="3930"/>
            <a:chExt cx="5806" cy="2073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5392" y="4736"/>
              <a:ext cx="3482" cy="1163"/>
              <a:chOff x="5392" y="4736"/>
              <a:chExt cx="3482" cy="1163"/>
            </a:xfrm>
          </p:grpSpPr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482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 dirty="0">
                    <a:latin typeface="Calibri" pitchFamily="34" charset="0"/>
                    <a:ea typeface="宋体" pitchFamily="2" charset="-122"/>
                  </a:rPr>
                  <a:t>数据可视化</a:t>
                </a: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 dirty="0">
                    <a:latin typeface="Calibri" pitchFamily="34" charset="0"/>
                    <a:ea typeface="宋体" pitchFamily="2" charset="-122"/>
                  </a:rPr>
                  <a:t>数据产品与数据服务</a:t>
                </a:r>
                <a:endParaRPr lang="zh-CN" altLang="zh-CN" sz="2800" dirty="0"/>
              </a:p>
            </p:txBody>
          </p:sp>
        </p:grp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3409" y="4125"/>
              <a:ext cx="5465" cy="1209"/>
              <a:chOff x="3409" y="4125"/>
              <a:chExt cx="5465" cy="1209"/>
            </a:xfrm>
          </p:grpSpPr>
          <p:sp>
            <p:nvSpPr>
              <p:cNvPr id="21" name="Text Box 9"/>
              <p:cNvSpPr txBox="1">
                <a:spLocks noChangeArrowheads="1"/>
              </p:cNvSpPr>
              <p:nvPr/>
            </p:nvSpPr>
            <p:spPr bwMode="auto">
              <a:xfrm>
                <a:off x="3409" y="4632"/>
                <a:ext cx="1515" cy="70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dirty="0">
                    <a:latin typeface="Calibri" pitchFamily="34" charset="0"/>
                    <a:ea typeface="宋体" pitchFamily="2" charset="-122"/>
                  </a:rPr>
                  <a:t>数据应用</a:t>
                </a:r>
                <a:endParaRPr lang="zh-CN" altLang="en-US" sz="2400" dirty="0">
                  <a:latin typeface="Times New Roman" pitchFamily="18" charset="0"/>
                  <a:ea typeface="宋体" pitchFamily="2" charset="-122"/>
                </a:endParaRPr>
              </a:p>
              <a:p>
                <a:pPr algn="ctr"/>
                <a:r>
                  <a:rPr lang="zh-CN" altLang="en-US" sz="2400" dirty="0">
                    <a:latin typeface="Calibri" pitchFamily="34" charset="0"/>
                    <a:ea typeface="宋体" pitchFamily="2" charset="-122"/>
                  </a:rPr>
                  <a:t>系统</a:t>
                </a:r>
                <a:endParaRPr lang="zh-CN" altLang="zh-CN" sz="2400" dirty="0"/>
              </a:p>
              <a:p>
                <a:pPr algn="ctr"/>
                <a:endParaRPr lang="zh-CN" altLang="en-US" sz="24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800" dirty="0">
                    <a:latin typeface="Calibri" pitchFamily="34" charset="0"/>
                    <a:ea typeface="宋体" pitchFamily="2" charset="-122"/>
                  </a:rPr>
                  <a:t>各类大数据应用</a:t>
                </a:r>
                <a:endParaRPr lang="zh-CN" altLang="zh-CN" sz="2800" dirty="0"/>
              </a:p>
              <a:p>
                <a:pPr algn="ctr"/>
                <a:endParaRPr lang="zh-CN" altLang="en-US" sz="28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8" name="图片 7" descr="第四篇 大数据应用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62000" y="18288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应用</a:t>
            </a: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系统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en-US" altLang="zh-CN" sz="3200" b="1" dirty="0" err="1"/>
              <a:t>Facebook</a:t>
            </a:r>
            <a:r>
              <a:rPr lang="zh-CN" altLang="en-US" sz="3200" b="1" dirty="0"/>
              <a:t>全球访问热点图 </a:t>
            </a:r>
            <a:r>
              <a:rPr lang="en-US" altLang="zh-CN" sz="3200" b="1" dirty="0"/>
              <a:t>- </a:t>
            </a:r>
            <a:r>
              <a:rPr lang="zh-CN" altLang="en-US" sz="3200" b="1" dirty="0"/>
              <a:t>蓝色晶莹 </a:t>
            </a:r>
            <a:endParaRPr lang="en-US" altLang="zh-CN" sz="3200" b="1" dirty="0"/>
          </a:p>
        </p:txBody>
      </p:sp>
      <p:pic>
        <p:nvPicPr>
          <p:cNvPr id="10" name="Picture 4" descr="Wulingfei 20130901 9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286000"/>
            <a:ext cx="7635529" cy="4004376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zh-CN" altLang="en-US" sz="3200" b="1" dirty="0"/>
              <a:t>黑客在行动！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全球黑客攻击一览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2" descr="大数据,可视化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285999"/>
            <a:ext cx="6248400" cy="4197399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通用电气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GE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120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年发展史浓缩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2" descr="GE年报可视化——大数据可视化应用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399" y="1981200"/>
            <a:ext cx="6894483" cy="4618097"/>
          </a:xfrm>
          <a:prstGeom prst="rect">
            <a:avLst/>
          </a:prstGeom>
          <a:noFill/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9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2.2 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 计算模式与平台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1838041"/>
            <a:ext cx="8610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存储体系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主要包括关系型数据库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RDBS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和基于分布式文件系统的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数据库两大类；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计算模型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批处理、图计算模型、流计算模型以及大内存计算模型；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这种“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存储架构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计算模型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”的特定组合构成某一类大数据应用的技术解决方案，也称之为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指标：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吞吐量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</a:t>
            </a:r>
            <a:endParaRPr 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2.1 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计算总体架构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大数据计算体系可归纳为</a:t>
            </a:r>
            <a:r>
              <a:rPr lang="zh-CN" altLang="zh-CN" sz="2000" dirty="0"/>
              <a:t>三个基本</a:t>
            </a:r>
            <a:r>
              <a:rPr lang="zh-CN" altLang="en-US" sz="2000" dirty="0"/>
              <a:t>层次</a:t>
            </a:r>
            <a:r>
              <a:rPr lang="zh-CN" altLang="zh-CN" sz="2000" dirty="0"/>
              <a:t>：数据存储系统、数据处理系统、数据应用系统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447800" y="2971800"/>
            <a:ext cx="6400800" cy="3429000"/>
            <a:chOff x="4077" y="4016"/>
            <a:chExt cx="4367" cy="2712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4077" y="5851"/>
              <a:ext cx="4367" cy="877"/>
              <a:chOff x="4077" y="5851"/>
              <a:chExt cx="4367" cy="877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auto">
              <a:xfrm>
                <a:off x="4077" y="5851"/>
                <a:ext cx="4367" cy="877"/>
              </a:xfrm>
              <a:prstGeom prst="cube">
                <a:avLst>
                  <a:gd name="adj" fmla="val 28088"/>
                </a:avLst>
              </a:prstGeom>
              <a:solidFill>
                <a:srgbClr val="E5DF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4654" y="6228"/>
                <a:ext cx="295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存 储 系 统</a:t>
                </a:r>
              </a:p>
            </p:txBody>
          </p:sp>
        </p:grp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4077" y="4928"/>
              <a:ext cx="4367" cy="923"/>
              <a:chOff x="4077" y="4928"/>
              <a:chExt cx="4367" cy="92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4077" y="4928"/>
                <a:ext cx="4367" cy="923"/>
              </a:xfrm>
              <a:prstGeom prst="cube">
                <a:avLst>
                  <a:gd name="adj" fmla="val 28088"/>
                </a:avLst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4654" y="5327"/>
                <a:ext cx="267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处 理 系 统</a:t>
                </a:r>
              </a:p>
            </p:txBody>
          </p: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77" y="4016"/>
              <a:ext cx="4367" cy="912"/>
              <a:chOff x="4077" y="4016"/>
              <a:chExt cx="4367" cy="912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4077" y="4016"/>
                <a:ext cx="4367" cy="912"/>
              </a:xfrm>
              <a:prstGeom prst="cube">
                <a:avLst>
                  <a:gd name="adj" fmla="val 28088"/>
                </a:avLst>
              </a:prstGeom>
              <a:solidFill>
                <a:srgbClr val="B2A1C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4654" y="4403"/>
                <a:ext cx="269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应 用 系 统</a:t>
                </a:r>
                <a:endParaRPr lang="zh-CN" sz="3600" dirty="0"/>
              </a:p>
            </p:txBody>
          </p:sp>
        </p:grpSp>
      </p:grp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2.2 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 计算模式与平台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 rotWithShape="1">
          <a:blip r:embed="rId4" cstate="print"/>
          <a:srcRect t="8107"/>
          <a:stretch/>
        </p:blipFill>
        <p:spPr bwMode="auto">
          <a:xfrm>
            <a:off x="762000" y="1828799"/>
            <a:ext cx="7315200" cy="48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8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2373"/>
          <a:stretch/>
        </p:blipFill>
        <p:spPr bwMode="auto">
          <a:xfrm>
            <a:off x="228600" y="2057400"/>
            <a:ext cx="86600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457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大数据计算光谱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/>
              <a:t>数据存储系统</a:t>
            </a:r>
            <a:endParaRPr lang="en-US" altLang="zh-CN" sz="2000" dirty="0"/>
          </a:p>
          <a:p>
            <a:pPr marL="0" lvl="2" indent="-532800"/>
            <a:r>
              <a:rPr lang="zh-CN" altLang="en-US" sz="2000" dirty="0"/>
              <a:t>        </a:t>
            </a:r>
            <a:r>
              <a:rPr lang="en-US" altLang="zh-CN" sz="2000" dirty="0"/>
              <a:t>HDFS</a:t>
            </a:r>
            <a:r>
              <a:rPr lang="zh-CN" altLang="en-US" sz="2000" dirty="0"/>
              <a:t>分布式文件系统、</a:t>
            </a:r>
            <a:r>
              <a:rPr lang="en-US" altLang="zh-CN" sz="2000" dirty="0" err="1"/>
              <a:t>Hadoop</a:t>
            </a:r>
            <a:r>
              <a:rPr lang="zh-CN" altLang="en-US" sz="2000" dirty="0"/>
              <a:t>平台、</a:t>
            </a:r>
            <a:r>
              <a:rPr lang="en-US" altLang="zh-CN" sz="2000" dirty="0" err="1"/>
              <a:t>NoSQL</a:t>
            </a:r>
            <a:r>
              <a:rPr lang="zh-CN" altLang="en-US" sz="2000" dirty="0"/>
              <a:t>数据库、列存储格式与检索</a:t>
            </a:r>
            <a:endParaRPr lang="en-US" altLang="zh-CN" sz="2000" dirty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/>
              <a:t>计算处理模型</a:t>
            </a:r>
            <a:endParaRPr lang="en-US" altLang="zh-CN" sz="2000" dirty="0"/>
          </a:p>
          <a:p>
            <a:pPr marL="0" lvl="2" indent="-532800"/>
            <a:r>
              <a:rPr lang="zh-CN" altLang="en-US" sz="2000" dirty="0"/>
              <a:t>        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计算模型、</a:t>
            </a:r>
            <a:r>
              <a:rPr lang="en-US" altLang="zh-CN" sz="2000" dirty="0"/>
              <a:t>Hama</a:t>
            </a:r>
            <a:r>
              <a:rPr lang="zh-CN" altLang="en-US" sz="2000" dirty="0"/>
              <a:t>图并行处理框架、流计算、交互式计算模型、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数据流图</a:t>
            </a:r>
            <a:endParaRPr lang="en-US" altLang="zh-CN" sz="2000" dirty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/>
              <a:t>计算关键技术</a:t>
            </a:r>
            <a:endParaRPr lang="en-US" altLang="zh-CN" sz="2000" dirty="0"/>
          </a:p>
          <a:p>
            <a:pPr marL="0" lvl="2" indent="-532800"/>
            <a:r>
              <a:rPr lang="zh-CN" altLang="en-US" sz="2000" dirty="0"/>
              <a:t>       智能算法、列存储结构 </a:t>
            </a:r>
            <a:r>
              <a:rPr lang="en-US" altLang="zh-CN" sz="2000" dirty="0"/>
              <a:t>(Columnar Storage Structure) </a:t>
            </a:r>
            <a:r>
              <a:rPr lang="zh-CN" altLang="en-US" sz="2000" dirty="0"/>
              <a:t>与检索、内存驻存技术 </a:t>
            </a:r>
            <a:r>
              <a:rPr lang="en-US" altLang="zh-CN" sz="2000" dirty="0"/>
              <a:t>(Memory in-site)</a:t>
            </a:r>
            <a:r>
              <a:rPr lang="zh-CN" altLang="en-US" sz="2000" dirty="0"/>
              <a:t>、交互式计算、数据可视化</a:t>
            </a:r>
            <a:endParaRPr lang="en-US" altLang="zh-CN" sz="2000" dirty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/>
              <a:t>技术解决方案</a:t>
            </a:r>
            <a:endParaRPr lang="en-US" altLang="zh-CN" sz="2000" dirty="0"/>
          </a:p>
          <a:p>
            <a:pPr marL="0" lvl="2" indent="-532800"/>
            <a:r>
              <a:rPr lang="zh-CN" altLang="en-US" sz="2000" dirty="0"/>
              <a:t>        商业产品技术方案：</a:t>
            </a:r>
            <a:r>
              <a:rPr lang="en-US" altLang="zh-CN" sz="2000" dirty="0"/>
              <a:t>Colossus/Spanner/</a:t>
            </a:r>
            <a:r>
              <a:rPr lang="en-US" altLang="zh-CN" sz="2000" dirty="0" err="1"/>
              <a:t>Pregel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PowerDrill</a:t>
            </a:r>
            <a:r>
              <a:rPr lang="en-US" altLang="zh-CN" sz="2000" dirty="0"/>
              <a:t>        </a:t>
            </a:r>
          </a:p>
          <a:p>
            <a:pPr marL="0" lvl="2" indent="-532800"/>
            <a:r>
              <a:rPr lang="zh-CN" altLang="en-US" sz="2000" dirty="0"/>
              <a:t>        开源技术解决方案：   </a:t>
            </a:r>
            <a:endParaRPr lang="en-US" altLang="zh-CN" sz="2000" dirty="0"/>
          </a:p>
          <a:p>
            <a:pPr marL="0" lvl="2" indent="-532800"/>
            <a:r>
              <a:rPr lang="zh-CN" altLang="en-US" sz="2000" dirty="0"/>
              <a:t>        </a:t>
            </a:r>
            <a:r>
              <a:rPr lang="en-US" altLang="zh-CN" sz="2000" dirty="0"/>
              <a:t>HDFS/</a:t>
            </a:r>
            <a:r>
              <a:rPr lang="en-US" altLang="zh-CN" sz="2000" dirty="0" err="1"/>
              <a:t>Hbase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MapReduce</a:t>
            </a:r>
            <a:r>
              <a:rPr lang="en-US" altLang="zh-CN" sz="2000" dirty="0"/>
              <a:t>/Hama/Spark/</a:t>
            </a:r>
            <a:r>
              <a:rPr lang="en-US" altLang="zh-CN" sz="2000" dirty="0" err="1"/>
              <a:t>TensorFlow</a:t>
            </a:r>
            <a:endParaRPr lang="en-US" altLang="zh-CN" sz="2000" dirty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/>
              <a:t>大数据应用开发</a:t>
            </a:r>
            <a:endParaRPr lang="en-US" altLang="zh-CN" sz="2000" dirty="0"/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000" dirty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大数据计算架构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两条技术主线：商业技术 </a:t>
            </a:r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vs. 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开源技术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981199"/>
            <a:ext cx="7848600" cy="399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2000" y="2209800"/>
            <a:ext cx="7696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计算模型：抽象结构 </a:t>
            </a:r>
            <a:r>
              <a:rPr lang="en-US" altLang="zh-CN" sz="2400" dirty="0"/>
              <a:t>+ </a:t>
            </a:r>
            <a:r>
              <a:rPr lang="zh-CN" altLang="en-US" sz="2400" dirty="0"/>
              <a:t>计算范式</a:t>
            </a:r>
            <a:r>
              <a:rPr lang="en-US" altLang="zh-CN" sz="2400" dirty="0"/>
              <a:t> + 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pPr marL="0" lvl="2" indent="-532800">
              <a:lnSpc>
                <a:spcPct val="150000"/>
              </a:lnSpc>
            </a:pPr>
            <a:r>
              <a:rPr lang="zh-CN" altLang="en-US" sz="2400" dirty="0"/>
              <a:t>       计算模型针对领域问题提出技术解决方案的基础模型、数据结构及算法。</a:t>
            </a:r>
            <a:endParaRPr lang="en-US" altLang="zh-CN" sz="2400" dirty="0"/>
          </a:p>
          <a:p>
            <a:pPr marL="0" lvl="2" indent="-532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计算架构：系统架构 </a:t>
            </a:r>
            <a:r>
              <a:rPr lang="en-US" altLang="zh-CN" sz="2400" dirty="0"/>
              <a:t>+ </a:t>
            </a:r>
            <a:r>
              <a:rPr lang="zh-CN" altLang="en-US" sz="2400" dirty="0"/>
              <a:t>软件设计 </a:t>
            </a:r>
            <a:r>
              <a:rPr lang="en-US" altLang="zh-CN" sz="2400" dirty="0"/>
              <a:t>+ </a:t>
            </a:r>
            <a:r>
              <a:rPr lang="zh-CN" altLang="en-US" sz="2400" dirty="0"/>
              <a:t>实现方法</a:t>
            </a:r>
            <a:endParaRPr lang="en-US" altLang="zh-CN" sz="2400" dirty="0"/>
          </a:p>
          <a:p>
            <a:pPr marL="0" lvl="2" indent="-532800">
              <a:lnSpc>
                <a:spcPct val="150000"/>
              </a:lnSpc>
            </a:pPr>
            <a:r>
              <a:rPr lang="zh-CN" altLang="en-US" sz="2400" dirty="0"/>
              <a:t>       计算架构提出基于上述模型、在特定计算平台上实现的技术方案框架（系统架构、软件架构与模块、数据流与数据接口、实现原理及方法等）。</a:t>
            </a:r>
            <a:endParaRPr lang="en-US" altLang="zh-CN" sz="2400" dirty="0"/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400" dirty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4478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计算模型与计算架构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2000" y="19812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/>
              <a:t>  </a:t>
            </a:r>
            <a:r>
              <a:rPr lang="en-US" altLang="zh-CN" sz="2800" dirty="0" err="1"/>
              <a:t>MapReduce</a:t>
            </a:r>
            <a:r>
              <a:rPr lang="zh-CN" altLang="en-US" sz="2800" dirty="0"/>
              <a:t>批处理</a:t>
            </a:r>
            <a:r>
              <a:rPr lang="en-US" altLang="zh-CN" sz="2800" dirty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</a:t>
            </a:r>
            <a:r>
              <a:rPr lang="zh-CN" altLang="zh-CN" sz="2800" dirty="0"/>
              <a:t>图并行计算</a:t>
            </a:r>
            <a:endParaRPr lang="en-US" altLang="zh-CN" sz="2800" dirty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</a:t>
            </a:r>
            <a:r>
              <a:rPr lang="zh-CN" altLang="zh-CN" sz="2800" dirty="0"/>
              <a:t>交互式处理</a:t>
            </a:r>
            <a:r>
              <a:rPr lang="en-US" altLang="zh-CN" sz="2800" dirty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</a:t>
            </a:r>
            <a:r>
              <a:rPr lang="zh-CN" altLang="zh-CN" sz="2800" dirty="0"/>
              <a:t>流计算</a:t>
            </a:r>
            <a:endParaRPr lang="en-US" altLang="zh-CN" sz="2800" dirty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</a:t>
            </a:r>
            <a:r>
              <a:rPr lang="zh-CN" altLang="en-US" sz="2800" dirty="0"/>
              <a:t>内存计算</a:t>
            </a:r>
            <a:endParaRPr lang="en-US" altLang="zh-CN" sz="2800" dirty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</a:t>
            </a:r>
            <a:r>
              <a:rPr lang="zh-CN" altLang="en-US" sz="2800" dirty="0"/>
              <a:t>数据流图模型（</a:t>
            </a:r>
            <a:r>
              <a:rPr lang="en-US" altLang="zh-CN" sz="2800" dirty="0" err="1"/>
              <a:t>Tensorflow</a:t>
            </a:r>
            <a:r>
              <a:rPr lang="zh-CN" altLang="en-US" sz="2800" dirty="0"/>
              <a:t>）</a:t>
            </a:r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800" dirty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2954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计算模式</a:t>
            </a:r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/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计算模型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400" y="2362200"/>
            <a:ext cx="7696200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/>
              <a:t>  </a:t>
            </a:r>
            <a:r>
              <a:rPr lang="en-US" altLang="zh-CN" sz="2800" dirty="0" err="1"/>
              <a:t>Hadoop</a:t>
            </a:r>
            <a:r>
              <a:rPr lang="en-US" altLang="zh-CN" sz="2800" dirty="0"/>
              <a:t>/HDFS/</a:t>
            </a:r>
            <a:r>
              <a:rPr lang="en-US" altLang="zh-CN" sz="2800" dirty="0" err="1"/>
              <a:t>MapReduce</a:t>
            </a:r>
            <a:r>
              <a:rPr lang="en-US" altLang="zh-CN" sz="2800" dirty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</a:t>
            </a:r>
            <a:r>
              <a:rPr lang="zh-CN" altLang="en-US" sz="2800" dirty="0"/>
              <a:t>基于</a:t>
            </a:r>
            <a:r>
              <a:rPr lang="en-US" altLang="zh-CN" sz="2800" dirty="0"/>
              <a:t>BSP</a:t>
            </a:r>
            <a:r>
              <a:rPr lang="zh-CN" altLang="en-US" sz="2800" dirty="0"/>
              <a:t>模型的</a:t>
            </a:r>
            <a:r>
              <a:rPr lang="en-US" altLang="zh-CN" sz="2800" dirty="0" err="1"/>
              <a:t>Pregel</a:t>
            </a:r>
            <a:r>
              <a:rPr lang="en-US" altLang="zh-CN" sz="2800" dirty="0"/>
              <a:t>, HAMA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</a:t>
            </a:r>
            <a:r>
              <a:rPr lang="en-US" altLang="zh-CN" sz="2800" dirty="0" err="1"/>
              <a:t>Dremel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PowerDrill</a:t>
            </a:r>
            <a:r>
              <a:rPr lang="en-US" altLang="zh-CN" sz="2800" dirty="0"/>
              <a:t>, Apache Drill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Storm, Spark Stream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Spark</a:t>
            </a:r>
            <a:r>
              <a:rPr lang="zh-CN" altLang="en-US" sz="2800" dirty="0"/>
              <a:t>内存计算，</a:t>
            </a:r>
            <a:r>
              <a:rPr lang="en-US" altLang="zh-CN" sz="2800" dirty="0" err="1"/>
              <a:t>MemCloud</a:t>
            </a:r>
            <a:endParaRPr lang="en-US" altLang="zh-CN" sz="2800" dirty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/>
              <a:t>  </a:t>
            </a:r>
            <a:r>
              <a:rPr lang="en-US" altLang="zh-CN" sz="2800" dirty="0" err="1"/>
              <a:t>Tensorflow</a:t>
            </a:r>
            <a:endParaRPr lang="zh-CN" altLang="zh-CN" sz="2800" dirty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85800" y="1524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计算架构</a:t>
            </a:r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/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计算平台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0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2.1.1 </a:t>
            </a: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数据存储系统</a:t>
            </a:r>
            <a:endParaRPr lang="zh-CN" altLang="en-US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B52E27-B258-4135-8042-3CF9104178F1}"/>
              </a:ext>
            </a:extLst>
          </p:cNvPr>
          <p:cNvGrpSpPr/>
          <p:nvPr/>
        </p:nvGrpSpPr>
        <p:grpSpPr>
          <a:xfrm>
            <a:off x="1345848" y="3028050"/>
            <a:ext cx="6452304" cy="3652498"/>
            <a:chOff x="405696" y="2090153"/>
            <a:chExt cx="8153401" cy="4615449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05696" y="2090153"/>
              <a:ext cx="8153401" cy="46154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000"/>
            </a:p>
          </p:txBody>
        </p:sp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762390" y="2429469"/>
              <a:ext cx="7480738" cy="4038049"/>
              <a:chOff x="3336" y="6049"/>
              <a:chExt cx="5327" cy="2154"/>
            </a:xfrm>
          </p:grpSpPr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5311" y="7696"/>
                <a:ext cx="3352" cy="507"/>
              </a:xfrm>
              <a:prstGeom prst="rect">
                <a:avLst/>
              </a:prstGeom>
              <a:solidFill>
                <a:srgbClr val="C6D9F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000" dirty="0">
                    <a:latin typeface="Calibri" pitchFamily="34" charset="0"/>
                  </a:rPr>
                  <a:t>数据采集</a:t>
                </a:r>
              </a:p>
            </p:txBody>
          </p:sp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3336" y="6049"/>
                <a:ext cx="5259" cy="1118"/>
                <a:chOff x="3336" y="6049"/>
                <a:chExt cx="5259" cy="1118"/>
              </a:xfrm>
            </p:grpSpPr>
            <p:sp>
              <p:nvSpPr>
                <p:cNvPr id="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66" y="6561"/>
                  <a:ext cx="2329" cy="507"/>
                </a:xfrm>
                <a:prstGeom prst="rect">
                  <a:avLst/>
                </a:prstGeom>
                <a:solidFill>
                  <a:srgbClr val="B8CCE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dirty="0">
                      <a:latin typeface="Calibri" pitchFamily="34" charset="0"/>
                    </a:rPr>
                    <a:t>分布式文件系统</a:t>
                  </a:r>
                </a:p>
              </p:txBody>
            </p:sp>
            <p:grpSp>
              <p:nvGrpSpPr>
                <p:cNvPr id="25" name="Group 9"/>
                <p:cNvGrpSpPr>
                  <a:grpSpLocks/>
                </p:cNvGrpSpPr>
                <p:nvPr/>
              </p:nvGrpSpPr>
              <p:grpSpPr bwMode="auto">
                <a:xfrm>
                  <a:off x="3336" y="6049"/>
                  <a:ext cx="5259" cy="1118"/>
                  <a:chOff x="3336" y="6049"/>
                  <a:chExt cx="5259" cy="1118"/>
                </a:xfrm>
              </p:grpSpPr>
              <p:sp>
                <p:nvSpPr>
                  <p:cNvPr id="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6" y="6407"/>
                    <a:ext cx="1469" cy="760"/>
                  </a:xfrm>
                  <a:prstGeom prst="rect">
                    <a:avLst/>
                  </a:prstGeom>
                  <a:solidFill>
                    <a:srgbClr val="E5DFEC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altLang="en-US" sz="2000" dirty="0">
                        <a:latin typeface="Calibri" pitchFamily="34" charset="0"/>
                        <a:ea typeface="宋体" pitchFamily="2" charset="-122"/>
                      </a:rPr>
                      <a:t>数据存储</a:t>
                    </a:r>
                  </a:p>
                  <a:p>
                    <a:pPr algn="ctr"/>
                    <a:r>
                      <a:rPr lang="zh-CN" altLang="en-US" sz="2000" dirty="0">
                        <a:latin typeface="Calibri" pitchFamily="34" charset="0"/>
                        <a:ea typeface="宋体" pitchFamily="2" charset="-122"/>
                      </a:rPr>
                      <a:t>系统</a:t>
                    </a:r>
                  </a:p>
                </p:txBody>
              </p:sp>
              <p:sp>
                <p:nvSpPr>
                  <p:cNvPr id="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66" y="6049"/>
                    <a:ext cx="2329" cy="507"/>
                  </a:xfrm>
                  <a:prstGeom prst="rect">
                    <a:avLst/>
                  </a:prstGeom>
                  <a:solidFill>
                    <a:srgbClr val="95B3D7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altLang="en-US" sz="2000" dirty="0">
                        <a:latin typeface="Calibri" pitchFamily="34" charset="0"/>
                        <a:ea typeface="宋体" pitchFamily="2" charset="-122"/>
                      </a:rPr>
                      <a:t>分布式数据库</a:t>
                    </a:r>
                    <a:r>
                      <a:rPr lang="en-US" altLang="zh-CN" sz="2000" dirty="0">
                        <a:latin typeface="Calibri" pitchFamily="34" charset="0"/>
                        <a:ea typeface="宋体" pitchFamily="2" charset="-122"/>
                      </a:rPr>
                      <a:t>/</a:t>
                    </a:r>
                    <a:r>
                      <a:rPr lang="zh-CN" altLang="en-US" sz="2000" dirty="0">
                        <a:latin typeface="Calibri" pitchFamily="34" charset="0"/>
                        <a:ea typeface="宋体" pitchFamily="2" charset="-122"/>
                      </a:rPr>
                      <a:t>数据仓库</a:t>
                    </a:r>
                  </a:p>
                </p:txBody>
              </p:sp>
            </p:grpSp>
          </p:grpSp>
        </p:grp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BE0D14D8-779F-4D10-9362-9EA0549B4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531" y="4423294"/>
              <a:ext cx="4665104" cy="950460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dirty="0">
                  <a:latin typeface="Calibri" pitchFamily="34" charset="0"/>
                </a:rPr>
                <a:t>数据清洗、抽取与建模</a:t>
              </a: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FE588769-91F7-4FEE-BEF9-8E9543DE1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341" y="2413596"/>
              <a:ext cx="1508666" cy="1926166"/>
            </a:xfrm>
            <a:prstGeom prst="rect">
              <a:avLst/>
            </a:prstGeom>
            <a:solidFill>
              <a:srgbClr val="B8CC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dirty="0">
                  <a:latin typeface="Calibri" pitchFamily="34" charset="0"/>
                </a:rPr>
                <a:t>数据</a:t>
              </a:r>
              <a:endParaRPr lang="en-US" altLang="zh-CN" sz="2000" dirty="0">
                <a:latin typeface="Calibri" pitchFamily="34" charset="0"/>
              </a:endParaRPr>
            </a:p>
            <a:p>
              <a:pPr algn="ctr"/>
              <a:r>
                <a:rPr lang="zh-CN" altLang="en-US" sz="2000" dirty="0">
                  <a:latin typeface="Calibri" pitchFamily="34" charset="0"/>
                </a:rPr>
                <a:t>存储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140D72A-0901-4CAA-8944-9B5834A881D1}"/>
              </a:ext>
            </a:extLst>
          </p:cNvPr>
          <p:cNvSpPr txBox="1"/>
          <p:nvPr/>
        </p:nvSpPr>
        <p:spPr>
          <a:xfrm>
            <a:off x="609600" y="1874255"/>
            <a:ext cx="7924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首先，从数据的生命周期角度，结合传统数据库的操作，我们可以考虑一下数据存储的过程是什么样的？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35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数据存储系统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/>
              <a:t>数据采集（系统日志、网络爬虫、无线传感器网络、物联网，以及各种数据源）</a:t>
            </a:r>
            <a:endParaRPr lang="en-US" altLang="zh-CN" sz="2000" dirty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zh-CN" sz="2000" dirty="0"/>
              <a:t>数据清洗、抽取与建模（将各种类型的结构化、非结构化、异构数据转化为标准存储格式，并定义数据属性及值域）</a:t>
            </a:r>
            <a:endParaRPr lang="en-US" altLang="zh-CN" sz="2000" dirty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zh-CN" sz="2000" dirty="0"/>
              <a:t>数据存储（集中式</a:t>
            </a:r>
            <a:r>
              <a:rPr lang="en-US" altLang="zh-CN" sz="2000" dirty="0"/>
              <a:t>/</a:t>
            </a:r>
            <a:r>
              <a:rPr lang="zh-CN" altLang="zh-CN" sz="2000" dirty="0"/>
              <a:t>分布式文件系统、关系型数据库</a:t>
            </a:r>
            <a:r>
              <a:rPr lang="en-US" altLang="zh-CN" sz="2000" dirty="0"/>
              <a:t>/</a:t>
            </a:r>
            <a:r>
              <a:rPr lang="zh-CN" altLang="zh-CN" sz="2000" dirty="0"/>
              <a:t>分布式数据库、行存储数据结构</a:t>
            </a:r>
            <a:r>
              <a:rPr lang="en-US" altLang="zh-CN" sz="2000" dirty="0"/>
              <a:t>/</a:t>
            </a:r>
            <a:r>
              <a:rPr lang="zh-CN" altLang="zh-CN" sz="2000" dirty="0"/>
              <a:t>列存储数据结构</a:t>
            </a:r>
            <a:r>
              <a:rPr lang="zh-CN" altLang="en-US" sz="2000" dirty="0"/>
              <a:t>、</a:t>
            </a:r>
            <a:r>
              <a:rPr lang="zh-CN" altLang="zh-CN" sz="2000" dirty="0"/>
              <a:t>键值对结构</a:t>
            </a:r>
            <a:r>
              <a:rPr lang="zh-CN" altLang="en-US" sz="2000" dirty="0"/>
              <a:t>、</a:t>
            </a:r>
            <a:r>
              <a:rPr lang="zh-CN" altLang="zh-CN" sz="2000" dirty="0"/>
              <a:t>哈希表</a:t>
            </a:r>
            <a:r>
              <a:rPr lang="zh-CN" altLang="en-US" sz="2000" dirty="0"/>
              <a:t>等</a:t>
            </a:r>
            <a:r>
              <a:rPr lang="zh-CN" altLang="zh-CN" sz="2000" dirty="0"/>
              <a:t>）数据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/>
              <a:t>数据操作（添加、删减、查询、更新、数据同步）。</a:t>
            </a:r>
            <a:endParaRPr lang="en-US" altLang="zh-CN" sz="2000" dirty="0"/>
          </a:p>
          <a:p>
            <a:pPr marL="0" lvl="2">
              <a:spcBef>
                <a:spcPts val="1800"/>
              </a:spcBef>
            </a:pPr>
            <a:r>
              <a:rPr lang="zh-CN" altLang="en-US" sz="2000" dirty="0"/>
              <a:t>目前的</a:t>
            </a:r>
            <a:r>
              <a:rPr lang="zh-CN" altLang="en-US" sz="2000" b="1" dirty="0">
                <a:solidFill>
                  <a:srgbClr val="FF0000"/>
                </a:solidFill>
              </a:rPr>
              <a:t>大数据存储架构</a:t>
            </a:r>
            <a:r>
              <a:rPr lang="zh-CN" altLang="en-US" sz="2000" dirty="0"/>
              <a:t>主要由数据层、分布式文件系统、非关系型数据库（</a:t>
            </a:r>
            <a:r>
              <a:rPr lang="en-US" altLang="zh-CN" sz="2000" dirty="0"/>
              <a:t>NoSQL</a:t>
            </a:r>
            <a:r>
              <a:rPr lang="zh-CN" altLang="en-US" sz="2000" dirty="0"/>
              <a:t>）、以及一个统一数据接口（</a:t>
            </a:r>
            <a:r>
              <a:rPr lang="en-US" altLang="zh-CN" sz="2000" dirty="0"/>
              <a:t>Unified Data Access Interface</a:t>
            </a:r>
            <a:r>
              <a:rPr lang="zh-CN" altLang="en-US" sz="2000" dirty="0"/>
              <a:t>）组成。</a:t>
            </a:r>
            <a:endParaRPr lang="en-US" altLang="zh-CN" sz="2000" dirty="0"/>
          </a:p>
          <a:p>
            <a:pPr marL="457200" lvl="3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/>
              <a:t> 数据仓库与数据服务</a:t>
            </a:r>
            <a:endParaRPr lang="en-US" altLang="zh-CN" sz="2000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0130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、数据建模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数据建模是数据层工作的一个重要内容。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数据建模是对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（或用户对数据功能的描述）建立一个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抽象模型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，包括元数据（描述数据的数据，对数据做出说明）、数据结构、属性、值域、关联关系、一致性、时效性等元素。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数据模型为进一步的数据存储结构设计、数据库设计和计算模型提供了参考依据。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073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、数据建模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en-US" sz="2000" dirty="0"/>
              <a:t>数据建模是对实体数据建立一个抽象模型。</a:t>
            </a:r>
            <a:endParaRPr lang="en-US" altLang="zh-CN" sz="2000" dirty="0"/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/>
              <a:t>数据模型定义为三个层次：概念模型</a:t>
            </a:r>
            <a:r>
              <a:rPr lang="en-US" altLang="zh-CN" sz="2000" dirty="0"/>
              <a:t> (conceptual model)</a:t>
            </a:r>
            <a:r>
              <a:rPr lang="zh-CN" altLang="zh-CN" sz="2000" dirty="0"/>
              <a:t>，逻辑模型</a:t>
            </a:r>
            <a:r>
              <a:rPr lang="en-US" altLang="zh-CN" sz="2000" dirty="0"/>
              <a:t> (logic model)</a:t>
            </a:r>
            <a:r>
              <a:rPr lang="zh-CN" altLang="zh-CN" sz="2000" dirty="0"/>
              <a:t>，物理模型</a:t>
            </a:r>
            <a:r>
              <a:rPr lang="en-US" altLang="zh-CN" sz="2000" dirty="0"/>
              <a:t> (physical model)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/>
              <a:t>  </a:t>
            </a:r>
            <a:r>
              <a:rPr lang="zh-CN" altLang="zh-CN" sz="2000" dirty="0"/>
              <a:t>概念模型主要基于用户的数据功能需求产生，通过与客户的交流获得对客户业务要素、功能和关联关系的理解，从而定义出该业务领域内对应于上述</a:t>
            </a:r>
            <a:r>
              <a:rPr lang="zh-CN" altLang="zh-CN" sz="2000" dirty="0">
                <a:solidFill>
                  <a:srgbClr val="FF0000"/>
                </a:solidFill>
              </a:rPr>
              <a:t>业务要素和功能</a:t>
            </a:r>
            <a:r>
              <a:rPr lang="zh-CN" altLang="zh-CN" sz="2000" dirty="0"/>
              <a:t>的实体类（</a:t>
            </a:r>
            <a:r>
              <a:rPr lang="en-US" altLang="zh-CN" sz="2000" dirty="0"/>
              <a:t>entity class</a:t>
            </a:r>
            <a:r>
              <a:rPr lang="zh-CN" altLang="zh-CN" sz="2000" dirty="0"/>
              <a:t>）。</a:t>
            </a:r>
            <a:endParaRPr lang="en-US" altLang="zh-CN" sz="2000" dirty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/>
              <a:t>  </a:t>
            </a:r>
            <a:r>
              <a:rPr lang="zh-CN" altLang="zh-CN" sz="2000" dirty="0"/>
              <a:t>逻辑模型则给出更多的</a:t>
            </a:r>
            <a:r>
              <a:rPr lang="zh-CN" altLang="zh-CN" sz="2000" dirty="0">
                <a:solidFill>
                  <a:srgbClr val="FF0000"/>
                </a:solidFill>
              </a:rPr>
              <a:t>数据实体细节</a:t>
            </a:r>
            <a:r>
              <a:rPr lang="zh-CN" altLang="zh-CN" sz="2000" dirty="0"/>
              <a:t>，包括主键、外键、属性、索引、关系、约束、甚至是视图，以数据表、数据列、值域、面向对象类</a:t>
            </a:r>
            <a:r>
              <a:rPr lang="en-US" altLang="zh-CN" sz="2000" dirty="0"/>
              <a:t>(object-oriented class) </a:t>
            </a:r>
            <a:r>
              <a:rPr lang="zh-CN" altLang="zh-CN" sz="2000" dirty="0"/>
              <a:t>、</a:t>
            </a:r>
            <a:r>
              <a:rPr lang="en-US" altLang="zh-CN" sz="2000" dirty="0"/>
              <a:t>XML</a:t>
            </a:r>
            <a:r>
              <a:rPr lang="zh-CN" altLang="zh-CN" sz="2000" dirty="0"/>
              <a:t>标签等形式来描述。</a:t>
            </a:r>
            <a:endParaRPr lang="en-US" altLang="zh-CN" sz="2000" dirty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/>
              <a:t>  </a:t>
            </a:r>
            <a:r>
              <a:rPr lang="zh-CN" altLang="zh-CN" sz="2000" dirty="0"/>
              <a:t>物理模型（有时又称为存储模型）则是考虑数据的</a:t>
            </a:r>
            <a:r>
              <a:rPr lang="zh-CN" altLang="zh-CN" sz="2000" dirty="0">
                <a:solidFill>
                  <a:srgbClr val="FF0000"/>
                </a:solidFill>
              </a:rPr>
              <a:t>存储实现方式</a:t>
            </a:r>
            <a:r>
              <a:rPr lang="zh-CN" altLang="zh-CN" sz="2000" dirty="0"/>
              <a:t>，包括数据拆分</a:t>
            </a:r>
            <a:r>
              <a:rPr lang="en-US" altLang="zh-CN" sz="2000" dirty="0"/>
              <a:t>(partition)</a:t>
            </a:r>
            <a:r>
              <a:rPr lang="zh-CN" altLang="zh-CN" sz="2000" dirty="0"/>
              <a:t>、数据表空间、数据集成。</a:t>
            </a:r>
            <a:endParaRPr lang="zh-CN" altLang="en-US" sz="2000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6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533400" y="10668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数据建模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图片 6" descr="https://upload.wikimedia.org/wikipedia/commons/thumb/2/2b/Data_modeling_context.svg/638px-Data_modeling_context.svg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457200" y="1371600"/>
            <a:ext cx="82926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838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、</a:t>
            </a: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数据存储架构</a:t>
            </a:r>
            <a:endParaRPr lang="en-US" altLang="zh-CN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7526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在存储结构中，数据库提供了数据的逻辑存储结构；分布式文件系统提供了数据的物理存储结构。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8735" y="2663858"/>
            <a:ext cx="7439465" cy="3813142"/>
            <a:chOff x="2831638" y="2756925"/>
            <a:chExt cx="7055716" cy="3800888"/>
          </a:xfrm>
        </p:grpSpPr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2927648" y="2756925"/>
              <a:ext cx="6677157" cy="2573867"/>
              <a:chOff x="1700" y="4119"/>
              <a:chExt cx="8339" cy="3040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1700" y="6687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Data Acquisition / Extraction / Transforming / Modeling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1700" y="582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Distributed File Systems (HDFS / GFS / Colossus)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5818" y="630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5818" y="5446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1700" y="4974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NoSQL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Database (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HBase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BigTable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MongoDB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Neo4j)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700" y="411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Unified Data Access Interface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5770" y="459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1" name="对象 2"/>
            <p:cNvPicPr/>
            <p:nvPr/>
          </p:nvPicPr>
          <p:blipFill>
            <a:blip r:embed="rId4" cstate="print"/>
            <a:srcRect t="-714" b="-1285"/>
            <a:stretch>
              <a:fillRect/>
            </a:stretch>
          </p:blipFill>
          <p:spPr>
            <a:xfrm>
              <a:off x="2831638" y="5349214"/>
              <a:ext cx="7055716" cy="1208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838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、统一</a:t>
            </a:r>
            <a:r>
              <a:rPr lang="zh-CN" altLang="zh-CN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>
                <a:solidFill>
                  <a:srgbClr val="0823A8"/>
                </a:solidFill>
                <a:latin typeface="Calibri" panose="020F0502020204030204" pitchFamily="34" charset="0"/>
              </a:rPr>
              <a:t>访问接口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7526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联系：不同关系型数据库的访问接口：</a:t>
            </a:r>
            <a:r>
              <a:rPr lang="en-US" altLang="zh-CN" sz="2000" dirty="0">
                <a:solidFill>
                  <a:srgbClr val="FF0000"/>
                </a:solidFill>
              </a:rPr>
              <a:t>ODBC/DAO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6350" indent="-6350">
              <a:spcBef>
                <a:spcPts val="1200"/>
              </a:spcBef>
            </a:pPr>
            <a:r>
              <a:rPr lang="zh-CN" altLang="en-US" sz="2000" dirty="0"/>
              <a:t>定义：基于统一数据接口，用于支持分布式环境中对跨平台异构数据库访问的数据访问层（</a:t>
            </a:r>
            <a:r>
              <a:rPr lang="en-US" altLang="zh-CN" sz="2000" dirty="0"/>
              <a:t>DAL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功能：</a:t>
            </a:r>
            <a:endParaRPr lang="en-US" altLang="zh-CN" sz="2000" dirty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/>
              <a:t>  统一的数据展示、存储和管理</a:t>
            </a:r>
            <a:endParaRPr lang="en-US" altLang="zh-CN" sz="2000" dirty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/>
              <a:t>  访问接口与实现代码分离的原则，底层数据库连接的更改不影响统一数据访问接口</a:t>
            </a:r>
            <a:endParaRPr lang="en-US" altLang="zh-CN" sz="2000" dirty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/>
              <a:t>  屏蔽了数据源的差异和数据库操作细节，使得应用层专注于数据应用</a:t>
            </a:r>
            <a:endParaRPr lang="en-US" altLang="zh-CN" sz="2000" dirty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/>
              <a:t>  提供一个统一的访问界面和一种统一的查询语言</a:t>
            </a:r>
          </a:p>
          <a:p>
            <a:endParaRPr lang="zh-CN" altLang="en-US" sz="2000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00400" y="15240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Calibri" pitchFamily="34" charset="0"/>
              </a:rPr>
              <a:t>大数据分析与智能计算</a:t>
            </a:r>
            <a:endParaRPr lang="en-US" altLang="zh-CN" sz="2400" b="1" dirty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alibri" pitchFamily="34" charset="0"/>
              </a:rPr>
              <a:t>Big Data Analytics &amp; Intelligent Computing</a:t>
            </a:r>
            <a:endParaRPr lang="zh-CN" alt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1797</Words>
  <Application>Microsoft Office PowerPoint</Application>
  <PresentationFormat>全屏显示(4:3)</PresentationFormat>
  <Paragraphs>202</Paragraphs>
  <Slides>26</Slides>
  <Notes>26</Notes>
  <HiddenSlides>7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 China</cp:lastModifiedBy>
  <cp:revision>306</cp:revision>
  <dcterms:created xsi:type="dcterms:W3CDTF">2010-07-16T22:48:00Z</dcterms:created>
  <dcterms:modified xsi:type="dcterms:W3CDTF">2023-09-11T08:06:36Z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