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18" r:id="rId2"/>
    <p:sldId id="260" r:id="rId3"/>
    <p:sldId id="319" r:id="rId4"/>
    <p:sldId id="320" r:id="rId5"/>
    <p:sldId id="321" r:id="rId6"/>
    <p:sldId id="324" r:id="rId7"/>
    <p:sldId id="323" r:id="rId8"/>
    <p:sldId id="326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8" r:id="rId21"/>
    <p:sldId id="345" r:id="rId22"/>
    <p:sldId id="346" r:id="rId23"/>
    <p:sldId id="347" r:id="rId24"/>
    <p:sldId id="349" r:id="rId25"/>
    <p:sldId id="368" r:id="rId26"/>
    <p:sldId id="354" r:id="rId27"/>
    <p:sldId id="355" r:id="rId28"/>
    <p:sldId id="348" r:id="rId29"/>
    <p:sldId id="350" r:id="rId30"/>
    <p:sldId id="352" r:id="rId31"/>
    <p:sldId id="353" r:id="rId32"/>
    <p:sldId id="369" r:id="rId33"/>
    <p:sldId id="370" r:id="rId34"/>
    <p:sldId id="351" r:id="rId35"/>
    <p:sldId id="356" r:id="rId36"/>
    <p:sldId id="359" r:id="rId37"/>
    <p:sldId id="357" r:id="rId38"/>
    <p:sldId id="360" r:id="rId39"/>
    <p:sldId id="358" r:id="rId40"/>
    <p:sldId id="361" r:id="rId41"/>
    <p:sldId id="362" r:id="rId42"/>
    <p:sldId id="363" r:id="rId43"/>
    <p:sldId id="364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6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81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September 26, 2023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September 26,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September 26, 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数据分析算法（</a:t>
            </a:r>
            <a:r>
              <a:rPr lang="en-US" altLang="zh-CN" sz="4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）</a:t>
            </a: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数据关系</a:t>
            </a: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词袋模型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30331"/>
              </p:ext>
            </p:extLst>
          </p:nvPr>
        </p:nvGraphicFramePr>
        <p:xfrm>
          <a:off x="647700" y="1676400"/>
          <a:ext cx="7924800" cy="331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650">
                  <a:extLst>
                    <a:ext uri="{9D8B030D-6E8A-4147-A177-3AD203B41FA5}">
                      <a16:colId xmlns:a16="http://schemas.microsoft.com/office/drawing/2014/main" val="3623263430"/>
                    </a:ext>
                  </a:extLst>
                </a:gridCol>
                <a:gridCol w="6026150">
                  <a:extLst>
                    <a:ext uri="{9D8B030D-6E8A-4147-A177-3AD203B41FA5}">
                      <a16:colId xmlns:a16="http://schemas.microsoft.com/office/drawing/2014/main" val="1010541462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108304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  喜欢  打  篮球  和  打  羽毛球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3891785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  喜欢  打  羽毛球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457003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词袋</a:t>
                      </a:r>
                      <a:endParaRPr lang="en-US" sz="3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小张、喜欢、打、篮球、和、羽毛球、小李</a:t>
                      </a:r>
                      <a:endParaRPr lang="en-US" sz="3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736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89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词袋模型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8309"/>
              </p:ext>
            </p:extLst>
          </p:nvPr>
        </p:nvGraphicFramePr>
        <p:xfrm>
          <a:off x="561703" y="1082040"/>
          <a:ext cx="8153400" cy="4182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900836825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1275144953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659975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、喜欢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、篮球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、羽毛球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、小李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45255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1 1 2 1 1 1 0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3196541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、喜欢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、打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、篮球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、羽毛球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、小李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5594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向量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0 1 1 0 0 1 1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49062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38694" y="5346781"/>
            <a:ext cx="8342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词袋模型简单、易于理解，但是其假设句子和语法与词序无关，不符合自然语言的实际分布规则和含义，因此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不能进行更深层次的语义处理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。因此，它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擅长的是与词频相关、忽略词序和语法的文本信息处理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3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TF-IDF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文档中每个词的重要性与它在当前文档中出现的次数成正比，但是与它在其他文件中出现的次数成反比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推论：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如果一个词语在某一文档中出现的频率很高，并且在其他文档集合中出现的频率很低，那么则认为该词语对文件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有一定的代表性，能够通过该词与其他文档形成较好的内容区分能力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302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TF-IDF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4498975"/>
              </a:xfrm>
            </p:spPr>
            <p:txBody>
              <a:bodyPr/>
              <a:lstStyle/>
              <a:p>
                <a:pPr marL="0" indent="0" eaLnBrk="1" hangingPunct="1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TF</m:t>
                      </m:r>
                      <m:r>
                        <m:rPr>
                          <m:nor/>
                        </m:rPr>
                        <a:rPr lang="en-US" dirty="0" smtClean="0"/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den>
                        </m:f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20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endParaRPr lang="en-US" altLang="zh-CN" sz="18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1800" i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奋斗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=0,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,3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=7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,2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,3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包含“奋斗”的文档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</a:t>
                </a:r>
              </a:p>
              <a:p>
                <a:pPr marL="0" indent="0" eaLnBrk="1" hangingPunct="1">
                  <a:spcAft>
                    <a:spcPts val="0"/>
                  </a:spcAft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遍历每个词语，值最大的适宜做关键词或区分词</a:t>
                </a:r>
                <a:endParaRPr 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4498975"/>
              </a:xfrm>
              <a:blipFill>
                <a:blip r:embed="rId2"/>
                <a:stretch>
                  <a:fillRect l="-823" b="-2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6754"/>
              </p:ext>
            </p:extLst>
          </p:nvPr>
        </p:nvGraphicFramePr>
        <p:xfrm>
          <a:off x="685800" y="3048000"/>
          <a:ext cx="7086600" cy="201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813">
                  <a:extLst>
                    <a:ext uri="{9D8B030D-6E8A-4147-A177-3AD203B41FA5}">
                      <a16:colId xmlns:a16="http://schemas.microsoft.com/office/drawing/2014/main" val="3253698682"/>
                    </a:ext>
                  </a:extLst>
                </a:gridCol>
                <a:gridCol w="5672787">
                  <a:extLst>
                    <a:ext uri="{9D8B030D-6E8A-4147-A177-3AD203B41FA5}">
                      <a16:colId xmlns:a16="http://schemas.microsoft.com/office/drawing/2014/main" val="61961467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文档中对应词语集合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09494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努力  向前  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  奋斗  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使得  未来  更好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126703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  创新  万众  智慧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529584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是  人生  的  一部分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5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TF-IDF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的缺点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短文本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过长文本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的处理不是很好。</a:t>
            </a: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忽视了文档中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语义和语法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的表达。</a:t>
            </a: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词语之间必须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完全匹配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，对相似词语或者词语的子词语不能进行有效的匹配。</a:t>
            </a:r>
          </a:p>
        </p:txBody>
      </p:sp>
    </p:spTree>
    <p:extLst>
      <p:ext uri="{BB962C8B-B14F-4D97-AF65-F5344CB8AC3E}">
        <p14:creationId xmlns:p14="http://schemas.microsoft.com/office/powerpoint/2010/main" val="160333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5.2 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余弦相似性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39825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问题：怎么判断或度量两个数据（如文本）的相似性？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ts val="42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数据价值是一种数据艺术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ts val="42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算法价值是一种算法艺术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4100" y="2892425"/>
            <a:ext cx="4572000" cy="13716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143000"/>
                <a:ext cx="8153400" cy="4498975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一个简单的指标是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，用于个体的特征属性通过符号度量或者布尔值标识，适合集合的计算。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对于文本，直观的想法是：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两篇文章越相似，则它们词语的交集越多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i="1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|−|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:endParaRPr lang="en-US" sz="2400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143000"/>
                <a:ext cx="8153400" cy="4498975"/>
              </a:xfrm>
              <a:blipFill>
                <a:blip r:embed="rId2"/>
                <a:stretch>
                  <a:fillRect l="-1346" t="-136" b="-15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5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609600" y="1219200"/>
                <a:ext cx="8153400" cy="4498975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的理论基础支持不够，因为仅依靠是否出现去判定两者的相似度不够精准。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余弦相似性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，通过余弦的方式计算相似度，将词语是否出现变更为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词语在文本中的权重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219200"/>
                <a:ext cx="8153400" cy="4498975"/>
              </a:xfrm>
              <a:blipFill>
                <a:blip r:embed="rId2"/>
                <a:stretch>
                  <a:fillRect l="-1345" b="-19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28600" y="4572000"/>
            <a:ext cx="2272420" cy="1839494"/>
            <a:chOff x="8510257" y="3882296"/>
            <a:chExt cx="2272420" cy="1839494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8727541" y="4581053"/>
              <a:ext cx="2055136" cy="1140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8727541" y="3882296"/>
              <a:ext cx="389299" cy="183949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8510257" y="5232902"/>
              <a:ext cx="688064" cy="488887"/>
            </a:xfrm>
            <a:prstGeom prst="arc">
              <a:avLst>
                <a:gd name="adj1" fmla="val 15833061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10257" y="4257887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US" sz="36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38803" y="5056976"/>
              <a:ext cx="421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accent1">
                      <a:lumMod val="50000"/>
                    </a:schemeClr>
                  </a:solidFill>
                </a:rPr>
                <a:t>b</a:t>
              </a:r>
              <a:endParaRPr lang="en-US" sz="36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091921" y="4904218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921" y="4904218"/>
                  <a:ext cx="25109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268" r="-2439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934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201910"/>
                  </p:ext>
                </p:extLst>
              </p:nvPr>
            </p:nvGraphicFramePr>
            <p:xfrm>
              <a:off x="228600" y="1066800"/>
              <a:ext cx="8686801" cy="54749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300">
                      <a:extLst>
                        <a:ext uri="{9D8B030D-6E8A-4147-A177-3AD203B41FA5}">
                          <a16:colId xmlns:a16="http://schemas.microsoft.com/office/drawing/2014/main" val="312509342"/>
                        </a:ext>
                      </a:extLst>
                    </a:gridCol>
                    <a:gridCol w="3567326">
                      <a:extLst>
                        <a:ext uri="{9D8B030D-6E8A-4147-A177-3AD203B41FA5}">
                          <a16:colId xmlns:a16="http://schemas.microsoft.com/office/drawing/2014/main" val="149301791"/>
                        </a:ext>
                      </a:extLst>
                    </a:gridCol>
                    <a:gridCol w="3697175">
                      <a:extLst>
                        <a:ext uri="{9D8B030D-6E8A-4147-A177-3AD203B41FA5}">
                          <a16:colId xmlns:a16="http://schemas.microsoft.com/office/drawing/2014/main" val="1466312657"/>
                        </a:ext>
                      </a:extLst>
                    </a:gridCol>
                  </a:tblGrid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文本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35064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内容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数据价值是一种数据艺术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算法价值是一种算法艺术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7996380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分词结果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价值  是  一种  数据  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  价值  是  一种  算法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15738370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向量集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算法  价值  是  一种  艺术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73728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词频计算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636870"/>
                      </a:ext>
                    </a:extLst>
                  </a:tr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特征向量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2  0  1  1  1  1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0  2  1  1  1  1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89365474"/>
                      </a:ext>
                    </a:extLst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Jaccard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|−|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≈0.667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altLang="zh-CN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760423"/>
                      </a:ext>
                    </a:extLst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余弦相似度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27051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0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33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201910"/>
                  </p:ext>
                </p:extLst>
              </p:nvPr>
            </p:nvGraphicFramePr>
            <p:xfrm>
              <a:off x="228600" y="1066800"/>
              <a:ext cx="8686801" cy="54749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300">
                      <a:extLst>
                        <a:ext uri="{9D8B030D-6E8A-4147-A177-3AD203B41FA5}">
                          <a16:colId xmlns:a16="http://schemas.microsoft.com/office/drawing/2014/main" val="312509342"/>
                        </a:ext>
                      </a:extLst>
                    </a:gridCol>
                    <a:gridCol w="3567326">
                      <a:extLst>
                        <a:ext uri="{9D8B030D-6E8A-4147-A177-3AD203B41FA5}">
                          <a16:colId xmlns:a16="http://schemas.microsoft.com/office/drawing/2014/main" val="149301791"/>
                        </a:ext>
                      </a:extLst>
                    </a:gridCol>
                    <a:gridCol w="3697175">
                      <a:extLst>
                        <a:ext uri="{9D8B030D-6E8A-4147-A177-3AD203B41FA5}">
                          <a16:colId xmlns:a16="http://schemas.microsoft.com/office/drawing/2014/main" val="1466312657"/>
                        </a:ext>
                      </a:extLst>
                    </a:gridCol>
                  </a:tblGrid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文本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35064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内容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数据价值是一种数据艺术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算法价值是一种算法艺术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7996380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分词结果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价值  是  一种  数据  艺术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  价值  是  一种  算法  艺术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15738370"/>
                      </a:ext>
                    </a:extLst>
                  </a:tr>
                  <a:tr h="3974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向量集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  算法  价值  是  一种  艺术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73728"/>
                      </a:ext>
                    </a:extLst>
                  </a:tr>
                  <a:tr h="6064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词频计算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数据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(0)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算法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(2)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价值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一种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艺术</a:t>
                          </a: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(1)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636870"/>
                      </a:ext>
                    </a:extLst>
                  </a:tr>
                  <a:tr h="4034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特征向量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2  0  1  1  1  1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0  2  1  1  1  1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89365474"/>
                      </a:ext>
                    </a:extLst>
                  </a:tr>
                  <a:tr h="1404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Jaccard</a:t>
                          </a: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614" t="-186957" r="-335" b="-1056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760423"/>
                      </a:ext>
                    </a:extLst>
                  </a:tr>
                  <a:tr h="14653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余弦相似度</a:t>
                          </a:r>
                          <a:endParaRPr lang="en-US" sz="2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614" t="-273859" r="-335" b="-8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33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78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4102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只关心个体间特征属性是否相同，反映了样本交集与并集（总集）的差异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文本，相同词语较多，但两句的意思迥异，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更符合实际情况。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：简单而有效。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：数据维数高，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计算复杂度也越高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，不适应当前的（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数亿级别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）大数据。</a:t>
            </a:r>
          </a:p>
        </p:txBody>
      </p:sp>
    </p:spTree>
    <p:extLst>
      <p:ext uri="{BB962C8B-B14F-4D97-AF65-F5344CB8AC3E}">
        <p14:creationId xmlns:p14="http://schemas.microsoft.com/office/powerpoint/2010/main" val="39814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认识常用的数据关系、数据关联规则、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结点关联算法的原理，并比较不同的数据关系之间的区别。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掌握自然语言处理中的向量空间模型、词频计算、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相似系数、余弦相似度、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排名等各种方法的原理，并能够选择适当的方法解决数据科学中的问题。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5.4 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用于从看似无关的海量历史数据中，挖掘出可能具有的价值信息，在商业活动中会利用数据之间的关系产生较大的商业价值。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购物蓝分析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典型案例：啤酒与尿布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关联规则反映的是两个或多个事物相互之间的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依存性和关联性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543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：在超市中，如何根据客户的购买历史清单来优化货物的摆放？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93270"/>
              </p:ext>
            </p:extLst>
          </p:nvPr>
        </p:nvGraphicFramePr>
        <p:xfrm>
          <a:off x="1371600" y="2819400"/>
          <a:ext cx="64770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634">
                  <a:extLst>
                    <a:ext uri="{9D8B030D-6E8A-4147-A177-3AD203B41FA5}">
                      <a16:colId xmlns:a16="http://schemas.microsoft.com/office/drawing/2014/main" val="171715740"/>
                    </a:ext>
                  </a:extLst>
                </a:gridCol>
                <a:gridCol w="4346366">
                  <a:extLst>
                    <a:ext uri="{9D8B030D-6E8A-4147-A177-3AD203B41FA5}">
                      <a16:colId xmlns:a16="http://schemas.microsoft.com/office/drawing/2014/main" val="300395154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交易序号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购买商品列表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3706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牛奶、纸巾、矿泉水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79621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饼干、纸巾、口香糖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40247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牛奶、饼干、纸巾、口香糖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03269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饼干、口香糖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988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24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Apriori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频繁项集算法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应用广泛，超市商品关联分析、消费习惯分析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利用频繁项集的先验知识，不断地按照层次进行迭代，计算数据集中的所有可能的频繁项集</a:t>
            </a:r>
          </a:p>
        </p:txBody>
      </p:sp>
    </p:spTree>
    <p:extLst>
      <p:ext uri="{BB962C8B-B14F-4D97-AF65-F5344CB8AC3E}">
        <p14:creationId xmlns:p14="http://schemas.microsoft.com/office/powerpoint/2010/main" val="253203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：即项的集合。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牛奶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面包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，其中牛奶和面包为项，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牛奶、面包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关联规则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：形如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的蕴涵表达式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If…Then…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是不相交的项集。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支持度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同时发生的概率称之为关联规则的支持度，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置信度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发生的情况下，则项集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发生的概率，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153400" cy="5105400"/>
              </a:xfrm>
              <a:blipFill>
                <a:blip r:embed="rId2"/>
                <a:stretch>
                  <a:fillRect l="-1346" r="-5834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A8C719C-74D8-49D8-8FD0-50A30DB83296}"/>
              </a:ext>
            </a:extLst>
          </p:cNvPr>
          <p:cNvSpPr txBox="1"/>
          <p:nvPr/>
        </p:nvSpPr>
        <p:spPr>
          <a:xfrm>
            <a:off x="3657600" y="5874603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在购物数据中，牛奶</a:t>
            </a:r>
            <a:r>
              <a:rPr lang="en-US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纸巾的置信度为</a:t>
            </a:r>
            <a:r>
              <a:rPr lang="en-US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，支持度为</a:t>
            </a:r>
            <a:r>
              <a:rPr lang="en-US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。则意味着在购物数据中，总共有</a:t>
            </a:r>
            <a:r>
              <a:rPr lang="en-US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的用户既买牛奶又买纸巾；同时买牛奶的用户中有</a:t>
            </a:r>
            <a:r>
              <a:rPr lang="en-US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zh-CN" sz="16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的用户购买纸巾。</a:t>
            </a:r>
            <a:endParaRPr lang="zh-CN" altLang="en-US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8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概念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最小支持度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：人为按照实际意义规定的阈值，表示项集在统计意义上的最低重要性。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最小置信度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：人为按照实际意义规定的阈值，表示关联规则最低可靠性。</a:t>
            </a: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如果支持度与置信度同时达到最小支持度与最小置信度，则此关联规则为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频繁项集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：满足最小支持度的所有项集，称作频繁项集。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85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算法的核心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根据支持度找出频繁项集。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频繁可以理解为数据的频率，所筛选出的项集频率不得低于支持度。如果满足最小支持度的频繁项集中包含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个元素，则称作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根据置信度产生关联规则。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两大定理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如果一个集合是频繁项集，那么它的所有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都是频繁项集合。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苹果、梨子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是频繁项集，则子集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梨子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均属于频繁项集。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如果一个集合它不是频繁项集合，那么它的所有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都不是频繁项集。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不属于频繁项集，那么它的超集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苹果、梨子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也不属于频繁项集。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18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7" y="1371600"/>
            <a:ext cx="841468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4864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err="1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 基本流程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扫描历史数据，并对每项数据进行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频率次数统计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，并计算其支持度。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对候选项集的支持度进行筛选，从而形成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进行连接生成候选项集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重复上述步骤，最终形成频繁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项集或者最大频繁项集。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>
                <a:blip r:embed="rId2"/>
                <a:stretch>
                  <a:fillRect l="-1346" r="-3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59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23522"/>
              </p:ext>
            </p:extLst>
          </p:nvPr>
        </p:nvGraphicFramePr>
        <p:xfrm>
          <a:off x="102212" y="1310902"/>
          <a:ext cx="3703099" cy="21400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4377">
                  <a:extLst>
                    <a:ext uri="{9D8B030D-6E8A-4147-A177-3AD203B41FA5}">
                      <a16:colId xmlns:a16="http://schemas.microsoft.com/office/drawing/2014/main" val="3424110490"/>
                    </a:ext>
                  </a:extLst>
                </a:gridCol>
                <a:gridCol w="2888722">
                  <a:extLst>
                    <a:ext uri="{9D8B030D-6E8A-4147-A177-3AD203B41FA5}">
                      <a16:colId xmlns:a16="http://schemas.microsoft.com/office/drawing/2014/main" val="2620704688"/>
                    </a:ext>
                  </a:extLst>
                </a:gridCol>
              </a:tblGrid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购买商品列表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475299"/>
                  </a:ext>
                </a:extLst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牛奶、纸巾、矿泉水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1781"/>
                  </a:ext>
                </a:extLst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567273"/>
                  </a:ext>
                </a:extLst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116894"/>
                  </a:ext>
                </a:extLst>
              </a:tr>
              <a:tr h="42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456838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99031"/>
              </p:ext>
            </p:extLst>
          </p:nvPr>
        </p:nvGraphicFramePr>
        <p:xfrm>
          <a:off x="5257800" y="1288974"/>
          <a:ext cx="3560982" cy="2183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034">
                  <a:extLst>
                    <a:ext uri="{9D8B030D-6E8A-4147-A177-3AD203B41FA5}">
                      <a16:colId xmlns:a16="http://schemas.microsoft.com/office/drawing/2014/main" val="2659587277"/>
                    </a:ext>
                  </a:extLst>
                </a:gridCol>
                <a:gridCol w="1666948">
                  <a:extLst>
                    <a:ext uri="{9D8B030D-6E8A-4147-A177-3AD203B41FA5}">
                      <a16:colId xmlns:a16="http://schemas.microsoft.com/office/drawing/2014/main" val="3806862720"/>
                    </a:ext>
                  </a:extLst>
                </a:gridCol>
              </a:tblGrid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288880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79056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493258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423425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矿泉水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56793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991259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94393"/>
              </p:ext>
            </p:extLst>
          </p:nvPr>
        </p:nvGraphicFramePr>
        <p:xfrm>
          <a:off x="5257800" y="4591699"/>
          <a:ext cx="3560983" cy="2057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7081">
                  <a:extLst>
                    <a:ext uri="{9D8B030D-6E8A-4147-A177-3AD203B41FA5}">
                      <a16:colId xmlns:a16="http://schemas.microsoft.com/office/drawing/2014/main" val="3378738893"/>
                    </a:ext>
                  </a:extLst>
                </a:gridCol>
                <a:gridCol w="1643902">
                  <a:extLst>
                    <a:ext uri="{9D8B030D-6E8A-4147-A177-3AD203B41FA5}">
                      <a16:colId xmlns:a16="http://schemas.microsoft.com/office/drawing/2014/main" val="343183243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283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397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02446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87078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124860"/>
                  </a:ext>
                </a:extLst>
              </a:tr>
            </a:tbl>
          </a:graphicData>
        </a:graphic>
      </p:graphicFrame>
      <p:sp>
        <p:nvSpPr>
          <p:cNvPr id="33" name="右箭头 32"/>
          <p:cNvSpPr/>
          <p:nvPr/>
        </p:nvSpPr>
        <p:spPr>
          <a:xfrm>
            <a:off x="3787077" y="2145264"/>
            <a:ext cx="1470723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/>
          <p:cNvSpPr txBox="1"/>
          <p:nvPr/>
        </p:nvSpPr>
        <p:spPr>
          <a:xfrm>
            <a:off x="3917144" y="181506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33886" y="2466090"/>
            <a:ext cx="146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统计每个候选项的支持度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6151289" y="3901005"/>
            <a:ext cx="1118839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/>
          <p:cNvSpPr txBox="1"/>
          <p:nvPr/>
        </p:nvSpPr>
        <p:spPr>
          <a:xfrm>
            <a:off x="7038291" y="3644539"/>
            <a:ext cx="199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消除低于最小支持度的候选项，生成频繁</a:t>
            </a:r>
            <a:r>
              <a:rPr lang="en-US" altLang="zh-CN" dirty="0"/>
              <a:t>1</a:t>
            </a:r>
            <a:r>
              <a:rPr lang="zh-CN" altLang="en-US" dirty="0"/>
              <a:t>项集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38291" y="769227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291" y="769227"/>
                <a:ext cx="609398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801417" y="4071952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17" y="4071952"/>
                <a:ext cx="591765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C31E02A-EC04-423D-A47C-591106418761}"/>
              </a:ext>
            </a:extLst>
          </p:cNvPr>
          <p:cNvSpPr txBox="1"/>
          <p:nvPr/>
        </p:nvSpPr>
        <p:spPr>
          <a:xfrm>
            <a:off x="786917" y="3861886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|X|</a:t>
            </a:r>
            <a:r>
              <a:rPr lang="zh-CN" altLang="en-US" dirty="0"/>
              <a:t>是多少个订单中出现过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表示订单数量</a:t>
            </a:r>
          </a:p>
        </p:txBody>
      </p:sp>
    </p:spTree>
    <p:extLst>
      <p:ext uri="{BB962C8B-B14F-4D97-AF65-F5344CB8AC3E}">
        <p14:creationId xmlns:p14="http://schemas.microsoft.com/office/powerpoint/2010/main" val="230015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是从海量数据中提取信息的过程，以机器学习算法为基础，通过模拟人类的学习行为，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获取新的知识或技能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，不断改善分析的过程。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机器学习从很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中吸收了重要的成果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统计学、人工智能、信息论、认知科学、计算复杂性和控制等。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246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95754"/>
              </p:ext>
            </p:extLst>
          </p:nvPr>
        </p:nvGraphicFramePr>
        <p:xfrm>
          <a:off x="527368" y="1529364"/>
          <a:ext cx="2825432" cy="1752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21093">
                  <a:extLst>
                    <a:ext uri="{9D8B030D-6E8A-4147-A177-3AD203B41FA5}">
                      <a16:colId xmlns:a16="http://schemas.microsoft.com/office/drawing/2014/main" val="3378738893"/>
                    </a:ext>
                  </a:extLst>
                </a:gridCol>
                <a:gridCol w="1304339">
                  <a:extLst>
                    <a:ext uri="{9D8B030D-6E8A-4147-A177-3AD203B41FA5}">
                      <a16:colId xmlns:a16="http://schemas.microsoft.com/office/drawing/2014/main" val="343183243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283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397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02446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87078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12486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09906"/>
              </p:ext>
            </p:extLst>
          </p:nvPr>
        </p:nvGraphicFramePr>
        <p:xfrm>
          <a:off x="5257800" y="1524000"/>
          <a:ext cx="3670503" cy="2627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307">
                  <a:extLst>
                    <a:ext uri="{9D8B030D-6E8A-4147-A177-3AD203B41FA5}">
                      <a16:colId xmlns:a16="http://schemas.microsoft.com/office/drawing/2014/main" val="1944335595"/>
                    </a:ext>
                  </a:extLst>
                </a:gridCol>
                <a:gridCol w="1679196">
                  <a:extLst>
                    <a:ext uri="{9D8B030D-6E8A-4147-A177-3AD203B41FA5}">
                      <a16:colId xmlns:a16="http://schemas.microsoft.com/office/drawing/2014/main" val="1650678387"/>
                    </a:ext>
                  </a:extLst>
                </a:gridCol>
              </a:tblGrid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642277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牛奶、饼干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833562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78322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208380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7785463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76888"/>
                  </a:ext>
                </a:extLst>
              </a:tr>
              <a:tr h="375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9209807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52051"/>
              </p:ext>
            </p:extLst>
          </p:nvPr>
        </p:nvGraphicFramePr>
        <p:xfrm>
          <a:off x="5235575" y="5034564"/>
          <a:ext cx="3619216" cy="14551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982264433"/>
                    </a:ext>
                  </a:extLst>
                </a:gridCol>
                <a:gridCol w="1669941">
                  <a:extLst>
                    <a:ext uri="{9D8B030D-6E8A-4147-A177-3AD203B41FA5}">
                      <a16:colId xmlns:a16="http://schemas.microsoft.com/office/drawing/2014/main" val="322168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864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99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27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14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440247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483693" y="1594059"/>
            <a:ext cx="16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83693" y="2671180"/>
            <a:ext cx="167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扫描事务集，统计候选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8103" y="437423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6200000">
            <a:off x="4178718" y="1445252"/>
            <a:ext cx="237340" cy="192082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6729529" y="4456361"/>
            <a:ext cx="893857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43101" y="1062335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01" y="1062335"/>
                <a:ext cx="591764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023404" y="984399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04" y="984399"/>
                <a:ext cx="60939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498125" y="4481959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25" y="4481959"/>
                <a:ext cx="591764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5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2591"/>
              </p:ext>
            </p:extLst>
          </p:nvPr>
        </p:nvGraphicFramePr>
        <p:xfrm>
          <a:off x="388574" y="1757065"/>
          <a:ext cx="3116626" cy="14551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78585">
                  <a:extLst>
                    <a:ext uri="{9D8B030D-6E8A-4147-A177-3AD203B41FA5}">
                      <a16:colId xmlns:a16="http://schemas.microsoft.com/office/drawing/2014/main" val="2982264433"/>
                    </a:ext>
                  </a:extLst>
                </a:gridCol>
                <a:gridCol w="1438041">
                  <a:extLst>
                    <a:ext uri="{9D8B030D-6E8A-4147-A177-3AD203B41FA5}">
                      <a16:colId xmlns:a16="http://schemas.microsoft.com/office/drawing/2014/main" val="322168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864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牛奶、纸巾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99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27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14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纸巾、口香糖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440247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17215"/>
              </p:ext>
            </p:extLst>
          </p:nvPr>
        </p:nvGraphicFramePr>
        <p:xfrm>
          <a:off x="5308400" y="1800071"/>
          <a:ext cx="3429000" cy="1000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546">
                  <a:extLst>
                    <a:ext uri="{9D8B030D-6E8A-4147-A177-3AD203B41FA5}">
                      <a16:colId xmlns:a16="http://schemas.microsoft.com/office/drawing/2014/main" val="2456920026"/>
                    </a:ext>
                  </a:extLst>
                </a:gridCol>
                <a:gridCol w="1141454">
                  <a:extLst>
                    <a:ext uri="{9D8B030D-6E8A-4147-A177-3AD203B41FA5}">
                      <a16:colId xmlns:a16="http://schemas.microsoft.com/office/drawing/2014/main" val="3464512109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候选项集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2465723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00657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14384"/>
              </p:ext>
            </p:extLst>
          </p:nvPr>
        </p:nvGraphicFramePr>
        <p:xfrm>
          <a:off x="5308400" y="4366673"/>
          <a:ext cx="3429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54987">
                  <a:extLst>
                    <a:ext uri="{9D8B030D-6E8A-4147-A177-3AD203B41FA5}">
                      <a16:colId xmlns:a16="http://schemas.microsoft.com/office/drawing/2014/main" val="137080156"/>
                    </a:ext>
                  </a:extLst>
                </a:gridCol>
                <a:gridCol w="874013">
                  <a:extLst>
                    <a:ext uri="{9D8B030D-6E8A-4147-A177-3AD203B41FA5}">
                      <a16:colId xmlns:a16="http://schemas.microsoft.com/office/drawing/2014/main" val="19364219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频繁项集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2898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饼干、纸巾、口香糖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166404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638731" y="1625846"/>
            <a:ext cx="153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1400" y="2800197"/>
            <a:ext cx="180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扫描事务集，统计候选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51475" y="3491103"/>
            <a:ext cx="185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785560" y="2800197"/>
            <a:ext cx="237340" cy="156647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箭头 24"/>
          <p:cNvSpPr/>
          <p:nvPr/>
        </p:nvSpPr>
        <p:spPr>
          <a:xfrm rot="16200000">
            <a:off x="4288130" y="1573078"/>
            <a:ext cx="237340" cy="18032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66800" y="1295400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95400"/>
                <a:ext cx="591764" cy="461665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563272" y="1272580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272" y="1272580"/>
                <a:ext cx="609398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893152" y="3829657"/>
                <a:ext cx="591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152" y="3829657"/>
                <a:ext cx="591764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99313" y="3818793"/>
            <a:ext cx="323110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牛奶</a:t>
            </a: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纸巾</a:t>
            </a: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饼干</a:t>
            </a:r>
            <a:r>
              <a:rPr 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，它的子集不属于频繁项集，因此超级也不属于频繁项集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77404" y="5592118"/>
                <a:ext cx="805699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当得到了频繁项集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后，超市可以优先根据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，将“饼干、纸巾、口香糖”放在同一货架或者连续货架中，然后再考虑根据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放置货架商品。</a:t>
                </a:r>
                <a:endParaRPr lang="en-US" sz="18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4" y="5592118"/>
                <a:ext cx="8056996" cy="923330"/>
              </a:xfrm>
              <a:prstGeom prst="rect">
                <a:avLst/>
              </a:prstGeom>
              <a:blipFill>
                <a:blip r:embed="rId5"/>
                <a:stretch>
                  <a:fillRect l="-605" r="-681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09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8" grpId="0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7912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—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输出规则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2400" y="1066800"/>
                <a:ext cx="8839200" cy="4992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由频繁项集产生关联规则</a:t>
                </a:r>
              </a:p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，关联规则产生步骤如下：</a:t>
                </a:r>
              </a:p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、对于每个频繁项集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，产生其所有非空真子集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、对于每个非空真子集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表示集合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中去除了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后剩余的集合，如果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大于等于设定的最小置信度，则输出规则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66800"/>
                <a:ext cx="8839200" cy="4992905"/>
              </a:xfrm>
              <a:prstGeom prst="rect">
                <a:avLst/>
              </a:prstGeom>
              <a:blipFill>
                <a:blip r:embed="rId2"/>
                <a:stretch>
                  <a:fillRect l="-1379" r="-1379" b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7912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—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输出规则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752381" cy="49333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2990" y="6304933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Tan, Pang-Ning, etc. Introduction to Data Mining. 2nd edition, Chapter 6. </a:t>
            </a:r>
          </a:p>
        </p:txBody>
      </p:sp>
    </p:spTree>
    <p:extLst>
      <p:ext uri="{BB962C8B-B14F-4D97-AF65-F5344CB8AC3E}">
        <p14:creationId xmlns:p14="http://schemas.microsoft.com/office/powerpoint/2010/main" val="2387664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算法缺点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095375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产生候选项集时产生较多的组合，没有考虑将一些无关的元素排除后再进行组合。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每次计算项集的过程都会扫描原始的数据表，对于数据量较大的系统而言，重复扫描开销大。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解决途径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压缩数据表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利用哈希表的快速查找特性对项集进行计数统计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合理选样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FP-Growth</a:t>
            </a:r>
            <a:r>
              <a:rPr lang="zh-CN" altLang="en-US" dirty="0"/>
              <a:t>算法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97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5.5 PageRank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数据关系还可以应用到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搜索引擎和推荐系统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的思想：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看一个人怎样，看他有什么朋友就知道了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被越多优质的网页所指的网页，它是优质的网页的概率就越大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303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5.5 PageRank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数量假设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：一个页面节点接收到的其他网页指向的入链数量越多，那么这个页面越重要。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质量假设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：越是质量高的页面指向页面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，则页面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越重要。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200400"/>
            <a:ext cx="4800600" cy="34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1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PageRank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算法步骤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192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给每个网页初始化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为网页总数。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根据投票算法不断迭代，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，直至达到平稳分布为止。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是所有链接到网页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的网页集合，网页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中的一个网页，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是网页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的出度。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19200"/>
                <a:ext cx="8153400" cy="5105400"/>
              </a:xfrm>
              <a:blipFill>
                <a:blip r:embed="rId2"/>
                <a:stretch>
                  <a:fillRect l="-1346" t="-597" r="-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4419600"/>
            <a:ext cx="2318028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124200" y="5181600"/>
                <a:ext cx="3677096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1600"/>
                <a:ext cx="367709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812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PageRank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算法步骤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2895600" cy="29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615332"/>
                  </p:ext>
                </p:extLst>
              </p:nvPr>
            </p:nvGraphicFramePr>
            <p:xfrm>
              <a:off x="3343275" y="1295400"/>
              <a:ext cx="5480050" cy="28194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6010">
                      <a:extLst>
                        <a:ext uri="{9D8B030D-6E8A-4147-A177-3AD203B41FA5}">
                          <a16:colId xmlns:a16="http://schemas.microsoft.com/office/drawing/2014/main" val="178150008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47494781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120053650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593432933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4017235558"/>
                        </a:ext>
                      </a:extLst>
                    </a:gridCol>
                  </a:tblGrid>
                  <a:tr h="4940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9486581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9293666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0.083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0.458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51898052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0.0417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5702700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84691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41553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615332"/>
                  </p:ext>
                </p:extLst>
              </p:nvPr>
            </p:nvGraphicFramePr>
            <p:xfrm>
              <a:off x="3343275" y="1295400"/>
              <a:ext cx="5480050" cy="28194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96010">
                      <a:extLst>
                        <a:ext uri="{9D8B030D-6E8A-4147-A177-3AD203B41FA5}">
                          <a16:colId xmlns:a16="http://schemas.microsoft.com/office/drawing/2014/main" val="178150008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47494781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1200536506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593432933"/>
                        </a:ext>
                      </a:extLst>
                    </a:gridCol>
                    <a:gridCol w="1096010">
                      <a:extLst>
                        <a:ext uri="{9D8B030D-6E8A-4147-A177-3AD203B41FA5}">
                          <a16:colId xmlns:a16="http://schemas.microsoft.com/office/drawing/2014/main" val="4017235558"/>
                        </a:ext>
                      </a:extLst>
                    </a:gridCol>
                  </a:tblGrid>
                  <a:tr h="4940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556" t="-1235" r="-302222" b="-4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556" t="-1235" r="-202222" b="-4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556" t="-1235" r="-102222" b="-4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0556" t="-1235" r="-2222" b="-4753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9486581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9293666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0.083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0.458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51898052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0.0417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5702700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84691"/>
                      </a:ext>
                    </a:extLst>
                  </a:tr>
                  <a:tr h="465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n</a:t>
                          </a: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415539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4933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网页没有出度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—&gt;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排名泄露，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所有网页的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值都趋向于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强制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对所有的网页包括自己都有出链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324475" y="3350582"/>
            <a:ext cx="3362325" cy="3421693"/>
            <a:chOff x="1524000" y="2590800"/>
            <a:chExt cx="3636963" cy="3701180"/>
          </a:xfrm>
        </p:grpSpPr>
        <p:pic>
          <p:nvPicPr>
            <p:cNvPr id="4" name="图片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2895600"/>
              <a:ext cx="3332163" cy="339638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524000" y="2590800"/>
              <a:ext cx="1371600" cy="1257300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8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主要来源：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机器学习十大经典算法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dirty="0"/>
              <a:t>ICDM</a:t>
            </a:r>
            <a:r>
              <a:rPr lang="zh-CN" altLang="en-US" dirty="0"/>
              <a:t>，</a:t>
            </a:r>
            <a:r>
              <a:rPr lang="en-US" altLang="zh-CN" dirty="0"/>
              <a:t>2006</a:t>
            </a: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dirty="0"/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刘凡平，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大数据时代的算法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机器学习、人工智能及其典型实例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447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网页没有入度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排名下沉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，该网页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值趋于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网页只有对自己有出链，或者几个网页的出链形成封闭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排名上升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，这些网页的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值只增不减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5800" y="3276600"/>
            <a:ext cx="2823210" cy="2787511"/>
            <a:chOff x="685800" y="3276600"/>
            <a:chExt cx="2823210" cy="2787511"/>
          </a:xfrm>
        </p:grpSpPr>
        <p:pic>
          <p:nvPicPr>
            <p:cNvPr id="7" name="图片 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581400"/>
              <a:ext cx="2442210" cy="248271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85800" y="3276600"/>
              <a:ext cx="1268026" cy="116235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81600" y="3581400"/>
            <a:ext cx="2975610" cy="2886075"/>
            <a:chOff x="5181600" y="3581400"/>
            <a:chExt cx="2975610" cy="2886075"/>
          </a:xfrm>
        </p:grpSpPr>
        <p:pic>
          <p:nvPicPr>
            <p:cNvPr id="9" name="图片 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3581400"/>
              <a:ext cx="2771775" cy="277177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889184" y="5305117"/>
              <a:ext cx="1268026" cy="116235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7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网页没有入度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排名下沉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，该网页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值趋于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网页只有对自己有出链，或者几个网页的出链形成封闭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排名上升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，这些网页的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值只增不减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dirty="0"/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600" y="3287992"/>
            <a:ext cx="8548305" cy="3265262"/>
            <a:chOff x="228600" y="3440338"/>
            <a:chExt cx="8548305" cy="3265262"/>
          </a:xfrm>
        </p:grpSpPr>
        <p:grpSp>
          <p:nvGrpSpPr>
            <p:cNvPr id="12" name="组合 11"/>
            <p:cNvGrpSpPr/>
            <p:nvPr/>
          </p:nvGrpSpPr>
          <p:grpSpPr>
            <a:xfrm>
              <a:off x="2312346" y="3440339"/>
              <a:ext cx="2207623" cy="2203269"/>
              <a:chOff x="339849" y="3254399"/>
              <a:chExt cx="2207623" cy="2203269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39849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094626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39849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090272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 flipV="1">
                <a:off x="792694" y="3424736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V="1">
                <a:off x="792694" y="3507901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H="1">
                <a:off x="688810" y="3607768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1" idx="6"/>
                <a:endCxn id="42" idx="2"/>
              </p:cNvCxnSpPr>
              <p:nvPr/>
            </p:nvCxnSpPr>
            <p:spPr>
              <a:xfrm>
                <a:off x="792695" y="5231245"/>
                <a:ext cx="1297577" cy="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39" idx="5"/>
                <a:endCxn id="42" idx="1"/>
              </p:cNvCxnSpPr>
              <p:nvPr/>
            </p:nvCxnSpPr>
            <p:spPr>
              <a:xfrm>
                <a:off x="726377" y="364092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9" idx="4"/>
                <a:endCxn id="41" idx="0"/>
              </p:cNvCxnSpPr>
              <p:nvPr/>
            </p:nvCxnSpPr>
            <p:spPr>
              <a:xfrm>
                <a:off x="566272" y="3707245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751811" y="3666943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曲线连接符 49"/>
              <p:cNvCxnSpPr>
                <a:stCxn id="42" idx="4"/>
                <a:endCxn id="42" idx="6"/>
              </p:cNvCxnSpPr>
              <p:nvPr/>
            </p:nvCxnSpPr>
            <p:spPr>
              <a:xfrm rot="5400000" flipH="1" flipV="1">
                <a:off x="2316694" y="523124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569281" y="3440338"/>
              <a:ext cx="2207624" cy="2203269"/>
              <a:chOff x="3545010" y="3289940"/>
              <a:chExt cx="2207624" cy="2203269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45011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99788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545011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295434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V="1">
                <a:off x="3997856" y="3460277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3997856" y="3543442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3893972" y="3643309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3891976" y="371359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3727483" y="3742786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>
                <a:off x="3956973" y="3702484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曲线连接符 28"/>
              <p:cNvCxnSpPr>
                <a:stCxn id="20" idx="6"/>
                <a:endCxn id="20" idx="0"/>
              </p:cNvCxnSpPr>
              <p:nvPr/>
            </p:nvCxnSpPr>
            <p:spPr>
              <a:xfrm flipH="1" flipV="1">
                <a:off x="5526211" y="3289940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19" idx="2"/>
                <a:endCxn id="19" idx="0"/>
              </p:cNvCxnSpPr>
              <p:nvPr/>
            </p:nvCxnSpPr>
            <p:spPr>
              <a:xfrm rot="10800000" flipH="1">
                <a:off x="3545010" y="3289941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曲线连接符 30"/>
              <p:cNvCxnSpPr>
                <a:stCxn id="22" idx="6"/>
                <a:endCxn id="22" idx="4"/>
              </p:cNvCxnSpPr>
              <p:nvPr/>
            </p:nvCxnSpPr>
            <p:spPr>
              <a:xfrm flipH="1">
                <a:off x="5521857" y="5266786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曲线连接符 31"/>
              <p:cNvCxnSpPr>
                <a:stCxn id="21" idx="2"/>
                <a:endCxn id="21" idx="4"/>
              </p:cNvCxnSpPr>
              <p:nvPr/>
            </p:nvCxnSpPr>
            <p:spPr>
              <a:xfrm rot="10800000" flipH="1" flipV="1">
                <a:off x="3545010" y="526678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3813208" y="3738023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5475321" y="3747548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5561046" y="3742785"/>
                <a:ext cx="0" cy="129757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V="1">
                <a:off x="3997856" y="5204690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3997856" y="5287855"/>
                <a:ext cx="1297577" cy="9525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3956973" y="3632884"/>
                <a:ext cx="1430213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一般</a:t>
                  </a:r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  </a:t>
                  </a:r>
                  <a:r>
                    <a:rPr lang="en-US" altLang="zh-CN" sz="2800" dirty="0"/>
                    <a:t>= 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800" i="1" dirty="0">
                      <a:solidFill>
                        <a:srgbClr val="FF0000"/>
                      </a:solidFill>
                    </a:rPr>
                    <a:t>                            </a:t>
                  </a:r>
                  <a:r>
                    <a:rPr lang="en-US" sz="2800" dirty="0"/>
                    <a:t>+</a:t>
                  </a:r>
                  <a:r>
                    <a:rPr lang="en-US" sz="28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928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2951929" y="5590889"/>
              <a:ext cx="9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29932" y="55906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随机游走网络</a:t>
              </a:r>
              <a:endParaRPr lang="en-US" dirty="0"/>
            </a:p>
          </p:txBody>
        </p:sp>
        <p:sp>
          <p:nvSpPr>
            <p:cNvPr id="17" name="左大括号 16"/>
            <p:cNvSpPr/>
            <p:nvPr/>
          </p:nvSpPr>
          <p:spPr>
            <a:xfrm rot="16200000">
              <a:off x="5349617" y="3966587"/>
              <a:ext cx="288310" cy="4354286"/>
            </a:xfrm>
            <a:prstGeom prst="leftBrace">
              <a:avLst>
                <a:gd name="adj1" fmla="val 301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9774" y="63362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线性叠加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</a:t>
                </a: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289708" y="6129182"/>
                <a:ext cx="437357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8" y="6129182"/>
                <a:ext cx="437357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369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:endParaRPr lang="en-US" i="1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dirty="0"/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153400" cy="5105400"/>
              </a:xfrm>
              <a:blipFill>
                <a:blip r:embed="rId2"/>
                <a:stretch>
                  <a:fillRect t="-3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228600" y="3287992"/>
            <a:ext cx="8548305" cy="3265262"/>
            <a:chOff x="228600" y="3440338"/>
            <a:chExt cx="8548305" cy="3265262"/>
          </a:xfrm>
        </p:grpSpPr>
        <p:grpSp>
          <p:nvGrpSpPr>
            <p:cNvPr id="53" name="组合 52"/>
            <p:cNvGrpSpPr/>
            <p:nvPr/>
          </p:nvGrpSpPr>
          <p:grpSpPr>
            <a:xfrm>
              <a:off x="2312346" y="3440339"/>
              <a:ext cx="2207623" cy="2203269"/>
              <a:chOff x="339849" y="3254399"/>
              <a:chExt cx="2207623" cy="2203269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339849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094626" y="3254399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39849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090272" y="5004822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 flipV="1">
                <a:off x="792694" y="3424736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792694" y="3507901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/>
              <p:nvPr/>
            </p:nvCxnSpPr>
            <p:spPr>
              <a:xfrm flipH="1">
                <a:off x="688810" y="3607768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82" idx="6"/>
                <a:endCxn id="83" idx="2"/>
              </p:cNvCxnSpPr>
              <p:nvPr/>
            </p:nvCxnSpPr>
            <p:spPr>
              <a:xfrm>
                <a:off x="792695" y="5231245"/>
                <a:ext cx="1297577" cy="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0" idx="5"/>
                <a:endCxn id="83" idx="1"/>
              </p:cNvCxnSpPr>
              <p:nvPr/>
            </p:nvCxnSpPr>
            <p:spPr>
              <a:xfrm>
                <a:off x="726377" y="364092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0" idx="4"/>
                <a:endCxn id="82" idx="0"/>
              </p:cNvCxnSpPr>
              <p:nvPr/>
            </p:nvCxnSpPr>
            <p:spPr>
              <a:xfrm>
                <a:off x="566272" y="3707245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751811" y="3666943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曲线连接符 90"/>
              <p:cNvCxnSpPr>
                <a:stCxn id="83" idx="4"/>
                <a:endCxn id="83" idx="6"/>
              </p:cNvCxnSpPr>
              <p:nvPr/>
            </p:nvCxnSpPr>
            <p:spPr>
              <a:xfrm rot="5400000" flipH="1" flipV="1">
                <a:off x="2316694" y="523124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6569281" y="3440338"/>
              <a:ext cx="2207624" cy="2203269"/>
              <a:chOff x="3545010" y="3289940"/>
              <a:chExt cx="2207624" cy="2203269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545011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299788" y="3289940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545011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295434" y="5040363"/>
                <a:ext cx="452846" cy="4528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直接箭头连接符 63"/>
              <p:cNvCxnSpPr/>
              <p:nvPr/>
            </p:nvCxnSpPr>
            <p:spPr>
              <a:xfrm flipV="1">
                <a:off x="3997856" y="3460277"/>
                <a:ext cx="1297577" cy="95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 flipV="1">
                <a:off x="3997856" y="3543442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 flipH="1">
                <a:off x="3893972" y="3643309"/>
                <a:ext cx="1434567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3891976" y="3713597"/>
                <a:ext cx="1430213" cy="14302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3727483" y="3742786"/>
                <a:ext cx="0" cy="129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 flipH="1">
                <a:off x="3956973" y="3702484"/>
                <a:ext cx="1434567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曲线连接符 69"/>
              <p:cNvCxnSpPr>
                <a:stCxn id="61" idx="6"/>
                <a:endCxn id="61" idx="0"/>
              </p:cNvCxnSpPr>
              <p:nvPr/>
            </p:nvCxnSpPr>
            <p:spPr>
              <a:xfrm flipH="1" flipV="1">
                <a:off x="5526211" y="3289940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曲线连接符 70"/>
              <p:cNvCxnSpPr>
                <a:stCxn id="60" idx="2"/>
                <a:endCxn id="60" idx="0"/>
              </p:cNvCxnSpPr>
              <p:nvPr/>
            </p:nvCxnSpPr>
            <p:spPr>
              <a:xfrm rot="10800000" flipH="1">
                <a:off x="3545010" y="3289941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曲线连接符 71"/>
              <p:cNvCxnSpPr>
                <a:stCxn id="63" idx="6"/>
                <a:endCxn id="63" idx="4"/>
              </p:cNvCxnSpPr>
              <p:nvPr/>
            </p:nvCxnSpPr>
            <p:spPr>
              <a:xfrm flipH="1">
                <a:off x="5521857" y="5266786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曲线连接符 72"/>
              <p:cNvCxnSpPr>
                <a:stCxn id="62" idx="2"/>
                <a:endCxn id="62" idx="4"/>
              </p:cNvCxnSpPr>
              <p:nvPr/>
            </p:nvCxnSpPr>
            <p:spPr>
              <a:xfrm rot="10800000" flipH="1" flipV="1">
                <a:off x="3545010" y="5266785"/>
                <a:ext cx="226423" cy="226423"/>
              </a:xfrm>
              <a:prstGeom prst="curvedConnector4">
                <a:avLst>
                  <a:gd name="adj1" fmla="val -100961"/>
                  <a:gd name="adj2" fmla="val 20096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>
                <a:off x="3813208" y="3738023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>
                <a:off x="5475321" y="3747548"/>
                <a:ext cx="0" cy="1297577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/>
              <p:nvPr/>
            </p:nvCxnSpPr>
            <p:spPr>
              <a:xfrm>
                <a:off x="5561046" y="3742785"/>
                <a:ext cx="0" cy="129757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 flipV="1">
                <a:off x="3997856" y="5204690"/>
                <a:ext cx="1297577" cy="9525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V="1">
                <a:off x="3997856" y="5287855"/>
                <a:ext cx="1297577" cy="9525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>
                <a:off x="3956973" y="3632884"/>
                <a:ext cx="1430213" cy="1430213"/>
              </a:xfrm>
              <a:prstGeom prst="straightConnector1">
                <a:avLst/>
              </a:prstGeom>
              <a:ln w="127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一般</a:t>
                  </a:r>
                  <a:r>
                    <a:rPr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  </a:t>
                  </a:r>
                  <a:r>
                    <a:rPr lang="en-US" altLang="zh-CN" sz="2800" dirty="0"/>
                    <a:t>= 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800" i="1" dirty="0">
                      <a:solidFill>
                        <a:srgbClr val="FF0000"/>
                      </a:solidFill>
                    </a:rPr>
                    <a:t>                            </a:t>
                  </a:r>
                  <a:r>
                    <a:rPr lang="en-US" sz="2800" dirty="0"/>
                    <a:t>+</a:t>
                  </a:r>
                  <a:r>
                    <a:rPr lang="en-US" sz="28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269631"/>
                  <a:ext cx="6640023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928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/>
            <p:cNvSpPr txBox="1"/>
            <p:nvPr/>
          </p:nvSpPr>
          <p:spPr>
            <a:xfrm>
              <a:off x="2951929" y="5590889"/>
              <a:ext cx="9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929932" y="559062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随机游走网络</a:t>
              </a:r>
              <a:endParaRPr lang="en-US" dirty="0"/>
            </a:p>
          </p:txBody>
        </p:sp>
        <p:sp>
          <p:nvSpPr>
            <p:cNvPr id="58" name="左大括号 57"/>
            <p:cNvSpPr/>
            <p:nvPr/>
          </p:nvSpPr>
          <p:spPr>
            <a:xfrm rot="16200000">
              <a:off x="5349617" y="3966587"/>
              <a:ext cx="288310" cy="4354286"/>
            </a:xfrm>
            <a:prstGeom prst="leftBrace">
              <a:avLst>
                <a:gd name="adj1" fmla="val 301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939774" y="63362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线性叠加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</a:t>
                </a:r>
                <a:endParaRPr 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3" y="5488359"/>
                <a:ext cx="142757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81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PageRank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优缺点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优点：与查询无关的静态算法，所有网页的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值通过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获得；有效减少在线查询时的计算量，极大降低了查询响应时间。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过分相信链接关系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，而一些权威网页往往是相互不链接的；忽视了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性；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的页面等级会比新页面高。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现在使用的，不是简单的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56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4" name="圆角矩形 3"/>
          <p:cNvSpPr/>
          <p:nvPr/>
        </p:nvSpPr>
        <p:spPr>
          <a:xfrm>
            <a:off x="4267200" y="1600200"/>
            <a:ext cx="4343400" cy="1447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第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讲 数据关系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008889"/>
              </p:ext>
            </p:extLst>
          </p:nvPr>
        </p:nvGraphicFramePr>
        <p:xfrm>
          <a:off x="762000" y="1177119"/>
          <a:ext cx="7619999" cy="3589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739">
                  <a:extLst>
                    <a:ext uri="{9D8B030D-6E8A-4147-A177-3AD203B41FA5}">
                      <a16:colId xmlns:a16="http://schemas.microsoft.com/office/drawing/2014/main" val="3016769593"/>
                    </a:ext>
                  </a:extLst>
                </a:gridCol>
                <a:gridCol w="3552577">
                  <a:extLst>
                    <a:ext uri="{9D8B030D-6E8A-4147-A177-3AD203B41FA5}">
                      <a16:colId xmlns:a16="http://schemas.microsoft.com/office/drawing/2014/main" val="1584955114"/>
                    </a:ext>
                  </a:extLst>
                </a:gridCol>
                <a:gridCol w="1381292">
                  <a:extLst>
                    <a:ext uri="{9D8B030D-6E8A-4147-A177-3AD203B41FA5}">
                      <a16:colId xmlns:a16="http://schemas.microsoft.com/office/drawing/2014/main" val="1311344164"/>
                    </a:ext>
                  </a:extLst>
                </a:gridCol>
                <a:gridCol w="1225391">
                  <a:extLst>
                    <a:ext uri="{9D8B030D-6E8A-4147-A177-3AD203B41FA5}">
                      <a16:colId xmlns:a16="http://schemas.microsoft.com/office/drawing/2014/main" val="362382562"/>
                    </a:ext>
                  </a:extLst>
                </a:gridCol>
              </a:tblGrid>
              <a:tr h="493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网页编号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网页标题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网页正文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6185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教育部：支援中西部高考招生不影响江苏湖北录取率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172039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三亚天价打印一张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 官方已介入调查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2856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万平方米 这道玻璃幕墙太嗨了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971274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6198" y="4876800"/>
            <a:ext cx="8479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防止重复（或被复制、转载）的网页被搜索到。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网页价值分析，越是被转载或复制的网页，其重要性越高。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本章要了解：文本之间的关系、购买物品之间的关系，网页之间的关系。</a:t>
            </a:r>
            <a:endParaRPr lang="en-US" sz="2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5.1 TF-IDF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自然语言处理中一个典型的应用是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在一堆文档中选择属于每个文本最具有代表性的词汇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关键词、摘要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该算法的名称为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 Frequency-Inverse Document Frequency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，它是一种常用于检索系统的加权技术。</a:t>
            </a:r>
          </a:p>
        </p:txBody>
      </p:sp>
    </p:spTree>
    <p:extLst>
      <p:ext uri="{BB962C8B-B14F-4D97-AF65-F5344CB8AC3E}">
        <p14:creationId xmlns:p14="http://schemas.microsoft.com/office/powerpoint/2010/main" val="14864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什么是关键词？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对文档的高度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不同的文档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99821"/>
              </p:ext>
            </p:extLst>
          </p:nvPr>
        </p:nvGraphicFramePr>
        <p:xfrm>
          <a:off x="979566" y="1676400"/>
          <a:ext cx="7261067" cy="203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621">
                  <a:extLst>
                    <a:ext uri="{9D8B030D-6E8A-4147-A177-3AD203B41FA5}">
                      <a16:colId xmlns:a16="http://schemas.microsoft.com/office/drawing/2014/main" val="3209897532"/>
                    </a:ext>
                  </a:extLst>
                </a:gridCol>
                <a:gridCol w="5812446">
                  <a:extLst>
                    <a:ext uri="{9D8B030D-6E8A-4147-A177-3AD203B41FA5}">
                      <a16:colId xmlns:a16="http://schemas.microsoft.com/office/drawing/2014/main" val="2634123235"/>
                    </a:ext>
                  </a:extLst>
                </a:gridCol>
              </a:tblGrid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文档中对应词语集合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049285"/>
                  </a:ext>
                </a:extLst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努力  向前  奋斗  奋斗  使得  未来  更好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0616717"/>
                  </a:ext>
                </a:extLst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  创新  万众  智慧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332741"/>
                  </a:ext>
                </a:extLst>
              </a:tr>
              <a:tr h="509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  是  人生  的  一部分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237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9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词袋模型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4498975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文本进入计算的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：转换为数值向量，转换为能作为计算的数量，即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把文本转换到数量空间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把文本映射到向量表示的空间中，这称为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词袋模型，是一种广泛用于自然语言处理和信息检索的词语模型。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将若干词语直接放到一个“袋子”中，而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不考虑词语间的语法和相互顺序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42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2778</TotalTime>
  <Words>2852</Words>
  <Application>Microsoft Office PowerPoint</Application>
  <PresentationFormat>全屏显示(4:3)</PresentationFormat>
  <Paragraphs>414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教学目标</vt:lpstr>
      <vt:lpstr>内容概述</vt:lpstr>
      <vt:lpstr>内容概述</vt:lpstr>
      <vt:lpstr>内容概述</vt:lpstr>
      <vt:lpstr>第5讲 数据关系</vt:lpstr>
      <vt:lpstr>5.1 TF-IDF算法</vt:lpstr>
      <vt:lpstr>PowerPoint 演示文稿</vt:lpstr>
      <vt:lpstr>词袋模型</vt:lpstr>
      <vt:lpstr>词袋模型</vt:lpstr>
      <vt:lpstr>词袋模型</vt:lpstr>
      <vt:lpstr>TF-IDF算法</vt:lpstr>
      <vt:lpstr>TF-IDF算法</vt:lpstr>
      <vt:lpstr>TF-IDF的缺点</vt:lpstr>
      <vt:lpstr>5.2 余弦相似性</vt:lpstr>
      <vt:lpstr>PowerPoint 演示文稿</vt:lpstr>
      <vt:lpstr>PowerPoint 演示文稿</vt:lpstr>
      <vt:lpstr>PowerPoint 演示文稿</vt:lpstr>
      <vt:lpstr>PowerPoint 演示文稿</vt:lpstr>
      <vt:lpstr>5.4 Apriori算法</vt:lpstr>
      <vt:lpstr>PowerPoint 演示文稿</vt:lpstr>
      <vt:lpstr>Apriori算法</vt:lpstr>
      <vt:lpstr>概念</vt:lpstr>
      <vt:lpstr>概念</vt:lpstr>
      <vt:lpstr>Apriori算法的核心</vt:lpstr>
      <vt:lpstr>Apriori两大定理</vt:lpstr>
      <vt:lpstr>PowerPoint 演示文稿</vt:lpstr>
      <vt:lpstr>Apriori算法 基本流程</vt:lpstr>
      <vt:lpstr>Apriori算法</vt:lpstr>
      <vt:lpstr>Apriori算法</vt:lpstr>
      <vt:lpstr>Apriori算法</vt:lpstr>
      <vt:lpstr>Apriori算法—输出规则</vt:lpstr>
      <vt:lpstr>Apriori算法—输出规则</vt:lpstr>
      <vt:lpstr>Apriori算法缺点</vt:lpstr>
      <vt:lpstr>5.5 PageRank算法</vt:lpstr>
      <vt:lpstr>5.5 PageRank算法</vt:lpstr>
      <vt:lpstr>PageRank算法步骤</vt:lpstr>
      <vt:lpstr>PageRank算法步骤</vt:lpstr>
      <vt:lpstr>PowerPoint 演示文稿</vt:lpstr>
      <vt:lpstr>PowerPoint 演示文稿</vt:lpstr>
      <vt:lpstr>PowerPoint 演示文稿</vt:lpstr>
      <vt:lpstr>PowerPoint 演示文稿</vt:lpstr>
      <vt:lpstr>PageRank优缺点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 China</cp:lastModifiedBy>
  <cp:revision>262</cp:revision>
  <dcterms:created xsi:type="dcterms:W3CDTF">2010-07-16T22:48:55Z</dcterms:created>
  <dcterms:modified xsi:type="dcterms:W3CDTF">2023-09-25T21:48:21Z</dcterms:modified>
</cp:coreProperties>
</file>