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18" r:id="rId2"/>
    <p:sldId id="260" r:id="rId3"/>
    <p:sldId id="262" r:id="rId4"/>
    <p:sldId id="389" r:id="rId5"/>
    <p:sldId id="390" r:id="rId6"/>
    <p:sldId id="391" r:id="rId7"/>
    <p:sldId id="392" r:id="rId8"/>
    <p:sldId id="395" r:id="rId9"/>
    <p:sldId id="394" r:id="rId10"/>
    <p:sldId id="396" r:id="rId11"/>
    <p:sldId id="399" r:id="rId12"/>
    <p:sldId id="400" r:id="rId13"/>
    <p:sldId id="401" r:id="rId14"/>
    <p:sldId id="404" r:id="rId15"/>
    <p:sldId id="405" r:id="rId16"/>
    <p:sldId id="406" r:id="rId17"/>
    <p:sldId id="408" r:id="rId18"/>
    <p:sldId id="409" r:id="rId19"/>
    <p:sldId id="410" r:id="rId20"/>
    <p:sldId id="411" r:id="rId21"/>
    <p:sldId id="413" r:id="rId22"/>
    <p:sldId id="414" r:id="rId23"/>
    <p:sldId id="415" r:id="rId24"/>
    <p:sldId id="416" r:id="rId25"/>
    <p:sldId id="417" r:id="rId26"/>
    <p:sldId id="418" r:id="rId27"/>
    <p:sldId id="419" r:id="rId28"/>
    <p:sldId id="420" r:id="rId29"/>
    <p:sldId id="422" r:id="rId30"/>
    <p:sldId id="423" r:id="rId31"/>
    <p:sldId id="424" r:id="rId32"/>
    <p:sldId id="425" r:id="rId33"/>
    <p:sldId id="426" r:id="rId34"/>
    <p:sldId id="427" r:id="rId35"/>
    <p:sldId id="428" r:id="rId36"/>
    <p:sldId id="429" r:id="rId37"/>
    <p:sldId id="430" r:id="rId38"/>
    <p:sldId id="431" r:id="rId39"/>
    <p:sldId id="432" r:id="rId4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21F1"/>
    <a:srgbClr val="0823A8"/>
    <a:srgbClr val="004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8" d="100"/>
          <a:sy n="98" d="100"/>
        </p:scale>
        <p:origin x="1896"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387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2022/10/11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2022/10/11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October 11, 2022</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October 11,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October 11,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October 11,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42875" y="142875"/>
            <a:ext cx="3009900" cy="809625"/>
          </a:xfrm>
          <a:prstGeom prst="rect">
            <a:avLst/>
          </a:prstGeom>
          <a:noFill/>
          <a:ln w="9525">
            <a:noFill/>
            <a:miter lim="800000"/>
            <a:headEnd/>
            <a:tailEnd/>
          </a:ln>
        </p:spPr>
      </p:pic>
      <p:sp>
        <p:nvSpPr>
          <p:cNvPr id="3" name="内容占位符 2"/>
          <p:cNvSpPr>
            <a:spLocks noGrp="1"/>
          </p:cNvSpPr>
          <p:nvPr>
            <p:ph idx="1"/>
          </p:nvPr>
        </p:nvSpPr>
        <p:spPr>
          <a:xfrm>
            <a:off x="609600" y="1600200"/>
            <a:ext cx="8153400" cy="44989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endParaRPr lang="en-US" altLang="zh-CN"/>
          </a:p>
        </p:txBody>
      </p:sp>
      <p:sp>
        <p:nvSpPr>
          <p:cNvPr id="7" name="灯片编号占位符 5"/>
          <p:cNvSpPr>
            <a:spLocks noGrp="1"/>
          </p:cNvSpPr>
          <p:nvPr>
            <p:ph type="sldNum" sz="quarter" idx="12"/>
          </p:nvPr>
        </p:nvSpPr>
        <p:spPr/>
        <p:txBody>
          <a:bodyPr/>
          <a:lstStyle>
            <a:lvl1pPr>
              <a:defRPr/>
            </a:lvl1pPr>
          </a:lstStyle>
          <a:p>
            <a:pPr>
              <a:defRPr/>
            </a:pPr>
            <a:fld id="{20F2AAAF-8AA8-4465-94F4-AC95E791CFE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October 11,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October 11,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October 11, 2022</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October 11,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October 11, 2022</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October 11, 2022</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October 11, 2022</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October 11, 2022</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October 11, 2022</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 id="2147483663" r:id="rId14"/>
    <p:sldLayoutId id="2147483665" r:id="rId15"/>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5.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5.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png"/><Relationship Id="rId1" Type="http://schemas.openxmlformats.org/officeDocument/2006/relationships/slideLayout" Target="../slideLayouts/slideLayout15.xml"/><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noChangeArrowheads="1"/>
          </p:cNvSpPr>
          <p:nvPr>
            <p:ph type="body" idx="1"/>
          </p:nvPr>
        </p:nvSpPr>
        <p:spPr/>
        <p:txBody>
          <a:bodyPr/>
          <a:lstStyle/>
          <a:p>
            <a:pPr algn="ctr" eaLnBrk="1" hangingPunct="1">
              <a:spcBef>
                <a:spcPct val="0"/>
              </a:spcBef>
              <a:buNone/>
            </a:pPr>
            <a:endParaRPr lang="en-US" altLang="zh-CN" b="1" dirty="0">
              <a:solidFill>
                <a:srgbClr val="002060"/>
              </a:solidFill>
              <a:latin typeface="Calibri" pitchFamily="34" charset="0"/>
              <a:ea typeface="宋体" charset="-122"/>
            </a:endParaRPr>
          </a:p>
          <a:p>
            <a:pPr algn="ctr" eaLnBrk="1" hangingPunct="1">
              <a:spcBef>
                <a:spcPct val="0"/>
              </a:spcBef>
              <a:buNone/>
            </a:pPr>
            <a:endParaRPr lang="en-US" altLang="zh-CN" b="1" dirty="0">
              <a:solidFill>
                <a:srgbClr val="002060"/>
              </a:solidFill>
              <a:latin typeface="Calibri" pitchFamily="34" charset="0"/>
              <a:ea typeface="宋体" charset="-122"/>
            </a:endParaRPr>
          </a:p>
          <a:p>
            <a:pPr algn="ctr" eaLnBrk="1" hangingPunct="1">
              <a:spcBef>
                <a:spcPct val="0"/>
              </a:spcBef>
              <a:buNone/>
            </a:pPr>
            <a:r>
              <a:rPr lang="en-US" altLang="zh-CN" sz="4000" b="1" dirty="0">
                <a:solidFill>
                  <a:srgbClr val="002060"/>
                </a:solidFill>
                <a:latin typeface="Calibri" panose="020F0502020204030204" pitchFamily="34" charset="0"/>
              </a:rPr>
              <a:t>Lecture 9  </a:t>
            </a:r>
            <a:r>
              <a:rPr lang="zh-CN" altLang="en-US" sz="4000" b="1" dirty="0">
                <a:solidFill>
                  <a:srgbClr val="002060"/>
                </a:solidFill>
                <a:latin typeface="Calibri" pitchFamily="34" charset="0"/>
                <a:ea typeface="宋体" charset="-122"/>
              </a:rPr>
              <a:t>数据处理技术</a:t>
            </a:r>
            <a:endParaRPr lang="en-US" altLang="zh-CN" sz="4000" b="1" dirty="0">
              <a:solidFill>
                <a:srgbClr val="002060"/>
              </a:solidFill>
              <a:latin typeface="Calibri" pitchFamily="34" charset="0"/>
              <a:ea typeface="宋体" charset="-122"/>
            </a:endParaRPr>
          </a:p>
          <a:p>
            <a:pPr algn="ctr" eaLnBrk="1" hangingPunct="1">
              <a:spcBef>
                <a:spcPct val="0"/>
              </a:spcBef>
              <a:buNone/>
            </a:pPr>
            <a:endParaRPr lang="en-US" altLang="zh-CN" sz="4000" b="1" dirty="0">
              <a:solidFill>
                <a:srgbClr val="002060"/>
              </a:solidFill>
              <a:latin typeface="Calibri" pitchFamily="34" charset="0"/>
              <a:ea typeface="宋体" charset="-122"/>
            </a:endParaRPr>
          </a:p>
          <a:p>
            <a:pPr lvl="5">
              <a:lnSpc>
                <a:spcPct val="150000"/>
              </a:lnSpc>
              <a:buFont typeface="Wingdings" pitchFamily="2" charset="2"/>
              <a:buChar char="n"/>
            </a:pPr>
            <a:r>
              <a:rPr lang="en-US" altLang="zh-CN" sz="3200" b="1" dirty="0">
                <a:solidFill>
                  <a:srgbClr val="002060"/>
                </a:solidFill>
                <a:latin typeface="Calibri" panose="020F0502020204030204" pitchFamily="34" charset="0"/>
              </a:rPr>
              <a:t> </a:t>
            </a:r>
            <a:r>
              <a:rPr lang="zh-CN" altLang="en-US" sz="3200" b="1" dirty="0">
                <a:solidFill>
                  <a:srgbClr val="002060"/>
                </a:solidFill>
                <a:latin typeface="Calibri" panose="020F0502020204030204" pitchFamily="34" charset="0"/>
              </a:rPr>
              <a:t>合并数据集</a:t>
            </a:r>
            <a:endParaRPr lang="en-US" altLang="zh-CN" sz="3200" b="1" dirty="0">
              <a:solidFill>
                <a:srgbClr val="002060"/>
              </a:solidFill>
              <a:latin typeface="Calibri" panose="020F0502020204030204" pitchFamily="34" charset="0"/>
            </a:endParaRPr>
          </a:p>
          <a:p>
            <a:pPr lvl="5">
              <a:lnSpc>
                <a:spcPct val="150000"/>
              </a:lnSpc>
              <a:buFont typeface="Wingdings" pitchFamily="2" charset="2"/>
              <a:buChar char="n"/>
            </a:pPr>
            <a:r>
              <a:rPr lang="zh-CN" altLang="en-US" sz="3200" b="1" dirty="0">
                <a:solidFill>
                  <a:srgbClr val="002060"/>
                </a:solidFill>
                <a:latin typeface="Calibri" panose="020F0502020204030204" pitchFamily="34" charset="0"/>
              </a:rPr>
              <a:t> 数据转换</a:t>
            </a:r>
            <a:endParaRPr lang="en-US" altLang="zh-CN" sz="4000" b="1" dirty="0">
              <a:solidFill>
                <a:srgbClr val="002060"/>
              </a:solidFill>
              <a:latin typeface="Calibri" panose="020F0502020204030204" pitchFamily="34" charset="0"/>
            </a:endParaRPr>
          </a:p>
          <a:p>
            <a:pPr algn="ctr" eaLnBrk="1" hangingPunct="1">
              <a:spcBef>
                <a:spcPct val="0"/>
              </a:spcBef>
              <a:buNone/>
            </a:pPr>
            <a:endParaRPr lang="en-US" altLang="zh-CN" sz="4000" b="1" dirty="0">
              <a:solidFill>
                <a:srgbClr val="002060"/>
              </a:solidFill>
              <a:latin typeface="Calibri" pitchFamily="34" charset="0"/>
              <a:ea typeface="宋体"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52400" y="1120595"/>
            <a:ext cx="8597915" cy="2585323"/>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下面来看一种比较复杂的情况，即某个表中的</a:t>
            </a:r>
            <a:r>
              <a:rPr lang="en-US" dirty="0">
                <a:solidFill>
                  <a:srgbClr val="FF0000"/>
                </a:solidFill>
                <a:latin typeface="微软雅黑" panose="020B0503020204020204" pitchFamily="34" charset="-122"/>
                <a:ea typeface="微软雅黑" panose="020B0503020204020204" pitchFamily="34" charset="-122"/>
              </a:rPr>
              <a:t>index</a:t>
            </a:r>
            <a:r>
              <a:rPr lang="zh-CN" altLang="en-US" dirty="0">
                <a:solidFill>
                  <a:srgbClr val="FF0000"/>
                </a:solidFill>
                <a:latin typeface="微软雅黑" panose="020B0503020204020204" pitchFamily="34" charset="-122"/>
                <a:ea typeface="微软雅黑" panose="020B0503020204020204" pitchFamily="34" charset="-122"/>
              </a:rPr>
              <a:t>是复合键</a:t>
            </a:r>
            <a:r>
              <a:rPr lang="zh-CN" altLang="en-US" dirty="0">
                <a:latin typeface="微软雅黑" panose="020B0503020204020204" pitchFamily="34" charset="-122"/>
                <a:ea typeface="微软雅黑" panose="020B0503020204020204" pitchFamily="34" charset="-122"/>
              </a:rPr>
              <a:t>进行索引的：</a:t>
            </a:r>
            <a:endParaRPr lang="en-US" altLang="zh-CN" dirty="0">
              <a:latin typeface="微软雅黑" panose="020B0503020204020204" pitchFamily="34" charset="-122"/>
              <a:ea typeface="微软雅黑" panose="020B0503020204020204" pitchFamily="34" charset="-122"/>
            </a:endParaRPr>
          </a:p>
          <a:p>
            <a:pPr marL="625475" indent="-625475"/>
            <a:r>
              <a:rPr lang="en-US" sz="2400" i="1" dirty="0" err="1">
                <a:latin typeface="+mn-lt"/>
              </a:rPr>
              <a:t>lefth</a:t>
            </a:r>
            <a:r>
              <a:rPr lang="en-US" sz="2400" i="1" dirty="0">
                <a:latin typeface="+mn-lt"/>
              </a:rPr>
              <a:t> = </a:t>
            </a:r>
            <a:r>
              <a:rPr lang="en-US" sz="2400" i="1" dirty="0" err="1">
                <a:latin typeface="+mn-lt"/>
              </a:rPr>
              <a:t>pd.DataFrame</a:t>
            </a:r>
            <a:r>
              <a:rPr lang="en-US" sz="2400" i="1" dirty="0">
                <a:solidFill>
                  <a:srgbClr val="3F21F1"/>
                </a:solidFill>
                <a:latin typeface="+mn-lt"/>
              </a:rPr>
              <a:t>({'key1': ['Ohio', 'Ohio', 'Ohio', 'Nevada', 'Nevada'], 'key2': [2000, 2001, 2002, 2001, 2002]</a:t>
            </a:r>
            <a:r>
              <a:rPr lang="en-US" sz="2400" i="1" dirty="0">
                <a:latin typeface="+mn-lt"/>
              </a:rPr>
              <a:t>, 'data': </a:t>
            </a:r>
            <a:r>
              <a:rPr lang="en-US" sz="2400" i="1" dirty="0" err="1">
                <a:latin typeface="+mn-lt"/>
              </a:rPr>
              <a:t>np.arange</a:t>
            </a:r>
            <a:r>
              <a:rPr lang="en-US" sz="2400" i="1" dirty="0">
                <a:latin typeface="+mn-lt"/>
              </a:rPr>
              <a:t>(5.)})  </a:t>
            </a:r>
          </a:p>
          <a:p>
            <a:pPr marL="533400" indent="-533400"/>
            <a:r>
              <a:rPr lang="en-US" sz="2400" i="1" dirty="0" err="1">
                <a:latin typeface="+mn-lt"/>
              </a:rPr>
              <a:t>righth</a:t>
            </a:r>
            <a:r>
              <a:rPr lang="en-US" sz="2400" i="1" dirty="0">
                <a:latin typeface="+mn-lt"/>
              </a:rPr>
              <a:t> = </a:t>
            </a:r>
            <a:r>
              <a:rPr lang="en-US" sz="2400" i="1" dirty="0" err="1">
                <a:latin typeface="+mn-lt"/>
              </a:rPr>
              <a:t>pd.DataFrame</a:t>
            </a:r>
            <a:r>
              <a:rPr lang="en-US" sz="2400" i="1" dirty="0">
                <a:latin typeface="+mn-lt"/>
              </a:rPr>
              <a:t>(</a:t>
            </a:r>
            <a:r>
              <a:rPr lang="en-US" sz="2400" i="1" dirty="0" err="1">
                <a:latin typeface="+mn-lt"/>
              </a:rPr>
              <a:t>np.arange</a:t>
            </a:r>
            <a:r>
              <a:rPr lang="en-US" sz="2400" i="1" dirty="0">
                <a:latin typeface="+mn-lt"/>
              </a:rPr>
              <a:t>(12).reshape((6, 2)), </a:t>
            </a:r>
            <a:r>
              <a:rPr lang="en-US" sz="2400" i="1" dirty="0">
                <a:solidFill>
                  <a:srgbClr val="3F21F1"/>
                </a:solidFill>
                <a:latin typeface="+mn-lt"/>
              </a:rPr>
              <a:t>index=[['Nevada', 'Nevada', 'Ohio', 'Ohio', 'Ohio', 'Ohio'], [2001, 2000, 2000, 2000, 2001, 2002]]</a:t>
            </a:r>
            <a:r>
              <a:rPr lang="en-US" sz="2400" i="1" dirty="0">
                <a:latin typeface="+mn-lt"/>
              </a:rPr>
              <a:t>, columns=['event1', 'event2'])</a:t>
            </a:r>
            <a:endParaRPr lang="zh-CN" altLang="en-US" sz="2400" dirty="0">
              <a:latin typeface="+mn-lt"/>
            </a:endParaRPr>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4" name="图片 3">
            <a:extLst>
              <a:ext uri="{FF2B5EF4-FFF2-40B4-BE49-F238E27FC236}">
                <a16:creationId xmlns:a16="http://schemas.microsoft.com/office/drawing/2014/main" id="{F338874A-6932-43A9-8ADA-E862BE13ACEE}"/>
              </a:ext>
            </a:extLst>
          </p:cNvPr>
          <p:cNvPicPr>
            <a:picLocks noChangeAspect="1"/>
          </p:cNvPicPr>
          <p:nvPr/>
        </p:nvPicPr>
        <p:blipFill>
          <a:blip r:embed="rId2"/>
          <a:stretch>
            <a:fillRect/>
          </a:stretch>
        </p:blipFill>
        <p:spPr>
          <a:xfrm>
            <a:off x="533400" y="3810927"/>
            <a:ext cx="2926404" cy="2911549"/>
          </a:xfrm>
          <a:prstGeom prst="rect">
            <a:avLst/>
          </a:prstGeom>
        </p:spPr>
      </p:pic>
      <p:pic>
        <p:nvPicPr>
          <p:cNvPr id="6" name="图片 5">
            <a:extLst>
              <a:ext uri="{FF2B5EF4-FFF2-40B4-BE49-F238E27FC236}">
                <a16:creationId xmlns:a16="http://schemas.microsoft.com/office/drawing/2014/main" id="{4F57FE24-DE8A-41A3-9304-6F460F575D97}"/>
              </a:ext>
            </a:extLst>
          </p:cNvPr>
          <p:cNvPicPr>
            <a:picLocks noChangeAspect="1"/>
          </p:cNvPicPr>
          <p:nvPr/>
        </p:nvPicPr>
        <p:blipFill>
          <a:blip r:embed="rId3"/>
          <a:stretch>
            <a:fillRect/>
          </a:stretch>
        </p:blipFill>
        <p:spPr>
          <a:xfrm>
            <a:off x="4953000" y="3751136"/>
            <a:ext cx="3377733" cy="29713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3423" y="1227842"/>
            <a:ext cx="8305800" cy="2369880"/>
          </a:xfrm>
          <a:prstGeom prst="rect">
            <a:avLst/>
          </a:prstGeom>
        </p:spPr>
        <p:txBody>
          <a:bodyPr wrap="square">
            <a:spAutoFit/>
          </a:bodyPr>
          <a:lstStyle/>
          <a:p>
            <a:r>
              <a:rPr lang="en-US" sz="2800" i="1" dirty="0" err="1">
                <a:latin typeface="微软雅黑" panose="020B0503020204020204" pitchFamily="34" charset="-122"/>
                <a:ea typeface="微软雅黑" panose="020B0503020204020204" pitchFamily="34" charset="-122"/>
              </a:rPr>
              <a:t>righth</a:t>
            </a:r>
            <a:r>
              <a:rPr lang="zh-CN" altLang="en-US" sz="2800" dirty="0">
                <a:latin typeface="微软雅黑" panose="020B0503020204020204" pitchFamily="34" charset="-122"/>
                <a:ea typeface="微软雅黑" panose="020B0503020204020204" pitchFamily="34" charset="-122"/>
              </a:rPr>
              <a:t>表中的</a:t>
            </a:r>
            <a:r>
              <a:rPr lang="en-US" sz="2800" dirty="0">
                <a:latin typeface="微软雅黑" panose="020B0503020204020204" pitchFamily="34" charset="-122"/>
                <a:ea typeface="微软雅黑" panose="020B0503020204020204" pitchFamily="34" charset="-122"/>
              </a:rPr>
              <a:t>index</a:t>
            </a:r>
            <a:r>
              <a:rPr lang="zh-CN" altLang="en-US" sz="2800" dirty="0">
                <a:latin typeface="微软雅黑" panose="020B0503020204020204" pitchFamily="34" charset="-122"/>
                <a:ea typeface="微软雅黑" panose="020B0503020204020204" pitchFamily="34" charset="-122"/>
              </a:rPr>
              <a:t>是由</a:t>
            </a:r>
            <a:r>
              <a:rPr lang="en-US" sz="2800" dirty="0">
                <a:latin typeface="微软雅黑" panose="020B0503020204020204" pitchFamily="34" charset="-122"/>
                <a:ea typeface="微软雅黑" panose="020B0503020204020204" pitchFamily="34" charset="-122"/>
              </a:rPr>
              <a:t>key1</a:t>
            </a:r>
            <a:r>
              <a:rPr lang="zh-CN" altLang="en-US" sz="2800" dirty="0">
                <a:latin typeface="微软雅黑" panose="020B0503020204020204" pitchFamily="34" charset="-122"/>
                <a:ea typeface="微软雅黑" panose="020B0503020204020204" pitchFamily="34" charset="-122"/>
              </a:rPr>
              <a:t>和</a:t>
            </a:r>
            <a:r>
              <a:rPr lang="en-US" sz="2800" dirty="0">
                <a:latin typeface="微软雅黑" panose="020B0503020204020204" pitchFamily="34" charset="-122"/>
                <a:ea typeface="微软雅黑" panose="020B0503020204020204" pitchFamily="34" charset="-122"/>
              </a:rPr>
              <a:t>key2</a:t>
            </a:r>
            <a:r>
              <a:rPr lang="zh-CN" altLang="en-US" sz="2800" dirty="0">
                <a:latin typeface="微软雅黑" panose="020B0503020204020204" pitchFamily="34" charset="-122"/>
                <a:ea typeface="微软雅黑" panose="020B0503020204020204" pitchFamily="34" charset="-122"/>
              </a:rPr>
              <a:t>两个键的复合键组成的，必须以列表的形式指明用作合并键的多个列：</a:t>
            </a:r>
            <a:endParaRPr lang="en-US" altLang="zh-CN" sz="2800" dirty="0">
              <a:latin typeface="微软雅黑" panose="020B0503020204020204" pitchFamily="34" charset="-122"/>
              <a:ea typeface="微软雅黑" panose="020B0503020204020204" pitchFamily="34" charset="-122"/>
            </a:endParaRPr>
          </a:p>
          <a:p>
            <a:r>
              <a:rPr lang="en-US" sz="3200" i="1" dirty="0" err="1"/>
              <a:t>pd.merge</a:t>
            </a:r>
            <a:r>
              <a:rPr lang="en-US" sz="3200" i="1" dirty="0"/>
              <a:t>(</a:t>
            </a:r>
            <a:r>
              <a:rPr lang="en-US" sz="3200" i="1" dirty="0" err="1"/>
              <a:t>lefth</a:t>
            </a:r>
            <a:r>
              <a:rPr lang="en-US" sz="3200" i="1" dirty="0"/>
              <a:t>, </a:t>
            </a:r>
            <a:r>
              <a:rPr lang="en-US" sz="3200" i="1" dirty="0" err="1"/>
              <a:t>righth</a:t>
            </a:r>
            <a:r>
              <a:rPr lang="en-US" sz="3200" i="1" dirty="0"/>
              <a:t>, </a:t>
            </a:r>
            <a:r>
              <a:rPr lang="en-US" sz="3200" i="1" dirty="0" err="1">
                <a:solidFill>
                  <a:srgbClr val="3F21F1"/>
                </a:solidFill>
              </a:rPr>
              <a:t>left_on</a:t>
            </a:r>
            <a:r>
              <a:rPr lang="en-US" sz="3200" i="1" dirty="0">
                <a:solidFill>
                  <a:srgbClr val="3F21F1"/>
                </a:solidFill>
              </a:rPr>
              <a:t>=['key1', 'key2']</a:t>
            </a:r>
            <a:r>
              <a:rPr lang="en-US" sz="3200" i="1" dirty="0"/>
              <a:t>, </a:t>
            </a:r>
            <a:r>
              <a:rPr lang="en-US" sz="3200" i="1" dirty="0" err="1"/>
              <a:t>right_index</a:t>
            </a:r>
            <a:r>
              <a:rPr lang="en-US" sz="3200" i="1" dirty="0"/>
              <a:t>=True)</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grpSp>
        <p:nvGrpSpPr>
          <p:cNvPr id="15" name="组合 14">
            <a:extLst>
              <a:ext uri="{FF2B5EF4-FFF2-40B4-BE49-F238E27FC236}">
                <a16:creationId xmlns:a16="http://schemas.microsoft.com/office/drawing/2014/main" id="{6F88A73E-5338-49F6-933A-8453A0B12803}"/>
              </a:ext>
            </a:extLst>
          </p:cNvPr>
          <p:cNvGrpSpPr/>
          <p:nvPr/>
        </p:nvGrpSpPr>
        <p:grpSpPr>
          <a:xfrm>
            <a:off x="1295400" y="-8351"/>
            <a:ext cx="6448202" cy="6760517"/>
            <a:chOff x="1295400" y="-8351"/>
            <a:chExt cx="6448202" cy="6760517"/>
          </a:xfrm>
        </p:grpSpPr>
        <p:pic>
          <p:nvPicPr>
            <p:cNvPr id="2" name="图片 1"/>
            <p:cNvPicPr>
              <a:picLocks noChangeAspect="1"/>
            </p:cNvPicPr>
            <p:nvPr/>
          </p:nvPicPr>
          <p:blipFill>
            <a:blip r:embed="rId2"/>
            <a:stretch>
              <a:fillRect/>
            </a:stretch>
          </p:blipFill>
          <p:spPr>
            <a:xfrm>
              <a:off x="1676400" y="3657600"/>
              <a:ext cx="5181600" cy="3094566"/>
            </a:xfrm>
            <a:prstGeom prst="rect">
              <a:avLst/>
            </a:prstGeom>
          </p:spPr>
        </p:pic>
        <p:pic>
          <p:nvPicPr>
            <p:cNvPr id="5" name="图片 4">
              <a:extLst>
                <a:ext uri="{FF2B5EF4-FFF2-40B4-BE49-F238E27FC236}">
                  <a16:creationId xmlns:a16="http://schemas.microsoft.com/office/drawing/2014/main" id="{DB618E93-64CD-4A2E-AFB7-1AC70751BD28}"/>
                </a:ext>
              </a:extLst>
            </p:cNvPr>
            <p:cNvPicPr>
              <a:picLocks noChangeAspect="1"/>
            </p:cNvPicPr>
            <p:nvPr/>
          </p:nvPicPr>
          <p:blipFill>
            <a:blip r:embed="rId3"/>
            <a:stretch>
              <a:fillRect/>
            </a:stretch>
          </p:blipFill>
          <p:spPr>
            <a:xfrm>
              <a:off x="1295400" y="0"/>
              <a:ext cx="2641487" cy="2628078"/>
            </a:xfrm>
            <a:prstGeom prst="rect">
              <a:avLst/>
            </a:prstGeom>
          </p:spPr>
        </p:pic>
        <p:pic>
          <p:nvPicPr>
            <p:cNvPr id="8" name="图片 7">
              <a:extLst>
                <a:ext uri="{FF2B5EF4-FFF2-40B4-BE49-F238E27FC236}">
                  <a16:creationId xmlns:a16="http://schemas.microsoft.com/office/drawing/2014/main" id="{FCF848F2-1DBE-45D5-9F09-0AB725FF76BA}"/>
                </a:ext>
              </a:extLst>
            </p:cNvPr>
            <p:cNvPicPr>
              <a:picLocks noChangeAspect="1"/>
            </p:cNvPicPr>
            <p:nvPr/>
          </p:nvPicPr>
          <p:blipFill>
            <a:blip r:embed="rId4"/>
            <a:stretch>
              <a:fillRect/>
            </a:stretch>
          </p:blipFill>
          <p:spPr>
            <a:xfrm>
              <a:off x="4739653" y="-8351"/>
              <a:ext cx="2987523" cy="2628078"/>
            </a:xfrm>
            <a:prstGeom prst="rect">
              <a:avLst/>
            </a:prstGeom>
          </p:spPr>
        </p:pic>
        <p:sp>
          <p:nvSpPr>
            <p:cNvPr id="3" name="矩形: 圆角 2">
              <a:extLst>
                <a:ext uri="{FF2B5EF4-FFF2-40B4-BE49-F238E27FC236}">
                  <a16:creationId xmlns:a16="http://schemas.microsoft.com/office/drawing/2014/main" id="{A6EF95BC-F90C-47E9-A0CE-44DF442D236E}"/>
                </a:ext>
              </a:extLst>
            </p:cNvPr>
            <p:cNvSpPr/>
            <p:nvPr/>
          </p:nvSpPr>
          <p:spPr>
            <a:xfrm>
              <a:off x="1676400" y="381000"/>
              <a:ext cx="2133600" cy="4572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688D05F4-B6E6-472B-B225-5C238FA2249F}"/>
                </a:ext>
              </a:extLst>
            </p:cNvPr>
            <p:cNvSpPr/>
            <p:nvPr/>
          </p:nvSpPr>
          <p:spPr>
            <a:xfrm>
              <a:off x="5029200" y="1085438"/>
              <a:ext cx="2714402" cy="743361"/>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CC67A4E-AC29-46F7-9EB8-EED4C938D308}"/>
                </a:ext>
              </a:extLst>
            </p:cNvPr>
            <p:cNvSpPr/>
            <p:nvPr/>
          </p:nvSpPr>
          <p:spPr>
            <a:xfrm>
              <a:off x="1803286" y="4191000"/>
              <a:ext cx="5054713" cy="914400"/>
            </a:xfrm>
            <a:prstGeom prst="roundRect">
              <a:avLst/>
            </a:prstGeom>
            <a:solidFill>
              <a:schemeClr val="accent5">
                <a:lumMod val="40000"/>
                <a:lumOff val="60000"/>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202B6F49-DBDC-4A46-921A-2DEF8BCA88AC}"/>
                </a:ext>
              </a:extLst>
            </p:cNvPr>
            <p:cNvCxnSpPr/>
            <p:nvPr/>
          </p:nvCxnSpPr>
          <p:spPr>
            <a:xfrm>
              <a:off x="2971800" y="838200"/>
              <a:ext cx="609600" cy="3352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FEABCB42-56BB-4AEC-B44D-63136215A27D}"/>
                </a:ext>
              </a:extLst>
            </p:cNvPr>
            <p:cNvCxnSpPr>
              <a:cxnSpLocks/>
              <a:stCxn id="9" idx="2"/>
            </p:cNvCxnSpPr>
            <p:nvPr/>
          </p:nvCxnSpPr>
          <p:spPr>
            <a:xfrm flipH="1">
              <a:off x="6067203" y="1828799"/>
              <a:ext cx="319198" cy="23698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5800" y="1143000"/>
            <a:ext cx="8305800" cy="1077218"/>
          </a:xfrm>
          <a:prstGeom prst="rect">
            <a:avLst/>
          </a:prstGeom>
        </p:spPr>
        <p:txBody>
          <a:bodyPr wrap="square">
            <a:spAutoFit/>
          </a:bodyPr>
          <a:lstStyle/>
          <a:p>
            <a:r>
              <a:rPr lang="en-US" sz="3200" i="1" dirty="0" err="1"/>
              <a:t>pd.merge</a:t>
            </a:r>
            <a:r>
              <a:rPr lang="en-US" sz="3200" i="1" dirty="0"/>
              <a:t>(</a:t>
            </a:r>
            <a:r>
              <a:rPr lang="en-US" sz="3200" i="1" dirty="0" err="1"/>
              <a:t>lefth</a:t>
            </a:r>
            <a:r>
              <a:rPr lang="en-US" sz="3200" i="1" dirty="0"/>
              <a:t>, </a:t>
            </a:r>
            <a:r>
              <a:rPr lang="en-US" sz="3200" i="1" dirty="0" err="1"/>
              <a:t>righth</a:t>
            </a:r>
            <a:r>
              <a:rPr lang="en-US" sz="3200" i="1" dirty="0"/>
              <a:t>, </a:t>
            </a:r>
            <a:r>
              <a:rPr lang="en-US" sz="3200" i="1" dirty="0" err="1"/>
              <a:t>left_on</a:t>
            </a:r>
            <a:r>
              <a:rPr lang="en-US" sz="3200" i="1" dirty="0"/>
              <a:t>=['key1', 'key2'], </a:t>
            </a:r>
            <a:r>
              <a:rPr lang="en-US" sz="3200" i="1" dirty="0" err="1"/>
              <a:t>right_index</a:t>
            </a:r>
            <a:r>
              <a:rPr lang="en-US" sz="3200" i="1" dirty="0"/>
              <a:t>=True, how='outer')</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2667000" y="4050654"/>
            <a:ext cx="3505200" cy="2746070"/>
          </a:xfrm>
          <a:prstGeom prst="rect">
            <a:avLst/>
          </a:prstGeom>
        </p:spPr>
      </p:pic>
      <p:pic>
        <p:nvPicPr>
          <p:cNvPr id="5" name="图片 4">
            <a:extLst>
              <a:ext uri="{FF2B5EF4-FFF2-40B4-BE49-F238E27FC236}">
                <a16:creationId xmlns:a16="http://schemas.microsoft.com/office/drawing/2014/main" id="{30DB0E80-4E49-4239-9D80-83F3FB0D1E98}"/>
              </a:ext>
            </a:extLst>
          </p:cNvPr>
          <p:cNvPicPr>
            <a:picLocks noChangeAspect="1"/>
          </p:cNvPicPr>
          <p:nvPr/>
        </p:nvPicPr>
        <p:blipFill>
          <a:blip r:embed="rId3"/>
          <a:stretch>
            <a:fillRect/>
          </a:stretch>
        </p:blipFill>
        <p:spPr>
          <a:xfrm>
            <a:off x="1849701" y="2196026"/>
            <a:ext cx="1799010" cy="1789878"/>
          </a:xfrm>
          <a:prstGeom prst="rect">
            <a:avLst/>
          </a:prstGeom>
        </p:spPr>
      </p:pic>
      <p:pic>
        <p:nvPicPr>
          <p:cNvPr id="8" name="图片 7">
            <a:extLst>
              <a:ext uri="{FF2B5EF4-FFF2-40B4-BE49-F238E27FC236}">
                <a16:creationId xmlns:a16="http://schemas.microsoft.com/office/drawing/2014/main" id="{5CA659BA-A019-41BC-BA2B-D30E58C1C30C}"/>
              </a:ext>
            </a:extLst>
          </p:cNvPr>
          <p:cNvPicPr>
            <a:picLocks noChangeAspect="1"/>
          </p:cNvPicPr>
          <p:nvPr/>
        </p:nvPicPr>
        <p:blipFill>
          <a:blip r:embed="rId4"/>
          <a:stretch>
            <a:fillRect/>
          </a:stretch>
        </p:blipFill>
        <p:spPr>
          <a:xfrm>
            <a:off x="5083422" y="2196026"/>
            <a:ext cx="2034682" cy="1789878"/>
          </a:xfrm>
          <a:prstGeom prst="rect">
            <a:avLst/>
          </a:prstGeom>
        </p:spPr>
      </p:pic>
      <p:sp>
        <p:nvSpPr>
          <p:cNvPr id="9" name="矩形: 圆角 8">
            <a:extLst>
              <a:ext uri="{FF2B5EF4-FFF2-40B4-BE49-F238E27FC236}">
                <a16:creationId xmlns:a16="http://schemas.microsoft.com/office/drawing/2014/main" id="{3D21C839-318B-4FEA-95F8-1F03EB43D7A9}"/>
              </a:ext>
            </a:extLst>
          </p:cNvPr>
          <p:cNvSpPr/>
          <p:nvPr/>
        </p:nvSpPr>
        <p:spPr>
          <a:xfrm>
            <a:off x="1862671" y="3657600"/>
            <a:ext cx="1786040" cy="3048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4D471C1-8712-4FEC-95CC-A9D9ED5DF265}"/>
              </a:ext>
            </a:extLst>
          </p:cNvPr>
          <p:cNvSpPr/>
          <p:nvPr/>
        </p:nvSpPr>
        <p:spPr>
          <a:xfrm>
            <a:off x="5181600" y="2645861"/>
            <a:ext cx="1936504" cy="3048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6263" y="1219200"/>
            <a:ext cx="8305800" cy="2677656"/>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可以采用合并双方的索引，实现多个表之间的关联</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715963" indent="-715963"/>
            <a:r>
              <a:rPr lang="en-US" sz="2400" i="1" dirty="0"/>
              <a:t>left2 = </a:t>
            </a:r>
            <a:r>
              <a:rPr lang="en-US" sz="2400" i="1" dirty="0" err="1"/>
              <a:t>pd.DataFrame</a:t>
            </a:r>
            <a:r>
              <a:rPr lang="en-US" sz="2400" i="1" dirty="0"/>
              <a:t>([[1., 2.], [3., 4.], [5., 6.]], index=[‘a’, ‘c’, ‘e’], columns=[‘Ohio’, ‘Nevada’])</a:t>
            </a:r>
            <a:endParaRPr lang="zh-CN" altLang="en-US" sz="2400" dirty="0"/>
          </a:p>
          <a:p>
            <a:pPr marL="715963" indent="-715963"/>
            <a:endParaRPr lang="en-US" sz="2400" i="1" dirty="0"/>
          </a:p>
          <a:p>
            <a:pPr marL="715963" indent="-715963"/>
            <a:r>
              <a:rPr lang="en-US" sz="2400" i="1" dirty="0"/>
              <a:t>right2 = </a:t>
            </a:r>
            <a:r>
              <a:rPr lang="en-US" sz="2400" i="1" dirty="0" err="1"/>
              <a:t>pd.DataFrame</a:t>
            </a:r>
            <a:r>
              <a:rPr lang="en-US" sz="2400" i="1" dirty="0"/>
              <a:t>([[7., 8.], [9., 10.], [11., 12.], [13, 14]],</a:t>
            </a:r>
            <a:r>
              <a:rPr lang="zh-CN" altLang="en-US" sz="2400" dirty="0"/>
              <a:t> </a:t>
            </a:r>
            <a:r>
              <a:rPr lang="en-US" sz="2400" i="1" dirty="0"/>
              <a:t>index=['b', 'c', 'd', 'e'], columns=['Missouri', 'Alabama'])</a:t>
            </a:r>
            <a:endParaRPr lang="zh-CN" altLang="en-US" sz="2400" dirty="0"/>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4" name="图片 3">
            <a:extLst>
              <a:ext uri="{FF2B5EF4-FFF2-40B4-BE49-F238E27FC236}">
                <a16:creationId xmlns:a16="http://schemas.microsoft.com/office/drawing/2014/main" id="{C3D6F85B-39E0-46C8-8FD6-5059DE3AFCA6}"/>
              </a:ext>
            </a:extLst>
          </p:cNvPr>
          <p:cNvPicPr>
            <a:picLocks noChangeAspect="1"/>
          </p:cNvPicPr>
          <p:nvPr/>
        </p:nvPicPr>
        <p:blipFill>
          <a:blip r:embed="rId2"/>
          <a:stretch>
            <a:fillRect/>
          </a:stretch>
        </p:blipFill>
        <p:spPr>
          <a:xfrm>
            <a:off x="914400" y="3896856"/>
            <a:ext cx="2976902" cy="2528457"/>
          </a:xfrm>
          <a:prstGeom prst="rect">
            <a:avLst/>
          </a:prstGeom>
        </p:spPr>
      </p:pic>
      <p:pic>
        <p:nvPicPr>
          <p:cNvPr id="6" name="图片 5">
            <a:extLst>
              <a:ext uri="{FF2B5EF4-FFF2-40B4-BE49-F238E27FC236}">
                <a16:creationId xmlns:a16="http://schemas.microsoft.com/office/drawing/2014/main" id="{EA1C2433-5407-4F17-82EB-444FEFA600C8}"/>
              </a:ext>
            </a:extLst>
          </p:cNvPr>
          <p:cNvPicPr>
            <a:picLocks noChangeAspect="1"/>
          </p:cNvPicPr>
          <p:nvPr/>
        </p:nvPicPr>
        <p:blipFill>
          <a:blip r:embed="rId3"/>
          <a:stretch>
            <a:fillRect/>
          </a:stretch>
        </p:blipFill>
        <p:spPr>
          <a:xfrm>
            <a:off x="4727787" y="3896856"/>
            <a:ext cx="3501813" cy="28087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27377" y="1007172"/>
            <a:ext cx="8305800" cy="1077218"/>
          </a:xfrm>
          <a:prstGeom prst="rect">
            <a:avLst/>
          </a:prstGeom>
        </p:spPr>
        <p:txBody>
          <a:bodyPr wrap="square">
            <a:spAutoFit/>
          </a:bodyPr>
          <a:lstStyle/>
          <a:p>
            <a:pPr marL="715963" indent="-715963"/>
            <a:r>
              <a:rPr lang="en-US" sz="3200" i="1" dirty="0" err="1"/>
              <a:t>pd.merge</a:t>
            </a:r>
            <a:r>
              <a:rPr lang="en-US" sz="3200" i="1" dirty="0"/>
              <a:t>(left2, right2, how='outer', </a:t>
            </a:r>
            <a:r>
              <a:rPr lang="en-US" sz="3200" i="1" dirty="0" err="1"/>
              <a:t>left_index</a:t>
            </a:r>
            <a:r>
              <a:rPr lang="en-US" sz="3200" i="1" dirty="0"/>
              <a:t>=True, </a:t>
            </a:r>
            <a:r>
              <a:rPr lang="en-US" sz="3200" i="1" dirty="0" err="1"/>
              <a:t>right_index</a:t>
            </a:r>
            <a:r>
              <a:rPr lang="en-US" sz="3200" i="1" dirty="0"/>
              <a:t>=True)</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823413" y="4324150"/>
            <a:ext cx="4052851" cy="2533850"/>
          </a:xfrm>
          <a:prstGeom prst="rect">
            <a:avLst/>
          </a:prstGeom>
        </p:spPr>
      </p:pic>
      <p:pic>
        <p:nvPicPr>
          <p:cNvPr id="5" name="图片 4">
            <a:extLst>
              <a:ext uri="{FF2B5EF4-FFF2-40B4-BE49-F238E27FC236}">
                <a16:creationId xmlns:a16="http://schemas.microsoft.com/office/drawing/2014/main" id="{002FF335-FC61-40DB-B276-ECA4CD5E1C8E}"/>
              </a:ext>
            </a:extLst>
          </p:cNvPr>
          <p:cNvPicPr>
            <a:picLocks noChangeAspect="1"/>
          </p:cNvPicPr>
          <p:nvPr/>
        </p:nvPicPr>
        <p:blipFill>
          <a:blip r:embed="rId3"/>
          <a:stretch>
            <a:fillRect/>
          </a:stretch>
        </p:blipFill>
        <p:spPr>
          <a:xfrm>
            <a:off x="473639" y="2084390"/>
            <a:ext cx="2286000" cy="1941634"/>
          </a:xfrm>
          <a:prstGeom prst="rect">
            <a:avLst/>
          </a:prstGeom>
        </p:spPr>
      </p:pic>
      <p:pic>
        <p:nvPicPr>
          <p:cNvPr id="8" name="图片 7">
            <a:extLst>
              <a:ext uri="{FF2B5EF4-FFF2-40B4-BE49-F238E27FC236}">
                <a16:creationId xmlns:a16="http://schemas.microsoft.com/office/drawing/2014/main" id="{107A9DBC-70B7-4845-90ED-89FF4ECCE93F}"/>
              </a:ext>
            </a:extLst>
          </p:cNvPr>
          <p:cNvPicPr>
            <a:picLocks noChangeAspect="1"/>
          </p:cNvPicPr>
          <p:nvPr/>
        </p:nvPicPr>
        <p:blipFill>
          <a:blip r:embed="rId4"/>
          <a:stretch>
            <a:fillRect/>
          </a:stretch>
        </p:blipFill>
        <p:spPr>
          <a:xfrm>
            <a:off x="4880277" y="2142679"/>
            <a:ext cx="2647084" cy="2123182"/>
          </a:xfrm>
          <a:prstGeom prst="rect">
            <a:avLst/>
          </a:prstGeom>
        </p:spPr>
      </p:pic>
      <p:sp>
        <p:nvSpPr>
          <p:cNvPr id="9" name="矩形: 圆角 8">
            <a:extLst>
              <a:ext uri="{FF2B5EF4-FFF2-40B4-BE49-F238E27FC236}">
                <a16:creationId xmlns:a16="http://schemas.microsoft.com/office/drawing/2014/main" id="{4D274F92-50E3-43DA-9FC5-773A8E1D8F1B}"/>
              </a:ext>
            </a:extLst>
          </p:cNvPr>
          <p:cNvSpPr/>
          <p:nvPr/>
        </p:nvSpPr>
        <p:spPr>
          <a:xfrm>
            <a:off x="549839" y="2986556"/>
            <a:ext cx="2133600" cy="4572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B46BCC1-850E-409B-AB28-663978AA7F78}"/>
              </a:ext>
            </a:extLst>
          </p:cNvPr>
          <p:cNvSpPr/>
          <p:nvPr/>
        </p:nvSpPr>
        <p:spPr>
          <a:xfrm>
            <a:off x="4903603" y="2989359"/>
            <a:ext cx="2623757" cy="4572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62A772BE-0EC3-41F9-B3C3-6F514341E8DC}"/>
              </a:ext>
            </a:extLst>
          </p:cNvPr>
          <p:cNvSpPr/>
          <p:nvPr/>
        </p:nvSpPr>
        <p:spPr>
          <a:xfrm>
            <a:off x="1823412" y="5583299"/>
            <a:ext cx="4052851" cy="457200"/>
          </a:xfrm>
          <a:prstGeom prst="roundRect">
            <a:avLst/>
          </a:prstGeom>
          <a:solidFill>
            <a:schemeClr val="accent2">
              <a:lumMod val="40000"/>
              <a:lumOff val="60000"/>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76263" y="1049338"/>
            <a:ext cx="8305800" cy="1643527"/>
          </a:xfrm>
          <a:prstGeom prst="rect">
            <a:avLst/>
          </a:prstGeom>
        </p:spPr>
        <p:txBody>
          <a:bodyPr wrap="square">
            <a:spAutoFit/>
          </a:bodyPr>
          <a:lstStyle/>
          <a:p>
            <a:pPr>
              <a:lnSpc>
                <a:spcPts val="4200"/>
              </a:lnSpc>
            </a:pPr>
            <a:r>
              <a:rPr lang="en-US" sz="2400" dirty="0">
                <a:latin typeface="微软雅黑" panose="020B0503020204020204" pitchFamily="34" charset="-122"/>
                <a:ea typeface="微软雅黑" panose="020B0503020204020204" pitchFamily="34" charset="-122"/>
              </a:rPr>
              <a:t>join</a:t>
            </a:r>
            <a:r>
              <a:rPr lang="zh-CN" altLang="en-US" sz="2400" dirty="0">
                <a:latin typeface="微软雅黑" panose="020B0503020204020204" pitchFamily="34" charset="-122"/>
                <a:ea typeface="微软雅黑" panose="020B0503020204020204" pitchFamily="34" charset="-122"/>
              </a:rPr>
              <a:t>函数还可用于合并多个带有相同或相似索引的</a:t>
            </a:r>
            <a:r>
              <a:rPr lang="en-US"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对象，而不管它们之间有没有重叠的列。</a:t>
            </a:r>
            <a:endParaRPr lang="en-US" altLang="zh-CN" sz="2400" dirty="0">
              <a:latin typeface="微软雅黑" panose="020B0503020204020204" pitchFamily="34" charset="-122"/>
              <a:ea typeface="微软雅黑" panose="020B0503020204020204" pitchFamily="34" charset="-122"/>
            </a:endParaRPr>
          </a:p>
          <a:p>
            <a:pPr>
              <a:lnSpc>
                <a:spcPts val="4200"/>
              </a:lnSpc>
            </a:pPr>
            <a:r>
              <a:rPr lang="en-US" sz="2400" i="1" dirty="0"/>
              <a:t>left2.join(right2, how='outer')</a:t>
            </a:r>
            <a:endParaRPr lang="zh-CN" altLang="en-US" sz="24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1524000" y="4549723"/>
            <a:ext cx="3733801" cy="2308277"/>
          </a:xfrm>
          <a:prstGeom prst="rect">
            <a:avLst/>
          </a:prstGeom>
        </p:spPr>
      </p:pic>
      <p:pic>
        <p:nvPicPr>
          <p:cNvPr id="5" name="图片 4">
            <a:extLst>
              <a:ext uri="{FF2B5EF4-FFF2-40B4-BE49-F238E27FC236}">
                <a16:creationId xmlns:a16="http://schemas.microsoft.com/office/drawing/2014/main" id="{0E69E722-3023-47C3-BF01-1839CD1B36A3}"/>
              </a:ext>
            </a:extLst>
          </p:cNvPr>
          <p:cNvPicPr>
            <a:picLocks noChangeAspect="1"/>
          </p:cNvPicPr>
          <p:nvPr/>
        </p:nvPicPr>
        <p:blipFill>
          <a:blip r:embed="rId3"/>
          <a:stretch>
            <a:fillRect/>
          </a:stretch>
        </p:blipFill>
        <p:spPr>
          <a:xfrm>
            <a:off x="675816" y="2692865"/>
            <a:ext cx="1935021" cy="1643527"/>
          </a:xfrm>
          <a:prstGeom prst="rect">
            <a:avLst/>
          </a:prstGeom>
        </p:spPr>
      </p:pic>
      <p:pic>
        <p:nvPicPr>
          <p:cNvPr id="8" name="图片 7">
            <a:extLst>
              <a:ext uri="{FF2B5EF4-FFF2-40B4-BE49-F238E27FC236}">
                <a16:creationId xmlns:a16="http://schemas.microsoft.com/office/drawing/2014/main" id="{B8DC5D71-404E-4DEF-BECC-5E00DE9CE38F}"/>
              </a:ext>
            </a:extLst>
          </p:cNvPr>
          <p:cNvPicPr>
            <a:picLocks noChangeAspect="1"/>
          </p:cNvPicPr>
          <p:nvPr/>
        </p:nvPicPr>
        <p:blipFill>
          <a:blip r:embed="rId4"/>
          <a:stretch>
            <a:fillRect/>
          </a:stretch>
        </p:blipFill>
        <p:spPr>
          <a:xfrm>
            <a:off x="4953000" y="2615061"/>
            <a:ext cx="2266084" cy="181758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82299" y="1049338"/>
            <a:ext cx="8305800" cy="2205540"/>
          </a:xfrm>
          <a:prstGeom prst="rect">
            <a:avLst/>
          </a:prstGeom>
        </p:spPr>
        <p:txBody>
          <a:bodyPr wrap="square">
            <a:spAutoFit/>
          </a:bodyPr>
          <a:lstStyle/>
          <a:p>
            <a:pPr>
              <a:lnSpc>
                <a:spcPts val="42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由于一些历史原因（早期版本的</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pandas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规定的），</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的</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join</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函数默认是通过连接键上做左连接，对多个表进行关联的</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en-US" sz="3200" i="1" dirty="0"/>
              <a:t>left1.join(right1, on='key')</a:t>
            </a:r>
            <a:endParaRPr lang="zh-CN" altLang="en-US" sz="3200" dirty="0"/>
          </a:p>
        </p:txBody>
      </p:sp>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pic>
        <p:nvPicPr>
          <p:cNvPr id="2" name="图片 1"/>
          <p:cNvPicPr>
            <a:picLocks noChangeAspect="1"/>
          </p:cNvPicPr>
          <p:nvPr/>
        </p:nvPicPr>
        <p:blipFill>
          <a:blip r:embed="rId2"/>
          <a:stretch>
            <a:fillRect/>
          </a:stretch>
        </p:blipFill>
        <p:spPr>
          <a:xfrm>
            <a:off x="5324348" y="2667000"/>
            <a:ext cx="3557715" cy="3640261"/>
          </a:xfrm>
          <a:prstGeom prst="rect">
            <a:avLst/>
          </a:prstGeom>
        </p:spPr>
      </p:pic>
      <p:pic>
        <p:nvPicPr>
          <p:cNvPr id="5" name="图片 4">
            <a:extLst>
              <a:ext uri="{FF2B5EF4-FFF2-40B4-BE49-F238E27FC236}">
                <a16:creationId xmlns:a16="http://schemas.microsoft.com/office/drawing/2014/main" id="{C8ED7A45-7D42-4FD7-A2F6-70FC5F2D4F83}"/>
              </a:ext>
            </a:extLst>
          </p:cNvPr>
          <p:cNvPicPr>
            <a:picLocks noChangeAspect="1"/>
          </p:cNvPicPr>
          <p:nvPr/>
        </p:nvPicPr>
        <p:blipFill>
          <a:blip r:embed="rId3"/>
          <a:stretch>
            <a:fillRect/>
          </a:stretch>
        </p:blipFill>
        <p:spPr>
          <a:xfrm>
            <a:off x="285448" y="3603123"/>
            <a:ext cx="1910258" cy="3102477"/>
          </a:xfrm>
          <a:prstGeom prst="rect">
            <a:avLst/>
          </a:prstGeom>
        </p:spPr>
      </p:pic>
      <p:pic>
        <p:nvPicPr>
          <p:cNvPr id="8" name="图片 7">
            <a:extLst>
              <a:ext uri="{FF2B5EF4-FFF2-40B4-BE49-F238E27FC236}">
                <a16:creationId xmlns:a16="http://schemas.microsoft.com/office/drawing/2014/main" id="{5D707C14-3EF8-45E9-8122-84E333BA8F52}"/>
              </a:ext>
            </a:extLst>
          </p:cNvPr>
          <p:cNvPicPr>
            <a:picLocks noChangeAspect="1"/>
          </p:cNvPicPr>
          <p:nvPr/>
        </p:nvPicPr>
        <p:blipFill>
          <a:blip r:embed="rId4"/>
          <a:stretch>
            <a:fillRect/>
          </a:stretch>
        </p:blipFill>
        <p:spPr>
          <a:xfrm>
            <a:off x="2465943" y="3603123"/>
            <a:ext cx="1707039" cy="1395437"/>
          </a:xfrm>
          <a:prstGeom prst="rect">
            <a:avLst/>
          </a:prstGeom>
        </p:spPr>
      </p:pic>
      <p:sp>
        <p:nvSpPr>
          <p:cNvPr id="9" name="矩形: 圆角 8">
            <a:extLst>
              <a:ext uri="{FF2B5EF4-FFF2-40B4-BE49-F238E27FC236}">
                <a16:creationId xmlns:a16="http://schemas.microsoft.com/office/drawing/2014/main" id="{5FB8B60C-F1B6-4265-9712-9F1742E2E3D2}"/>
              </a:ext>
            </a:extLst>
          </p:cNvPr>
          <p:cNvSpPr/>
          <p:nvPr/>
        </p:nvSpPr>
        <p:spPr>
          <a:xfrm>
            <a:off x="261937" y="6172200"/>
            <a:ext cx="2133600" cy="4572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9E2A212C-252B-4C7A-AA9F-92905D74C558}"/>
              </a:ext>
            </a:extLst>
          </p:cNvPr>
          <p:cNvSpPr/>
          <p:nvPr/>
        </p:nvSpPr>
        <p:spPr>
          <a:xfrm>
            <a:off x="5318312" y="5808662"/>
            <a:ext cx="3540240" cy="457200"/>
          </a:xfrm>
          <a:prstGeom prst="roundRect">
            <a:avLst/>
          </a:prstGeom>
          <a:solidFill>
            <a:schemeClr val="accent1">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E74AF26D-C83B-4CB9-B010-E6C9EE3C8BE3}"/>
              </a:ext>
            </a:extLst>
          </p:cNvPr>
          <p:cNvSpPr/>
          <p:nvPr/>
        </p:nvSpPr>
        <p:spPr>
          <a:xfrm>
            <a:off x="5374791" y="3211104"/>
            <a:ext cx="3540240" cy="457200"/>
          </a:xfrm>
          <a:prstGeom prst="roundRect">
            <a:avLst/>
          </a:prstGeom>
          <a:solidFill>
            <a:schemeClr val="accent3">
              <a:lumMod val="60000"/>
              <a:lumOff val="40000"/>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1A1D9DF4-B572-4F13-B35D-21DA1BE7A73C}"/>
              </a:ext>
            </a:extLst>
          </p:cNvPr>
          <p:cNvSpPr/>
          <p:nvPr/>
        </p:nvSpPr>
        <p:spPr>
          <a:xfrm>
            <a:off x="319702" y="4001799"/>
            <a:ext cx="3853279" cy="457200"/>
          </a:xfrm>
          <a:prstGeom prst="roundRect">
            <a:avLst/>
          </a:prstGeom>
          <a:solidFill>
            <a:schemeClr val="accent3">
              <a:lumMod val="60000"/>
              <a:lumOff val="40000"/>
              <a:alpha val="21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52800"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cs typeface="+mn-cs"/>
              </a:rPr>
              <a:t>9.1.2 </a:t>
            </a:r>
            <a:r>
              <a:rPr lang="zh-CN" altLang="en-US" sz="4000" b="1" kern="1200" dirty="0">
                <a:solidFill>
                  <a:srgbClr val="002060"/>
                </a:solidFill>
                <a:cs typeface="+mn-cs"/>
              </a:rPr>
              <a:t>轴向连接</a:t>
            </a:r>
          </a:p>
        </p:txBody>
      </p:sp>
      <p:sp>
        <p:nvSpPr>
          <p:cNvPr id="7" name="矩形 6"/>
          <p:cNvSpPr/>
          <p:nvPr/>
        </p:nvSpPr>
        <p:spPr>
          <a:xfrm>
            <a:off x="609600" y="1219200"/>
            <a:ext cx="8305800" cy="2246769"/>
          </a:xfrm>
          <a:prstGeom prst="rect">
            <a:avLst/>
          </a:prstGeom>
        </p:spPr>
        <p:txBody>
          <a:bodyPr wrap="square">
            <a:spAutoFit/>
          </a:bodyPr>
          <a:lstStyle/>
          <a:p>
            <a:pPr>
              <a:lnSpc>
                <a:spcPts val="42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另一种数据合并运算也被称作连接（</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concatenation</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）、绑定（</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binding</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）或堆叠（</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stacking</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NumPy</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有一个用于合并原始</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NumPy</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数组的</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concatenation</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函数</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en-US" sz="3200" i="1" dirty="0" err="1"/>
              <a:t>arr</a:t>
            </a:r>
            <a:r>
              <a:rPr lang="en-US" sz="3200" i="1" dirty="0"/>
              <a:t> = </a:t>
            </a:r>
            <a:r>
              <a:rPr lang="en-US" sz="3200" i="1" dirty="0" err="1"/>
              <a:t>np.arange</a:t>
            </a:r>
            <a:r>
              <a:rPr lang="en-US" sz="3200" i="1" dirty="0"/>
              <a:t>(12).reshape((3, 4))</a:t>
            </a:r>
          </a:p>
        </p:txBody>
      </p:sp>
      <p:pic>
        <p:nvPicPr>
          <p:cNvPr id="2" name="图片 1"/>
          <p:cNvPicPr>
            <a:picLocks noChangeAspect="1"/>
          </p:cNvPicPr>
          <p:nvPr/>
        </p:nvPicPr>
        <p:blipFill>
          <a:blip r:embed="rId2"/>
          <a:stretch>
            <a:fillRect/>
          </a:stretch>
        </p:blipFill>
        <p:spPr>
          <a:xfrm>
            <a:off x="990600" y="3886200"/>
            <a:ext cx="7084541" cy="219542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84775"/>
          </a:xfrm>
          <a:prstGeom prst="rect">
            <a:avLst/>
          </a:prstGeom>
        </p:spPr>
        <p:txBody>
          <a:bodyPr wrap="square">
            <a:spAutoFit/>
          </a:bodyPr>
          <a:lstStyle/>
          <a:p>
            <a:r>
              <a:rPr lang="en-US" sz="3200" i="1" dirty="0" err="1"/>
              <a:t>np.concatenate</a:t>
            </a:r>
            <a:r>
              <a:rPr lang="en-US" sz="3200" i="1" dirty="0"/>
              <a:t>([</a:t>
            </a:r>
            <a:r>
              <a:rPr lang="en-US" sz="3200" i="1" dirty="0" err="1"/>
              <a:t>arr</a:t>
            </a:r>
            <a:r>
              <a:rPr lang="en-US" sz="3200" i="1" dirty="0"/>
              <a:t>, </a:t>
            </a:r>
            <a:r>
              <a:rPr lang="en-US" sz="3200" i="1" dirty="0" err="1"/>
              <a:t>arr</a:t>
            </a:r>
            <a:r>
              <a:rPr lang="en-US" sz="3200" i="1" dirty="0"/>
              <a:t>], axis=1)</a:t>
            </a:r>
            <a:endParaRPr lang="en-US" altLang="zh-CN" sz="3200" i="1" dirty="0"/>
          </a:p>
        </p:txBody>
      </p:sp>
      <p:sp>
        <p:nvSpPr>
          <p:cNvPr id="5" name="Rectangle 2"/>
          <p:cNvSpPr txBox="1">
            <a:spLocks noRot="1" noChangeArrowheads="1"/>
          </p:cNvSpPr>
          <p:nvPr/>
        </p:nvSpPr>
        <p:spPr bwMode="auto">
          <a:xfrm>
            <a:off x="33528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a:solidFill>
                  <a:srgbClr val="002060"/>
                </a:solidFill>
                <a:cs typeface="+mn-cs"/>
              </a:rPr>
              <a:t>轴向连接</a:t>
            </a:r>
          </a:p>
        </p:txBody>
      </p:sp>
      <p:pic>
        <p:nvPicPr>
          <p:cNvPr id="2" name="图片 1"/>
          <p:cNvPicPr>
            <a:picLocks noChangeAspect="1"/>
          </p:cNvPicPr>
          <p:nvPr/>
        </p:nvPicPr>
        <p:blipFill>
          <a:blip r:embed="rId2"/>
          <a:stretch>
            <a:fillRect/>
          </a:stretch>
        </p:blipFill>
        <p:spPr>
          <a:xfrm>
            <a:off x="221180" y="2514600"/>
            <a:ext cx="8694220" cy="1759963"/>
          </a:xfrm>
          <a:prstGeom prst="rect">
            <a:avLst/>
          </a:prstGeom>
        </p:spPr>
      </p:pic>
      <p:cxnSp>
        <p:nvCxnSpPr>
          <p:cNvPr id="4" name="直接连接符 3"/>
          <p:cNvCxnSpPr/>
          <p:nvPr/>
        </p:nvCxnSpPr>
        <p:spPr>
          <a:xfrm>
            <a:off x="5257800" y="2133600"/>
            <a:ext cx="0" cy="2514600"/>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27149"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cs typeface="+mn-cs"/>
              </a:rPr>
              <a:t>9.1.3 </a:t>
            </a:r>
            <a:r>
              <a:rPr lang="zh-CN" altLang="en-US" sz="4000" b="1" kern="1200" dirty="0">
                <a:solidFill>
                  <a:srgbClr val="002060"/>
                </a:solidFill>
                <a:cs typeface="+mn-cs"/>
              </a:rPr>
              <a:t>合并重叠数据</a:t>
            </a:r>
          </a:p>
        </p:txBody>
      </p:sp>
      <p:sp>
        <p:nvSpPr>
          <p:cNvPr id="7" name="矩形 6"/>
          <p:cNvSpPr/>
          <p:nvPr/>
        </p:nvSpPr>
        <p:spPr>
          <a:xfrm>
            <a:off x="367397" y="1143000"/>
            <a:ext cx="8409206" cy="3970318"/>
          </a:xfrm>
          <a:prstGeom prst="rect">
            <a:avLst/>
          </a:prstGeom>
        </p:spPr>
        <p:txBody>
          <a:bodyPr wrap="square">
            <a:spAutoFit/>
          </a:bodyPr>
          <a:lstStyle/>
          <a:p>
            <a:r>
              <a:rPr lang="zh-CN" altLang="en-US" sz="2800" dirty="0"/>
              <a:t>当两个数据集的索引全部或部分重叠时，它们的数据组合问题（即数据列上的合并）就不能用简单的合并（</a:t>
            </a:r>
            <a:r>
              <a:rPr lang="en-US" sz="2800" dirty="0"/>
              <a:t>merge</a:t>
            </a:r>
            <a:r>
              <a:rPr lang="zh-CN" altLang="en-US" sz="2800" dirty="0"/>
              <a:t>）或连接（</a:t>
            </a:r>
            <a:r>
              <a:rPr lang="en-US" sz="2800" dirty="0"/>
              <a:t>concatenation</a:t>
            </a:r>
            <a:r>
              <a:rPr lang="zh-CN" altLang="en-US" sz="2800" dirty="0"/>
              <a:t>）运算来处理</a:t>
            </a:r>
            <a:endParaRPr lang="en-US" altLang="zh-CN" sz="2800" dirty="0"/>
          </a:p>
          <a:p>
            <a:endParaRPr lang="en-US" altLang="zh-CN" sz="2800" dirty="0"/>
          </a:p>
          <a:p>
            <a:pPr marL="715963" indent="-715963"/>
            <a:r>
              <a:rPr lang="en-US" sz="2800" i="1" dirty="0"/>
              <a:t>a = </a:t>
            </a:r>
            <a:r>
              <a:rPr lang="en-US" sz="2800" i="1" dirty="0" err="1"/>
              <a:t>pd.Series</a:t>
            </a:r>
            <a:r>
              <a:rPr lang="en-US" sz="2800" i="1" dirty="0"/>
              <a:t>([</a:t>
            </a:r>
            <a:r>
              <a:rPr lang="en-US" sz="2800" i="1" dirty="0" err="1"/>
              <a:t>np.nan</a:t>
            </a:r>
            <a:r>
              <a:rPr lang="en-US" sz="2800" i="1" dirty="0"/>
              <a:t>, 2.5, </a:t>
            </a:r>
            <a:r>
              <a:rPr lang="en-US" sz="2800" i="1" dirty="0" err="1"/>
              <a:t>np.nan</a:t>
            </a:r>
            <a:r>
              <a:rPr lang="en-US" sz="2800" i="1" dirty="0"/>
              <a:t>, 3.5, 4.5, </a:t>
            </a:r>
            <a:r>
              <a:rPr lang="en-US" sz="2800" i="1" dirty="0" err="1"/>
              <a:t>np.nan</a:t>
            </a:r>
            <a:r>
              <a:rPr lang="en-US" sz="2800" i="1" dirty="0"/>
              <a:t>], index=['f', 'e', 'd', 'c', 'b', 'a'])</a:t>
            </a:r>
          </a:p>
          <a:p>
            <a:pPr marL="715963" indent="-715963"/>
            <a:r>
              <a:rPr lang="en-US" sz="2800" i="1" dirty="0"/>
              <a:t>b = </a:t>
            </a:r>
            <a:r>
              <a:rPr lang="en-US" sz="2800" i="1" dirty="0" err="1"/>
              <a:t>pd.Series</a:t>
            </a:r>
            <a:r>
              <a:rPr lang="en-US" sz="2800" i="1" dirty="0"/>
              <a:t>(</a:t>
            </a:r>
            <a:r>
              <a:rPr lang="en-US" sz="2800" i="1" dirty="0" err="1"/>
              <a:t>np.arange</a:t>
            </a:r>
            <a:r>
              <a:rPr lang="en-US" sz="2800" i="1" dirty="0"/>
              <a:t>(</a:t>
            </a:r>
            <a:r>
              <a:rPr lang="en-US" sz="2800" i="1" dirty="0" err="1"/>
              <a:t>len</a:t>
            </a:r>
            <a:r>
              <a:rPr lang="en-US" sz="2800" i="1" dirty="0"/>
              <a:t>(a), </a:t>
            </a:r>
            <a:r>
              <a:rPr lang="en-US" sz="2800" i="1" dirty="0" err="1"/>
              <a:t>dtype</a:t>
            </a:r>
            <a:r>
              <a:rPr lang="en-US" sz="2800" i="1" dirty="0"/>
              <a:t>=np.float64), index=['f', 'e', 'd', 'c', 'b', 'a'])</a:t>
            </a:r>
          </a:p>
          <a:p>
            <a:pPr marL="715963" indent="-715963"/>
            <a:r>
              <a:rPr lang="en-US" sz="2800" i="1" dirty="0"/>
              <a:t>b[-1] = </a:t>
            </a:r>
            <a:r>
              <a:rPr lang="en-US" sz="2800" i="1" dirty="0" err="1"/>
              <a:t>np.nan</a:t>
            </a:r>
            <a:endParaRPr lang="en-US" altLang="zh-CN" sz="2800"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idx="4294967295"/>
          </p:nvPr>
        </p:nvSpPr>
        <p:spPr bwMode="auto">
          <a:xfrm>
            <a:off x="685800" y="1219200"/>
            <a:ext cx="3795713" cy="914400"/>
          </a:xfrm>
          <a:prstGeom prst="rect">
            <a:avLst/>
          </a:prstGeom>
          <a:noFill/>
          <a:ln>
            <a:miter lim="800000"/>
            <a:headEnd/>
            <a:tailEnd/>
          </a:ln>
        </p:spPr>
        <p:txBody>
          <a:bodyPr/>
          <a:lstStyle/>
          <a:p>
            <a:pPr algn="l" eaLnBrk="1" hangingPunct="1"/>
            <a:r>
              <a:rPr lang="zh-CN" altLang="en-US" sz="4000" b="1" dirty="0">
                <a:solidFill>
                  <a:srgbClr val="002060"/>
                </a:solidFill>
                <a:latin typeface="Calibri" pitchFamily="34" charset="0"/>
                <a:ea typeface="宋体" charset="-122"/>
                <a:cs typeface="+mn-cs"/>
              </a:rPr>
              <a:t>教学目标</a:t>
            </a:r>
          </a:p>
        </p:txBody>
      </p:sp>
      <p:sp>
        <p:nvSpPr>
          <p:cNvPr id="20483" name="Rectangle 3"/>
          <p:cNvSpPr>
            <a:spLocks noGrp="1" noRot="1" noChangeArrowheads="1"/>
          </p:cNvSpPr>
          <p:nvPr>
            <p:ph type="body" idx="1"/>
          </p:nvPr>
        </p:nvSpPr>
        <p:spPr/>
        <p:txBody>
          <a:bodyPr/>
          <a:lstStyle/>
          <a:p>
            <a:pPr eaLnBrk="1" hangingPunct="1"/>
            <a:endParaRPr lang="en-US" altLang="zh-CN" dirty="0"/>
          </a:p>
          <a:p>
            <a:pPr eaLnBrk="1" hangingPunct="1"/>
            <a:r>
              <a:rPr lang="zh-CN" altLang="en-US" dirty="0"/>
              <a:t>了解数据处理技术的概念和特点</a:t>
            </a:r>
            <a:endParaRPr lang="en-US" altLang="zh-CN" dirty="0"/>
          </a:p>
          <a:p>
            <a:pPr eaLnBrk="1" hangingPunct="1"/>
            <a:endParaRPr lang="en-US" altLang="zh-CN" dirty="0"/>
          </a:p>
          <a:p>
            <a:pPr eaLnBrk="1" hangingPunct="1"/>
            <a:r>
              <a:rPr lang="zh-CN" altLang="en-US" dirty="0"/>
              <a:t>了解其基本原理、主要功能特点</a:t>
            </a:r>
            <a:endParaRPr lang="en-US" altLang="zh-CN" dirty="0"/>
          </a:p>
          <a:p>
            <a:pPr eaLnBrk="1" hangingPunct="1"/>
            <a:endParaRPr lang="en-US" altLang="zh-CN" dirty="0"/>
          </a:p>
          <a:p>
            <a:pPr eaLnBrk="1" hangingPunct="1"/>
            <a:r>
              <a:rPr lang="zh-CN" altLang="en-US" dirty="0"/>
              <a:t>让学生对数据处理技术有一个初步理解</a:t>
            </a:r>
            <a:endParaRPr lang="zh-CN" altLang="en-US" dirty="0">
              <a:solidFill>
                <a:srgbClr val="002060"/>
              </a:solidFill>
              <a:latin typeface="Calibri" pitchFamily="34" charset="0"/>
              <a:ea typeface="宋体"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457200" y="3652756"/>
            <a:ext cx="8305800" cy="1384995"/>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下面实现完全重叠的两个数据集的合并，当第一个数据集非空时，取第一个数据集的值，否则取第二个数据集的值</a:t>
            </a:r>
            <a:endParaRPr lang="en-US" altLang="zh-CN" sz="2800" i="1" dirty="0">
              <a:latin typeface="微软雅黑" panose="020B0503020204020204" pitchFamily="34" charset="-122"/>
              <a:ea typeface="微软雅黑" panose="020B0503020204020204" pitchFamily="34" charset="-122"/>
            </a:endParaRPr>
          </a:p>
        </p:txBody>
      </p:sp>
      <p:sp>
        <p:nvSpPr>
          <p:cNvPr id="8" name="Rectangle 2"/>
          <p:cNvSpPr txBox="1">
            <a:spLocks noRot="1" noChangeArrowheads="1"/>
          </p:cNvSpPr>
          <p:nvPr/>
        </p:nvSpPr>
        <p:spPr bwMode="auto">
          <a:xfrm>
            <a:off x="3327149"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a:solidFill>
                  <a:srgbClr val="002060"/>
                </a:solidFill>
                <a:cs typeface="+mn-cs"/>
              </a:rPr>
              <a:t>合并重叠数据</a:t>
            </a:r>
          </a:p>
        </p:txBody>
      </p:sp>
      <p:pic>
        <p:nvPicPr>
          <p:cNvPr id="2" name="图片 1"/>
          <p:cNvPicPr>
            <a:picLocks noChangeAspect="1"/>
          </p:cNvPicPr>
          <p:nvPr/>
        </p:nvPicPr>
        <p:blipFill>
          <a:blip r:embed="rId2"/>
          <a:stretch>
            <a:fillRect/>
          </a:stretch>
        </p:blipFill>
        <p:spPr>
          <a:xfrm>
            <a:off x="914400" y="1049339"/>
            <a:ext cx="2282081" cy="2532062"/>
          </a:xfrm>
          <a:prstGeom prst="rect">
            <a:avLst/>
          </a:prstGeom>
        </p:spPr>
      </p:pic>
      <p:pic>
        <p:nvPicPr>
          <p:cNvPr id="3" name="图片 2"/>
          <p:cNvPicPr>
            <a:picLocks noChangeAspect="1"/>
          </p:cNvPicPr>
          <p:nvPr/>
        </p:nvPicPr>
        <p:blipFill>
          <a:blip r:embed="rId3"/>
          <a:stretch>
            <a:fillRect/>
          </a:stretch>
        </p:blipFill>
        <p:spPr>
          <a:xfrm>
            <a:off x="4191000" y="1080271"/>
            <a:ext cx="2281161" cy="2501130"/>
          </a:xfrm>
          <a:prstGeom prst="rect">
            <a:avLst/>
          </a:prstGeom>
        </p:spPr>
      </p:pic>
      <p:pic>
        <p:nvPicPr>
          <p:cNvPr id="10" name="图片 9"/>
          <p:cNvPicPr>
            <a:picLocks noChangeAspect="1"/>
          </p:cNvPicPr>
          <p:nvPr/>
        </p:nvPicPr>
        <p:blipFill>
          <a:blip r:embed="rId4"/>
          <a:stretch>
            <a:fillRect/>
          </a:stretch>
        </p:blipFill>
        <p:spPr>
          <a:xfrm>
            <a:off x="30933" y="5088736"/>
            <a:ext cx="9085689" cy="176926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15832"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rPr>
              <a:t>9.2 </a:t>
            </a:r>
            <a:r>
              <a:rPr lang="zh-CN" altLang="en-US" sz="4000" b="1" kern="1200" dirty="0">
                <a:solidFill>
                  <a:srgbClr val="002060"/>
                </a:solidFill>
              </a:rPr>
              <a:t>数据转换</a:t>
            </a:r>
          </a:p>
        </p:txBody>
      </p:sp>
      <p:sp>
        <p:nvSpPr>
          <p:cNvPr id="7" name="矩形 6"/>
          <p:cNvSpPr/>
          <p:nvPr/>
        </p:nvSpPr>
        <p:spPr>
          <a:xfrm>
            <a:off x="609600" y="1447800"/>
            <a:ext cx="8305800" cy="4031873"/>
          </a:xfrm>
          <a:prstGeom prst="rect">
            <a:avLst/>
          </a:prstGeom>
        </p:spPr>
        <p:txBody>
          <a:bodyPr wrap="square">
            <a:spAutoFit/>
          </a:bodyPr>
          <a:lstStyle/>
          <a:p>
            <a:r>
              <a:rPr lang="zh-CN" altLang="en-US" sz="3200" dirty="0"/>
              <a:t>除了数据合并以外，数据处理工作还包括对数据进行转换。具体的工作包括对数据进行过滤、清理以及其它的转换工作</a:t>
            </a:r>
            <a:endParaRPr lang="en-US" altLang="zh-CN" sz="3200" dirty="0"/>
          </a:p>
          <a:p>
            <a:endParaRPr lang="en-US" altLang="zh-CN" sz="3200" i="1" dirty="0"/>
          </a:p>
          <a:p>
            <a:r>
              <a:rPr lang="zh-CN" altLang="en-US" sz="3200" dirty="0"/>
              <a:t>在数据转换工作中，最常见的是</a:t>
            </a:r>
            <a:r>
              <a:rPr lang="zh-CN" altLang="en-US" sz="3200" dirty="0">
                <a:solidFill>
                  <a:srgbClr val="FF0000"/>
                </a:solidFill>
              </a:rPr>
              <a:t>移除重复数据</a:t>
            </a:r>
            <a:r>
              <a:rPr lang="zh-CN" altLang="en-US" sz="3200" dirty="0"/>
              <a:t>的工作。通常来说，数据集中总会出现重复的数据行。</a:t>
            </a:r>
          </a:p>
          <a:p>
            <a:endParaRPr lang="en-US" altLang="zh-CN" sz="3200"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rPr>
              <a:t>9.2.1 </a:t>
            </a:r>
            <a:r>
              <a:rPr lang="zh-CN" altLang="en-US" sz="4000" b="1" kern="1200" dirty="0">
                <a:solidFill>
                  <a:srgbClr val="002060"/>
                </a:solidFill>
              </a:rPr>
              <a:t>移除重复数据</a:t>
            </a:r>
          </a:p>
        </p:txBody>
      </p:sp>
      <p:sp>
        <p:nvSpPr>
          <p:cNvPr id="5" name="矩形 4"/>
          <p:cNvSpPr/>
          <p:nvPr/>
        </p:nvSpPr>
        <p:spPr>
          <a:xfrm>
            <a:off x="762000" y="1143000"/>
            <a:ext cx="7620000" cy="1077218"/>
          </a:xfrm>
          <a:prstGeom prst="rect">
            <a:avLst/>
          </a:prstGeom>
        </p:spPr>
        <p:txBody>
          <a:bodyPr wrap="square">
            <a:spAutoFit/>
          </a:bodyPr>
          <a:lstStyle/>
          <a:p>
            <a:pPr marL="533400" indent="-533400"/>
            <a:r>
              <a:rPr lang="en-US" sz="3200" i="1" dirty="0"/>
              <a:t>data = </a:t>
            </a:r>
            <a:r>
              <a:rPr lang="en-US" sz="3200" i="1" dirty="0" err="1"/>
              <a:t>pd.DataFrame</a:t>
            </a:r>
            <a:r>
              <a:rPr lang="en-US" sz="3200" i="1" dirty="0"/>
              <a:t>({'k1':['one'] * 3 + ['two'] * 4,</a:t>
            </a:r>
            <a:r>
              <a:rPr lang="zh-CN" altLang="en-US" sz="3200" i="1" dirty="0"/>
              <a:t> </a:t>
            </a:r>
            <a:r>
              <a:rPr lang="en-US" sz="3200" i="1" dirty="0"/>
              <a:t>'k2':[1, 1, 2, 3, 3, 4, 4]})</a:t>
            </a:r>
            <a:endParaRPr lang="zh-CN" altLang="en-US" sz="3200" i="1" dirty="0" err="1"/>
          </a:p>
        </p:txBody>
      </p:sp>
      <p:pic>
        <p:nvPicPr>
          <p:cNvPr id="2" name="图片 1"/>
          <p:cNvPicPr>
            <a:picLocks noChangeAspect="1"/>
          </p:cNvPicPr>
          <p:nvPr/>
        </p:nvPicPr>
        <p:blipFill>
          <a:blip r:embed="rId2"/>
          <a:stretch>
            <a:fillRect/>
          </a:stretch>
        </p:blipFill>
        <p:spPr>
          <a:xfrm>
            <a:off x="3048000" y="2313880"/>
            <a:ext cx="1834950" cy="438158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057637"/>
            <a:ext cx="8305800" cy="2554545"/>
          </a:xfrm>
          <a:prstGeom prst="rect">
            <a:avLst/>
          </a:prstGeom>
        </p:spPr>
        <p:txBody>
          <a:bodyPr wrap="square">
            <a:spAutoFit/>
          </a:bodyPr>
          <a:lstStyle/>
          <a:p>
            <a:r>
              <a:rPr lang="zh-CN" altLang="en-US" sz="3200" dirty="0"/>
              <a:t>上面的</a:t>
            </a:r>
            <a:r>
              <a:rPr lang="en-US" sz="3200" dirty="0" err="1"/>
              <a:t>DataFrame</a:t>
            </a:r>
            <a:r>
              <a:rPr lang="zh-CN" altLang="en-US" sz="3200" dirty="0"/>
              <a:t>中存在</a:t>
            </a:r>
            <a:r>
              <a:rPr lang="en-US" sz="3200" dirty="0"/>
              <a:t>6</a:t>
            </a:r>
            <a:r>
              <a:rPr lang="zh-CN" altLang="en-US" sz="3200" dirty="0"/>
              <a:t>个数据行，其中一部分是重复的。通常来说，我们可以通过</a:t>
            </a:r>
            <a:r>
              <a:rPr lang="en-US" sz="3200" dirty="0"/>
              <a:t>duplicated</a:t>
            </a:r>
            <a:r>
              <a:rPr lang="zh-CN" altLang="en-US" sz="3200" dirty="0"/>
              <a:t>方法返回一个布尔型</a:t>
            </a:r>
            <a:r>
              <a:rPr lang="en-US" sz="3200" dirty="0"/>
              <a:t>Series</a:t>
            </a:r>
            <a:r>
              <a:rPr lang="zh-CN" altLang="en-US" sz="3200" dirty="0"/>
              <a:t>，每行中的布尔值表示该行是否是重复的</a:t>
            </a:r>
            <a:endParaRPr lang="en-US" altLang="zh-CN" sz="3200" dirty="0"/>
          </a:p>
          <a:p>
            <a:r>
              <a:rPr lang="en-US" sz="3200" i="1" dirty="0" err="1"/>
              <a:t>data.duplicated</a:t>
            </a:r>
            <a:r>
              <a:rPr lang="en-US" sz="3200" i="1" dirty="0"/>
              <a:t>()</a:t>
            </a:r>
            <a:endParaRPr lang="en-US" altLang="zh-CN" sz="3200" i="1" dirty="0"/>
          </a:p>
        </p:txBody>
      </p:sp>
      <p:sp>
        <p:nvSpPr>
          <p:cNvPr id="5" name="Rectangle 2"/>
          <p:cNvSpPr txBox="1">
            <a:spLocks noRot="1" noChangeArrowheads="1"/>
          </p:cNvSpPr>
          <p:nvPr/>
        </p:nvSpPr>
        <p:spPr bwMode="auto">
          <a:xfrm>
            <a:off x="32766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dirty="0">
                <a:solidFill>
                  <a:srgbClr val="002060"/>
                </a:solidFill>
              </a:rPr>
              <a:t>移除重复数据</a:t>
            </a:r>
          </a:p>
        </p:txBody>
      </p:sp>
      <p:pic>
        <p:nvPicPr>
          <p:cNvPr id="2" name="图片 1"/>
          <p:cNvPicPr>
            <a:picLocks noChangeAspect="1"/>
          </p:cNvPicPr>
          <p:nvPr/>
        </p:nvPicPr>
        <p:blipFill>
          <a:blip r:embed="rId2"/>
          <a:stretch>
            <a:fillRect/>
          </a:stretch>
        </p:blipFill>
        <p:spPr>
          <a:xfrm>
            <a:off x="4953000" y="3124200"/>
            <a:ext cx="2209800" cy="364724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1815882"/>
          </a:xfrm>
          <a:prstGeom prst="rect">
            <a:avLst/>
          </a:prstGeom>
        </p:spPr>
        <p:txBody>
          <a:bodyPr wrap="square">
            <a:spAutoFit/>
          </a:bodyPr>
          <a:lstStyle/>
          <a:p>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第</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行不是第一次出现的数据行，在后面的去重工作中可以考虑去除。如果想要直接去除数据中的重复行，可以考虑使用</a:t>
            </a:r>
            <a:r>
              <a:rPr lang="en-US" sz="28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drop_duplicates</a:t>
            </a:r>
            <a:r>
              <a:rPr lang="en-US"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方法，它用于返回一个移除了重复行的</a:t>
            </a:r>
            <a:r>
              <a:rPr lang="en-US" altLang="zh-CN" sz="2800" dirty="0" err="1">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800" i="1"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a:solidFill>
                  <a:srgbClr val="002060"/>
                </a:solidFill>
              </a:rPr>
              <a:t>数据去重方法</a:t>
            </a:r>
            <a:endParaRPr lang="zh-CN" altLang="en-US" sz="4000" b="1" kern="1200" dirty="0">
              <a:solidFill>
                <a:srgbClr val="002060"/>
              </a:solidFill>
            </a:endParaRPr>
          </a:p>
        </p:txBody>
      </p:sp>
      <p:pic>
        <p:nvPicPr>
          <p:cNvPr id="2" name="图片 1"/>
          <p:cNvPicPr>
            <a:picLocks noChangeAspect="1"/>
          </p:cNvPicPr>
          <p:nvPr/>
        </p:nvPicPr>
        <p:blipFill>
          <a:blip r:embed="rId2"/>
          <a:stretch>
            <a:fillRect/>
          </a:stretch>
        </p:blipFill>
        <p:spPr>
          <a:xfrm>
            <a:off x="4114800" y="3586277"/>
            <a:ext cx="2076190" cy="2990476"/>
          </a:xfrm>
          <a:prstGeom prst="rect">
            <a:avLst/>
          </a:prstGeom>
        </p:spPr>
      </p:pic>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30000"/>
                    </a14:imgEffect>
                  </a14:imgLayer>
                </a14:imgProps>
              </a:ext>
            </a:extLst>
          </a:blip>
          <a:stretch>
            <a:fillRect/>
          </a:stretch>
        </p:blipFill>
        <p:spPr>
          <a:xfrm>
            <a:off x="1143000" y="3429000"/>
            <a:ext cx="1384103" cy="3305031"/>
          </a:xfrm>
          <a:prstGeom prst="rect">
            <a:avLst/>
          </a:prstGeom>
        </p:spPr>
      </p:pic>
      <p:sp>
        <p:nvSpPr>
          <p:cNvPr id="3" name="右箭头 2"/>
          <p:cNvSpPr/>
          <p:nvPr/>
        </p:nvSpPr>
        <p:spPr>
          <a:xfrm>
            <a:off x="2527103" y="4967215"/>
            <a:ext cx="1587697"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431435"/>
          </a:xfrm>
          <a:prstGeom prst="rect">
            <a:avLst/>
          </a:prstGeom>
        </p:spPr>
        <p:txBody>
          <a:bodyPr wrap="square">
            <a:spAutoFit/>
          </a:bodyPr>
          <a:lstStyle/>
          <a:p>
            <a:r>
              <a:rPr lang="zh-CN" altLang="en-US" sz="3200" dirty="0"/>
              <a:t>上面的结果显示，重复的数据行的全部列都已经被移除。在实际的数据处理案例中，可能只希望根据某一列来过滤重复项：</a:t>
            </a:r>
            <a:endParaRPr lang="en-US" altLang="zh-CN" sz="3200" dirty="0"/>
          </a:p>
          <a:p>
            <a:r>
              <a:rPr lang="en-US" sz="3200" i="1" dirty="0"/>
              <a:t>data['v1'] = range(7)</a:t>
            </a:r>
          </a:p>
          <a:p>
            <a:r>
              <a:rPr lang="en-US" altLang="zh-CN" sz="2400" i="1" dirty="0">
                <a:solidFill>
                  <a:srgbClr val="FF0000"/>
                </a:solidFill>
              </a:rPr>
              <a:t># </a:t>
            </a:r>
            <a:r>
              <a:rPr lang="zh-CN" altLang="en-US" sz="2400" i="1" dirty="0">
                <a:solidFill>
                  <a:srgbClr val="FF0000"/>
                </a:solidFill>
              </a:rPr>
              <a:t>增加一列使得每行均不重复</a:t>
            </a:r>
            <a:endParaRPr lang="zh-CN" altLang="en-US" sz="2400" dirty="0">
              <a:solidFill>
                <a:srgbClr val="FF0000"/>
              </a:solidFill>
            </a:endParaRPr>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a:solidFill>
                  <a:srgbClr val="002060"/>
                </a:solidFill>
              </a:rPr>
              <a:t>数据去重方法</a:t>
            </a:r>
            <a:endParaRPr lang="zh-CN" altLang="en-US" sz="4000" b="1" kern="1200" dirty="0">
              <a:solidFill>
                <a:srgbClr val="002060"/>
              </a:solidFill>
            </a:endParaRPr>
          </a:p>
        </p:txBody>
      </p:sp>
      <p:pic>
        <p:nvPicPr>
          <p:cNvPr id="2" name="图片 1"/>
          <p:cNvPicPr>
            <a:picLocks noChangeAspect="1"/>
          </p:cNvPicPr>
          <p:nvPr/>
        </p:nvPicPr>
        <p:blipFill>
          <a:blip r:embed="rId2"/>
          <a:stretch>
            <a:fillRect/>
          </a:stretch>
        </p:blipFill>
        <p:spPr>
          <a:xfrm>
            <a:off x="5715000" y="2743200"/>
            <a:ext cx="2257143" cy="404761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25786" y="1049338"/>
            <a:ext cx="8305800" cy="5740033"/>
          </a:xfrm>
          <a:prstGeom prst="rect">
            <a:avLst/>
          </a:prstGeom>
        </p:spPr>
        <p:txBody>
          <a:bodyPr wrap="square">
            <a:spAutoFit/>
          </a:bodyPr>
          <a:lstStyle/>
          <a:p>
            <a:r>
              <a:rPr lang="en-US" sz="3200" i="1" dirty="0" err="1"/>
              <a:t>data.drop_duplicates</a:t>
            </a:r>
            <a:r>
              <a:rPr lang="en-US" sz="3200" i="1" dirty="0"/>
              <a:t>(['k1'])</a:t>
            </a:r>
          </a:p>
          <a:p>
            <a:endParaRPr lang="en-US" altLang="zh-CN" sz="3200" i="1" dirty="0"/>
          </a:p>
          <a:p>
            <a:endParaRPr lang="en-US" altLang="zh-CN" sz="3200" i="1" dirty="0"/>
          </a:p>
          <a:p>
            <a:endParaRPr lang="en-US" altLang="zh-CN" sz="3200" i="1" dirty="0"/>
          </a:p>
          <a:p>
            <a:endParaRPr lang="en-US" altLang="zh-CN" sz="3200" i="1" dirty="0"/>
          </a:p>
          <a:p>
            <a:endParaRPr lang="en-US" altLang="zh-CN" sz="3200" i="1" dirty="0"/>
          </a:p>
          <a:p>
            <a:pPr>
              <a:lnSpc>
                <a:spcPts val="4200"/>
              </a:lnSpc>
            </a:pP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42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上面的方法中，通过</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drop_duplicates</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可以将</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k1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中的重复值去掉。此外，</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duplicated</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和</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drop_duplicates</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还可以通过多列的联合取值来筛选数据，并且通过</a:t>
            </a:r>
            <a:r>
              <a:rPr lang="en-US" altLang="zh-CN" sz="2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keep=‘last’</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保留重复数据中的最后一个。</a:t>
            </a:r>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a:solidFill>
                  <a:srgbClr val="002060"/>
                </a:solidFill>
              </a:rPr>
              <a:t>数据去重方法</a:t>
            </a:r>
            <a:endParaRPr lang="zh-CN" altLang="en-US" sz="4000" b="1" kern="1200" dirty="0">
              <a:solidFill>
                <a:srgbClr val="002060"/>
              </a:solidFill>
            </a:endParaRPr>
          </a:p>
        </p:txBody>
      </p:sp>
      <p:pic>
        <p:nvPicPr>
          <p:cNvPr id="2" name="图片 1"/>
          <p:cNvPicPr>
            <a:picLocks noChangeAspect="1"/>
          </p:cNvPicPr>
          <p:nvPr/>
        </p:nvPicPr>
        <p:blipFill>
          <a:blip r:embed="rId2"/>
          <a:stretch>
            <a:fillRect/>
          </a:stretch>
        </p:blipFill>
        <p:spPr>
          <a:xfrm>
            <a:off x="2566993" y="1946276"/>
            <a:ext cx="3438095" cy="225714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84775"/>
          </a:xfrm>
          <a:prstGeom prst="rect">
            <a:avLst/>
          </a:prstGeom>
        </p:spPr>
        <p:txBody>
          <a:bodyPr wrap="square">
            <a:spAutoFit/>
          </a:bodyPr>
          <a:lstStyle/>
          <a:p>
            <a:r>
              <a:rPr lang="en-US" sz="3200" i="1" dirty="0" err="1"/>
              <a:t>data.drop_duplicates</a:t>
            </a:r>
            <a:r>
              <a:rPr lang="en-US" sz="3200" i="1" dirty="0"/>
              <a:t>(['k1', 'k2'], keep='last')</a:t>
            </a:r>
            <a:endParaRPr lang="zh-CN" altLang="en-US" sz="3200" dirty="0"/>
          </a:p>
        </p:txBody>
      </p:sp>
      <p:sp>
        <p:nvSpPr>
          <p:cNvPr id="5" name="Rectangle 2"/>
          <p:cNvSpPr txBox="1">
            <a:spLocks noRot="1" noChangeArrowheads="1"/>
          </p:cNvSpPr>
          <p:nvPr/>
        </p:nvSpPr>
        <p:spPr bwMode="auto">
          <a:xfrm>
            <a:off x="3200400"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kern="1200">
                <a:solidFill>
                  <a:srgbClr val="002060"/>
                </a:solidFill>
              </a:rPr>
              <a:t>数据去重方法</a:t>
            </a:r>
            <a:endParaRPr lang="zh-CN" altLang="en-US" sz="4000" b="1" kern="1200" dirty="0">
              <a:solidFill>
                <a:srgbClr val="002060"/>
              </a:solidFill>
            </a:endParaRPr>
          </a:p>
        </p:txBody>
      </p:sp>
      <p:pic>
        <p:nvPicPr>
          <p:cNvPr id="2" name="图片 1"/>
          <p:cNvPicPr>
            <a:picLocks noChangeAspect="1"/>
          </p:cNvPicPr>
          <p:nvPr/>
        </p:nvPicPr>
        <p:blipFill>
          <a:blip r:embed="rId2"/>
          <a:stretch>
            <a:fillRect/>
          </a:stretch>
        </p:blipFill>
        <p:spPr>
          <a:xfrm>
            <a:off x="2590800" y="2446126"/>
            <a:ext cx="3225239" cy="35711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43747" y="2286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rPr>
              <a:t>9.2.3 </a:t>
            </a:r>
            <a:r>
              <a:rPr lang="zh-CN" altLang="en-US" sz="4000" b="1" kern="1200" dirty="0">
                <a:solidFill>
                  <a:srgbClr val="002060"/>
                </a:solidFill>
              </a:rPr>
              <a:t>数据替换方法</a:t>
            </a:r>
          </a:p>
        </p:txBody>
      </p:sp>
      <p:sp>
        <p:nvSpPr>
          <p:cNvPr id="7" name="矩形 6"/>
          <p:cNvSpPr/>
          <p:nvPr/>
        </p:nvSpPr>
        <p:spPr>
          <a:xfrm>
            <a:off x="609600" y="1447800"/>
            <a:ext cx="8305800" cy="2062103"/>
          </a:xfrm>
          <a:prstGeom prst="rect">
            <a:avLst/>
          </a:prstGeom>
        </p:spPr>
        <p:txBody>
          <a:bodyPr wrap="square">
            <a:spAutoFit/>
          </a:bodyPr>
          <a:lstStyle/>
          <a:p>
            <a:r>
              <a:rPr lang="zh-CN" altLang="en-US" sz="3200" dirty="0"/>
              <a:t>利用</a:t>
            </a:r>
            <a:r>
              <a:rPr lang="en-US" sz="3200" b="1" dirty="0" err="1">
                <a:solidFill>
                  <a:srgbClr val="FF0000"/>
                </a:solidFill>
              </a:rPr>
              <a:t>fillna</a:t>
            </a:r>
            <a:r>
              <a:rPr lang="en-US" sz="3200" b="1" dirty="0">
                <a:solidFill>
                  <a:srgbClr val="FF0000"/>
                </a:solidFill>
              </a:rPr>
              <a:t>()</a:t>
            </a:r>
            <a:r>
              <a:rPr lang="zh-CN" altLang="en-US" sz="3200" dirty="0"/>
              <a:t>方法填充缺失数据可以看做值替换的一种特殊情况。在通常的值替换时，往往采用</a:t>
            </a:r>
            <a:r>
              <a:rPr lang="en-US" sz="3200" dirty="0">
                <a:solidFill>
                  <a:srgbClr val="FF0000"/>
                </a:solidFill>
              </a:rPr>
              <a:t>replace()</a:t>
            </a:r>
            <a:r>
              <a:rPr lang="zh-CN" altLang="en-US" sz="3200" dirty="0"/>
              <a:t>方法，它提供了一种实现替换功能的简单、灵活的方式。</a:t>
            </a:r>
            <a:endParaRPr lang="en-US" altLang="zh-CN"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447800"/>
            <a:ext cx="8305800" cy="523220"/>
          </a:xfrm>
          <a:prstGeom prst="rect">
            <a:avLst/>
          </a:prstGeom>
        </p:spPr>
        <p:txBody>
          <a:bodyPr wrap="square">
            <a:spAutoFit/>
          </a:bodyPr>
          <a:lstStyle/>
          <a:p>
            <a:r>
              <a:rPr lang="en-US" sz="2800" i="1" dirty="0"/>
              <a:t>data = </a:t>
            </a:r>
            <a:r>
              <a:rPr lang="en-US" sz="2800" i="1" dirty="0" err="1"/>
              <a:t>pd.Series</a:t>
            </a:r>
            <a:r>
              <a:rPr lang="en-US" sz="2800" i="1" dirty="0"/>
              <a:t>([1., -999, 2., -999, -1000., 3.])</a:t>
            </a:r>
            <a:endParaRPr lang="zh-CN" altLang="en-US" sz="2800" dirty="0"/>
          </a:p>
        </p:txBody>
      </p:sp>
      <p:pic>
        <p:nvPicPr>
          <p:cNvPr id="2" name="图片 1"/>
          <p:cNvPicPr>
            <a:picLocks noChangeAspect="1"/>
          </p:cNvPicPr>
          <p:nvPr/>
        </p:nvPicPr>
        <p:blipFill>
          <a:blip r:embed="rId2"/>
          <a:stretch>
            <a:fillRect/>
          </a:stretch>
        </p:blipFill>
        <p:spPr>
          <a:xfrm>
            <a:off x="2286000" y="2514600"/>
            <a:ext cx="3657600" cy="388462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srcRect/>
          <a:tile tx="0" ty="0" sx="100000" sy="100000" flip="none" algn="tl"/>
        </a:blipFill>
        <a:effectLst/>
      </p:bgPr>
    </p:bg>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eaLnBrk="1" hangingPunct="1"/>
            <a:r>
              <a:rPr lang="zh-CN" altLang="en-US" sz="2800" dirty="0">
                <a:latin typeface="微软雅黑" panose="020B0503020204020204" pitchFamily="34" charset="-122"/>
                <a:ea typeface="微软雅黑" panose="020B0503020204020204" pitchFamily="34" charset="-122"/>
              </a:rPr>
              <a:t>存放在文件或者数据库中的原始数据并不总能满足数据分析应用的要求。</a:t>
            </a: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通常，原始数据中存在不符合规范的数据格式，或者存在数据缺失的情况。</a:t>
            </a: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在这些情况下，必须对原始数据进行包括加载、清理、转换和重塑等处理。</a:t>
            </a:r>
            <a:endParaRPr lang="en-US" altLang="zh-CN" sz="2800" dirty="0">
              <a:latin typeface="微软雅黑" panose="020B0503020204020204" pitchFamily="34" charset="-122"/>
              <a:ea typeface="微软雅黑" panose="020B0503020204020204" pitchFamily="34" charset="-122"/>
            </a:endParaRPr>
          </a:p>
        </p:txBody>
      </p:sp>
      <p:sp>
        <p:nvSpPr>
          <p:cNvPr id="22530" name="Rectangle 2"/>
          <p:cNvSpPr>
            <a:spLocks noGrp="1" noRot="1" noChangeArrowheads="1"/>
          </p:cNvSpPr>
          <p:nvPr>
            <p:ph type="title" idx="4294967295"/>
          </p:nvPr>
        </p:nvSpPr>
        <p:spPr bwMode="auto">
          <a:xfrm>
            <a:off x="3306637" y="152400"/>
            <a:ext cx="5562600" cy="896938"/>
          </a:xfrm>
          <a:prstGeom prst="rect">
            <a:avLst/>
          </a:prstGeom>
          <a:noFill/>
          <a:ln>
            <a:miter lim="800000"/>
            <a:headEnd/>
            <a:tailEnd/>
          </a:ln>
        </p:spPr>
        <p:txBody>
          <a:bodyPr/>
          <a:lstStyle/>
          <a:p>
            <a:pPr algn="l" eaLnBrk="1" hangingPunct="1"/>
            <a:r>
              <a:rPr lang="zh-CN" altLang="en-US" sz="4000" b="1" dirty="0">
                <a:solidFill>
                  <a:srgbClr val="002060"/>
                </a:solidFill>
                <a:latin typeface="Calibri" pitchFamily="34" charset="0"/>
                <a:ea typeface="宋体" charset="-122"/>
                <a:cs typeface="+mn-cs"/>
              </a:rPr>
              <a:t>数据处理技术</a:t>
            </a:r>
          </a:p>
        </p:txBody>
      </p:sp>
    </p:spTree>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a:t>假设</a:t>
            </a:r>
            <a:r>
              <a:rPr lang="en-US" sz="3200" dirty="0"/>
              <a:t>-999</a:t>
            </a:r>
            <a:r>
              <a:rPr lang="zh-CN" altLang="en-US" sz="3200" dirty="0"/>
              <a:t>这个值是一个表示缺失数据的标记值。要将其替换为</a:t>
            </a:r>
            <a:r>
              <a:rPr lang="en-US" sz="3200" dirty="0"/>
              <a:t>pandas</a:t>
            </a:r>
            <a:r>
              <a:rPr lang="zh-CN" altLang="en-US" sz="3200" dirty="0"/>
              <a:t>能够理解的</a:t>
            </a:r>
            <a:r>
              <a:rPr lang="en-US" sz="3200" dirty="0"/>
              <a:t>NA</a:t>
            </a:r>
            <a:r>
              <a:rPr lang="zh-CN" altLang="en-US" sz="3200" dirty="0"/>
              <a:t>值，可以利用</a:t>
            </a:r>
            <a:r>
              <a:rPr lang="en-US" sz="3200" dirty="0"/>
              <a:t>replace</a:t>
            </a:r>
            <a:r>
              <a:rPr lang="zh-CN" altLang="en-US" sz="3200" dirty="0"/>
              <a:t>来产生一个新的</a:t>
            </a:r>
            <a:r>
              <a:rPr lang="en-US" sz="3200" dirty="0"/>
              <a:t>Series</a:t>
            </a:r>
            <a:r>
              <a:rPr lang="zh-CN" altLang="en-US" sz="3200" dirty="0"/>
              <a:t>：</a:t>
            </a:r>
          </a:p>
          <a:p>
            <a:r>
              <a:rPr lang="en-US" sz="3200" i="1" dirty="0" err="1"/>
              <a:t>data.replace</a:t>
            </a:r>
            <a:r>
              <a:rPr lang="en-US" sz="3200" i="1" dirty="0"/>
              <a:t>(-999, np.nan)</a:t>
            </a:r>
            <a:endParaRPr lang="zh-CN" altLang="en-US" sz="3200" dirty="0"/>
          </a:p>
        </p:txBody>
      </p:sp>
      <p:pic>
        <p:nvPicPr>
          <p:cNvPr id="3" name="图片 2"/>
          <p:cNvPicPr>
            <a:picLocks noChangeAspect="1"/>
          </p:cNvPicPr>
          <p:nvPr/>
        </p:nvPicPr>
        <p:blipFill>
          <a:blip r:embed="rId2"/>
          <a:stretch>
            <a:fillRect/>
          </a:stretch>
        </p:blipFill>
        <p:spPr>
          <a:xfrm>
            <a:off x="5029200" y="3352800"/>
            <a:ext cx="3016435" cy="33528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4" name="右箭头 3"/>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矩形: 圆角 1">
            <a:extLst>
              <a:ext uri="{FF2B5EF4-FFF2-40B4-BE49-F238E27FC236}">
                <a16:creationId xmlns:a16="http://schemas.microsoft.com/office/drawing/2014/main" id="{2EF87F93-E289-4D72-8202-8208E44D775F}"/>
              </a:ext>
            </a:extLst>
          </p:cNvPr>
          <p:cNvSpPr/>
          <p:nvPr/>
        </p:nvSpPr>
        <p:spPr>
          <a:xfrm>
            <a:off x="635323" y="3962400"/>
            <a:ext cx="3073722" cy="381000"/>
          </a:xfrm>
          <a:prstGeom prst="round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19B98E1-C482-46AA-A7E8-1B0949E2CE0F}"/>
              </a:ext>
            </a:extLst>
          </p:cNvPr>
          <p:cNvSpPr/>
          <p:nvPr/>
        </p:nvSpPr>
        <p:spPr>
          <a:xfrm>
            <a:off x="635322" y="4826999"/>
            <a:ext cx="3073723" cy="381000"/>
          </a:xfrm>
          <a:prstGeom prst="round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219200"/>
            <a:ext cx="8305800" cy="2062103"/>
          </a:xfrm>
          <a:prstGeom prst="rect">
            <a:avLst/>
          </a:prstGeom>
        </p:spPr>
        <p:txBody>
          <a:bodyPr wrap="square">
            <a:spAutoFit/>
          </a:bodyPr>
          <a:lstStyle/>
          <a:p>
            <a:r>
              <a:rPr lang="zh-CN" altLang="en-US" sz="3200" dirty="0"/>
              <a:t>当然，如果希望一次性替换多个值（例如</a:t>
            </a:r>
            <a:r>
              <a:rPr lang="en-US" sz="3200" dirty="0"/>
              <a:t>-999</a:t>
            </a:r>
            <a:r>
              <a:rPr lang="zh-CN" altLang="en-US" sz="3200" dirty="0"/>
              <a:t>和</a:t>
            </a:r>
            <a:r>
              <a:rPr lang="en-US" sz="3200" dirty="0"/>
              <a:t>-1000</a:t>
            </a:r>
            <a:r>
              <a:rPr lang="zh-CN" altLang="en-US" sz="3200" dirty="0"/>
              <a:t>替换为</a:t>
            </a:r>
            <a:r>
              <a:rPr lang="en-US" sz="3200" dirty="0" err="1"/>
              <a:t>NaN</a:t>
            </a:r>
            <a:r>
              <a:rPr lang="zh-CN" altLang="en-US" sz="3200" dirty="0"/>
              <a:t>），可以传入一个由待替换值组成的列表以及一个替换值：</a:t>
            </a:r>
          </a:p>
          <a:p>
            <a:r>
              <a:rPr lang="en-US" sz="3200" i="1" dirty="0" err="1"/>
              <a:t>data.replace</a:t>
            </a:r>
            <a:r>
              <a:rPr lang="en-US" sz="3200" i="1" dirty="0"/>
              <a:t>([-999, -1000], np.nan)</a:t>
            </a:r>
            <a:endParaRPr lang="zh-CN" altLang="en-US" sz="3200" dirty="0"/>
          </a:p>
        </p:txBody>
      </p:sp>
      <p:pic>
        <p:nvPicPr>
          <p:cNvPr id="2" name="图片 1"/>
          <p:cNvPicPr>
            <a:picLocks noChangeAspect="1"/>
          </p:cNvPicPr>
          <p:nvPr/>
        </p:nvPicPr>
        <p:blipFill>
          <a:blip r:embed="rId2"/>
          <a:stretch>
            <a:fillRect/>
          </a:stretch>
        </p:blipFill>
        <p:spPr>
          <a:xfrm>
            <a:off x="5047918" y="3429000"/>
            <a:ext cx="2925927" cy="32766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6" name="右箭头 5"/>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143000"/>
            <a:ext cx="8305800" cy="2062103"/>
          </a:xfrm>
          <a:prstGeom prst="rect">
            <a:avLst/>
          </a:prstGeom>
        </p:spPr>
        <p:txBody>
          <a:bodyPr wrap="square">
            <a:spAutoFit/>
          </a:bodyPr>
          <a:lstStyle/>
          <a:p>
            <a:r>
              <a:rPr lang="zh-CN" altLang="en-US" sz="3200" dirty="0"/>
              <a:t>如果希望对不同的值进行不同的替换（例如</a:t>
            </a:r>
            <a:r>
              <a:rPr lang="en-US" sz="3200" dirty="0"/>
              <a:t>-999</a:t>
            </a:r>
            <a:r>
              <a:rPr lang="zh-CN" altLang="en-US" sz="3200" dirty="0"/>
              <a:t>替换为</a:t>
            </a:r>
            <a:r>
              <a:rPr lang="en-US" sz="3200" dirty="0" err="1"/>
              <a:t>NaN</a:t>
            </a:r>
            <a:r>
              <a:rPr lang="zh-CN" altLang="en-US" sz="3200" dirty="0"/>
              <a:t>，</a:t>
            </a:r>
            <a:r>
              <a:rPr lang="en-US" sz="3200" dirty="0"/>
              <a:t>-1000</a:t>
            </a:r>
            <a:r>
              <a:rPr lang="zh-CN" altLang="en-US" sz="3200" dirty="0"/>
              <a:t>替换为</a:t>
            </a:r>
            <a:r>
              <a:rPr lang="en-US" sz="3200" dirty="0"/>
              <a:t>0</a:t>
            </a:r>
            <a:r>
              <a:rPr lang="zh-CN" altLang="en-US" sz="3200" dirty="0"/>
              <a:t>），则传入一个由替换关系组成的列表即可：</a:t>
            </a:r>
          </a:p>
          <a:p>
            <a:r>
              <a:rPr lang="en-US" sz="3200" i="1" dirty="0" err="1"/>
              <a:t>data.replace</a:t>
            </a:r>
            <a:r>
              <a:rPr lang="en-US" sz="3200" i="1" dirty="0"/>
              <a:t>([-999, -1000], [np.nan, 0])</a:t>
            </a:r>
            <a:endParaRPr lang="zh-CN" altLang="en-US" sz="3200" dirty="0"/>
          </a:p>
        </p:txBody>
      </p:sp>
      <p:pic>
        <p:nvPicPr>
          <p:cNvPr id="2" name="图片 1"/>
          <p:cNvPicPr>
            <a:picLocks noChangeAspect="1"/>
          </p:cNvPicPr>
          <p:nvPr/>
        </p:nvPicPr>
        <p:blipFill>
          <a:blip r:embed="rId2"/>
          <a:stretch>
            <a:fillRect/>
          </a:stretch>
        </p:blipFill>
        <p:spPr>
          <a:xfrm>
            <a:off x="5039619" y="3429000"/>
            <a:ext cx="2972810" cy="3276600"/>
          </a:xfrm>
          <a:prstGeom prst="rect">
            <a:avLst/>
          </a:prstGeom>
        </p:spPr>
      </p:pic>
      <p:pic>
        <p:nvPicPr>
          <p:cNvPr id="5" name="图片 4"/>
          <p:cNvPicPr>
            <a:picLocks noChangeAspect="1"/>
          </p:cNvPicPr>
          <p:nvPr/>
        </p:nvPicPr>
        <p:blipFill>
          <a:blip r:embed="rId3">
            <a:extLst>
              <a:ext uri="{BEBA8EAE-BF5A-486C-A8C5-ECC9F3942E4B}">
                <a14:imgProps xmlns:a14="http://schemas.microsoft.com/office/drawing/2010/main">
                  <a14:imgLayer r:embed="rId4">
                    <a14:imgEffect>
                      <a14:brightnessContrast bright="-9000"/>
                    </a14:imgEffect>
                  </a14:imgLayer>
                </a14:imgProps>
              </a:ext>
            </a:extLst>
          </a:blip>
          <a:stretch>
            <a:fillRect/>
          </a:stretch>
        </p:blipFill>
        <p:spPr>
          <a:xfrm>
            <a:off x="623935" y="3429000"/>
            <a:ext cx="3085111" cy="3276600"/>
          </a:xfrm>
          <a:prstGeom prst="rect">
            <a:avLst/>
          </a:prstGeom>
        </p:spPr>
      </p:pic>
      <p:sp>
        <p:nvSpPr>
          <p:cNvPr id="6" name="右箭头 5"/>
          <p:cNvSpPr/>
          <p:nvPr/>
        </p:nvSpPr>
        <p:spPr>
          <a:xfrm>
            <a:off x="3810000" y="4953000"/>
            <a:ext cx="1143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51291"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rPr>
              <a:t>9.2.6 </a:t>
            </a:r>
            <a:r>
              <a:rPr lang="zh-CN" altLang="en-US" sz="4000" b="1" kern="1200" dirty="0">
                <a:solidFill>
                  <a:srgbClr val="002060"/>
                </a:solidFill>
              </a:rPr>
              <a:t>检测异常值</a:t>
            </a:r>
          </a:p>
        </p:txBody>
      </p:sp>
      <p:sp>
        <p:nvSpPr>
          <p:cNvPr id="7" name="矩形 6"/>
          <p:cNvSpPr/>
          <p:nvPr/>
        </p:nvSpPr>
        <p:spPr>
          <a:xfrm>
            <a:off x="609600" y="1447800"/>
            <a:ext cx="8305800" cy="6140142"/>
          </a:xfrm>
          <a:prstGeom prst="rect">
            <a:avLst/>
          </a:prstGeom>
        </p:spPr>
        <p:txBody>
          <a:bodyPr wrap="square">
            <a:spAutoFit/>
          </a:bodyPr>
          <a:lstStyle/>
          <a:p>
            <a:pPr marL="457200" indent="-457200">
              <a:buFont typeface="Arial" panose="020B0604020202020204" pitchFamily="34" charset="0"/>
              <a:buChar char="•"/>
            </a:pPr>
            <a:r>
              <a:rPr lang="zh-CN" altLang="en-US" sz="3200" dirty="0"/>
              <a:t>异常值（</a:t>
            </a:r>
            <a:r>
              <a:rPr lang="en-US" sz="3200" dirty="0"/>
              <a:t>outlier</a:t>
            </a:r>
            <a:r>
              <a:rPr lang="zh-CN" altLang="en-US" sz="3200" dirty="0"/>
              <a:t>）的过滤或变换运算在很大程度上其实就是数组运算。</a:t>
            </a:r>
            <a:endParaRPr lang="en-US" altLang="zh-CN" sz="3200" dirty="0"/>
          </a:p>
          <a:p>
            <a:pPr marL="457200" indent="-457200">
              <a:buFont typeface="Arial" panose="020B0604020202020204" pitchFamily="34" charset="0"/>
              <a:buChar char="•"/>
            </a:pPr>
            <a:r>
              <a:rPr lang="zh-CN" altLang="en-US" sz="3200" dirty="0"/>
              <a:t>通过数学或逻辑判断来进行检测，并不单纯的用某一个函数。</a:t>
            </a:r>
            <a:endParaRPr lang="en-US" altLang="zh-CN" sz="3200" dirty="0"/>
          </a:p>
          <a:p>
            <a:pPr marL="457200" indent="-457200">
              <a:buFont typeface="Arial" panose="020B0604020202020204" pitchFamily="34" charset="0"/>
              <a:buChar char="•"/>
            </a:pPr>
            <a:r>
              <a:rPr lang="zh-CN" altLang="en-US" sz="3200" dirty="0"/>
              <a:t>我们首先来看一个含有正态分布数据的</a:t>
            </a:r>
            <a:r>
              <a:rPr lang="en-US" sz="3200" dirty="0" err="1"/>
              <a:t>DataFrame</a:t>
            </a:r>
            <a:r>
              <a:rPr lang="zh-CN" altLang="en-US" sz="3200" dirty="0"/>
              <a:t>：</a:t>
            </a:r>
            <a:endParaRPr lang="en-US" altLang="zh-CN" sz="3200" dirty="0"/>
          </a:p>
          <a:p>
            <a:pPr marL="457200" indent="-457200">
              <a:buFont typeface="Arial" panose="020B0604020202020204" pitchFamily="34" charset="0"/>
              <a:buChar char="•"/>
            </a:pPr>
            <a:endParaRPr lang="zh-CN" altLang="en-US" sz="3200" dirty="0"/>
          </a:p>
          <a:p>
            <a:pPr>
              <a:lnSpc>
                <a:spcPts val="4200"/>
              </a:lnSpc>
            </a:pPr>
            <a:r>
              <a:rPr lang="en-US" sz="2800" dirty="0">
                <a:solidFill>
                  <a:srgbClr val="FF0000"/>
                </a:solidFill>
              </a:rPr>
              <a:t>np.random.seed(12345)</a:t>
            </a:r>
          </a:p>
          <a:p>
            <a:pPr>
              <a:lnSpc>
                <a:spcPts val="4200"/>
              </a:lnSpc>
            </a:pPr>
            <a:r>
              <a:rPr lang="en-US" sz="2800" dirty="0">
                <a:solidFill>
                  <a:srgbClr val="FF0000"/>
                </a:solidFill>
              </a:rPr>
              <a:t>data = </a:t>
            </a:r>
            <a:r>
              <a:rPr lang="en-US" sz="2800" dirty="0" err="1">
                <a:solidFill>
                  <a:srgbClr val="FF0000"/>
                </a:solidFill>
              </a:rPr>
              <a:t>pd.DataFrame</a:t>
            </a:r>
            <a:r>
              <a:rPr lang="en-US" sz="2800" dirty="0">
                <a:solidFill>
                  <a:srgbClr val="FF0000"/>
                </a:solidFill>
              </a:rPr>
              <a:t>(</a:t>
            </a:r>
            <a:r>
              <a:rPr lang="en-US" sz="2800" dirty="0" err="1">
                <a:solidFill>
                  <a:srgbClr val="FF0000"/>
                </a:solidFill>
              </a:rPr>
              <a:t>np.random.randn</a:t>
            </a:r>
            <a:r>
              <a:rPr lang="en-US" sz="2800" dirty="0">
                <a:solidFill>
                  <a:srgbClr val="FF0000"/>
                </a:solidFill>
              </a:rPr>
              <a:t>(1000, 4))</a:t>
            </a:r>
          </a:p>
          <a:p>
            <a:pPr>
              <a:lnSpc>
                <a:spcPts val="4200"/>
              </a:lnSpc>
            </a:pPr>
            <a:r>
              <a:rPr lang="en-US" sz="3200" dirty="0" err="1">
                <a:solidFill>
                  <a:srgbClr val="FF0000"/>
                </a:solidFill>
              </a:rPr>
              <a:t>data.describe</a:t>
            </a:r>
            <a:r>
              <a:rPr lang="en-US" sz="3200" dirty="0">
                <a:solidFill>
                  <a:srgbClr val="FF0000"/>
                </a:solidFill>
              </a:rPr>
              <a:t>()</a:t>
            </a:r>
            <a:endParaRPr lang="zh-CN" altLang="en-US" sz="3200" dirty="0">
              <a:solidFill>
                <a:srgbClr val="FF0000"/>
              </a:solidFill>
            </a:endParaRPr>
          </a:p>
          <a:p>
            <a:endParaRPr lang="en-US" altLang="zh-CN" sz="3200" i="1" dirty="0"/>
          </a:p>
          <a:p>
            <a:endParaRPr lang="zh-CN" altLang="en-US" sz="3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09600" y="1447800"/>
            <a:ext cx="7918938" cy="4800600"/>
          </a:xfrm>
          <a:prstGeom prst="rect">
            <a:avLst/>
          </a:prstGeom>
        </p:spPr>
      </p:pic>
      <p:sp>
        <p:nvSpPr>
          <p:cNvPr id="3" name="圆角矩形 2"/>
          <p:cNvSpPr/>
          <p:nvPr/>
        </p:nvSpPr>
        <p:spPr>
          <a:xfrm>
            <a:off x="1828800" y="5638800"/>
            <a:ext cx="1600200" cy="6096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圆角矩形 3"/>
          <p:cNvSpPr/>
          <p:nvPr/>
        </p:nvSpPr>
        <p:spPr>
          <a:xfrm>
            <a:off x="5178669" y="5669902"/>
            <a:ext cx="1600200" cy="6096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6937669" y="5669902"/>
            <a:ext cx="1600200" cy="6096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圆角矩形 5"/>
          <p:cNvSpPr/>
          <p:nvPr/>
        </p:nvSpPr>
        <p:spPr>
          <a:xfrm>
            <a:off x="1828800" y="3543300"/>
            <a:ext cx="6699738" cy="495300"/>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066800"/>
            <a:ext cx="8305800" cy="1708160"/>
          </a:xfrm>
          <a:prstGeom prst="rect">
            <a:avLst/>
          </a:prstGeom>
        </p:spPr>
        <p:txBody>
          <a:bodyPr wrap="square">
            <a:spAutoFit/>
          </a:bodyPr>
          <a:lstStyle/>
          <a:p>
            <a:pPr>
              <a:lnSpc>
                <a:spcPts val="4200"/>
              </a:lnSpc>
            </a:pPr>
            <a:r>
              <a:rPr lang="zh-CN" altLang="en-US" sz="3200" dirty="0"/>
              <a:t>下面要选出全部含有“超过</a:t>
            </a:r>
            <a:r>
              <a:rPr lang="en-US" sz="3200" dirty="0"/>
              <a:t>3</a:t>
            </a:r>
            <a:r>
              <a:rPr lang="zh-CN" altLang="en-US" sz="3200" dirty="0"/>
              <a:t>或</a:t>
            </a:r>
            <a:r>
              <a:rPr lang="en-US" sz="3200" dirty="0"/>
              <a:t>-3</a:t>
            </a:r>
            <a:r>
              <a:rPr lang="zh-CN" altLang="en-US" sz="3200" dirty="0"/>
              <a:t>的值”的行，可以利用布尔型</a:t>
            </a:r>
            <a:r>
              <a:rPr lang="en-US" sz="3200" dirty="0" err="1"/>
              <a:t>DataFrame</a:t>
            </a:r>
            <a:r>
              <a:rPr lang="zh-CN" altLang="en-US" sz="3200" dirty="0"/>
              <a:t>及</a:t>
            </a:r>
            <a:r>
              <a:rPr lang="en-US" sz="3200" dirty="0"/>
              <a:t>any</a:t>
            </a:r>
            <a:r>
              <a:rPr lang="zh-CN" altLang="en-US" sz="3200" dirty="0"/>
              <a:t>方法：</a:t>
            </a:r>
          </a:p>
          <a:p>
            <a:pPr>
              <a:lnSpc>
                <a:spcPts val="4200"/>
              </a:lnSpc>
            </a:pPr>
            <a:r>
              <a:rPr lang="en-US" sz="3200" i="1" dirty="0">
                <a:solidFill>
                  <a:srgbClr val="FF0000"/>
                </a:solidFill>
              </a:rPr>
              <a:t>data[(np.abs(data) &gt; 3).any(1)]</a:t>
            </a:r>
            <a:endParaRPr lang="zh-CN" altLang="en-US" sz="3200" dirty="0">
              <a:solidFill>
                <a:srgbClr val="FF0000"/>
              </a:solidFill>
            </a:endParaRPr>
          </a:p>
        </p:txBody>
      </p:sp>
      <p:pic>
        <p:nvPicPr>
          <p:cNvPr id="2" name="图片 1"/>
          <p:cNvPicPr>
            <a:picLocks noChangeAspect="1"/>
          </p:cNvPicPr>
          <p:nvPr/>
        </p:nvPicPr>
        <p:blipFill>
          <a:blip r:embed="rId2"/>
          <a:stretch>
            <a:fillRect/>
          </a:stretch>
        </p:blipFill>
        <p:spPr>
          <a:xfrm>
            <a:off x="2514600" y="2819400"/>
            <a:ext cx="3817156" cy="389623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84291" y="1066800"/>
            <a:ext cx="8305800" cy="1569660"/>
          </a:xfrm>
          <a:prstGeom prst="rect">
            <a:avLst/>
          </a:prstGeom>
        </p:spPr>
        <p:txBody>
          <a:bodyPr wrap="square">
            <a:spAutoFit/>
          </a:bodyPr>
          <a:lstStyle/>
          <a:p>
            <a:r>
              <a:rPr lang="zh-CN" altLang="en-US" sz="3200" dirty="0"/>
              <a:t>根据这些条件，我们可以轻松地对值进行设置。下面的代码将值限制在区间</a:t>
            </a:r>
            <a:r>
              <a:rPr lang="en-US" sz="3200" dirty="0"/>
              <a:t>-3</a:t>
            </a:r>
            <a:r>
              <a:rPr lang="zh-CN" altLang="en-US" sz="3200" dirty="0"/>
              <a:t>到</a:t>
            </a:r>
            <a:r>
              <a:rPr lang="en-US" sz="3200" dirty="0"/>
              <a:t>3</a:t>
            </a:r>
            <a:r>
              <a:rPr lang="zh-CN" altLang="en-US" sz="3200" dirty="0"/>
              <a:t>以内：</a:t>
            </a:r>
          </a:p>
          <a:p>
            <a:r>
              <a:rPr lang="en-US" sz="3200" i="1" dirty="0"/>
              <a:t>data[np.abs(data) &gt; 3] = </a:t>
            </a:r>
            <a:r>
              <a:rPr lang="en-US" sz="3200" i="1" dirty="0" err="1"/>
              <a:t>np.sign</a:t>
            </a:r>
            <a:r>
              <a:rPr lang="en-US" sz="3200" i="1" dirty="0"/>
              <a:t>(data) * 3</a:t>
            </a:r>
          </a:p>
        </p:txBody>
      </p:sp>
      <p:pic>
        <p:nvPicPr>
          <p:cNvPr id="2" name="图片 1"/>
          <p:cNvPicPr>
            <a:picLocks noChangeAspect="1"/>
          </p:cNvPicPr>
          <p:nvPr/>
        </p:nvPicPr>
        <p:blipFill>
          <a:blip r:embed="rId2"/>
          <a:stretch>
            <a:fillRect/>
          </a:stretch>
        </p:blipFill>
        <p:spPr>
          <a:xfrm>
            <a:off x="877427" y="2636460"/>
            <a:ext cx="6983809" cy="4192116"/>
          </a:xfrm>
          <a:prstGeom prst="rect">
            <a:avLst/>
          </a:prstGeom>
        </p:spPr>
      </p:pic>
      <p:sp>
        <p:nvSpPr>
          <p:cNvPr id="4" name="圆角矩形 3"/>
          <p:cNvSpPr/>
          <p:nvPr/>
        </p:nvSpPr>
        <p:spPr>
          <a:xfrm>
            <a:off x="2087607" y="6421348"/>
            <a:ext cx="1211886" cy="407228"/>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圆角矩形 4"/>
          <p:cNvSpPr/>
          <p:nvPr/>
        </p:nvSpPr>
        <p:spPr>
          <a:xfrm>
            <a:off x="5015276" y="6458519"/>
            <a:ext cx="1298449" cy="370057"/>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圆角矩形 5"/>
          <p:cNvSpPr/>
          <p:nvPr/>
        </p:nvSpPr>
        <p:spPr>
          <a:xfrm>
            <a:off x="6560514" y="6468183"/>
            <a:ext cx="1211886" cy="360394"/>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圆角矩形 7"/>
          <p:cNvSpPr/>
          <p:nvPr/>
        </p:nvSpPr>
        <p:spPr>
          <a:xfrm>
            <a:off x="2087607" y="4508450"/>
            <a:ext cx="5649026" cy="374471"/>
          </a:xfrm>
          <a:prstGeom prst="roundRect">
            <a:avLst/>
          </a:prstGeom>
          <a:solidFill>
            <a:schemeClr val="accent6">
              <a:lumMod val="60000"/>
              <a:lumOff val="4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276600"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rPr>
              <a:t>9.2.7 </a:t>
            </a:r>
            <a:r>
              <a:rPr lang="zh-CN" altLang="en-US" sz="4000" b="1" kern="1200" dirty="0">
                <a:solidFill>
                  <a:srgbClr val="002060"/>
                </a:solidFill>
              </a:rPr>
              <a:t>排列和随机采样</a:t>
            </a:r>
          </a:p>
        </p:txBody>
      </p:sp>
      <p:sp>
        <p:nvSpPr>
          <p:cNvPr id="7" name="矩形 6"/>
          <p:cNvSpPr/>
          <p:nvPr/>
        </p:nvSpPr>
        <p:spPr>
          <a:xfrm>
            <a:off x="533400" y="1219200"/>
            <a:ext cx="8305800" cy="4401205"/>
          </a:xfrm>
          <a:prstGeom prst="rect">
            <a:avLst/>
          </a:prstGeom>
        </p:spPr>
        <p:txBody>
          <a:bodyPr wrap="square">
            <a:spAutoFit/>
          </a:bodyPr>
          <a:lstStyle/>
          <a:p>
            <a:r>
              <a:rPr lang="zh-CN" altLang="en-US" sz="3200" dirty="0"/>
              <a:t>利用</a:t>
            </a:r>
            <a:r>
              <a:rPr lang="en-US" sz="3200" dirty="0" err="1"/>
              <a:t>numpy.random.</a:t>
            </a:r>
            <a:r>
              <a:rPr lang="en-US" sz="3200" i="1" dirty="0" err="1">
                <a:solidFill>
                  <a:srgbClr val="FF0000"/>
                </a:solidFill>
              </a:rPr>
              <a:t>permutation</a:t>
            </a:r>
            <a:r>
              <a:rPr lang="zh-CN" altLang="en-US" sz="3200" dirty="0"/>
              <a:t>函数可以实现对</a:t>
            </a:r>
            <a:r>
              <a:rPr lang="en-US" sz="3200" dirty="0"/>
              <a:t>Series</a:t>
            </a:r>
            <a:r>
              <a:rPr lang="zh-CN" altLang="en-US" sz="3200" dirty="0"/>
              <a:t>或</a:t>
            </a:r>
            <a:r>
              <a:rPr lang="en-US" sz="3200" dirty="0" err="1"/>
              <a:t>DataFrame</a:t>
            </a:r>
            <a:r>
              <a:rPr lang="zh-CN" altLang="en-US" sz="3200" dirty="0"/>
              <a:t>的排列工作。通过需要排列的轴的长度调用</a:t>
            </a:r>
            <a:r>
              <a:rPr lang="en-US" sz="3200" dirty="0"/>
              <a:t>permutation</a:t>
            </a:r>
            <a:r>
              <a:rPr lang="zh-CN" altLang="en-US" sz="3200" dirty="0"/>
              <a:t>，可产生一个表示新顺序的整数数组：</a:t>
            </a:r>
            <a:endParaRPr lang="en-US" altLang="zh-CN" sz="3200" dirty="0"/>
          </a:p>
          <a:p>
            <a:endParaRPr lang="zh-CN" altLang="en-US" sz="3200" dirty="0"/>
          </a:p>
          <a:p>
            <a:r>
              <a:rPr lang="en-US" sz="2800" i="1" dirty="0" err="1">
                <a:solidFill>
                  <a:srgbClr val="FF0000"/>
                </a:solidFill>
              </a:rPr>
              <a:t>df</a:t>
            </a:r>
            <a:r>
              <a:rPr lang="en-US" sz="2800" i="1" dirty="0">
                <a:solidFill>
                  <a:srgbClr val="FF0000"/>
                </a:solidFill>
              </a:rPr>
              <a:t> = </a:t>
            </a:r>
            <a:r>
              <a:rPr lang="en-US" sz="2800" i="1" dirty="0" err="1">
                <a:solidFill>
                  <a:srgbClr val="FF0000"/>
                </a:solidFill>
              </a:rPr>
              <a:t>pd.DataFrame</a:t>
            </a:r>
            <a:r>
              <a:rPr lang="en-US" sz="2800" i="1" dirty="0">
                <a:solidFill>
                  <a:srgbClr val="FF0000"/>
                </a:solidFill>
              </a:rPr>
              <a:t>(</a:t>
            </a:r>
            <a:r>
              <a:rPr lang="en-US" sz="2800" i="1" dirty="0" err="1">
                <a:solidFill>
                  <a:srgbClr val="FF0000"/>
                </a:solidFill>
              </a:rPr>
              <a:t>np.arange</a:t>
            </a:r>
            <a:r>
              <a:rPr lang="en-US" sz="2800" i="1" dirty="0">
                <a:solidFill>
                  <a:srgbClr val="FF0000"/>
                </a:solidFill>
              </a:rPr>
              <a:t>(5 * 4).reshape(5, 4))</a:t>
            </a:r>
            <a:endParaRPr lang="zh-CN" altLang="en-US" sz="2800" dirty="0">
              <a:solidFill>
                <a:srgbClr val="FF0000"/>
              </a:solidFill>
            </a:endParaRPr>
          </a:p>
          <a:p>
            <a:r>
              <a:rPr lang="en-US" sz="2800" i="1" dirty="0">
                <a:solidFill>
                  <a:srgbClr val="FF0000"/>
                </a:solidFill>
              </a:rPr>
              <a:t>sampler = </a:t>
            </a:r>
            <a:r>
              <a:rPr lang="en-US" sz="2800" i="1" dirty="0" err="1">
                <a:solidFill>
                  <a:srgbClr val="FF0000"/>
                </a:solidFill>
              </a:rPr>
              <a:t>np.random.permutation</a:t>
            </a:r>
            <a:r>
              <a:rPr lang="en-US" sz="2800" i="1" dirty="0">
                <a:solidFill>
                  <a:srgbClr val="FF0000"/>
                </a:solidFill>
              </a:rPr>
              <a:t>(5)</a:t>
            </a:r>
            <a:endParaRPr lang="zh-CN" altLang="en-US" sz="2800" dirty="0">
              <a:solidFill>
                <a:srgbClr val="FF0000"/>
              </a:solidFill>
            </a:endParaRPr>
          </a:p>
          <a:p>
            <a:r>
              <a:rPr lang="en-US" sz="3200" i="1" dirty="0"/>
              <a:t> </a:t>
            </a:r>
            <a:endParaRPr lang="zh-CN" altLang="en-US" sz="3200" dirty="0"/>
          </a:p>
          <a:p>
            <a:r>
              <a:rPr lang="en-US" altLang="zh-CN" sz="3200" i="1" dirty="0"/>
              <a:t># s</a:t>
            </a:r>
            <a:r>
              <a:rPr lang="en-US" sz="3200" i="1" dirty="0"/>
              <a:t>ampler </a:t>
            </a:r>
            <a:r>
              <a:rPr lang="zh-CN" altLang="en-US" sz="3200" dirty="0"/>
              <a:t>显示</a:t>
            </a:r>
            <a:r>
              <a:rPr lang="zh-CN" altLang="en-US" sz="3200" i="1" dirty="0"/>
              <a:t>  </a:t>
            </a:r>
            <a:r>
              <a:rPr lang="en-US" sz="3200" i="1" dirty="0"/>
              <a:t>array([1, 0, 2, 3, 4])</a:t>
            </a:r>
            <a:endParaRPr lang="zh-CN" altLang="en-US" sz="32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32430" y="152400"/>
            <a:ext cx="5562600" cy="896938"/>
          </a:xfrm>
          <a:prstGeom prst="rect">
            <a:avLst/>
          </a:prstGeom>
          <a:noFill/>
          <a:ln>
            <a:miter lim="800000"/>
            <a:headEnd/>
            <a:tailEnd/>
          </a:ln>
        </p:spPr>
        <p:txBody>
          <a:bodyPr/>
          <a:lstStyle/>
          <a:p>
            <a:pPr lvl="1" algn="l" eaLnBrk="1" hangingPunct="1"/>
            <a:r>
              <a:rPr lang="zh-CN" altLang="en-US" sz="4000" b="1" kern="1200" dirty="0">
                <a:solidFill>
                  <a:srgbClr val="002060"/>
                </a:solidFill>
              </a:rPr>
              <a:t>排列和随机采样</a:t>
            </a:r>
          </a:p>
        </p:txBody>
      </p:sp>
      <p:sp>
        <p:nvSpPr>
          <p:cNvPr id="7" name="矩形 6"/>
          <p:cNvSpPr/>
          <p:nvPr/>
        </p:nvSpPr>
        <p:spPr>
          <a:xfrm>
            <a:off x="616390" y="1143000"/>
            <a:ext cx="8305800" cy="1569660"/>
          </a:xfrm>
          <a:prstGeom prst="rect">
            <a:avLst/>
          </a:prstGeom>
        </p:spPr>
        <p:txBody>
          <a:bodyPr wrap="square">
            <a:spAutoFit/>
          </a:bodyPr>
          <a:lstStyle/>
          <a:p>
            <a:r>
              <a:rPr lang="zh-CN" altLang="en-US" sz="3200" dirty="0"/>
              <a:t>我们可以采用</a:t>
            </a:r>
            <a:r>
              <a:rPr lang="en-US" sz="3200" dirty="0">
                <a:solidFill>
                  <a:srgbClr val="FF0000"/>
                </a:solidFill>
              </a:rPr>
              <a:t>take</a:t>
            </a:r>
            <a:r>
              <a:rPr lang="zh-CN" altLang="en-US" sz="3200" dirty="0"/>
              <a:t>函数操作来完成原数组的行调换</a:t>
            </a:r>
            <a:endParaRPr lang="en-US" altLang="zh-CN" sz="3200" dirty="0"/>
          </a:p>
          <a:p>
            <a:r>
              <a:rPr lang="en-US" sz="3200" i="1" dirty="0" err="1"/>
              <a:t>df.take</a:t>
            </a:r>
            <a:r>
              <a:rPr lang="en-US" sz="3200" i="1" dirty="0"/>
              <a:t>(sampler)</a:t>
            </a:r>
            <a:endParaRPr lang="zh-CN" altLang="en-US" sz="3200" dirty="0"/>
          </a:p>
        </p:txBody>
      </p:sp>
      <p:pic>
        <p:nvPicPr>
          <p:cNvPr id="2" name="图片 1"/>
          <p:cNvPicPr>
            <a:picLocks noChangeAspect="1"/>
          </p:cNvPicPr>
          <p:nvPr/>
        </p:nvPicPr>
        <p:blipFill>
          <a:blip r:embed="rId2"/>
          <a:stretch>
            <a:fillRect/>
          </a:stretch>
        </p:blipFill>
        <p:spPr>
          <a:xfrm>
            <a:off x="4419600" y="1828800"/>
            <a:ext cx="4038600" cy="489412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idx="4294967295"/>
          </p:nvPr>
        </p:nvSpPr>
        <p:spPr bwMode="auto">
          <a:xfrm>
            <a:off x="3336202" y="152400"/>
            <a:ext cx="5562600" cy="896938"/>
          </a:xfrm>
          <a:prstGeom prst="rect">
            <a:avLst/>
          </a:prstGeom>
          <a:noFill/>
          <a:ln>
            <a:miter lim="800000"/>
            <a:headEnd/>
            <a:tailEnd/>
          </a:ln>
        </p:spPr>
        <p:txBody>
          <a:bodyPr/>
          <a:lstStyle/>
          <a:p>
            <a:pPr lvl="1" algn="l" eaLnBrk="1" hangingPunct="1"/>
            <a:r>
              <a:rPr lang="zh-CN" altLang="en-US" sz="4000" b="1" kern="1200" dirty="0">
                <a:solidFill>
                  <a:srgbClr val="002060"/>
                </a:solidFill>
              </a:rPr>
              <a:t>排列和随机采样</a:t>
            </a:r>
          </a:p>
        </p:txBody>
      </p:sp>
      <p:sp>
        <p:nvSpPr>
          <p:cNvPr id="7" name="矩形 6"/>
          <p:cNvSpPr/>
          <p:nvPr/>
        </p:nvSpPr>
        <p:spPr>
          <a:xfrm>
            <a:off x="593002" y="1143000"/>
            <a:ext cx="8305800" cy="1569660"/>
          </a:xfrm>
          <a:prstGeom prst="rect">
            <a:avLst/>
          </a:prstGeom>
        </p:spPr>
        <p:txBody>
          <a:bodyPr wrap="square">
            <a:spAutoFit/>
          </a:bodyPr>
          <a:lstStyle/>
          <a:p>
            <a:r>
              <a:rPr lang="zh-CN" altLang="en-US" sz="3200" dirty="0"/>
              <a:t>选取</a:t>
            </a:r>
            <a:r>
              <a:rPr lang="zh-CN" altLang="en-US" sz="3200"/>
              <a:t>随机子集：</a:t>
            </a:r>
            <a:r>
              <a:rPr lang="zh-CN" altLang="en-US" sz="3200" dirty="0"/>
              <a:t>从</a:t>
            </a:r>
            <a:r>
              <a:rPr lang="en-US" sz="3200" dirty="0"/>
              <a:t>permutation</a:t>
            </a:r>
            <a:r>
              <a:rPr lang="zh-CN" altLang="en-US" sz="3200" dirty="0"/>
              <a:t>返回的数组中切下前</a:t>
            </a:r>
            <a:r>
              <a:rPr lang="en-US" sz="3200" dirty="0"/>
              <a:t>k</a:t>
            </a:r>
            <a:r>
              <a:rPr lang="zh-CN" altLang="en-US" sz="3200" dirty="0"/>
              <a:t>个元素，</a:t>
            </a:r>
            <a:r>
              <a:rPr lang="en-US" sz="3200" dirty="0"/>
              <a:t>k</a:t>
            </a:r>
            <a:r>
              <a:rPr lang="zh-CN" altLang="en-US" sz="3200" dirty="0"/>
              <a:t>为期望的子集大小</a:t>
            </a:r>
            <a:endParaRPr lang="en-US" altLang="zh-CN" sz="3200" dirty="0"/>
          </a:p>
          <a:p>
            <a:r>
              <a:rPr lang="en-US" sz="3200" i="1" dirty="0"/>
              <a:t> </a:t>
            </a:r>
            <a:r>
              <a:rPr lang="en-US" sz="3200" i="1" dirty="0" err="1"/>
              <a:t>df.take</a:t>
            </a:r>
            <a:r>
              <a:rPr lang="en-US" sz="3200" i="1" dirty="0"/>
              <a:t>(</a:t>
            </a:r>
            <a:r>
              <a:rPr lang="en-US" sz="3200" i="1" dirty="0" err="1"/>
              <a:t>np.random.permutation</a:t>
            </a:r>
            <a:r>
              <a:rPr lang="en-US" sz="3200" i="1" dirty="0"/>
              <a:t>(</a:t>
            </a:r>
            <a:r>
              <a:rPr lang="en-US" sz="3200" i="1" dirty="0" err="1"/>
              <a:t>len</a:t>
            </a:r>
            <a:r>
              <a:rPr lang="en-US" sz="3200" i="1" dirty="0"/>
              <a:t>(</a:t>
            </a:r>
            <a:r>
              <a:rPr lang="en-US" sz="3200" i="1" dirty="0" err="1"/>
              <a:t>df</a:t>
            </a:r>
            <a:r>
              <a:rPr lang="en-US" sz="3200" i="1" dirty="0"/>
              <a:t>))[:3])</a:t>
            </a:r>
            <a:endParaRPr lang="zh-CN" altLang="en-US" sz="3200" dirty="0"/>
          </a:p>
        </p:txBody>
      </p:sp>
      <p:pic>
        <p:nvPicPr>
          <p:cNvPr id="2" name="图片 1"/>
          <p:cNvPicPr>
            <a:picLocks noChangeAspect="1"/>
          </p:cNvPicPr>
          <p:nvPr/>
        </p:nvPicPr>
        <p:blipFill>
          <a:blip r:embed="rId2"/>
          <a:stretch>
            <a:fillRect/>
          </a:stretch>
        </p:blipFill>
        <p:spPr>
          <a:xfrm>
            <a:off x="2362200" y="3429000"/>
            <a:ext cx="4038004" cy="32004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500063" y="1471613"/>
            <a:ext cx="8382000" cy="5386387"/>
          </a:xfrm>
        </p:spPr>
        <p:txBody>
          <a:bodyPr/>
          <a:lstStyle/>
          <a:p>
            <a:pPr eaLnBrk="1" hangingPunct="1"/>
            <a:r>
              <a:rPr lang="zh-CN" altLang="en-US" sz="2800" dirty="0">
                <a:latin typeface="微软雅黑" panose="020B0503020204020204" pitchFamily="34" charset="-122"/>
                <a:ea typeface="微软雅黑" panose="020B0503020204020204" pitchFamily="34" charset="-122"/>
              </a:rPr>
              <a:t>数据存储时，往往会按照数据的物理含义，将数据分别存储在不同的表中，以便于管理和操作。</a:t>
            </a:r>
            <a:endParaRPr lang="en-US" altLang="zh-CN" sz="2800" dirty="0">
              <a:latin typeface="微软雅黑" panose="020B0503020204020204" pitchFamily="34" charset="-122"/>
              <a:ea typeface="微软雅黑" panose="020B0503020204020204" pitchFamily="34" charset="-122"/>
            </a:endParaRPr>
          </a:p>
          <a:p>
            <a:pPr eaLnBrk="1" hangingPunct="1"/>
            <a:endParaRPr lang="en-US" altLang="zh-CN" sz="2800" dirty="0">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在数据分析和数据建模时，往往需要将不同的数据表进行关联或合并，从而找出不同数据项之间的内在关联。</a:t>
            </a:r>
            <a:endParaRPr lang="en-US" altLang="zh-CN" sz="2800" dirty="0">
              <a:latin typeface="微软雅黑" panose="020B0503020204020204" pitchFamily="34" charset="-122"/>
              <a:ea typeface="微软雅黑" panose="020B0503020204020204" pitchFamily="34" charset="-122"/>
            </a:endParaRPr>
          </a:p>
        </p:txBody>
      </p:sp>
      <p:sp>
        <p:nvSpPr>
          <p:cNvPr id="22530" name="Rectangle 2"/>
          <p:cNvSpPr>
            <a:spLocks noGrp="1" noRot="1" noChangeArrowheads="1"/>
          </p:cNvSpPr>
          <p:nvPr>
            <p:ph type="title" idx="4294967295"/>
          </p:nvPr>
        </p:nvSpPr>
        <p:spPr bwMode="auto">
          <a:xfrm>
            <a:off x="3319463" y="152400"/>
            <a:ext cx="5562600" cy="896938"/>
          </a:xfrm>
          <a:prstGeom prst="rect">
            <a:avLst/>
          </a:prstGeom>
          <a:noFill/>
          <a:ln>
            <a:miter lim="800000"/>
            <a:headEnd/>
            <a:tailEnd/>
          </a:ln>
        </p:spPr>
        <p:txBody>
          <a:bodyPr/>
          <a:lstStyle/>
          <a:p>
            <a:pPr lvl="1" algn="l" eaLnBrk="1" hangingPunct="1"/>
            <a:r>
              <a:rPr lang="en-US" altLang="zh-CN" sz="4000" b="1" kern="1200" dirty="0">
                <a:solidFill>
                  <a:srgbClr val="002060"/>
                </a:solidFill>
                <a:cs typeface="+mn-cs"/>
              </a:rPr>
              <a:t>9.1 </a:t>
            </a:r>
            <a:r>
              <a:rPr lang="zh-CN" altLang="en-US" sz="4000" b="1" kern="1200" dirty="0">
                <a:solidFill>
                  <a:srgbClr val="002060"/>
                </a:solidFill>
                <a:cs typeface="+mn-cs"/>
              </a:rPr>
              <a:t>合并数据集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idx="1"/>
          </p:nvPr>
        </p:nvSpPr>
        <p:spPr>
          <a:xfrm>
            <a:off x="488746" y="1143000"/>
            <a:ext cx="8382000" cy="5386387"/>
          </a:xfrm>
        </p:spPr>
        <p:txBody>
          <a:bodyPr/>
          <a:lstStyle/>
          <a:p>
            <a:pPr>
              <a:lnSpc>
                <a:spcPts val="4200"/>
              </a:lnSpc>
            </a:pP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在</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DataFrame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中，两个或多个表的连接键有时会位于其索引中。在这种情况下，需要传入</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left_index</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 = True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或</a:t>
            </a:r>
            <a:r>
              <a:rPr lang="en-US" sz="2800" dirty="0" err="1">
                <a:latin typeface="Times New Roman" panose="02020603050405020304" pitchFamily="18" charset="0"/>
                <a:ea typeface="微软雅黑" panose="020B0503020204020204" pitchFamily="34" charset="-122"/>
                <a:cs typeface="Times New Roman" panose="02020603050405020304" pitchFamily="18" charset="0"/>
              </a:rPr>
              <a:t>right_index</a:t>
            </a:r>
            <a:r>
              <a:rPr lang="en-US" sz="2800" dirty="0">
                <a:latin typeface="Times New Roman" panose="02020603050405020304" pitchFamily="18" charset="0"/>
                <a:ea typeface="微软雅黑" panose="020B0503020204020204" pitchFamily="34" charset="-122"/>
                <a:cs typeface="Times New Roman" panose="02020603050405020304" pitchFamily="18" charset="0"/>
              </a:rPr>
              <a:t> = True</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（或两个都传）以说明索引应该被用作连接键。</a:t>
            </a:r>
          </a:p>
        </p:txBody>
      </p:sp>
      <p:sp>
        <p:nvSpPr>
          <p:cNvPr id="5"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en-US" altLang="zh-CN" sz="4000" b="1" kern="1200" dirty="0">
                <a:solidFill>
                  <a:srgbClr val="002060"/>
                </a:solidFill>
                <a:cs typeface="+mn-cs"/>
              </a:rPr>
              <a:t>9.1.1 </a:t>
            </a:r>
            <a:r>
              <a:rPr lang="zh-CN" altLang="en-US" sz="4000" b="1" kern="1200" dirty="0">
                <a:solidFill>
                  <a:srgbClr val="002060"/>
                </a:solidFill>
                <a:cs typeface="+mn-cs"/>
              </a:rPr>
              <a:t>索引上的合并</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33749" y="2277047"/>
            <a:ext cx="2685714" cy="4361905"/>
          </a:xfrm>
          <a:prstGeom prst="rect">
            <a:avLst/>
          </a:prstGeom>
        </p:spPr>
      </p:pic>
      <p:pic>
        <p:nvPicPr>
          <p:cNvPr id="4" name="图片 3"/>
          <p:cNvPicPr>
            <a:picLocks noChangeAspect="1"/>
          </p:cNvPicPr>
          <p:nvPr/>
        </p:nvPicPr>
        <p:blipFill>
          <a:blip r:embed="rId3"/>
          <a:stretch>
            <a:fillRect/>
          </a:stretch>
        </p:blipFill>
        <p:spPr>
          <a:xfrm>
            <a:off x="4900763" y="2277047"/>
            <a:ext cx="2400000" cy="1961905"/>
          </a:xfrm>
          <a:prstGeom prst="rect">
            <a:avLst/>
          </a:prstGeom>
        </p:spPr>
      </p:pic>
      <p:sp>
        <p:nvSpPr>
          <p:cNvPr id="8" name="矩形 7"/>
          <p:cNvSpPr/>
          <p:nvPr/>
        </p:nvSpPr>
        <p:spPr>
          <a:xfrm>
            <a:off x="228600" y="1219200"/>
            <a:ext cx="8458200" cy="707886"/>
          </a:xfrm>
          <a:prstGeom prst="rect">
            <a:avLst/>
          </a:prstGeom>
        </p:spPr>
        <p:txBody>
          <a:bodyPr wrap="square">
            <a:spAutoFit/>
          </a:bodyPr>
          <a:lstStyle/>
          <a:p>
            <a:r>
              <a:rPr lang="en-US" sz="2000" dirty="0">
                <a:solidFill>
                  <a:srgbClr val="FF0000"/>
                </a:solidFill>
              </a:rPr>
              <a:t>left1 = </a:t>
            </a:r>
            <a:r>
              <a:rPr lang="en-US" sz="2000" dirty="0" err="1">
                <a:solidFill>
                  <a:srgbClr val="FF0000"/>
                </a:solidFill>
              </a:rPr>
              <a:t>pd.DataFrame</a:t>
            </a:r>
            <a:r>
              <a:rPr lang="en-US" sz="2000" dirty="0">
                <a:solidFill>
                  <a:srgbClr val="FF0000"/>
                </a:solidFill>
              </a:rPr>
              <a:t>({'key': ['a', 'b', 'a', 'a', 'b', 'c'], '</a:t>
            </a:r>
            <a:r>
              <a:rPr lang="en-US" sz="2000" dirty="0" err="1">
                <a:solidFill>
                  <a:srgbClr val="FF0000"/>
                </a:solidFill>
              </a:rPr>
              <a:t>value':range</a:t>
            </a:r>
            <a:r>
              <a:rPr lang="en-US" sz="2000" dirty="0">
                <a:solidFill>
                  <a:srgbClr val="FF0000"/>
                </a:solidFill>
              </a:rPr>
              <a:t>(6)})</a:t>
            </a:r>
          </a:p>
          <a:p>
            <a:r>
              <a:rPr lang="en-US" sz="2000" dirty="0">
                <a:solidFill>
                  <a:srgbClr val="FF0000"/>
                </a:solidFill>
              </a:rPr>
              <a:t>right1 = </a:t>
            </a:r>
            <a:r>
              <a:rPr lang="en-US" sz="2000" dirty="0" err="1">
                <a:solidFill>
                  <a:srgbClr val="FF0000"/>
                </a:solidFill>
              </a:rPr>
              <a:t>pd.DataFrame</a:t>
            </a:r>
            <a:r>
              <a:rPr lang="en-US" sz="2000" dirty="0">
                <a:solidFill>
                  <a:srgbClr val="FF0000"/>
                </a:solidFill>
              </a:rPr>
              <a:t>({'</a:t>
            </a:r>
            <a:r>
              <a:rPr lang="en-US" sz="2000" dirty="0" err="1">
                <a:solidFill>
                  <a:srgbClr val="FF0000"/>
                </a:solidFill>
              </a:rPr>
              <a:t>group_val</a:t>
            </a:r>
            <a:r>
              <a:rPr lang="en-US" sz="2000" dirty="0">
                <a:solidFill>
                  <a:srgbClr val="FF0000"/>
                </a:solidFill>
              </a:rPr>
              <a:t>':[3.5, 7]}, index=['a', 'b'])</a:t>
            </a:r>
            <a:endParaRPr lang="zh-CN" altLang="en-US" sz="2000" dirty="0">
              <a:solidFill>
                <a:srgbClr val="FF0000"/>
              </a:solidFill>
            </a:endParaRPr>
          </a:p>
        </p:txBody>
      </p:sp>
      <p:sp>
        <p:nvSpPr>
          <p:cNvPr id="9"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762000" y="1219200"/>
            <a:ext cx="7620000" cy="1077218"/>
          </a:xfrm>
          <a:prstGeom prst="rect">
            <a:avLst/>
          </a:prstGeom>
        </p:spPr>
        <p:txBody>
          <a:bodyPr wrap="square">
            <a:spAutoFit/>
          </a:bodyPr>
          <a:lstStyle/>
          <a:p>
            <a:pPr marL="342900" indent="-342900" eaLnBrk="0" hangingPunct="0">
              <a:spcBef>
                <a:spcPct val="20000"/>
              </a:spcBef>
              <a:buFont typeface="Arial" charset="0"/>
              <a:buChar char="•"/>
            </a:pPr>
            <a:r>
              <a:rPr lang="en-US" altLang="en-US" sz="3200" dirty="0" err="1">
                <a:latin typeface="+mn-lt"/>
                <a:ea typeface="+mn-ea"/>
              </a:rPr>
              <a:t>pd.merge</a:t>
            </a:r>
            <a:r>
              <a:rPr lang="en-US" altLang="en-US" sz="3200" dirty="0">
                <a:latin typeface="+mn-lt"/>
                <a:ea typeface="+mn-ea"/>
              </a:rPr>
              <a:t>(left1, right1, </a:t>
            </a:r>
            <a:r>
              <a:rPr lang="en-US" altLang="en-US" sz="3200" dirty="0" err="1">
                <a:latin typeface="+mn-lt"/>
                <a:ea typeface="+mn-ea"/>
              </a:rPr>
              <a:t>left_on</a:t>
            </a:r>
            <a:r>
              <a:rPr lang="en-US" altLang="en-US" sz="3200" dirty="0">
                <a:latin typeface="+mn-lt"/>
                <a:ea typeface="+mn-ea"/>
              </a:rPr>
              <a:t>='key', </a:t>
            </a:r>
            <a:r>
              <a:rPr lang="en-US" altLang="en-US" sz="3200" dirty="0" err="1">
                <a:latin typeface="+mn-lt"/>
                <a:ea typeface="+mn-ea"/>
              </a:rPr>
              <a:t>right_index</a:t>
            </a:r>
            <a:r>
              <a:rPr lang="en-US" altLang="en-US" sz="3200" dirty="0">
                <a:latin typeface="+mn-lt"/>
                <a:ea typeface="+mn-ea"/>
              </a:rPr>
              <a:t>=True)</a:t>
            </a:r>
            <a:endParaRPr lang="zh-CN" altLang="en-US" sz="3200" dirty="0">
              <a:latin typeface="+mn-lt"/>
              <a:ea typeface="+mn-ea"/>
            </a:endParaRPr>
          </a:p>
        </p:txBody>
      </p:sp>
      <p:pic>
        <p:nvPicPr>
          <p:cNvPr id="2" name="图片 1"/>
          <p:cNvPicPr>
            <a:picLocks noChangeAspect="1"/>
          </p:cNvPicPr>
          <p:nvPr/>
        </p:nvPicPr>
        <p:blipFill>
          <a:blip r:embed="rId2"/>
          <a:stretch>
            <a:fillRect/>
          </a:stretch>
        </p:blipFill>
        <p:spPr>
          <a:xfrm>
            <a:off x="1828800" y="2667000"/>
            <a:ext cx="4361905" cy="3723809"/>
          </a:xfrm>
          <a:prstGeom prst="rect">
            <a:avLst/>
          </a:prstGeom>
        </p:spPr>
      </p:pic>
      <p:sp>
        <p:nvSpPr>
          <p:cNvPr id="8"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09600" y="1371600"/>
            <a:ext cx="7620000" cy="2837700"/>
          </a:xfrm>
          <a:prstGeom prst="rect">
            <a:avLst/>
          </a:prstGeom>
        </p:spPr>
        <p:txBody>
          <a:bodyPr wrap="square">
            <a:spAutoFit/>
          </a:bodyPr>
          <a:lstStyle/>
          <a:p>
            <a:pPr marL="342900" indent="-342900" eaLnBrk="0" hangingPunct="0">
              <a:lnSpc>
                <a:spcPts val="4200"/>
              </a:lnSpc>
              <a:spcBef>
                <a:spcPct val="20000"/>
              </a:spcBef>
              <a:buFont typeface="Arial" charset="0"/>
              <a:buChar char="•"/>
            </a:pPr>
            <a:r>
              <a:rPr lang="zh-CN" altLang="en-US" sz="3200" dirty="0">
                <a:latin typeface="微软雅黑" panose="020B0503020204020204" pitchFamily="34" charset="-122"/>
                <a:ea typeface="微软雅黑" panose="020B0503020204020204" pitchFamily="34" charset="-122"/>
              </a:rPr>
              <a:t>默认的</a:t>
            </a:r>
            <a:r>
              <a:rPr lang="en-US" altLang="en-US" sz="3200" dirty="0">
                <a:latin typeface="微软雅黑" panose="020B0503020204020204" pitchFamily="34" charset="-122"/>
                <a:ea typeface="微软雅黑" panose="020B0503020204020204" pitchFamily="34" charset="-122"/>
              </a:rPr>
              <a:t>merge</a:t>
            </a:r>
            <a:r>
              <a:rPr lang="zh-CN" altLang="en-US" sz="3200" dirty="0">
                <a:latin typeface="微软雅黑" panose="020B0503020204020204" pitchFamily="34" charset="-122"/>
                <a:ea typeface="微软雅黑" panose="020B0503020204020204" pitchFamily="34" charset="-122"/>
              </a:rPr>
              <a:t>方法是求取两张关联表 的交集部分。</a:t>
            </a:r>
            <a:endParaRPr lang="en-US" altLang="zh-CN" sz="3200" dirty="0">
              <a:latin typeface="微软雅黑" panose="020B0503020204020204" pitchFamily="34" charset="-122"/>
              <a:ea typeface="微软雅黑" panose="020B0503020204020204" pitchFamily="34" charset="-122"/>
            </a:endParaRPr>
          </a:p>
          <a:p>
            <a:pPr marL="342900" indent="-342900" eaLnBrk="0" hangingPunct="0">
              <a:lnSpc>
                <a:spcPts val="4200"/>
              </a:lnSpc>
              <a:spcBef>
                <a:spcPct val="20000"/>
              </a:spcBef>
              <a:buFont typeface="Arial" charset="0"/>
              <a:buChar char="•"/>
            </a:pPr>
            <a:r>
              <a:rPr lang="zh-CN" altLang="en-US" sz="3200" dirty="0">
                <a:latin typeface="微软雅黑" panose="020B0503020204020204" pitchFamily="34" charset="-122"/>
                <a:ea typeface="微软雅黑" panose="020B0503020204020204" pitchFamily="34" charset="-122"/>
              </a:rPr>
              <a:t>如果需要求取关联表的并集部分，可以通过外连接的方式得到它们的并集。</a:t>
            </a:r>
          </a:p>
          <a:p>
            <a:r>
              <a:rPr lang="en-US" sz="3200" i="1" dirty="0"/>
              <a:t>   </a:t>
            </a:r>
            <a:endParaRPr lang="zh-CN" altLang="en-US" sz="3200" dirty="0"/>
          </a:p>
        </p:txBody>
      </p:sp>
      <p:sp>
        <p:nvSpPr>
          <p:cNvPr id="4"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Rot="1" noChangeArrowheads="1"/>
          </p:cNvSpPr>
          <p:nvPr/>
        </p:nvSpPr>
        <p:spPr bwMode="auto">
          <a:xfrm>
            <a:off x="3319463" y="152400"/>
            <a:ext cx="5562600" cy="896938"/>
          </a:xfrm>
          <a:prstGeom prst="rect">
            <a:avLst/>
          </a:prstGeom>
          <a:noFill/>
          <a:ln>
            <a:miter lim="800000"/>
            <a:headEnd/>
            <a:tailEnd/>
          </a:ln>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pPr marL="0" lvl="1" algn="l" eaLnBrk="1" hangingPunct="1"/>
            <a:r>
              <a:rPr lang="zh-CN" altLang="en-US" sz="4000" b="1" dirty="0">
                <a:solidFill>
                  <a:srgbClr val="002060"/>
                </a:solidFill>
              </a:rPr>
              <a:t>索引上的合并</a:t>
            </a:r>
          </a:p>
        </p:txBody>
      </p:sp>
      <p:sp>
        <p:nvSpPr>
          <p:cNvPr id="2" name="矩形 1"/>
          <p:cNvSpPr/>
          <p:nvPr/>
        </p:nvSpPr>
        <p:spPr>
          <a:xfrm>
            <a:off x="914400" y="1071471"/>
            <a:ext cx="7348537" cy="1077218"/>
          </a:xfrm>
          <a:prstGeom prst="rect">
            <a:avLst/>
          </a:prstGeom>
        </p:spPr>
        <p:txBody>
          <a:bodyPr wrap="square">
            <a:spAutoFit/>
          </a:bodyPr>
          <a:lstStyle/>
          <a:p>
            <a:r>
              <a:rPr lang="en-US" sz="3200" i="1" dirty="0" err="1">
                <a:solidFill>
                  <a:srgbClr val="FF0000"/>
                </a:solidFill>
                <a:latin typeface="+mj-lt"/>
              </a:rPr>
              <a:t>pd.merge</a:t>
            </a:r>
            <a:r>
              <a:rPr lang="en-US" sz="3200" i="1" dirty="0">
                <a:solidFill>
                  <a:srgbClr val="FF0000"/>
                </a:solidFill>
                <a:latin typeface="+mj-lt"/>
              </a:rPr>
              <a:t>(left1, right1, </a:t>
            </a:r>
            <a:r>
              <a:rPr lang="en-US" sz="3200" i="1" dirty="0" err="1">
                <a:solidFill>
                  <a:srgbClr val="FF0000"/>
                </a:solidFill>
                <a:latin typeface="+mj-lt"/>
              </a:rPr>
              <a:t>left_on</a:t>
            </a:r>
            <a:r>
              <a:rPr lang="en-US" sz="3200" i="1" dirty="0">
                <a:solidFill>
                  <a:srgbClr val="FF0000"/>
                </a:solidFill>
                <a:latin typeface="+mj-lt"/>
              </a:rPr>
              <a:t>='key',   </a:t>
            </a:r>
          </a:p>
          <a:p>
            <a:r>
              <a:rPr lang="en-US" sz="3200" i="1" dirty="0">
                <a:solidFill>
                  <a:srgbClr val="FF0000"/>
                </a:solidFill>
                <a:latin typeface="+mj-lt"/>
              </a:rPr>
              <a:t>   </a:t>
            </a:r>
            <a:r>
              <a:rPr lang="en-US" sz="3200" i="1" dirty="0" err="1">
                <a:solidFill>
                  <a:srgbClr val="FF0000"/>
                </a:solidFill>
                <a:latin typeface="+mj-lt"/>
              </a:rPr>
              <a:t>right_index</a:t>
            </a:r>
            <a:r>
              <a:rPr lang="en-US" sz="3200" i="1" dirty="0">
                <a:solidFill>
                  <a:srgbClr val="FF0000"/>
                </a:solidFill>
                <a:latin typeface="+mj-lt"/>
              </a:rPr>
              <a:t>=True, how='outer')</a:t>
            </a:r>
            <a:endParaRPr lang="zh-CN" altLang="en-US" sz="3200" dirty="0">
              <a:solidFill>
                <a:srgbClr val="FF0000"/>
              </a:solidFill>
              <a:latin typeface="+mj-lt"/>
            </a:endParaRPr>
          </a:p>
        </p:txBody>
      </p:sp>
      <p:pic>
        <p:nvPicPr>
          <p:cNvPr id="3" name="图片 2"/>
          <p:cNvPicPr>
            <a:picLocks noChangeAspect="1"/>
          </p:cNvPicPr>
          <p:nvPr/>
        </p:nvPicPr>
        <p:blipFill>
          <a:blip r:embed="rId2"/>
          <a:stretch>
            <a:fillRect/>
          </a:stretch>
        </p:blipFill>
        <p:spPr>
          <a:xfrm>
            <a:off x="1941121" y="2362200"/>
            <a:ext cx="4161905" cy="4228571"/>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2069</TotalTime>
  <Words>1905</Words>
  <Application>Microsoft Office PowerPoint</Application>
  <PresentationFormat>全屏显示(4:3)</PresentationFormat>
  <Paragraphs>133</Paragraphs>
  <Slides>39</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39</vt:i4>
      </vt:variant>
    </vt:vector>
  </HeadingPairs>
  <TitlesOfParts>
    <vt:vector size="45" baseType="lpstr">
      <vt:lpstr>微软雅黑</vt:lpstr>
      <vt:lpstr>Arial</vt:lpstr>
      <vt:lpstr>Calibri</vt:lpstr>
      <vt:lpstr>Times New Roman</vt:lpstr>
      <vt:lpstr>Wingdings</vt:lpstr>
      <vt:lpstr>Office 主题</vt:lpstr>
      <vt:lpstr>PowerPoint 演示文稿</vt:lpstr>
      <vt:lpstr>教学目标</vt:lpstr>
      <vt:lpstr>数据处理技术</vt:lpstr>
      <vt:lpstr>9.1 合并数据集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9.1.2 轴向连接</vt:lpstr>
      <vt:lpstr>PowerPoint 演示文稿</vt:lpstr>
      <vt:lpstr>9.1.3 合并重叠数据</vt:lpstr>
      <vt:lpstr>PowerPoint 演示文稿</vt:lpstr>
      <vt:lpstr>9.2 数据转换</vt:lpstr>
      <vt:lpstr>9.2.1 移除重复数据</vt:lpstr>
      <vt:lpstr>PowerPoint 演示文稿</vt:lpstr>
      <vt:lpstr>PowerPoint 演示文稿</vt:lpstr>
      <vt:lpstr>PowerPoint 演示文稿</vt:lpstr>
      <vt:lpstr>PowerPoint 演示文稿</vt:lpstr>
      <vt:lpstr>PowerPoint 演示文稿</vt:lpstr>
      <vt:lpstr>9.2.3 数据替换方法</vt:lpstr>
      <vt:lpstr>PowerPoint 演示文稿</vt:lpstr>
      <vt:lpstr>PowerPoint 演示文稿</vt:lpstr>
      <vt:lpstr>PowerPoint 演示文稿</vt:lpstr>
      <vt:lpstr>PowerPoint 演示文稿</vt:lpstr>
      <vt:lpstr>9.2.6 检测异常值</vt:lpstr>
      <vt:lpstr>PowerPoint 演示文稿</vt:lpstr>
      <vt:lpstr>PowerPoint 演示文稿</vt:lpstr>
      <vt:lpstr>PowerPoint 演示文稿</vt:lpstr>
      <vt:lpstr>9.2.7 排列和随机采样</vt:lpstr>
      <vt:lpstr>排列和随机采样</vt:lpstr>
      <vt:lpstr>排列和随机采样</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China Tom</cp:lastModifiedBy>
  <cp:revision>268</cp:revision>
  <dcterms:created xsi:type="dcterms:W3CDTF">2010-07-16T22:48:55Z</dcterms:created>
  <dcterms:modified xsi:type="dcterms:W3CDTF">2022-10-10T19:35:37Z</dcterms:modified>
</cp:coreProperties>
</file>