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368" r:id="rId3"/>
    <p:sldId id="546" r:id="rId4"/>
    <p:sldId id="531" r:id="rId5"/>
    <p:sldId id="545" r:id="rId6"/>
    <p:sldId id="530" r:id="rId7"/>
    <p:sldId id="448" r:id="rId8"/>
    <p:sldId id="551" r:id="rId9"/>
    <p:sldId id="552" r:id="rId10"/>
    <p:sldId id="553" r:id="rId11"/>
    <p:sldId id="449" r:id="rId12"/>
    <p:sldId id="450" r:id="rId13"/>
    <p:sldId id="547" r:id="rId14"/>
    <p:sldId id="548" r:id="rId15"/>
    <p:sldId id="451" r:id="rId16"/>
    <p:sldId id="549" r:id="rId17"/>
    <p:sldId id="452" r:id="rId18"/>
    <p:sldId id="453" r:id="rId19"/>
    <p:sldId id="454" r:id="rId20"/>
    <p:sldId id="455" r:id="rId21"/>
    <p:sldId id="456" r:id="rId22"/>
    <p:sldId id="532" r:id="rId23"/>
    <p:sldId id="533" r:id="rId24"/>
    <p:sldId id="458" r:id="rId25"/>
    <p:sldId id="534" r:id="rId26"/>
    <p:sldId id="459" r:id="rId27"/>
    <p:sldId id="460" r:id="rId28"/>
    <p:sldId id="461" r:id="rId29"/>
    <p:sldId id="537" r:id="rId30"/>
    <p:sldId id="462" r:id="rId31"/>
    <p:sldId id="524" r:id="rId32"/>
    <p:sldId id="535" r:id="rId33"/>
    <p:sldId id="536" r:id="rId34"/>
    <p:sldId id="525" r:id="rId35"/>
    <p:sldId id="526" r:id="rId36"/>
    <p:sldId id="527" r:id="rId37"/>
    <p:sldId id="538" r:id="rId38"/>
    <p:sldId id="539" r:id="rId39"/>
    <p:sldId id="550" r:id="rId40"/>
    <p:sldId id="540" r:id="rId41"/>
    <p:sldId id="541" r:id="rId42"/>
    <p:sldId id="529" r:id="rId43"/>
    <p:sldId id="543" r:id="rId44"/>
    <p:sldId id="544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732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915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2608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258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985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887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98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8527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681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0163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2479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5254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4723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9773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158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309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8654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141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94226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85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852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1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303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009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t>October 21,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t>October 21,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t>October 21,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web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-228600" y="1066800"/>
            <a:ext cx="9076055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Lecture </a:t>
            </a: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 HBase</a:t>
            </a: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分布式存储架构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分布式存储架构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10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9" y="1082131"/>
            <a:ext cx="8123281" cy="4321637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69" y="5534561"/>
            <a:ext cx="8610600" cy="47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提供了访问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的接口。</a:t>
            </a:r>
            <a:endParaRPr 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HBase相关基本概念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是一个分布式的系统，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通过行键的分片（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shard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），把不同的数据存储在不同的主机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将数据表按照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划分形成的子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数据表在集群中存储的最小单位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可以被分配到某一个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进行存储管理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存放的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数目大致相同，以达到负载均衡的目的。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内部包含一个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日志和多个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，数据实际上是存储在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单元中。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—Region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13</a:t>
            </a:fld>
            <a:endParaRPr lang="zh-CN" altLang="en-US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—Region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4341"/>
            <a:ext cx="7719403" cy="42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14</a:t>
            </a:fld>
            <a:endParaRPr lang="zh-CN" altLang="en-US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—Region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" y="1356160"/>
            <a:ext cx="826238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内部按照列簇分为不同的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由一个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和多个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组成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是内存中的一个缓存区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是写到硬盘上的数据文件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数据首先会放入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中，当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满了以后会清空形成一个新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检索数据时，先在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找，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然后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找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—Store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16</a:t>
            </a:fld>
            <a:endParaRPr lang="zh-CN" altLang="en-US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—Store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9926"/>
            <a:ext cx="6609384" cy="58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0675" y="929005"/>
            <a:ext cx="8502650" cy="579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compact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文件数量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增长到一定阈值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触发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将多个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合并成一个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在合并过程中会进行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版本合并和数据删除。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split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当单个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大小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超过一定阈值后触发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把当前的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分裂成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Regions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会被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分配到相应的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提供的负载均衡机制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—Store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0" y="4690997"/>
            <a:ext cx="7559239" cy="184791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47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包含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文件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的二进制格式文件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的轻量级包装，数据最终是以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的形式存储在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平台上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采用一个简单的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数组存储数据的每个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KeyValue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数组里面包含了很多项，有固定的格式，每项有具体的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含义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-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HFile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19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lnSpc>
                <a:spcPts val="4000"/>
              </a:lnSpc>
              <a:buNone/>
            </a:pPr>
            <a:r>
              <a:rPr lang="en-US" altLang="zh-CN" sz="32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数组组成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Block 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段：用来保存表中的数据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Meta Block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可选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：保存用户自定义的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Key-Value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File Info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段：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的元信息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Block Index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Block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的索引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Meta Block Index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可选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Meta Block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的索引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Trailer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保存每一段的偏移量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-</a:t>
            </a:r>
            <a:r>
              <a:rPr lang="en-US" altLang="zh-CN" sz="3200" b="1" dirty="0" err="1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HFile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解决了什么问题？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3285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可靠的海量数据存储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并发读写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列，快速随机访问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，备份机制完备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协调查找数据，并实现容错。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表特性：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面向列的、稀疏的、分布式的、持久化存储的多维排序映射表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索引：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行关键字、列簇名、列关键字及时间戳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表值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形式：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一个未经解析</a:t>
            </a:r>
            <a:r>
              <a:rPr lang="zh-CN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13.1.2 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数据模型与存储模式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以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表的形式存储数据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表由行和列族组成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一个表可包含若干个列族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一个列族内可用列限定符来标志不同的列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存于表中单元的数据尚需打上时间戳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一、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采用表来组织数据，表由行和列组成，列划分为若干个列族</a:t>
            </a: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表由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若干行组成，每个行由行键（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 key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标识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：一个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表被分组成许多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“列族” 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集合，它是基本的访问控制单元</a:t>
            </a: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列限定符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：列族里的数据通过列限定符（或列）来定位</a:t>
            </a: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单元格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表中，通过行、列族和列限定符确定一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cell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时间戳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：每个单元存储的数据随时间戳不同可以有多个版本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4" y="1070997"/>
            <a:ext cx="8245016" cy="54314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01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215900" y="1147445"/>
            <a:ext cx="8242300" cy="520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个三元组（行键，列族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列限制符，时间戳）可以唯一地确定存储在单元（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Cell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）中的数据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是一个三元组（行键，列族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列限制符，时间戳）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Value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就是这个三元组定位的数据值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二、</a:t>
            </a:r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28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逻辑视图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7112"/>
            <a:ext cx="5834999" cy="329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44152"/>
            <a:ext cx="5485917" cy="361384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6473"/>
              </p:ext>
            </p:extLst>
          </p:nvPr>
        </p:nvGraphicFramePr>
        <p:xfrm>
          <a:off x="335915" y="1249370"/>
          <a:ext cx="8274685" cy="1775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7506">
                  <a:extLst>
                    <a:ext uri="{9D8B030D-6E8A-4147-A177-3AD203B41FA5}">
                      <a16:colId xmlns:a16="http://schemas.microsoft.com/office/drawing/2014/main" val="795573861"/>
                    </a:ext>
                  </a:extLst>
                </a:gridCol>
                <a:gridCol w="2547179">
                  <a:extLst>
                    <a:ext uri="{9D8B030D-6E8A-4147-A177-3AD203B41FA5}">
                      <a16:colId xmlns:a16="http://schemas.microsoft.com/office/drawing/2014/main" val="421980074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键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值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761755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&lt;“</a:t>
                      </a:r>
                      <a:r>
                        <a:rPr lang="en-US" sz="2000" kern="100" dirty="0">
                          <a:effectLst/>
                        </a:rPr>
                        <a:t>201505003”, “</a:t>
                      </a:r>
                      <a:r>
                        <a:rPr lang="en-US" sz="2000" kern="100" dirty="0" smtClean="0">
                          <a:effectLst/>
                        </a:rPr>
                        <a:t>Info:</a:t>
                      </a:r>
                      <a:r>
                        <a:rPr lang="en-US" sz="2000" kern="100" baseline="0" dirty="0" smtClean="0">
                          <a:effectLst/>
                        </a:rPr>
                        <a:t> </a:t>
                      </a:r>
                      <a:r>
                        <a:rPr lang="en-US" sz="2000" kern="100" dirty="0" smtClean="0">
                          <a:effectLst/>
                        </a:rPr>
                        <a:t>email</a:t>
                      </a:r>
                      <a:r>
                        <a:rPr lang="en-US" sz="2000" kern="100" dirty="0">
                          <a:effectLst/>
                        </a:rPr>
                        <a:t>”, </a:t>
                      </a:r>
                      <a:r>
                        <a:rPr lang="en-US" sz="2000" kern="100" dirty="0" smtClean="0">
                          <a:effectLst/>
                        </a:rPr>
                        <a:t>1174184619081&gt;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xie@qq.com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97435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&lt;“</a:t>
                      </a:r>
                      <a:r>
                        <a:rPr lang="en-US" sz="2000" kern="100" dirty="0">
                          <a:effectLst/>
                        </a:rPr>
                        <a:t>201505003”, “</a:t>
                      </a:r>
                      <a:r>
                        <a:rPr lang="en-US" sz="2000" kern="100" dirty="0" smtClean="0">
                          <a:effectLst/>
                        </a:rPr>
                        <a:t>Info: email</a:t>
                      </a:r>
                      <a:r>
                        <a:rPr lang="en-US" sz="2000" kern="100" dirty="0">
                          <a:effectLst/>
                        </a:rPr>
                        <a:t>”, </a:t>
                      </a:r>
                      <a:r>
                        <a:rPr lang="en-US" sz="2000" kern="100" dirty="0" smtClean="0">
                          <a:effectLst/>
                        </a:rPr>
                        <a:t>1174184620720&gt;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you@163.com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799310"/>
                  </a:ext>
                </a:extLst>
              </a:tr>
            </a:tbl>
          </a:graphicData>
        </a:graphic>
      </p:graphicFrame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逻辑视图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4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26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视图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一个列族对应生成一个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3715199" y="37338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7725" y="2671445"/>
            <a:ext cx="4029075" cy="3054350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物理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视图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1261"/>
            <a:ext cx="3687073" cy="207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划分出的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列族对应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着物理存储区的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列族所包含的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对应着的存储区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所包含的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</a:t>
            </a: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当增大到一个阀值的时候，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就会等分成两个新的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物理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视图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3" y="3336875"/>
            <a:ext cx="4662394" cy="3202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三、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寻址机制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400" y="102201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访问接口</a:t>
            </a:r>
            <a:endParaRPr lang="zh-CN" altLang="en-US" dirty="0"/>
          </a:p>
        </p:txBody>
      </p:sp>
      <p:graphicFrame>
        <p:nvGraphicFramePr>
          <p:cNvPr id="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36012"/>
              </p:ext>
            </p:extLst>
          </p:nvPr>
        </p:nvGraphicFramePr>
        <p:xfrm>
          <a:off x="152400" y="1559563"/>
          <a:ext cx="8839200" cy="4968240"/>
        </p:xfrm>
        <a:graphic>
          <a:graphicData uri="http://schemas.openxmlformats.org/drawingml/2006/table">
            <a:tbl>
              <a:tblPr/>
              <a:tblGrid>
                <a:gridCol w="233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特点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场合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Native Java API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最常规和高效的访问方式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Hadoop MapReduce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作业并行批处理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表数据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 Shell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的命令行工具，最简单的接口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管理使用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Thrift Gateway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Thrift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序列化技术，支持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C++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PHP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Python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等多种语言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适合其他异构系统在线访问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表数据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REST Gateway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解除了语言限制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风格的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 API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Pig Latin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流式编程语言来处理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中的数据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适合做数据统计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Hive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简单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当需要以类似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SQL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语言方式来访问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的时候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29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三层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结构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Zookeeper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文件记录了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-ROOT-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表的位置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根数据表，又名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-ROOT-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表，记录所有元数据的具体位置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元数据表，又名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.META.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表，存储了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Region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Region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服务器的映射</a:t>
            </a:r>
            <a:r>
              <a:rPr lang="zh-CN" altLang="en-US" sz="2000" dirty="0" smtClean="0">
                <a:solidFill>
                  <a:prstClr val="black"/>
                </a:solidFill>
                <a:sym typeface="+mn-ea"/>
              </a:rPr>
              <a:t>关系</a:t>
            </a:r>
            <a:endParaRPr lang="en-US" altLang="zh-CN" sz="2000" dirty="0" smtClean="0">
              <a:solidFill>
                <a:prstClr val="black"/>
              </a:solidFill>
              <a:sym typeface="+mn-ea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sym typeface="+mn-ea"/>
              </a:rPr>
              <a:t>客户端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获得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的存储位置信息后，直接在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上读写数据</a:t>
            </a:r>
            <a:endParaRPr lang="en-US" altLang="zh-CN" sz="24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流程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-ROOT-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.META.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找到存放用户数据的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位置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寻址机制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8" y="3935198"/>
            <a:ext cx="7975303" cy="278627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099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分布式存储架构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3285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基于文件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的底层数据存储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应用程序对数据的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使用并不是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以文件形式，而更多的是数据的某种集合、符合某种属性的数据抽取、或是对数据集的计算和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底层的物理存储结构之上提供一层数据的组织和管理的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在通过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.META.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表找到对应的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Region Server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位置后，可对该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Server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HFile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进行扫描读取所需数据。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的存储文件被划分成若干个存储块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存储块在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scan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操作时会加载到内存中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HBase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顺序地读取一个数据块到内存缓存中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再读取相邻数据时从内存中读取而不需要读磁盘</a:t>
            </a:r>
            <a:endParaRPr lang="zh-CN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扫描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读取数据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Client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提交写数据请求；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找到目标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检查数据是否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schema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一致；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如果客户端没有指定版本，则获取当前系统时间作为数据版本；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将数据更新写入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WAL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），只有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写入完成之后，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commit()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才返回给客户端；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将数据更新写入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的是否需要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，若是，则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生成一个新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数目增长到一定阈值，触发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compact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合并操作，多个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合并成一个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，同时进行版本合并和数据删除；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若单个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大小超过一定阈值，触发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split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操作，把当前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拆分成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，原来的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会下线，新分出的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会被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重新分配到相应的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2" y="1427221"/>
            <a:ext cx="8743236" cy="46748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932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0" y="1064125"/>
            <a:ext cx="8259660" cy="5476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81600" y="4267200"/>
            <a:ext cx="3306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WAL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：先写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Hlog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，成功后再写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MemStore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更新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首先写入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中的数据是排序的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累计到一定阈值时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创建一个新的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将老的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添加到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队列，由单独的线程刷写到磁盘上，成为一个新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系统在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中记录一个检查点，表示这个时刻前的变更已持久化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预防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数据丢失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服务器都有一个自己的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HLog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每次启动都检查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文件，确认最近一次执行缓存刷新操作之后是否发生新的写入操作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发现更新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写入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MemStore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刷写到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删除旧的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文件，开始为用户提供服务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36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合并与分裂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合并：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时机：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达到一定的阈值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操作：将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的修改合并到一起，形成一个大的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分裂：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时机：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的大小达到一定阈值后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操作：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等分为两个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表的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可以看作表的一级索引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键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按照字母或数字排序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，通过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对数据进行检索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只提供了如下三种查询方式。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单个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的查询。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的区间来访问。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全表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扫描。</a:t>
            </a:r>
          </a:p>
          <a:p>
            <a:pPr lvl="1">
              <a:lnSpc>
                <a:spcPts val="4000"/>
              </a:lnSpc>
            </a:pP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13.2 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2" y="2960975"/>
            <a:ext cx="8590476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的单一的、全局式索引方式已很难满足应用程序的需求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表的查询多数情况下我们并不知道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，常常针对的是列数据的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查询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select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* from table where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col=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7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39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图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中左上方是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主数据表，它包含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）和两个列（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F:C1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F:C2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属于同一列族）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如何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根据单元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C11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（红色格）找到单元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C21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（蓝色格）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？即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如何按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语句形式，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查找符合条件“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F:C1 = C11”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F:C2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32977"/>
            <a:ext cx="4819650" cy="32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分布式存储架构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3285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Consistency, Availability, and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Partition-tolerance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一致性、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可用性、分区容忍性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原则。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Consistency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Availability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类（以关系型数据库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RDBMS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Consistency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Partition-tolerance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Availability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Partition-tolerance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类（以另一类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Cassandra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DynamoDB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为代表）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BigTable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数据库的一个开源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由于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不知道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C11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所对应的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值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，只有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进行对主表的全局扫描，找到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F:C1=C11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的单元，然后确定其行键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，然后再根据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进行数据查询，找到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C21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位置，读取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C21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的值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是一个非常耗时耗力的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低效过程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03" y="358334"/>
            <a:ext cx="5952224" cy="40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机制：二次索引表机制</a:t>
            </a:r>
          </a:p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二级索引的本质就是建立各列值与行键之间的映射关系，以列的值为键，以记录的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为值。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14" y="2979090"/>
            <a:ext cx="5486400" cy="3743429"/>
            <a:chOff x="1828800" y="3010405"/>
            <a:chExt cx="5486400" cy="374342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3010405"/>
              <a:ext cx="5486400" cy="3743429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267200" y="4038600"/>
              <a:ext cx="2743200" cy="1828800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574383" y="3053202"/>
            <a:ext cx="34778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、根据</a:t>
            </a:r>
            <a:r>
              <a:rPr lang="en-US" sz="2000" kern="100" dirty="0">
                <a:latin typeface="Times New Roman" panose="02020603050405020304" pitchFamily="18" charset="0"/>
              </a:rPr>
              <a:t>C1=C11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到索引数据中查找其对应的</a:t>
            </a:r>
            <a:r>
              <a:rPr lang="en-US" sz="2000" kern="100" dirty="0">
                <a:latin typeface="Times New Roman" panose="02020603050405020304" pitchFamily="18" charset="0"/>
              </a:rPr>
              <a:t>RK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，查询得到其对应的</a:t>
            </a:r>
            <a:r>
              <a:rPr lang="en-US" sz="2000" kern="100" dirty="0">
                <a:latin typeface="Times New Roman" panose="02020603050405020304" pitchFamily="18" charset="0"/>
              </a:rPr>
              <a:t>RK=RK1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；</a:t>
            </a:r>
            <a:endParaRPr lang="en-US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、得到</a:t>
            </a:r>
            <a:r>
              <a:rPr lang="en-US" sz="2000" kern="100" dirty="0">
                <a:latin typeface="Times New Roman" panose="02020603050405020304" pitchFamily="18" charset="0"/>
              </a:rPr>
              <a:t>RK1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就能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sz="2000" kern="100" dirty="0">
                <a:latin typeface="Times New Roman" panose="02020603050405020304" pitchFamily="18" charset="0"/>
              </a:rPr>
              <a:t>RK1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来查询</a:t>
            </a:r>
            <a:r>
              <a:rPr lang="en-US" sz="2000" kern="100" dirty="0">
                <a:latin typeface="Times New Roman" panose="02020603050405020304" pitchFamily="18" charset="0"/>
              </a:rPr>
              <a:t>C2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的值了。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6550" y="114300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二次索引表机制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关键：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建立主表列到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的逆向映射关系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实现技术：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表索引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主表的索引列值为索引表的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主表的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做为索引表的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Qualifier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Value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列索引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增加一个单独列族存储索引值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主表的用户数据列值做为索引列族的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Qualifier</a:t>
            </a: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用户数据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Qualifier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做为索引列族的列值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81" y="16625"/>
            <a:ext cx="5169619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列索引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315" y="13004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示例：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5" y="1017386"/>
            <a:ext cx="7110249" cy="5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列索引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315" y="13004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示例：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7" y="971177"/>
            <a:ext cx="7090305" cy="58541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04275" y="2974930"/>
            <a:ext cx="186954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r>
              <a:rPr 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是为字段</a:t>
            </a:r>
            <a:r>
              <a:rPr 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q1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q2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设计的两列联合索引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 flipV="1">
            <a:off x="1981200" y="2438400"/>
            <a:ext cx="3423075" cy="998195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分布式存储架构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01875"/>
            <a:ext cx="7851354" cy="4419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28600" y="1031241"/>
            <a:ext cx="8610600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生态系统中，</a:t>
            </a:r>
            <a:r>
              <a:rPr 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处于数据存储层，位于分布式文件系统</a:t>
            </a:r>
            <a:r>
              <a:rPr 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之上，为</a:t>
            </a:r>
            <a:r>
              <a:rPr 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批处理计算和上层的应用程序提供数据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服务。</a:t>
            </a:r>
            <a:endParaRPr 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4739005" cy="456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r>
              <a:rPr lang="zh-CN" altLang="en-US" sz="36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部署</a:t>
            </a:r>
            <a:endParaRPr lang="en-US" altLang="zh-CN" sz="3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物理部署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软件部署：四大组件</a:t>
            </a:r>
            <a:endParaRPr lang="en-US" altLang="zh-CN" sz="24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C:\Users\WL\Pictures\shu\1111无标题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6264" y="3491956"/>
            <a:ext cx="5016683" cy="33265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886200" y="933211"/>
            <a:ext cx="6022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集群</a:t>
            </a:r>
            <a:r>
              <a:rPr lang="zh-CN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提供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了物理结构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提供了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的底层数据存储结构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Master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节点管理着整个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集群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管理多个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Regions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并提供数据访问服务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Zoopkeeper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负责分布式协调</a:t>
            </a:r>
            <a:r>
              <a:rPr lang="zh-CN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服务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Client</a:t>
            </a:r>
            <a:r>
              <a:rPr lang="zh-CN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提供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了数据库访问接口。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7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9" y="1082131"/>
            <a:ext cx="8123281" cy="4321637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69" y="5534561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集群的主控制服务器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，负责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集群状态的管理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维护：为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）分配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；管理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负载均衡，调整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；发现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失效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并重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新分配其上的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；处理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Schema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（模式 ）更新请求。</a:t>
            </a:r>
            <a:endParaRPr 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8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9" y="1082131"/>
            <a:ext cx="8123281" cy="4321637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69" y="5534561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 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具体对外提供服务的进程，管理多个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Regions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并提供数据访问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服务：维护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分配给它的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，处理对这些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的访问请求，负责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读写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数据；（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）负责切分在运行过程中变得过大的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9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9" y="1082131"/>
            <a:ext cx="8123281" cy="4321637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69" y="5534561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分布式协调服务，提供可靠的锁服务并保证集群中所有的机器看到的视图是一致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的：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的寻址入口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；实时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Region Server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的状态，将状态信息实时通知给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；存储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Schema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，包括有哪些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Table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Table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有哪些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Column Family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2480</Words>
  <Application>Microsoft Office PowerPoint</Application>
  <PresentationFormat>全屏显示(4:3)</PresentationFormat>
  <Paragraphs>286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314</cp:revision>
  <dcterms:created xsi:type="dcterms:W3CDTF">2010-07-16T22:48:00Z</dcterms:created>
  <dcterms:modified xsi:type="dcterms:W3CDTF">2021-10-20T16:40:36Z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DEA8CD4F70B9475281D52FE89D2649A8</vt:lpwstr>
  </property>
</Properties>
</file>