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2"/>
    <p:sldId id="259" r:id="rId3"/>
    <p:sldId id="258" r:id="rId4"/>
    <p:sldId id="305" r:id="rId5"/>
    <p:sldId id="304" r:id="rId6"/>
    <p:sldId id="260" r:id="rId7"/>
    <p:sldId id="261" r:id="rId8"/>
    <p:sldId id="306" r:id="rId9"/>
    <p:sldId id="262" r:id="rId10"/>
    <p:sldId id="263" r:id="rId11"/>
    <p:sldId id="264" r:id="rId12"/>
    <p:sldId id="301" r:id="rId13"/>
    <p:sldId id="303" r:id="rId14"/>
    <p:sldId id="266" r:id="rId15"/>
    <p:sldId id="299" r:id="rId16"/>
    <p:sldId id="297" r:id="rId17"/>
    <p:sldId id="307" r:id="rId18"/>
    <p:sldId id="308" r:id="rId19"/>
    <p:sldId id="268" r:id="rId20"/>
    <p:sldId id="269" r:id="rId21"/>
    <p:sldId id="290" r:id="rId22"/>
    <p:sldId id="296" r:id="rId23"/>
    <p:sldId id="309" r:id="rId24"/>
    <p:sldId id="302"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0046D2"/>
    <a:srgbClr val="3F2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7" autoAdjust="0"/>
  </p:normalViewPr>
  <p:slideViewPr>
    <p:cSldViewPr>
      <p:cViewPr varScale="1">
        <p:scale>
          <a:sx n="62" d="100"/>
          <a:sy n="62" d="100"/>
        </p:scale>
        <p:origin x="17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2021/10/25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102722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314374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smtClean="0"/>
              <a:t>图来自：</a:t>
            </a:r>
            <a:r>
              <a:rPr lang="en-US" altLang="zh-CN" dirty="0" smtClean="0"/>
              <a:t>https://xie.infoq.cn/article/67f6789da5554b1d745dae6c6</a:t>
            </a:r>
            <a:endParaRPr lang="zh-CN" altLang="en-US" dirty="0" smtClean="0"/>
          </a:p>
        </p:txBody>
      </p:sp>
    </p:spTree>
    <p:extLst>
      <p:ext uri="{BB962C8B-B14F-4D97-AF65-F5344CB8AC3E}">
        <p14:creationId xmlns:p14="http://schemas.microsoft.com/office/powerpoint/2010/main" val="551609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https://www.cnblogs.com/peak-c/p/6297794.html</a:t>
            </a:r>
          </a:p>
          <a:p>
            <a:pPr eaLnBrk="1" hangingPunct="1">
              <a:spcBef>
                <a:spcPct val="0"/>
              </a:spcBef>
            </a:pPr>
            <a:r>
              <a:rPr lang="en-US" altLang="zh-CN" dirty="0" smtClean="0"/>
              <a:t>http://storm.apache.org/releases/current/Understanding-the-parallelism-of-a-Storm-topology.html</a:t>
            </a:r>
            <a:endParaRPr lang="zh-CN" altLang="en-US" dirty="0" smtClean="0"/>
          </a:p>
        </p:txBody>
      </p:sp>
    </p:spTree>
    <p:extLst>
      <p:ext uri="{BB962C8B-B14F-4D97-AF65-F5344CB8AC3E}">
        <p14:creationId xmlns:p14="http://schemas.microsoft.com/office/powerpoint/2010/main" val="3988193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https://www.cnblogs.com/peak-c/p/6297794.html</a:t>
            </a:r>
          </a:p>
          <a:p>
            <a:pPr eaLnBrk="1" hangingPunct="1">
              <a:spcBef>
                <a:spcPct val="0"/>
              </a:spcBef>
            </a:pPr>
            <a:r>
              <a:rPr lang="en-US" altLang="zh-CN" dirty="0" smtClean="0"/>
              <a:t>http://storm.apache.org/releases/current/Understanding-the-parallelism-of-a-Storm-topology.html</a:t>
            </a:r>
          </a:p>
          <a:p>
            <a:pPr eaLnBrk="1" hangingPunct="1">
              <a:spcBef>
                <a:spcPct val="0"/>
              </a:spcBef>
            </a:pPr>
            <a:r>
              <a:rPr lang="en-US" altLang="zh-CN" dirty="0" smtClean="0"/>
              <a:t>http://fangchao.me/2017/01/26/Understanding-the-parallelism-of-a-Storm-topology.html, </a:t>
            </a:r>
            <a:r>
              <a:rPr lang="zh-CN" altLang="en-US" smtClean="0"/>
              <a:t>翻译</a:t>
            </a:r>
            <a:endParaRPr lang="zh-CN" altLang="en-US" dirty="0" smtClean="0"/>
          </a:p>
        </p:txBody>
      </p:sp>
    </p:spTree>
    <p:extLst>
      <p:ext uri="{BB962C8B-B14F-4D97-AF65-F5344CB8AC3E}">
        <p14:creationId xmlns:p14="http://schemas.microsoft.com/office/powerpoint/2010/main" val="125541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https://xie.infoq.cn/article/67f6789da5554b1d745dae6c6</a:t>
            </a:r>
            <a:endParaRPr lang="zh-CN" altLang="en-US" dirty="0" smtClean="0"/>
          </a:p>
        </p:txBody>
      </p:sp>
    </p:spTree>
    <p:extLst>
      <p:ext uri="{BB962C8B-B14F-4D97-AF65-F5344CB8AC3E}">
        <p14:creationId xmlns:p14="http://schemas.microsoft.com/office/powerpoint/2010/main" val="163157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3923009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8206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111489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lvl="0">
              <a:buFont typeface="Wingdings" pitchFamily="2" charset="2"/>
              <a:buChar char="l"/>
            </a:pPr>
            <a:r>
              <a:rPr lang="en-US" altLang="zh-CN" dirty="0" smtClean="0"/>
              <a:t> </a:t>
            </a:r>
            <a:r>
              <a:rPr lang="zh-CN" altLang="zh-CN" dirty="0" smtClean="0"/>
              <a:t>在数据流输入端，分布式消息处理系统</a:t>
            </a:r>
            <a:r>
              <a:rPr lang="en-US" altLang="zh-CN" dirty="0" smtClean="0"/>
              <a:t>Kafka</a:t>
            </a:r>
            <a:r>
              <a:rPr lang="zh-CN" altLang="zh-CN" dirty="0" smtClean="0"/>
              <a:t>对</a:t>
            </a:r>
            <a:r>
              <a:rPr lang="en-US" altLang="zh-CN" dirty="0" smtClean="0"/>
              <a:t>Stream</a:t>
            </a:r>
            <a:r>
              <a:rPr lang="zh-CN" altLang="zh-CN" dirty="0" smtClean="0"/>
              <a:t>按照</a:t>
            </a:r>
            <a:r>
              <a:rPr lang="en-US" altLang="zh-CN" dirty="0" smtClean="0"/>
              <a:t>Topic</a:t>
            </a:r>
            <a:r>
              <a:rPr lang="zh-CN" altLang="zh-CN" dirty="0" smtClean="0"/>
              <a:t>（比如</a:t>
            </a:r>
            <a:r>
              <a:rPr lang="en-US" altLang="zh-CN" dirty="0" smtClean="0"/>
              <a:t>Web</a:t>
            </a:r>
            <a:r>
              <a:rPr lang="zh-CN" altLang="zh-CN" dirty="0" smtClean="0"/>
              <a:t>页面点击记录、系统日志</a:t>
            </a:r>
            <a:r>
              <a:rPr lang="en-US" altLang="zh-CN" dirty="0" err="1" smtClean="0"/>
              <a:t>syslog</a:t>
            </a:r>
            <a:r>
              <a:rPr lang="zh-CN" altLang="zh-CN" dirty="0" smtClean="0"/>
              <a:t>文件等）进行分类，即一个类型的消息归入一个</a:t>
            </a:r>
            <a:r>
              <a:rPr lang="en-US" altLang="zh-CN" dirty="0" smtClean="0"/>
              <a:t>Topic</a:t>
            </a:r>
            <a:r>
              <a:rPr lang="zh-CN" altLang="zh-CN" dirty="0" smtClean="0"/>
              <a:t>。在每一个</a:t>
            </a:r>
            <a:r>
              <a:rPr lang="en-US" altLang="zh-CN" dirty="0" smtClean="0"/>
              <a:t>Topic</a:t>
            </a:r>
            <a:r>
              <a:rPr lang="zh-CN" altLang="zh-CN" dirty="0" smtClean="0"/>
              <a:t>的内部，</a:t>
            </a:r>
            <a:r>
              <a:rPr lang="en-US" altLang="zh-CN" dirty="0" smtClean="0"/>
              <a:t>Stream</a:t>
            </a:r>
            <a:r>
              <a:rPr lang="zh-CN" altLang="zh-CN" dirty="0" smtClean="0"/>
              <a:t>又按照消息的</a:t>
            </a:r>
            <a:r>
              <a:rPr lang="en-US" altLang="zh-CN" dirty="0" smtClean="0"/>
              <a:t>key value</a:t>
            </a:r>
            <a:r>
              <a:rPr lang="zh-CN" altLang="zh-CN" dirty="0" smtClean="0"/>
              <a:t>和算法又划分为多个</a:t>
            </a:r>
            <a:r>
              <a:rPr lang="en-US" altLang="zh-CN" dirty="0" smtClean="0"/>
              <a:t>partitions</a:t>
            </a:r>
            <a:r>
              <a:rPr lang="zh-CN" altLang="zh-CN" dirty="0" smtClean="0"/>
              <a:t>（分区）</a:t>
            </a:r>
            <a:endParaRPr lang="en-US" altLang="zh-CN" dirty="0" smtClean="0"/>
          </a:p>
          <a:p>
            <a:pPr lvl="0">
              <a:spcBef>
                <a:spcPts val="1200"/>
              </a:spcBef>
              <a:buFont typeface="Wingdings" pitchFamily="2" charset="2"/>
              <a:buChar char="l"/>
            </a:pPr>
            <a:r>
              <a:rPr lang="en-US" altLang="zh-CN" dirty="0" smtClean="0"/>
              <a:t>    </a:t>
            </a:r>
            <a:r>
              <a:rPr lang="zh-CN" altLang="zh-CN" dirty="0" smtClean="0"/>
              <a:t>一个</a:t>
            </a:r>
            <a:r>
              <a:rPr lang="en-US" altLang="zh-CN" dirty="0" err="1" smtClean="0"/>
              <a:t>Samza</a:t>
            </a:r>
            <a:r>
              <a:rPr lang="zh-CN" altLang="zh-CN" dirty="0" smtClean="0"/>
              <a:t>作业（</a:t>
            </a:r>
            <a:r>
              <a:rPr lang="en-US" altLang="zh-CN" dirty="0" smtClean="0"/>
              <a:t>Job</a:t>
            </a:r>
            <a:r>
              <a:rPr lang="zh-CN" altLang="zh-CN" dirty="0" smtClean="0"/>
              <a:t>）的分区数目确定后，会生成相应数目的</a:t>
            </a:r>
            <a:r>
              <a:rPr lang="en-US" altLang="zh-CN" dirty="0" smtClean="0"/>
              <a:t>Task</a:t>
            </a:r>
            <a:r>
              <a:rPr lang="zh-CN" altLang="zh-CN" dirty="0" smtClean="0"/>
              <a:t>，每个</a:t>
            </a:r>
            <a:r>
              <a:rPr lang="en-US" altLang="zh-CN" dirty="0" smtClean="0"/>
              <a:t>Task</a:t>
            </a:r>
            <a:r>
              <a:rPr lang="zh-CN" altLang="zh-CN" dirty="0" smtClean="0"/>
              <a:t>线程从其对应的分区读取数据进行处理</a:t>
            </a:r>
            <a:endParaRPr lang="en-US" altLang="zh-CN" dirty="0" smtClean="0"/>
          </a:p>
          <a:p>
            <a:pPr lvl="0">
              <a:spcBef>
                <a:spcPts val="1200"/>
              </a:spcBef>
              <a:buFont typeface="Wingdings" pitchFamily="2" charset="2"/>
              <a:buChar char="l"/>
            </a:pPr>
            <a:r>
              <a:rPr lang="en-US" altLang="zh-CN" dirty="0" smtClean="0"/>
              <a:t>https://www.it-swarm-es.com/es/apache-storm/donde-apache-samza-y-apache-storm-difieren-en-sus-casos-de-uso/1052833265/</a:t>
            </a:r>
            <a:endParaRPr lang="zh-CN" altLang="en-US" dirty="0" smtClean="0"/>
          </a:p>
        </p:txBody>
      </p:sp>
    </p:spTree>
    <p:extLst>
      <p:ext uri="{BB962C8B-B14F-4D97-AF65-F5344CB8AC3E}">
        <p14:creationId xmlns:p14="http://schemas.microsoft.com/office/powerpoint/2010/main" val="1631576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lvl="0">
              <a:buFont typeface="Wingdings" pitchFamily="2" charset="2"/>
              <a:buChar char="l"/>
            </a:pPr>
            <a:r>
              <a:rPr lang="en-US" altLang="zh-CN" dirty="0" smtClean="0"/>
              <a:t> </a:t>
            </a:r>
            <a:r>
              <a:rPr lang="zh-CN" altLang="zh-CN" dirty="0" smtClean="0"/>
              <a:t>在数据流输入端，分布式消息处理系统</a:t>
            </a:r>
            <a:r>
              <a:rPr lang="en-US" altLang="zh-CN" dirty="0" smtClean="0"/>
              <a:t>Kafka</a:t>
            </a:r>
            <a:r>
              <a:rPr lang="zh-CN" altLang="zh-CN" dirty="0" smtClean="0"/>
              <a:t>对</a:t>
            </a:r>
            <a:r>
              <a:rPr lang="en-US" altLang="zh-CN" dirty="0" smtClean="0"/>
              <a:t>Stream</a:t>
            </a:r>
            <a:r>
              <a:rPr lang="zh-CN" altLang="zh-CN" dirty="0" smtClean="0"/>
              <a:t>按照</a:t>
            </a:r>
            <a:r>
              <a:rPr lang="en-US" altLang="zh-CN" dirty="0" smtClean="0"/>
              <a:t>Topic</a:t>
            </a:r>
            <a:r>
              <a:rPr lang="zh-CN" altLang="zh-CN" dirty="0" smtClean="0"/>
              <a:t>（比如</a:t>
            </a:r>
            <a:r>
              <a:rPr lang="en-US" altLang="zh-CN" dirty="0" smtClean="0"/>
              <a:t>Web</a:t>
            </a:r>
            <a:r>
              <a:rPr lang="zh-CN" altLang="zh-CN" dirty="0" smtClean="0"/>
              <a:t>页面点击记录、系统日志</a:t>
            </a:r>
            <a:r>
              <a:rPr lang="en-US" altLang="zh-CN" dirty="0" err="1" smtClean="0"/>
              <a:t>syslog</a:t>
            </a:r>
            <a:r>
              <a:rPr lang="zh-CN" altLang="zh-CN" dirty="0" smtClean="0"/>
              <a:t>文件等）进行分类，即一个类型的消息归入一个</a:t>
            </a:r>
            <a:r>
              <a:rPr lang="en-US" altLang="zh-CN" dirty="0" smtClean="0"/>
              <a:t>Topic</a:t>
            </a:r>
            <a:r>
              <a:rPr lang="zh-CN" altLang="zh-CN" dirty="0" smtClean="0"/>
              <a:t>。在每一个</a:t>
            </a:r>
            <a:r>
              <a:rPr lang="en-US" altLang="zh-CN" dirty="0" smtClean="0"/>
              <a:t>Topic</a:t>
            </a:r>
            <a:r>
              <a:rPr lang="zh-CN" altLang="zh-CN" dirty="0" smtClean="0"/>
              <a:t>的内部，</a:t>
            </a:r>
            <a:r>
              <a:rPr lang="en-US" altLang="zh-CN" dirty="0" smtClean="0"/>
              <a:t>Stream</a:t>
            </a:r>
            <a:r>
              <a:rPr lang="zh-CN" altLang="zh-CN" dirty="0" smtClean="0"/>
              <a:t>又按照消息的</a:t>
            </a:r>
            <a:r>
              <a:rPr lang="en-US" altLang="zh-CN" dirty="0" smtClean="0"/>
              <a:t>key value</a:t>
            </a:r>
            <a:r>
              <a:rPr lang="zh-CN" altLang="zh-CN" dirty="0" smtClean="0"/>
              <a:t>和算法又划分为多个</a:t>
            </a:r>
            <a:r>
              <a:rPr lang="en-US" altLang="zh-CN" dirty="0" smtClean="0"/>
              <a:t>partitions</a:t>
            </a:r>
            <a:r>
              <a:rPr lang="zh-CN" altLang="zh-CN" dirty="0" smtClean="0"/>
              <a:t>（分区）</a:t>
            </a:r>
            <a:endParaRPr lang="en-US" altLang="zh-CN" dirty="0" smtClean="0"/>
          </a:p>
          <a:p>
            <a:pPr lvl="0">
              <a:spcBef>
                <a:spcPts val="1200"/>
              </a:spcBef>
              <a:buFont typeface="Wingdings" pitchFamily="2" charset="2"/>
              <a:buChar char="l"/>
            </a:pPr>
            <a:r>
              <a:rPr lang="en-US" altLang="zh-CN" dirty="0" smtClean="0"/>
              <a:t>    </a:t>
            </a:r>
            <a:r>
              <a:rPr lang="zh-CN" altLang="zh-CN" dirty="0" smtClean="0"/>
              <a:t>一个</a:t>
            </a:r>
            <a:r>
              <a:rPr lang="en-US" altLang="zh-CN" dirty="0" err="1" smtClean="0"/>
              <a:t>Samza</a:t>
            </a:r>
            <a:r>
              <a:rPr lang="zh-CN" altLang="zh-CN" dirty="0" smtClean="0"/>
              <a:t>作业（</a:t>
            </a:r>
            <a:r>
              <a:rPr lang="en-US" altLang="zh-CN" dirty="0" smtClean="0"/>
              <a:t>Job</a:t>
            </a:r>
            <a:r>
              <a:rPr lang="zh-CN" altLang="zh-CN" dirty="0" smtClean="0"/>
              <a:t>）的分区数目确定后，会生成相应数目的</a:t>
            </a:r>
            <a:r>
              <a:rPr lang="en-US" altLang="zh-CN" dirty="0" smtClean="0"/>
              <a:t>Task</a:t>
            </a:r>
            <a:r>
              <a:rPr lang="zh-CN" altLang="zh-CN" dirty="0" smtClean="0"/>
              <a:t>，每个</a:t>
            </a:r>
            <a:r>
              <a:rPr lang="en-US" altLang="zh-CN" dirty="0" smtClean="0"/>
              <a:t>Task</a:t>
            </a:r>
            <a:r>
              <a:rPr lang="zh-CN" altLang="zh-CN" dirty="0" smtClean="0"/>
              <a:t>线程从其对应的分区读取数据进行处理</a:t>
            </a:r>
            <a:endParaRPr lang="en-US" altLang="zh-CN" dirty="0" smtClean="0"/>
          </a:p>
          <a:p>
            <a:pPr lvl="0">
              <a:spcBef>
                <a:spcPts val="1200"/>
              </a:spcBef>
              <a:buFont typeface="Wingdings" pitchFamily="2" charset="2"/>
              <a:buChar char="l"/>
            </a:pPr>
            <a:r>
              <a:rPr lang="en-US" altLang="zh-CN" dirty="0" smtClean="0"/>
              <a:t>https://www.it-swarm-es.com/es/apache-storm/donde-apache-samza-y-apache-storm-difieren-en-sus-casos-de-uso/1052833265/</a:t>
            </a:r>
            <a:endParaRPr lang="zh-CN" altLang="en-US" dirty="0" smtClean="0"/>
          </a:p>
        </p:txBody>
      </p:sp>
    </p:spTree>
    <p:extLst>
      <p:ext uri="{BB962C8B-B14F-4D97-AF65-F5344CB8AC3E}">
        <p14:creationId xmlns:p14="http://schemas.microsoft.com/office/powerpoint/2010/main" val="1268631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63157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81403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392300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24273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24754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245089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http://tutorials.jenkov.com/java-performance/micro-batching.html</a:t>
            </a:r>
            <a:endParaRPr lang="zh-CN" altLang="en-US" dirty="0" smtClean="0"/>
          </a:p>
        </p:txBody>
      </p:sp>
    </p:spTree>
    <p:extLst>
      <p:ext uri="{BB962C8B-B14F-4D97-AF65-F5344CB8AC3E}">
        <p14:creationId xmlns:p14="http://schemas.microsoft.com/office/powerpoint/2010/main" val="9129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October 25,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October 25,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October 25,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October 25,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October 25,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25,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25,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October 25,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October 25,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October 25,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October 25,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October 25,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October 25,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19200"/>
            <a:ext cx="7924800" cy="3724096"/>
          </a:xfrm>
          <a:prstGeom prst="rect">
            <a:avLst/>
          </a:prstGeom>
          <a:noFill/>
          <a:ln w="9525">
            <a:noFill/>
            <a:miter lim="800000"/>
          </a:ln>
        </p:spPr>
        <p:txBody>
          <a:bodyPr>
            <a:spAutoFit/>
          </a:bodyPr>
          <a:lstStyle/>
          <a:p>
            <a:pPr algn="ctr"/>
            <a:endParaRPr lang="en-US" altLang="zh-CN" sz="4400" b="1" dirty="0" smtClean="0">
              <a:solidFill>
                <a:srgbClr val="002060"/>
              </a:solidFill>
              <a:latin typeface="Calibri" panose="020F0502020204030204" pitchFamily="34" charset="0"/>
            </a:endParaRPr>
          </a:p>
          <a:p>
            <a:pPr algn="ctr"/>
            <a:r>
              <a:rPr lang="en-US" altLang="zh-CN" sz="4400" b="1" dirty="0" smtClean="0">
                <a:solidFill>
                  <a:srgbClr val="002060"/>
                </a:solidFill>
                <a:latin typeface="Calibri" panose="020F0502020204030204" pitchFamily="34" charset="0"/>
              </a:rPr>
              <a:t>Lecture 16  </a:t>
            </a:r>
            <a:r>
              <a:rPr lang="zh-CN" sz="4400" b="1" dirty="0" smtClean="0">
                <a:solidFill>
                  <a:srgbClr val="002060"/>
                </a:solidFill>
                <a:latin typeface="Calibri" panose="020F0502020204030204" pitchFamily="34" charset="0"/>
              </a:rPr>
              <a:t>流计算</a:t>
            </a:r>
            <a:r>
              <a:rPr lang="zh-CN" altLang="en-US" sz="4400" b="1" dirty="0" smtClean="0">
                <a:solidFill>
                  <a:srgbClr val="002060"/>
                </a:solidFill>
                <a:latin typeface="Calibri" panose="020F0502020204030204" pitchFamily="34" charset="0"/>
              </a:rPr>
              <a:t>模型</a:t>
            </a:r>
            <a:endParaRPr lang="en-US" altLang="zh-CN" sz="4400" b="1" dirty="0" smtClean="0">
              <a:solidFill>
                <a:srgbClr val="002060"/>
              </a:solidFill>
              <a:latin typeface="Calibri" panose="020F0502020204030204" pitchFamily="34" charset="0"/>
            </a:endParaRPr>
          </a:p>
          <a:p>
            <a:pPr lvl="6" indent="-742950">
              <a:lnSpc>
                <a:spcPct val="150000"/>
              </a:lnSpc>
              <a:spcBef>
                <a:spcPts val="1200"/>
              </a:spcBef>
              <a:buFont typeface="Wingdings" pitchFamily="2" charset="2"/>
              <a:buChar char="n"/>
            </a:pPr>
            <a:r>
              <a:rPr lang="zh-CN" altLang="en-US" sz="3200" b="1" dirty="0" smtClean="0">
                <a:solidFill>
                  <a:srgbClr val="002060"/>
                </a:solidFill>
                <a:latin typeface="Calibri" panose="020F0502020204030204" pitchFamily="34" charset="0"/>
              </a:rPr>
              <a:t>流计算概念</a:t>
            </a:r>
            <a:endParaRPr lang="en-US" altLang="zh-CN" sz="3200" b="1" dirty="0" smtClean="0">
              <a:solidFill>
                <a:srgbClr val="002060"/>
              </a:solidFill>
              <a:latin typeface="Calibri" panose="020F0502020204030204" pitchFamily="34" charset="0"/>
            </a:endParaRPr>
          </a:p>
          <a:p>
            <a:pPr lvl="6" indent="-742950">
              <a:spcBef>
                <a:spcPts val="1200"/>
              </a:spcBef>
              <a:buFont typeface="Wingdings" pitchFamily="2" charset="2"/>
              <a:buChar char="n"/>
            </a:pPr>
            <a:r>
              <a:rPr lang="zh-CN" altLang="en-US" sz="3200" b="1" dirty="0" smtClean="0">
                <a:solidFill>
                  <a:srgbClr val="002060"/>
                </a:solidFill>
                <a:latin typeface="Calibri" panose="020F0502020204030204" pitchFamily="34" charset="0"/>
              </a:rPr>
              <a:t>流计算模式</a:t>
            </a:r>
            <a:endParaRPr lang="en-US" altLang="zh-CN" sz="3200" b="1" dirty="0" smtClean="0">
              <a:solidFill>
                <a:srgbClr val="002060"/>
              </a:solidFill>
              <a:latin typeface="Calibri" panose="020F0502020204030204" pitchFamily="34" charset="0"/>
            </a:endParaRPr>
          </a:p>
          <a:p>
            <a:pPr lvl="6" indent="-742950">
              <a:lnSpc>
                <a:spcPct val="150000"/>
              </a:lnSpc>
              <a:buFont typeface="Wingdings" pitchFamily="2" charset="2"/>
              <a:buChar char="n"/>
            </a:pPr>
            <a:r>
              <a:rPr lang="zh-CN" altLang="en-US" sz="3200" b="1" dirty="0" smtClean="0">
                <a:solidFill>
                  <a:srgbClr val="002060"/>
                </a:solidFill>
                <a:latin typeface="Calibri" panose="020F0502020204030204" pitchFamily="34" charset="0"/>
              </a:rPr>
              <a:t>流计算模型</a:t>
            </a:r>
            <a:endParaRPr lang="en-US" altLang="zh-CN" sz="3200" b="1" dirty="0" smtClean="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smtClean="0"/>
          </a:p>
        </p:txBody>
      </p:sp>
      <mc:AlternateContent xmlns:mc="http://schemas.openxmlformats.org/markup-compatibility/2006" xmlns:a14="http://schemas.microsoft.com/office/drawing/2010/main">
        <mc:Choice Requires="a14">
          <p:sp>
            <p:nvSpPr>
              <p:cNvPr id="7" name="文本框 6"/>
              <p:cNvSpPr txBox="1"/>
              <p:nvPr/>
            </p:nvSpPr>
            <p:spPr>
              <a:xfrm>
                <a:off x="228600" y="1040229"/>
                <a:ext cx="8610600" cy="3785652"/>
              </a:xfrm>
              <a:prstGeom prst="rect">
                <a:avLst/>
              </a:prstGeom>
              <a:noFill/>
            </p:spPr>
            <p:txBody>
              <a:bodyPr wrap="square" rtlCol="0">
                <a:spAutoFit/>
              </a:bodyPr>
              <a:lstStyle/>
              <a:p>
                <a:r>
                  <a:rPr lang="zh-CN" altLang="en-US" sz="2800" b="1" dirty="0" smtClean="0"/>
                  <a:t>系统响应时延（</a:t>
                </a:r>
                <a:r>
                  <a:rPr lang="en-US" altLang="zh-CN" sz="2800" b="1" dirty="0"/>
                  <a:t>response delay</a:t>
                </a:r>
                <a:r>
                  <a:rPr lang="zh-CN" altLang="en-US" sz="2800" b="1" dirty="0" smtClean="0"/>
                  <a:t>）</a:t>
                </a:r>
                <a:r>
                  <a:rPr lang="zh-CN" altLang="en-US" sz="2000" dirty="0" smtClean="0"/>
                  <a:t>：</a:t>
                </a:r>
                <a:r>
                  <a:rPr lang="zh-CN" altLang="en-US" sz="2000" dirty="0" smtClean="0">
                    <a:solidFill>
                      <a:srgbClr val="FF0000"/>
                    </a:solidFill>
                  </a:rPr>
                  <a:t>基于客户端</a:t>
                </a:r>
                <a:r>
                  <a:rPr lang="zh-CN" altLang="en-US" sz="2000" dirty="0" smtClean="0"/>
                  <a:t>计算</a:t>
                </a:r>
                <a:r>
                  <a:rPr lang="zh-CN" altLang="en-US" sz="2000" dirty="0"/>
                  <a:t>的</a:t>
                </a:r>
                <a:r>
                  <a:rPr lang="zh-CN" altLang="en-US" sz="2000" dirty="0" smtClean="0"/>
                  <a:t>，向</a:t>
                </a:r>
                <a:r>
                  <a:rPr lang="zh-CN" altLang="en-US" sz="2000" dirty="0"/>
                  <a:t>服务器端提交一个任务到计算结果返回之间的时间间隔</a:t>
                </a:r>
                <a:r>
                  <a:rPr lang="zh-CN" altLang="en-US" sz="2000" dirty="0" smtClean="0"/>
                  <a:t>。</a:t>
                </a:r>
                <a:endParaRPr lang="en-US" altLang="zh-CN" sz="2000" dirty="0" smtClean="0"/>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     假设</a:t>
                </a:r>
                <a:r>
                  <a:rPr lang="zh-CN" altLang="en-US" sz="2000" kern="100" dirty="0">
                    <a:latin typeface="宋体" panose="02010600030101010101" pitchFamily="2" charset="-122"/>
                    <a:cs typeface="Times New Roman" panose="02020603050405020304" pitchFamily="18" charset="0"/>
                  </a:rPr>
                  <a:t>客户端一个任务完成的时间可分为如</a:t>
                </a:r>
                <a:r>
                  <a:rPr lang="zh-CN" altLang="en-US" sz="2000" kern="100" dirty="0" smtClean="0">
                    <a:latin typeface="宋体" panose="02010600030101010101" pitchFamily="2" charset="-122"/>
                    <a:cs typeface="Times New Roman" panose="02020603050405020304" pitchFamily="18" charset="0"/>
                  </a:rPr>
                  <a:t>图三部分：</a:t>
                </a:r>
                <a:r>
                  <a:rPr lang="zh-CN" altLang="en-US" sz="2000" kern="100" dirty="0" smtClean="0">
                    <a:solidFill>
                      <a:srgbClr val="FF0000"/>
                    </a:solidFill>
                    <a:latin typeface="宋体" panose="02010600030101010101" pitchFamily="2" charset="-122"/>
                    <a:cs typeface="Times New Roman" panose="02020603050405020304" pitchFamily="18" charset="0"/>
                  </a:rPr>
                  <a:t>去时传输</a:t>
                </a:r>
                <a:endParaRPr lang="en-US" altLang="zh-CN" sz="2000" kern="100" dirty="0" smtClean="0">
                  <a:solidFill>
                    <a:srgbClr val="FF0000"/>
                  </a:solidFill>
                  <a:latin typeface="宋体" panose="02010600030101010101" pitchFamily="2" charset="-122"/>
                  <a:cs typeface="Times New Roman" panose="02020603050405020304" pitchFamily="18" charset="0"/>
                </a:endParaRPr>
              </a:p>
              <a:p>
                <a:pPr marL="0" marR="0" indent="0" algn="just">
                  <a:lnSpc>
                    <a:spcPts val="1500"/>
                  </a:lnSpc>
                  <a:spcBef>
                    <a:spcPts val="600"/>
                  </a:spcBef>
                  <a:spcAft>
                    <a:spcPts val="0"/>
                  </a:spcAft>
                </a:pPr>
                <a:r>
                  <a:rPr lang="zh-CN" altLang="en-US" sz="2000" kern="100" dirty="0" smtClean="0">
                    <a:solidFill>
                      <a:srgbClr val="FF0000"/>
                    </a:solidFill>
                    <a:latin typeface="宋体" panose="02010600030101010101" pitchFamily="2" charset="-122"/>
                    <a:cs typeface="Times New Roman" panose="02020603050405020304" pitchFamily="18" charset="0"/>
                  </a:rPr>
                  <a:t>时间、返回传输时间、服务器处理时间</a:t>
                </a:r>
                <a:endParaRPr lang="zh-CN" altLang="en-US" sz="2000" kern="100" dirty="0">
                  <a:solidFill>
                    <a:srgbClr val="FF0000"/>
                  </a:solidFill>
                  <a:latin typeface="Times New Roman" panose="02020603050405020304" pitchFamily="18" charset="0"/>
                </a:endParaRPr>
              </a:p>
              <a:p>
                <a:pPr>
                  <a:lnSpc>
                    <a:spcPct val="150000"/>
                  </a:lnSpc>
                  <a:spcBef>
                    <a:spcPts val="1200"/>
                  </a:spcBef>
                  <a:spcAft>
                    <a:spcPts val="0"/>
                  </a:spcAft>
                </a:pPr>
                <a:r>
                  <a:rPr lang="en-US" altLang="zh-CN" sz="2400" kern="0" dirty="0">
                    <a:latin typeface="Times New Roman" panose="02020603050405020304" pitchFamily="18" charset="0"/>
                    <a:cs typeface="Times New Roman" panose="02020603050405020304" pitchFamily="18" charset="0"/>
                  </a:rPr>
                  <a:t>delay time = network </a:t>
                </a:r>
                <a:r>
                  <a:rPr lang="en-US" altLang="zh-CN" sz="2400" kern="0" dirty="0" err="1" smtClean="0">
                    <a:latin typeface="Times New Roman" panose="02020603050405020304" pitchFamily="18" charset="0"/>
                    <a:cs typeface="Times New Roman" panose="02020603050405020304" pitchFamily="18" charset="0"/>
                  </a:rPr>
                  <a:t>latency+server</a:t>
                </a:r>
                <a:r>
                  <a:rPr lang="en-US" altLang="zh-CN" sz="2400" kern="0" dirty="0" smtClean="0">
                    <a:latin typeface="Times New Roman" panose="02020603050405020304" pitchFamily="18" charset="0"/>
                    <a:cs typeface="Times New Roman" panose="02020603050405020304" pitchFamily="18" charset="0"/>
                  </a:rPr>
                  <a:t> </a:t>
                </a:r>
                <a:r>
                  <a:rPr lang="en-US" altLang="zh-CN" sz="2400" kern="0" dirty="0" err="1" smtClean="0">
                    <a:latin typeface="Times New Roman" panose="02020603050405020304" pitchFamily="18" charset="0"/>
                    <a:cs typeface="Times New Roman" panose="02020603050405020304" pitchFamily="18" charset="0"/>
                  </a:rPr>
                  <a:t>latency+network</a:t>
                </a:r>
                <a:r>
                  <a:rPr lang="en-US" altLang="zh-CN" sz="2400" kern="0" dirty="0" smtClean="0">
                    <a:latin typeface="Times New Roman" panose="02020603050405020304" pitchFamily="18" charset="0"/>
                    <a:cs typeface="Times New Roman" panose="02020603050405020304" pitchFamily="18" charset="0"/>
                  </a:rPr>
                  <a:t> </a:t>
                </a:r>
                <a:r>
                  <a:rPr lang="en-US" altLang="zh-CN" sz="2400" kern="0" dirty="0">
                    <a:latin typeface="Times New Roman" panose="02020603050405020304" pitchFamily="18" charset="0"/>
                    <a:cs typeface="Times New Roman" panose="02020603050405020304" pitchFamily="18" charset="0"/>
                  </a:rPr>
                  <a:t>latency</a:t>
                </a:r>
                <a:endParaRPr lang="en-US" altLang="zh-CN" sz="2400" kern="100" dirty="0">
                  <a:latin typeface="Times New Roman" panose="02020603050405020304" pitchFamily="18" charset="0"/>
                  <a:cs typeface="Times New Roman" panose="02020603050405020304" pitchFamily="18" charset="0"/>
                </a:endParaRPr>
              </a:p>
              <a:p>
                <a:pPr>
                  <a:lnSpc>
                    <a:spcPct val="150000"/>
                  </a:lnSpc>
                  <a:spcBef>
                    <a:spcPts val="600"/>
                  </a:spcBef>
                  <a:spcAft>
                    <a:spcPts val="0"/>
                  </a:spcAft>
                </a:pPr>
                <a:r>
                  <a:rPr lang="en-US" altLang="zh-CN" sz="2400" kern="0" dirty="0">
                    <a:latin typeface="Times New Roman" panose="02020603050405020304" pitchFamily="18" charset="0"/>
                    <a:cs typeface="Times New Roman" panose="02020603050405020304" pitchFamily="18" charset="0"/>
                  </a:rPr>
                  <a:t>           = 2 * network latency + server </a:t>
                </a:r>
                <a:r>
                  <a:rPr lang="en-US" altLang="zh-CN" sz="2400" kern="0" dirty="0" smtClean="0">
                    <a:latin typeface="Times New Roman" panose="02020603050405020304" pitchFamily="18" charset="0"/>
                    <a:cs typeface="Times New Roman" panose="02020603050405020304" pitchFamily="18" charset="0"/>
                  </a:rPr>
                  <a:t>latency=</a:t>
                </a:r>
                <a14:m>
                  <m:oMath xmlns:m="http://schemas.openxmlformats.org/officeDocument/2006/math">
                    <m:r>
                      <a:rPr lang="en-US" altLang="zh-CN" sz="2400" b="0" i="1" kern="0" smtClean="0">
                        <a:solidFill>
                          <a:srgbClr val="FF0000"/>
                        </a:solidFill>
                        <a:latin typeface="Cambria Math" panose="02040503050406030204" pitchFamily="18" charset="0"/>
                        <a:cs typeface="Times New Roman" panose="02020603050405020304" pitchFamily="18" charset="0"/>
                      </a:rPr>
                      <m:t>2</m:t>
                    </m:r>
                    <m:sSub>
                      <m:sSubPr>
                        <m:ctrlPr>
                          <a:rPr lang="en-US" altLang="zh-CN" sz="2400" b="0" i="1" kern="0" smtClean="0">
                            <a:solidFill>
                              <a:srgbClr val="FF0000"/>
                            </a:solidFill>
                            <a:latin typeface="Cambria Math" panose="02040503050406030204" pitchFamily="18" charset="0"/>
                            <a:cs typeface="Times New Roman" panose="02020603050405020304" pitchFamily="18" charset="0"/>
                          </a:rPr>
                        </m:ctrlPr>
                      </m:sSubPr>
                      <m:e>
                        <m:r>
                          <a:rPr lang="en-US" altLang="zh-CN" sz="2400" i="1" kern="0">
                            <a:solidFill>
                              <a:srgbClr val="FF0000"/>
                            </a:solidFill>
                            <a:latin typeface="Cambria Math" panose="02040503050406030204" pitchFamily="18" charset="0"/>
                            <a:cs typeface="Times New Roman" panose="02020603050405020304" pitchFamily="18" charset="0"/>
                          </a:rPr>
                          <m:t>𝐿</m:t>
                        </m:r>
                      </m:e>
                      <m:sub>
                        <m:r>
                          <a:rPr lang="en-US" altLang="zh-CN" sz="2400" b="0" i="1" kern="0" smtClean="0">
                            <a:solidFill>
                              <a:srgbClr val="FF0000"/>
                            </a:solidFill>
                            <a:latin typeface="Cambria Math" panose="02040503050406030204" pitchFamily="18" charset="0"/>
                            <a:cs typeface="Times New Roman" panose="02020603050405020304" pitchFamily="18" charset="0"/>
                          </a:rPr>
                          <m:t>𝑛</m:t>
                        </m:r>
                      </m:sub>
                    </m:sSub>
                    <m:r>
                      <a:rPr lang="en-US" altLang="zh-CN" sz="2400" b="0" i="1" kern="0" smtClean="0">
                        <a:solidFill>
                          <a:srgbClr val="FF0000"/>
                        </a:solidFill>
                        <a:latin typeface="Cambria Math" panose="02040503050406030204" pitchFamily="18" charset="0"/>
                        <a:cs typeface="Times New Roman" panose="02020603050405020304" pitchFamily="18" charset="0"/>
                      </a:rPr>
                      <m:t>+</m:t>
                    </m:r>
                    <m:sSub>
                      <m:sSubPr>
                        <m:ctrlPr>
                          <a:rPr lang="en-US" altLang="zh-CN" sz="2400" b="0" i="1" kern="0" smtClean="0">
                            <a:solidFill>
                              <a:srgbClr val="FF0000"/>
                            </a:solidFill>
                            <a:latin typeface="Cambria Math" panose="02040503050406030204" pitchFamily="18" charset="0"/>
                            <a:cs typeface="Times New Roman" panose="02020603050405020304" pitchFamily="18" charset="0"/>
                          </a:rPr>
                        </m:ctrlPr>
                      </m:sSubPr>
                      <m:e>
                        <m:r>
                          <a:rPr lang="en-US" altLang="zh-CN" sz="2400" b="0" i="1" kern="0" smtClean="0">
                            <a:solidFill>
                              <a:srgbClr val="FF0000"/>
                            </a:solidFill>
                            <a:latin typeface="Cambria Math" panose="02040503050406030204" pitchFamily="18" charset="0"/>
                            <a:cs typeface="Times New Roman" panose="02020603050405020304" pitchFamily="18" charset="0"/>
                          </a:rPr>
                          <m:t>𝐿</m:t>
                        </m:r>
                      </m:e>
                      <m:sub>
                        <m:r>
                          <a:rPr lang="en-US" altLang="zh-CN" sz="2400" b="0" i="1" kern="0" smtClean="0">
                            <a:solidFill>
                              <a:srgbClr val="FF0000"/>
                            </a:solidFill>
                            <a:latin typeface="Cambria Math" panose="02040503050406030204" pitchFamily="18" charset="0"/>
                            <a:cs typeface="Times New Roman" panose="02020603050405020304" pitchFamily="18" charset="0"/>
                          </a:rPr>
                          <m:t>𝑠</m:t>
                        </m:r>
                      </m:sub>
                    </m:sSub>
                  </m:oMath>
                </a14:m>
                <a:endParaRPr lang="en-US" altLang="zh-CN" sz="2400" kern="100" dirty="0">
                  <a:latin typeface="Times New Roman" panose="02020603050405020304" pitchFamily="18" charset="0"/>
                  <a:cs typeface="Times New Roman" panose="02020603050405020304" pitchFamily="18" charset="0"/>
                </a:endParaRPr>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其中</a:t>
                </a:r>
                <a:r>
                  <a:rPr lang="zh-CN" altLang="en-US" sz="2000" kern="100" dirty="0">
                    <a:latin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rPr>
                  <a:t>network latency</a:t>
                </a:r>
                <a:r>
                  <a:rPr lang="zh-CN" altLang="en-US" sz="2000" kern="100" dirty="0">
                    <a:latin typeface="宋体" panose="02010600030101010101" pitchFamily="2" charset="-122"/>
                    <a:cs typeface="Times New Roman" panose="02020603050405020304" pitchFamily="18" charset="0"/>
                  </a:rPr>
                  <a:t>是网络传输时间以</a:t>
                </a:r>
                <a:r>
                  <a:rPr lang="en-US" altLang="zh-CN" sz="2000" kern="100" dirty="0">
                    <a:latin typeface="Times New Roman" panose="02020603050405020304" pitchFamily="18" charset="0"/>
                  </a:rPr>
                  <a:t>L</a:t>
                </a:r>
                <a:r>
                  <a:rPr lang="en-US" altLang="zh-CN" sz="2000" kern="100" baseline="-25000" dirty="0">
                    <a:latin typeface="Times New Roman" panose="02020603050405020304" pitchFamily="18" charset="0"/>
                  </a:rPr>
                  <a:t>n</a:t>
                </a:r>
                <a:r>
                  <a:rPr lang="zh-CN" altLang="en-US" sz="2000" kern="100" dirty="0">
                    <a:latin typeface="宋体" panose="02010600030101010101" pitchFamily="2" charset="-122"/>
                    <a:cs typeface="Times New Roman" panose="02020603050405020304" pitchFamily="18" charset="0"/>
                  </a:rPr>
                  <a:t>表示；</a:t>
                </a:r>
                <a:r>
                  <a:rPr lang="en-US" altLang="zh-CN" sz="2000" kern="100" dirty="0">
                    <a:latin typeface="Times New Roman" panose="02020603050405020304" pitchFamily="18" charset="0"/>
                  </a:rPr>
                  <a:t>server </a:t>
                </a:r>
                <a:r>
                  <a:rPr lang="en-US" altLang="zh-CN" sz="2000" kern="100" dirty="0" smtClean="0">
                    <a:latin typeface="Times New Roman" panose="02020603050405020304" pitchFamily="18" charset="0"/>
                  </a:rPr>
                  <a:t>latency</a:t>
                </a:r>
                <a:r>
                  <a:rPr lang="zh-CN" altLang="en-US" sz="2000" kern="100" dirty="0" smtClean="0">
                    <a:latin typeface="宋体" panose="02010600030101010101" pitchFamily="2" charset="-122"/>
                    <a:cs typeface="Times New Roman" panose="02020603050405020304" pitchFamily="18" charset="0"/>
                  </a:rPr>
                  <a:t>是服</a:t>
                </a:r>
                <a:endParaRPr lang="en-US" altLang="zh-CN" sz="2000" kern="100" dirty="0" smtClean="0">
                  <a:latin typeface="宋体" panose="02010600030101010101" pitchFamily="2" charset="-122"/>
                  <a:cs typeface="Times New Roman" panose="02020603050405020304" pitchFamily="18" charset="0"/>
                </a:endParaRPr>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务</a:t>
                </a:r>
                <a:r>
                  <a:rPr lang="zh-CN" altLang="en-US" sz="2000" kern="100" dirty="0">
                    <a:latin typeface="宋体" panose="02010600030101010101" pitchFamily="2" charset="-122"/>
                    <a:cs typeface="Times New Roman" panose="02020603050405020304" pitchFamily="18" charset="0"/>
                  </a:rPr>
                  <a:t>器处理一条数据所需时间，以</a:t>
                </a:r>
                <a:r>
                  <a:rPr lang="en-US" altLang="zh-CN" sz="2000" kern="100" dirty="0">
                    <a:latin typeface="Times New Roman" panose="02020603050405020304" pitchFamily="18" charset="0"/>
                  </a:rPr>
                  <a:t>L</a:t>
                </a:r>
                <a:r>
                  <a:rPr lang="en-US" altLang="zh-CN" sz="2000" kern="100" baseline="-25000" dirty="0">
                    <a:latin typeface="Times New Roman" panose="02020603050405020304" pitchFamily="18" charset="0"/>
                  </a:rPr>
                  <a:t>s</a:t>
                </a:r>
                <a:r>
                  <a:rPr lang="zh-CN" altLang="en-US" sz="2000" kern="100" dirty="0">
                    <a:latin typeface="宋体" panose="02010600030101010101" pitchFamily="2" charset="-122"/>
                    <a:cs typeface="Times New Roman" panose="02020603050405020304" pitchFamily="18" charset="0"/>
                  </a:rPr>
                  <a:t>表示。</a:t>
                </a:r>
                <a:endParaRPr lang="zh-CN" altLang="en-US" sz="2000" kern="100" dirty="0">
                  <a:latin typeface="Times New Roman" panose="02020603050405020304" pitchFamily="18" charset="0"/>
                </a:endParaRPr>
              </a:p>
              <a:p>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28600" y="1040229"/>
                <a:ext cx="8610600" cy="3785652"/>
              </a:xfrm>
              <a:prstGeom prst="rect">
                <a:avLst/>
              </a:prstGeom>
              <a:blipFill>
                <a:blip r:embed="rId4"/>
                <a:stretch>
                  <a:fillRect l="-1487" t="-2254"/>
                </a:stretch>
              </a:blipFill>
            </p:spPr>
            <p:txBody>
              <a:bodyPr/>
              <a:lstStyle/>
              <a:p>
                <a:r>
                  <a:rPr lang="en-US">
                    <a:noFill/>
                  </a:rPr>
                  <a:t> </a:t>
                </a:r>
              </a:p>
            </p:txBody>
          </p:sp>
        </mc:Fallback>
      </mc:AlternateContent>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
        <p:nvSpPr>
          <p:cNvPr id="10" name="Rectangle 7"/>
          <p:cNvSpPr>
            <a:spLocks noChangeArrowheads="1"/>
          </p:cNvSpPr>
          <p:nvPr/>
        </p:nvSpPr>
        <p:spPr bwMode="auto">
          <a:xfrm>
            <a:off x="2842037" y="6501660"/>
            <a:ext cx="188994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300" b="0" i="0" u="none" strike="noStrike" cap="none" normalizeH="0" baseline="0" dirty="0" smtClean="0">
                <a:ln>
                  <a:noFill/>
                </a:ln>
                <a:solidFill>
                  <a:srgbClr val="000000"/>
                </a:solidFill>
                <a:effectLst/>
                <a:latin typeface="Times New Roman" panose="02020603050405020304" pitchFamily="18" charset="0"/>
              </a:rPr>
              <a:t>Client/Server</a:t>
            </a:r>
            <a:r>
              <a:rPr lang="zh-CN" altLang="en-US" sz="1300" dirty="0">
                <a:solidFill>
                  <a:srgbClr val="000000"/>
                </a:solidFill>
                <a:latin typeface="Times New Roman" panose="02020603050405020304" pitchFamily="18" charset="0"/>
              </a:rPr>
              <a:t>系统响应</a:t>
            </a:r>
            <a:r>
              <a:rPr lang="zh-CN" altLang="en-US" sz="1300" dirty="0" smtClean="0">
                <a:solidFill>
                  <a:srgbClr val="000000"/>
                </a:solidFill>
                <a:latin typeface="Times New Roman" panose="02020603050405020304" pitchFamily="18" charset="0"/>
              </a:rPr>
              <a:t>时间</a:t>
            </a:r>
            <a:endParaRPr lang="zh-CN" altLang="en-US" sz="1300" dirty="0">
              <a:solidFill>
                <a:srgbClr val="000000"/>
              </a:solidFill>
              <a:latin typeface="Times New Roman" panose="02020603050405020304" pitchFamily="18" charset="0"/>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96" y="4237179"/>
            <a:ext cx="4038504" cy="2536498"/>
          </a:xfrm>
          <a:prstGeom prst="rect">
            <a:avLst/>
          </a:prstGeom>
        </p:spPr>
      </p:pic>
    </p:spTree>
    <p:extLst>
      <p:ext uri="{BB962C8B-B14F-4D97-AF65-F5344CB8AC3E}">
        <p14:creationId xmlns:p14="http://schemas.microsoft.com/office/powerpoint/2010/main" val="384648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smtClean="0"/>
          </a:p>
        </p:txBody>
      </p:sp>
      <p:sp>
        <p:nvSpPr>
          <p:cNvPr id="2056" name="TextBox 12"/>
          <p:cNvSpPr txBox="1">
            <a:spLocks noChangeArrowheads="1"/>
          </p:cNvSpPr>
          <p:nvPr/>
        </p:nvSpPr>
        <p:spPr bwMode="auto">
          <a:xfrm>
            <a:off x="740434" y="1068288"/>
            <a:ext cx="7924800" cy="523220"/>
          </a:xfrm>
          <a:prstGeom prst="rect">
            <a:avLst/>
          </a:prstGeom>
          <a:noFill/>
          <a:ln w="9525">
            <a:noFill/>
            <a:miter lim="800000"/>
          </a:ln>
        </p:spPr>
        <p:txBody>
          <a:bodyPr>
            <a:spAutoFit/>
          </a:bodyPr>
          <a:lstStyle/>
          <a:p>
            <a:r>
              <a:rPr lang="zh-CN" altLang="en-US" sz="2800" b="1" dirty="0" smtClean="0">
                <a:solidFill>
                  <a:srgbClr val="0823A8"/>
                </a:solidFill>
                <a:latin typeface="Calibri" panose="020F0502020204030204" pitchFamily="34" charset="0"/>
              </a:rPr>
              <a:t>两种流计算模式比较</a:t>
            </a:r>
          </a:p>
        </p:txBody>
      </p:sp>
      <mc:AlternateContent xmlns:mc="http://schemas.openxmlformats.org/markup-compatibility/2006" xmlns:a14="http://schemas.microsoft.com/office/drawing/2010/main">
        <mc:Choice Requires="a14">
          <p:sp>
            <p:nvSpPr>
              <p:cNvPr id="4" name="矩形 3"/>
              <p:cNvSpPr/>
              <p:nvPr/>
            </p:nvSpPr>
            <p:spPr>
              <a:xfrm>
                <a:off x="802975" y="1730782"/>
                <a:ext cx="7799717" cy="5093702"/>
              </a:xfrm>
              <a:prstGeom prst="rect">
                <a:avLst/>
              </a:prstGeom>
            </p:spPr>
            <p:txBody>
              <a:bodyPr wrap="square">
                <a:spAutoFit/>
              </a:bodyPr>
              <a:lstStyle/>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    对于</a:t>
                </a:r>
                <a:r>
                  <a:rPr lang="en-US" altLang="zh-CN" kern="100" dirty="0">
                    <a:solidFill>
                      <a:srgbClr val="FF0000"/>
                    </a:solidFill>
                    <a:latin typeface="Times New Roman" panose="02020603050405020304" pitchFamily="18" charset="0"/>
                  </a:rPr>
                  <a:t>Native Stream Processing System</a:t>
                </a:r>
                <a:r>
                  <a:rPr lang="zh-CN" altLang="en-US" kern="100" dirty="0">
                    <a:latin typeface="宋体" panose="02010600030101010101" pitchFamily="2" charset="-122"/>
                    <a:cs typeface="Times New Roman" panose="02020603050405020304" pitchFamily="18" charset="0"/>
                  </a:rPr>
                  <a:t>而言：</a:t>
                </a:r>
                <a:endParaRPr lang="zh-CN" altLang="en-US"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a:latin typeface="宋体" panose="02010600030101010101" pitchFamily="2" charset="-122"/>
                    <a:cs typeface="Times New Roman" panose="02020603050405020304" pitchFamily="18" charset="0"/>
                  </a:rPr>
                  <a:t>客户端系统延迟</a:t>
                </a:r>
                <a:r>
                  <a:rPr lang="zh-CN" altLang="en-US" kern="100" dirty="0">
                    <a:latin typeface="Times New Roman" panose="02020603050405020304" pitchFamily="18" charset="0"/>
                  </a:rPr>
                  <a:t>   </a:t>
                </a:r>
                <a:r>
                  <a:rPr lang="en-US" altLang="zh-CN" kern="0" dirty="0" smtClean="0">
                    <a:latin typeface="宋体" panose="02010600030101010101" pitchFamily="2" charset="-122"/>
                  </a:rPr>
                  <a:t>delay </a:t>
                </a:r>
                <a:r>
                  <a:rPr lang="en-US" altLang="zh-CN" kern="0" dirty="0">
                    <a:latin typeface="宋体" panose="02010600030101010101" pitchFamily="2" charset="-122"/>
                  </a:rPr>
                  <a:t>time = 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a:t>
                </a:r>
                <a:r>
                  <a:rPr lang="en-US" altLang="zh-CN" kern="100" dirty="0" smtClean="0">
                    <a:latin typeface="Times New Roman" panose="02020603050405020304" pitchFamily="18" charset="0"/>
                  </a:rPr>
                  <a:t>L</a:t>
                </a:r>
                <a:r>
                  <a:rPr lang="en-US" altLang="zh-CN" kern="100" baseline="-25000" dirty="0" smtClean="0">
                    <a:latin typeface="Times New Roman" panose="02020603050405020304" pitchFamily="18" charset="0"/>
                  </a:rPr>
                  <a:t>s</a:t>
                </a: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服务器</a:t>
                </a:r>
                <a:r>
                  <a:rPr lang="zh-CN" altLang="en-US" kern="100" dirty="0">
                    <a:latin typeface="宋体" panose="02010600030101010101" pitchFamily="2" charset="-122"/>
                    <a:cs typeface="Times New Roman" panose="02020603050405020304" pitchFamily="18" charset="0"/>
                  </a:rPr>
                  <a:t>端系统吞吐率</a:t>
                </a:r>
                <a:r>
                  <a:rPr lang="zh-CN" altLang="en-US" kern="100" dirty="0">
                    <a:latin typeface="Times New Roman" panose="02020603050405020304" pitchFamily="18" charset="0"/>
                  </a:rPr>
                  <a:t> </a:t>
                </a:r>
                <a:r>
                  <a:rPr lang="en-US" altLang="zh-CN" kern="0" dirty="0">
                    <a:latin typeface="宋体" panose="02010600030101010101" pitchFamily="2" charset="-122"/>
                  </a:rPr>
                  <a:t>throughput = 1/(delay time) = </a:t>
                </a:r>
                <a:r>
                  <a:rPr lang="en-US" altLang="zh-CN" kern="0" dirty="0">
                    <a:solidFill>
                      <a:srgbClr val="FF0000"/>
                    </a:solidFill>
                    <a:latin typeface="宋体" panose="02010600030101010101" pitchFamily="2" charset="-122"/>
                  </a:rPr>
                  <a:t>1/(2</a:t>
                </a:r>
                <a:r>
                  <a:rPr lang="en-US" altLang="zh-CN" kern="100" dirty="0">
                    <a:solidFill>
                      <a:srgbClr val="FF0000"/>
                    </a:solidFill>
                    <a:latin typeface="Times New Roman" panose="02020603050405020304" pitchFamily="18" charset="0"/>
                  </a:rPr>
                  <a:t>L</a:t>
                </a:r>
                <a:r>
                  <a:rPr lang="en-US" altLang="zh-CN" kern="100" baseline="-25000" dirty="0">
                    <a:solidFill>
                      <a:srgbClr val="FF0000"/>
                    </a:solidFill>
                    <a:latin typeface="Times New Roman" panose="02020603050405020304" pitchFamily="18" charset="0"/>
                  </a:rPr>
                  <a:t>n</a:t>
                </a:r>
                <a:r>
                  <a:rPr lang="en-US" altLang="zh-CN" kern="100" dirty="0">
                    <a:solidFill>
                      <a:srgbClr val="FF0000"/>
                    </a:solidFill>
                    <a:latin typeface="Times New Roman" panose="02020603050405020304" pitchFamily="18" charset="0"/>
                  </a:rPr>
                  <a:t> + L</a:t>
                </a:r>
                <a:r>
                  <a:rPr lang="en-US" altLang="zh-CN" kern="100" baseline="-25000" dirty="0">
                    <a:solidFill>
                      <a:srgbClr val="FF0000"/>
                    </a:solidFill>
                    <a:latin typeface="Times New Roman" panose="02020603050405020304" pitchFamily="18" charset="0"/>
                  </a:rPr>
                  <a:t>s</a:t>
                </a:r>
                <a:r>
                  <a:rPr lang="en-US" altLang="zh-CN" kern="0" dirty="0" smtClean="0">
                    <a:solidFill>
                      <a:srgbClr val="FF0000"/>
                    </a:solidFill>
                    <a:latin typeface="宋体" panose="02010600030101010101" pitchFamily="2" charset="-122"/>
                  </a:rPr>
                  <a:t>)</a:t>
                </a:r>
              </a:p>
              <a:p>
                <a:pPr marL="0" marR="0" indent="0" algn="just">
                  <a:lnSpc>
                    <a:spcPts val="1500"/>
                  </a:lnSpc>
                  <a:spcBef>
                    <a:spcPts val="2400"/>
                  </a:spcBef>
                  <a:spcAft>
                    <a:spcPts val="0"/>
                  </a:spcAft>
                </a:pPr>
                <a:r>
                  <a:rPr lang="zh-CN" altLang="en-US" kern="100" dirty="0" smtClean="0">
                    <a:latin typeface="宋体" panose="02010600030101010101" pitchFamily="2" charset="-122"/>
                    <a:cs typeface="Times New Roman" panose="02020603050405020304" pitchFamily="18" charset="0"/>
                  </a:rPr>
                  <a:t>    如</a:t>
                </a:r>
                <a:r>
                  <a:rPr lang="zh-CN" altLang="en-US" kern="100" dirty="0">
                    <a:latin typeface="宋体" panose="02010600030101010101" pitchFamily="2" charset="-122"/>
                    <a:cs typeface="Times New Roman" panose="02020603050405020304" pitchFamily="18" charset="0"/>
                  </a:rPr>
                  <a:t>果我们采用一次</a:t>
                </a:r>
                <a:r>
                  <a:rPr lang="zh-CN" altLang="en-US" kern="100" dirty="0">
                    <a:solidFill>
                      <a:srgbClr val="3F21F1"/>
                    </a:solidFill>
                    <a:latin typeface="宋体" panose="02010600030101010101" pitchFamily="2" charset="-122"/>
                    <a:cs typeface="Times New Roman" panose="02020603050405020304" pitchFamily="18" charset="0"/>
                  </a:rPr>
                  <a:t>把</a:t>
                </a:r>
                <a:r>
                  <a:rPr lang="en-US" altLang="zh-CN" kern="100" dirty="0">
                    <a:solidFill>
                      <a:srgbClr val="3F21F1"/>
                    </a:solidFill>
                    <a:latin typeface="Times New Roman" panose="02020603050405020304" pitchFamily="18" charset="0"/>
                  </a:rPr>
                  <a:t>10</a:t>
                </a:r>
                <a:r>
                  <a:rPr lang="zh-CN" altLang="en-US" kern="100" dirty="0">
                    <a:solidFill>
                      <a:srgbClr val="3F21F1"/>
                    </a:solidFill>
                    <a:latin typeface="宋体" panose="02010600030101010101" pitchFamily="2" charset="-122"/>
                    <a:cs typeface="Times New Roman" panose="02020603050405020304" pitchFamily="18" charset="0"/>
                  </a:rPr>
                  <a:t>条数据打成一个包（</a:t>
                </a:r>
                <a:r>
                  <a:rPr lang="en-US" altLang="zh-CN" kern="100" dirty="0">
                    <a:solidFill>
                      <a:srgbClr val="3F21F1"/>
                    </a:solidFill>
                    <a:latin typeface="Times New Roman" panose="02020603050405020304" pitchFamily="18" charset="0"/>
                  </a:rPr>
                  <a:t>batch</a:t>
                </a:r>
                <a:r>
                  <a:rPr lang="zh-CN" altLang="en-US" kern="100" dirty="0">
                    <a:solidFill>
                      <a:srgbClr val="3F21F1"/>
                    </a:solidFill>
                    <a:latin typeface="宋体" panose="02010600030101010101" pitchFamily="2" charset="-122"/>
                    <a:cs typeface="Times New Roman" panose="02020603050405020304" pitchFamily="18" charset="0"/>
                  </a:rPr>
                  <a:t>）发送处理</a:t>
                </a:r>
                <a:r>
                  <a:rPr lang="zh-CN" altLang="en-US" kern="100" dirty="0">
                    <a:latin typeface="宋体" panose="02010600030101010101" pitchFamily="2" charset="-122"/>
                    <a:cs typeface="Times New Roman" panose="02020603050405020304" pitchFamily="18" charset="0"/>
                  </a:rPr>
                  <a:t>的方式</a:t>
                </a:r>
                <a:r>
                  <a:rPr lang="zh-CN" altLang="en-US" kern="100" dirty="0" smtClean="0">
                    <a:latin typeface="宋体" panose="02010600030101010101" pitchFamily="2" charset="-122"/>
                    <a:cs typeface="Times New Roman" panose="02020603050405020304" pitchFamily="18" charset="0"/>
                  </a:rPr>
                  <a:t>，</a:t>
                </a:r>
                <a:endParaRPr lang="en-US" altLang="zh-CN" kern="100" dirty="0" smtClean="0">
                  <a:latin typeface="宋体" panose="02010600030101010101" pitchFamily="2" charset="-122"/>
                  <a:cs typeface="Times New Roman" panose="02020603050405020304" pitchFamily="18" charset="0"/>
                </a:endParaRP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网络</a:t>
                </a:r>
                <a:r>
                  <a:rPr lang="zh-CN" altLang="en-US" kern="100" dirty="0">
                    <a:latin typeface="宋体" panose="02010600030101010101" pitchFamily="2" charset="-122"/>
                    <a:cs typeface="Times New Roman" panose="02020603050405020304" pitchFamily="18" charset="0"/>
                  </a:rPr>
                  <a:t>传输时间不变，仍然为</a:t>
                </a:r>
                <a:r>
                  <a:rPr lang="en-US" altLang="zh-CN" kern="0" dirty="0">
                    <a:latin typeface="宋体" panose="02010600030101010101" pitchFamily="2" charset="-122"/>
                  </a:rPr>
                  <a:t>2 * network latency</a:t>
                </a:r>
                <a:r>
                  <a:rPr lang="zh-CN" altLang="en-US" kern="0" dirty="0">
                    <a:latin typeface="宋体" panose="02010600030101010101" pitchFamily="2" charset="-122"/>
                  </a:rPr>
                  <a:t>，但服务器处理时间变</a:t>
                </a:r>
                <a:r>
                  <a:rPr lang="zh-CN" altLang="en-US" kern="0" dirty="0" smtClean="0">
                    <a:latin typeface="宋体" panose="02010600030101010101" pitchFamily="2" charset="-122"/>
                  </a:rPr>
                  <a:t>为</a:t>
                </a:r>
                <a:endParaRPr lang="en-US" altLang="zh-CN" kern="0" dirty="0" smtClean="0">
                  <a:latin typeface="宋体" panose="02010600030101010101" pitchFamily="2" charset="-122"/>
                </a:endParaRPr>
              </a:p>
              <a:p>
                <a:pPr marL="0" marR="0" indent="0" algn="just">
                  <a:lnSpc>
                    <a:spcPts val="1500"/>
                  </a:lnSpc>
                  <a:spcBef>
                    <a:spcPts val="1200"/>
                  </a:spcBef>
                  <a:spcAft>
                    <a:spcPts val="0"/>
                  </a:spcAft>
                </a:pPr>
                <a:r>
                  <a:rPr lang="en-US" altLang="zh-CN" kern="0" dirty="0" smtClean="0">
                    <a:latin typeface="宋体" panose="02010600030101010101" pitchFamily="2" charset="-122"/>
                  </a:rPr>
                  <a:t>10 </a:t>
                </a:r>
                <a:r>
                  <a:rPr lang="en-US" altLang="zh-CN" kern="0" dirty="0">
                    <a:latin typeface="宋体" panose="02010600030101010101" pitchFamily="2" charset="-122"/>
                  </a:rPr>
                  <a:t>* server latency</a:t>
                </a:r>
                <a:r>
                  <a:rPr lang="zh-CN" altLang="en-US" kern="0" dirty="0">
                    <a:latin typeface="宋体" panose="02010600030101010101" pitchFamily="2" charset="-122"/>
                  </a:rPr>
                  <a:t>，因为需要处理</a:t>
                </a:r>
                <a:r>
                  <a:rPr lang="en-US" altLang="zh-CN" kern="0" dirty="0">
                    <a:latin typeface="宋体" panose="02010600030101010101" pitchFamily="2" charset="-122"/>
                  </a:rPr>
                  <a:t>10</a:t>
                </a:r>
                <a:r>
                  <a:rPr lang="zh-CN" altLang="en-US" kern="0" dirty="0">
                    <a:latin typeface="宋体" panose="02010600030101010101" pitchFamily="2" charset="-122"/>
                  </a:rPr>
                  <a:t>条数据。</a:t>
                </a:r>
                <a:endParaRPr lang="zh-CN" altLang="en-US" sz="1400" kern="100" dirty="0">
                  <a:latin typeface="Times New Roman" panose="02020603050405020304" pitchFamily="18" charset="0"/>
                </a:endParaRPr>
              </a:p>
              <a:p>
                <a:pPr marL="0" marR="0" indent="0" algn="just">
                  <a:lnSpc>
                    <a:spcPts val="1500"/>
                  </a:lnSpc>
                  <a:spcBef>
                    <a:spcPts val="600"/>
                  </a:spcBef>
                  <a:spcAft>
                    <a:spcPts val="0"/>
                  </a:spcAft>
                </a:pPr>
                <a:r>
                  <a:rPr lang="zh-CN" altLang="en-US" kern="100" dirty="0" smtClean="0">
                    <a:latin typeface="宋体" panose="02010600030101010101" pitchFamily="2" charset="-122"/>
                    <a:cs typeface="Times New Roman" panose="02020603050405020304" pitchFamily="18" charset="0"/>
                  </a:rPr>
                  <a:t>    对于</a:t>
                </a:r>
                <a:r>
                  <a:rPr lang="en-US" altLang="zh-CN" kern="100" dirty="0" smtClean="0">
                    <a:solidFill>
                      <a:srgbClr val="FF0000"/>
                    </a:solidFill>
                    <a:latin typeface="Times New Roman" panose="02020603050405020304" pitchFamily="18" charset="0"/>
                  </a:rPr>
                  <a:t>Micro-batch </a:t>
                </a:r>
                <a:r>
                  <a:rPr lang="en-US" altLang="zh-CN" kern="100" dirty="0">
                    <a:solidFill>
                      <a:srgbClr val="FF0000"/>
                    </a:solidFill>
                    <a:latin typeface="Times New Roman" panose="02020603050405020304" pitchFamily="18" charset="0"/>
                  </a:rPr>
                  <a:t>Processing System</a:t>
                </a:r>
                <a:r>
                  <a:rPr lang="zh-CN" altLang="en-US" kern="100" dirty="0">
                    <a:latin typeface="宋体" panose="02010600030101010101" pitchFamily="2" charset="-122"/>
                    <a:cs typeface="Times New Roman" panose="02020603050405020304" pitchFamily="18" charset="0"/>
                  </a:rPr>
                  <a:t>而言：</a:t>
                </a:r>
                <a:endParaRPr lang="zh-CN" altLang="en-US"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a:latin typeface="宋体" panose="02010600030101010101" pitchFamily="2" charset="-122"/>
                    <a:cs typeface="Times New Roman" panose="02020603050405020304" pitchFamily="18" charset="0"/>
                  </a:rPr>
                  <a:t>客户端系统延迟</a:t>
                </a:r>
                <a:r>
                  <a:rPr lang="zh-CN" altLang="en-US" kern="100" dirty="0">
                    <a:latin typeface="Times New Roman" panose="02020603050405020304" pitchFamily="18" charset="0"/>
                  </a:rPr>
                  <a:t>   </a:t>
                </a:r>
                <a:r>
                  <a:rPr lang="zh-CN" altLang="en-US" kern="100" dirty="0">
                    <a:latin typeface="宋体" panose="02010600030101010101" pitchFamily="2" charset="-122"/>
                    <a:cs typeface="Times New Roman" panose="02020603050405020304" pitchFamily="18" charset="0"/>
                  </a:rPr>
                  <a:t>   </a:t>
                </a:r>
                <a:r>
                  <a:rPr lang="en-US" altLang="zh-CN" kern="0" dirty="0">
                    <a:latin typeface="宋体" panose="02010600030101010101" pitchFamily="2" charset="-122"/>
                  </a:rPr>
                  <a:t>delay time = 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+ 10L</a:t>
                </a:r>
                <a:r>
                  <a:rPr lang="en-US" altLang="zh-CN" kern="100" baseline="-25000" dirty="0">
                    <a:latin typeface="Times New Roman" panose="02020603050405020304" pitchFamily="18" charset="0"/>
                  </a:rPr>
                  <a:t>s</a:t>
                </a:r>
                <a:endParaRPr lang="en-US" altLang="zh-CN"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服务器</a:t>
                </a:r>
                <a:r>
                  <a:rPr lang="zh-CN" altLang="en-US" kern="100" dirty="0">
                    <a:latin typeface="宋体" panose="02010600030101010101" pitchFamily="2" charset="-122"/>
                    <a:cs typeface="Times New Roman" panose="02020603050405020304" pitchFamily="18" charset="0"/>
                  </a:rPr>
                  <a:t>端系统</a:t>
                </a:r>
                <a:r>
                  <a:rPr lang="zh-CN" altLang="en-US" kern="100" dirty="0" smtClean="0">
                    <a:latin typeface="宋体" panose="02010600030101010101" pitchFamily="2" charset="-122"/>
                    <a:cs typeface="Times New Roman" panose="02020603050405020304" pitchFamily="18" charset="0"/>
                  </a:rPr>
                  <a:t>吞吐率 </a:t>
                </a:r>
                <a:r>
                  <a:rPr lang="en-US" altLang="zh-CN" kern="0" dirty="0" smtClean="0">
                    <a:latin typeface="宋体" panose="02010600030101010101" pitchFamily="2" charset="-122"/>
                  </a:rPr>
                  <a:t>throughput </a:t>
                </a:r>
                <a:r>
                  <a:rPr lang="en-US" altLang="zh-CN" kern="0" dirty="0">
                    <a:latin typeface="宋体" panose="02010600030101010101" pitchFamily="2" charset="-122"/>
                  </a:rPr>
                  <a:t>= 10/(delay time) = 10/(2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+ 10L</a:t>
                </a:r>
                <a:r>
                  <a:rPr lang="en-US" altLang="zh-CN" kern="100" baseline="-25000" dirty="0">
                    <a:latin typeface="Times New Roman" panose="02020603050405020304" pitchFamily="18" charset="0"/>
                  </a:rPr>
                  <a:t>s</a:t>
                </a:r>
                <a:r>
                  <a:rPr lang="en-US" altLang="zh-CN" kern="0" dirty="0">
                    <a:latin typeface="宋体" panose="02010600030101010101" pitchFamily="2" charset="-122"/>
                  </a:rPr>
                  <a:t>) </a:t>
                </a:r>
                <a:endParaRPr lang="en-US" altLang="zh-CN" kern="0" dirty="0" smtClean="0">
                  <a:latin typeface="宋体" panose="02010600030101010101" pitchFamily="2" charset="-122"/>
                </a:endParaRPr>
              </a:p>
              <a:p>
                <a:pPr marL="0" marR="0" indent="0" algn="just">
                  <a:lnSpc>
                    <a:spcPts val="1500"/>
                  </a:lnSpc>
                  <a:spcBef>
                    <a:spcPts val="1200"/>
                  </a:spcBef>
                  <a:spcAft>
                    <a:spcPts val="0"/>
                  </a:spcAft>
                </a:pPr>
                <a:r>
                  <a:rPr lang="en-US" altLang="zh-CN" kern="0" dirty="0" smtClean="0">
                    <a:latin typeface="宋体" panose="02010600030101010101" pitchFamily="2" charset="-122"/>
                  </a:rPr>
                  <a:t>                              = </a:t>
                </a:r>
                <a:r>
                  <a:rPr lang="en-US" altLang="zh-CN" kern="0" dirty="0">
                    <a:solidFill>
                      <a:srgbClr val="FF0000"/>
                    </a:solidFill>
                    <a:latin typeface="宋体" panose="02010600030101010101" pitchFamily="2" charset="-122"/>
                  </a:rPr>
                  <a:t>1/(0.2</a:t>
                </a:r>
                <a:r>
                  <a:rPr lang="en-US" altLang="zh-CN" kern="100" dirty="0">
                    <a:solidFill>
                      <a:srgbClr val="FF0000"/>
                    </a:solidFill>
                    <a:latin typeface="Times New Roman" panose="02020603050405020304" pitchFamily="18" charset="0"/>
                  </a:rPr>
                  <a:t>L</a:t>
                </a:r>
                <a:r>
                  <a:rPr lang="en-US" altLang="zh-CN" kern="100" baseline="-25000" dirty="0">
                    <a:solidFill>
                      <a:srgbClr val="FF0000"/>
                    </a:solidFill>
                    <a:latin typeface="Times New Roman" panose="02020603050405020304" pitchFamily="18" charset="0"/>
                  </a:rPr>
                  <a:t>n</a:t>
                </a:r>
                <a:r>
                  <a:rPr lang="en-US" altLang="zh-CN" kern="100" dirty="0">
                    <a:solidFill>
                      <a:srgbClr val="FF0000"/>
                    </a:solidFill>
                    <a:latin typeface="Times New Roman" panose="02020603050405020304" pitchFamily="18" charset="0"/>
                  </a:rPr>
                  <a:t> + L</a:t>
                </a:r>
                <a:r>
                  <a:rPr lang="en-US" altLang="zh-CN" kern="100" baseline="-25000" dirty="0">
                    <a:solidFill>
                      <a:srgbClr val="FF0000"/>
                    </a:solidFill>
                    <a:latin typeface="Times New Roman" panose="02020603050405020304" pitchFamily="18" charset="0"/>
                  </a:rPr>
                  <a:t>s</a:t>
                </a:r>
                <a:r>
                  <a:rPr lang="en-US" altLang="zh-CN" kern="0" dirty="0" smtClean="0">
                    <a:solidFill>
                      <a:srgbClr val="FF0000"/>
                    </a:solidFill>
                    <a:latin typeface="宋体" panose="02010600030101010101" pitchFamily="2" charset="-122"/>
                  </a:rPr>
                  <a:t>)</a:t>
                </a:r>
              </a:p>
              <a:p>
                <a:pPr marL="0" marR="0" indent="0" algn="just">
                  <a:lnSpc>
                    <a:spcPts val="1500"/>
                  </a:lnSpc>
                  <a:spcBef>
                    <a:spcPts val="2400"/>
                  </a:spcBef>
                  <a:spcAft>
                    <a:spcPts val="0"/>
                  </a:spcAft>
                </a:pPr>
                <a:r>
                  <a:rPr lang="en-US" altLang="zh-CN" kern="0" dirty="0">
                    <a:latin typeface="宋体" panose="02010600030101010101" pitchFamily="2" charset="-122"/>
                  </a:rPr>
                  <a:t> </a:t>
                </a:r>
                <a:r>
                  <a:rPr lang="en-US" altLang="zh-CN" kern="0" dirty="0" smtClean="0">
                    <a:latin typeface="宋体" panose="02010600030101010101" pitchFamily="2" charset="-122"/>
                  </a:rPr>
                  <a:t>   </a:t>
                </a:r>
                <a:r>
                  <a:rPr lang="zh-CN" altLang="en-US" kern="0" dirty="0" smtClean="0">
                    <a:latin typeface="宋体" panose="02010600030101010101" pitchFamily="2" charset="-122"/>
                  </a:rPr>
                  <a:t>比</a:t>
                </a:r>
                <a:r>
                  <a:rPr lang="zh-CN" altLang="en-US" kern="0" dirty="0">
                    <a:latin typeface="宋体" panose="02010600030101010101" pitchFamily="2" charset="-122"/>
                  </a:rPr>
                  <a:t>较两种模式的</a:t>
                </a:r>
                <a:r>
                  <a:rPr lang="en-US" altLang="zh-CN" kern="0" dirty="0">
                    <a:latin typeface="宋体" panose="02010600030101010101" pitchFamily="2" charset="-122"/>
                  </a:rPr>
                  <a:t>delay time</a:t>
                </a:r>
                <a:r>
                  <a:rPr lang="zh-CN" altLang="en-US" kern="0" dirty="0">
                    <a:latin typeface="宋体" panose="02010600030101010101" pitchFamily="2" charset="-122"/>
                  </a:rPr>
                  <a:t>和</a:t>
                </a:r>
                <a:r>
                  <a:rPr lang="en-US" altLang="zh-CN" kern="0" dirty="0">
                    <a:latin typeface="宋体" panose="02010600030101010101" pitchFamily="2" charset="-122"/>
                  </a:rPr>
                  <a:t>throughput</a:t>
                </a:r>
                <a:r>
                  <a:rPr lang="zh-CN" altLang="en-US" kern="0" dirty="0">
                    <a:latin typeface="宋体" panose="02010600030101010101" pitchFamily="2" charset="-122"/>
                  </a:rPr>
                  <a:t>可知，只要</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0" dirty="0">
                    <a:latin typeface="宋体" panose="02010600030101010101" pitchFamily="2" charset="-122"/>
                  </a:rPr>
                  <a:t> &gt; 0</a:t>
                </a:r>
                <a:r>
                  <a:rPr lang="zh-CN" altLang="en-US" kern="0" dirty="0">
                    <a:latin typeface="宋体" panose="02010600030101010101" pitchFamily="2" charset="-122"/>
                  </a:rPr>
                  <a:t>和</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s</a:t>
                </a:r>
                <a:r>
                  <a:rPr lang="en-US" altLang="zh-CN" kern="100" dirty="0">
                    <a:latin typeface="Times New Roman" panose="02020603050405020304" pitchFamily="18" charset="0"/>
                  </a:rPr>
                  <a:t> </a:t>
                </a:r>
                <a:r>
                  <a:rPr lang="en-US" altLang="zh-CN" kern="0" dirty="0">
                    <a:latin typeface="宋体" panose="02010600030101010101" pitchFamily="2" charset="-122"/>
                  </a:rPr>
                  <a:t>&gt; </a:t>
                </a:r>
                <a:r>
                  <a:rPr lang="en-US" altLang="zh-CN" kern="100" dirty="0">
                    <a:latin typeface="Times New Roman" panose="02020603050405020304" pitchFamily="18" charset="0"/>
                  </a:rPr>
                  <a:t>0</a:t>
                </a:r>
                <a:r>
                  <a:rPr lang="zh-CN" altLang="en-US" kern="0" dirty="0">
                    <a:latin typeface="宋体" panose="02010600030101010101" pitchFamily="2" charset="-122"/>
                  </a:rPr>
                  <a:t>，则有</a:t>
                </a:r>
                <a:r>
                  <a:rPr lang="zh-CN" altLang="en-US" kern="0" dirty="0" smtClean="0">
                    <a:latin typeface="宋体" panose="02010600030101010101" pitchFamily="2" charset="-122"/>
                  </a:rPr>
                  <a:t>：</a:t>
                </a:r>
                <a:endParaRPr lang="en-US" altLang="zh-CN" i="1" kern="0" dirty="0" smtClean="0">
                  <a:latin typeface="Cambria Math" panose="02040503050406030204" pitchFamily="18" charset="0"/>
                </a:endParaRPr>
              </a:p>
              <a:p>
                <a:pPr marL="0" marR="0" indent="0" algn="just">
                  <a:lnSpc>
                    <a:spcPts val="1500"/>
                  </a:lnSpc>
                  <a:spcBef>
                    <a:spcPts val="2400"/>
                  </a:spcBef>
                  <a:spcAft>
                    <a:spcPts val="0"/>
                  </a:spcAft>
                </a:pPr>
                <a14:m>
                  <m:oMathPara xmlns:m="http://schemas.openxmlformats.org/officeDocument/2006/math">
                    <m:oMathParaPr>
                      <m:jc m:val="centerGroup"/>
                    </m:oMathParaPr>
                    <m:oMath xmlns:m="http://schemas.openxmlformats.org/officeDocument/2006/math">
                      <m:r>
                        <a:rPr lang="en-US" altLang="zh-CN" i="1" kern="0" dirty="0" smtClean="0">
                          <a:latin typeface="Cambria Math" panose="02040503050406030204" pitchFamily="18" charset="0"/>
                        </a:rPr>
                        <m:t>2</m:t>
                      </m:r>
                      <m:r>
                        <a:rPr lang="en-US" altLang="zh-CN" i="1" kern="100" dirty="0">
                          <a:latin typeface="Cambria Math" panose="02040503050406030204" pitchFamily="18" charset="0"/>
                        </a:rPr>
                        <m:t>𝐿</m:t>
                      </m:r>
                      <m:r>
                        <a:rPr lang="en-US" altLang="zh-CN" i="1" kern="100" baseline="-25000" dirty="0">
                          <a:latin typeface="Cambria Math" panose="02040503050406030204" pitchFamily="18" charset="0"/>
                        </a:rPr>
                        <m:t>𝑛</m:t>
                      </m:r>
                      <m:r>
                        <a:rPr lang="en-US" altLang="zh-CN" i="1" kern="100" dirty="0">
                          <a:latin typeface="Cambria Math" panose="02040503050406030204" pitchFamily="18" charset="0"/>
                        </a:rPr>
                        <m:t> + </m:t>
                      </m:r>
                      <m:r>
                        <a:rPr lang="en-US" altLang="zh-CN" i="1" kern="100" dirty="0">
                          <a:latin typeface="Cambria Math" panose="02040503050406030204" pitchFamily="18" charset="0"/>
                        </a:rPr>
                        <m:t>𝐿𝑠</m:t>
                      </m:r>
                      <m:r>
                        <a:rPr lang="en-US" altLang="zh-CN" i="1" kern="0" dirty="0">
                          <a:latin typeface="Cambria Math" panose="02040503050406030204" pitchFamily="18" charset="0"/>
                        </a:rPr>
                        <m:t> &lt; 2</m:t>
                      </m:r>
                      <m:r>
                        <a:rPr lang="en-US" altLang="zh-CN" i="1" kern="100" dirty="0">
                          <a:latin typeface="Cambria Math" panose="02040503050406030204" pitchFamily="18" charset="0"/>
                        </a:rPr>
                        <m:t>𝐿</m:t>
                      </m:r>
                      <m:r>
                        <a:rPr lang="en-US" altLang="zh-CN" i="1" kern="100" baseline="-25000" dirty="0">
                          <a:latin typeface="Cambria Math" panose="02040503050406030204" pitchFamily="18" charset="0"/>
                        </a:rPr>
                        <m:t>𝑛</m:t>
                      </m:r>
                      <m:r>
                        <a:rPr lang="en-US" altLang="zh-CN" i="1" kern="100" dirty="0">
                          <a:latin typeface="Cambria Math" panose="02040503050406030204" pitchFamily="18" charset="0"/>
                        </a:rPr>
                        <m:t> + 10</m:t>
                      </m:r>
                      <m:r>
                        <a:rPr lang="en-US" altLang="zh-CN" i="1" kern="100" dirty="0">
                          <a:latin typeface="Cambria Math" panose="02040503050406030204" pitchFamily="18" charset="0"/>
                        </a:rPr>
                        <m:t>𝐿𝑠</m:t>
                      </m:r>
                    </m:oMath>
                  </m:oMathPara>
                </a14:m>
                <a:endParaRPr lang="en-US" altLang="zh-CN" sz="1400" kern="100" dirty="0">
                  <a:latin typeface="Times New Roman" panose="02020603050405020304" pitchFamily="18" charset="0"/>
                </a:endParaRPr>
              </a:p>
              <a:p>
                <a:pPr marL="0" marR="0" indent="0" algn="just">
                  <a:lnSpc>
                    <a:spcPts val="1500"/>
                  </a:lnSpc>
                  <a:spcBef>
                    <a:spcPts val="1200"/>
                  </a:spcBef>
                  <a:spcAft>
                    <a:spcPts val="0"/>
                  </a:spcAft>
                </a:pPr>
                <a:r>
                  <a:rPr lang="en-US" altLang="zh-CN" kern="100" dirty="0">
                    <a:latin typeface="Times New Roman" panose="02020603050405020304" pitchFamily="18" charset="0"/>
                  </a:rPr>
                  <a:t>		</a:t>
                </a:r>
                <a:endParaRPr lang="en-US" altLang="zh-CN" kern="100" dirty="0" smtClean="0">
                  <a:latin typeface="Times New Roman" panose="02020603050405020304" pitchFamily="18" charset="0"/>
                </a:endParaRPr>
              </a:p>
              <a:p>
                <a:pPr marL="0" marR="0" indent="0" algn="just">
                  <a:lnSpc>
                    <a:spcPts val="1500"/>
                  </a:lnSpc>
                  <a:spcBef>
                    <a:spcPts val="1200"/>
                  </a:spcBef>
                  <a:spcAft>
                    <a:spcPts val="0"/>
                  </a:spcAft>
                </a:pPr>
                <a14:m>
                  <m:oMathPara xmlns:m="http://schemas.openxmlformats.org/officeDocument/2006/math">
                    <m:oMathParaPr>
                      <m:jc m:val="centerGroup"/>
                    </m:oMathParaPr>
                    <m:oMath xmlns:m="http://schemas.openxmlformats.org/officeDocument/2006/math">
                      <m:f>
                        <m:fPr>
                          <m:ctrlPr>
                            <a:rPr lang="en-US" altLang="zh-CN" b="1" i="1" kern="0" dirty="0" smtClean="0">
                              <a:solidFill>
                                <a:srgbClr val="FF0000"/>
                              </a:solidFill>
                              <a:latin typeface="Cambria Math" panose="02040503050406030204" pitchFamily="18" charset="0"/>
                            </a:rPr>
                          </m:ctrlPr>
                        </m:fPr>
                        <m:num>
                          <m:r>
                            <a:rPr lang="en-US" altLang="zh-CN" b="1" i="1" kern="0" dirty="0" smtClean="0">
                              <a:solidFill>
                                <a:srgbClr val="FF0000"/>
                              </a:solidFill>
                              <a:latin typeface="Cambria Math" panose="02040503050406030204" pitchFamily="18" charset="0"/>
                            </a:rPr>
                            <m:t>𝟏</m:t>
                          </m:r>
                        </m:num>
                        <m:den>
                          <m:r>
                            <a:rPr lang="en-US" altLang="zh-CN" b="1" i="1" kern="0" dirty="0" smtClean="0">
                              <a:solidFill>
                                <a:srgbClr val="FF0000"/>
                              </a:solidFill>
                              <a:latin typeface="Cambria Math" panose="02040503050406030204" pitchFamily="18" charset="0"/>
                            </a:rPr>
                            <m:t>𝟐</m:t>
                          </m:r>
                          <m:r>
                            <a:rPr lang="en-US" altLang="zh-CN" b="1" i="1" kern="100" dirty="0">
                              <a:solidFill>
                                <a:srgbClr val="FF0000"/>
                              </a:solidFill>
                              <a:latin typeface="Cambria Math" panose="02040503050406030204" pitchFamily="18" charset="0"/>
                            </a:rPr>
                            <m:t>𝑳</m:t>
                          </m:r>
                          <m:r>
                            <a:rPr lang="en-US" altLang="zh-CN" b="1" i="1" kern="100" baseline="-25000" dirty="0">
                              <a:solidFill>
                                <a:srgbClr val="FF0000"/>
                              </a:solidFill>
                              <a:latin typeface="Cambria Math" panose="02040503050406030204" pitchFamily="18" charset="0"/>
                            </a:rPr>
                            <m:t>𝒏</m:t>
                          </m:r>
                          <m:r>
                            <a:rPr lang="en-US" altLang="zh-CN" b="1" i="1" kern="100" dirty="0">
                              <a:solidFill>
                                <a:srgbClr val="FF0000"/>
                              </a:solidFill>
                              <a:latin typeface="Cambria Math" panose="02040503050406030204" pitchFamily="18" charset="0"/>
                            </a:rPr>
                            <m:t> + </m:t>
                          </m:r>
                          <m:sSub>
                            <m:sSubPr>
                              <m:ctrlPr>
                                <a:rPr lang="en-US" altLang="zh-CN" b="1" i="1" kern="100" dirty="0" smtClean="0">
                                  <a:solidFill>
                                    <a:srgbClr val="FF0000"/>
                                  </a:solidFill>
                                  <a:latin typeface="Cambria Math" panose="02040503050406030204" pitchFamily="18" charset="0"/>
                                </a:rPr>
                              </m:ctrlPr>
                            </m:sSubPr>
                            <m:e>
                              <m:r>
                                <a:rPr lang="en-US" altLang="zh-CN" b="1" i="1" kern="100" dirty="0">
                                  <a:solidFill>
                                    <a:srgbClr val="FF0000"/>
                                  </a:solidFill>
                                  <a:latin typeface="Cambria Math" panose="02040503050406030204" pitchFamily="18" charset="0"/>
                                </a:rPr>
                                <m:t>𝑳</m:t>
                              </m:r>
                            </m:e>
                            <m:sub>
                              <m:r>
                                <a:rPr lang="en-US" altLang="zh-CN" b="1" i="1" kern="100" dirty="0">
                                  <a:solidFill>
                                    <a:srgbClr val="FF0000"/>
                                  </a:solidFill>
                                  <a:latin typeface="Cambria Math" panose="02040503050406030204" pitchFamily="18" charset="0"/>
                                </a:rPr>
                                <m:t>𝒔</m:t>
                              </m:r>
                            </m:sub>
                          </m:sSub>
                        </m:den>
                      </m:f>
                      <m:r>
                        <a:rPr lang="en-US" altLang="zh-CN" b="1" i="1" kern="0" dirty="0">
                          <a:solidFill>
                            <a:srgbClr val="FF0000"/>
                          </a:solidFill>
                          <a:latin typeface="Cambria Math" panose="02040503050406030204" pitchFamily="18" charset="0"/>
                        </a:rPr>
                        <m:t> &lt;</m:t>
                      </m:r>
                      <m:f>
                        <m:fPr>
                          <m:ctrlPr>
                            <a:rPr lang="en-US" altLang="zh-CN" b="1" i="1" kern="0" dirty="0">
                              <a:solidFill>
                                <a:srgbClr val="FF0000"/>
                              </a:solidFill>
                              <a:latin typeface="Cambria Math" panose="02040503050406030204" pitchFamily="18" charset="0"/>
                            </a:rPr>
                          </m:ctrlPr>
                        </m:fPr>
                        <m:num>
                          <m:r>
                            <a:rPr lang="en-US" altLang="zh-CN" b="1" i="1" kern="0" dirty="0">
                              <a:solidFill>
                                <a:srgbClr val="FF0000"/>
                              </a:solidFill>
                              <a:latin typeface="Cambria Math" panose="02040503050406030204" pitchFamily="18" charset="0"/>
                            </a:rPr>
                            <m:t>𝟏</m:t>
                          </m:r>
                        </m:num>
                        <m:den>
                          <m:r>
                            <a:rPr lang="en-US" altLang="zh-CN" b="1" i="1" kern="0" dirty="0">
                              <a:solidFill>
                                <a:srgbClr val="FF0000"/>
                              </a:solidFill>
                              <a:latin typeface="Cambria Math" panose="02040503050406030204" pitchFamily="18" charset="0"/>
                            </a:rPr>
                            <m:t>𝟎</m:t>
                          </m:r>
                          <m:r>
                            <a:rPr lang="en-US" altLang="zh-CN" b="1" i="1" kern="0" dirty="0">
                              <a:solidFill>
                                <a:srgbClr val="FF0000"/>
                              </a:solidFill>
                              <a:latin typeface="Cambria Math" panose="02040503050406030204" pitchFamily="18" charset="0"/>
                            </a:rPr>
                            <m:t>.</m:t>
                          </m:r>
                          <m:r>
                            <a:rPr lang="en-US" altLang="zh-CN" b="1" i="1" kern="0" dirty="0">
                              <a:solidFill>
                                <a:srgbClr val="FF0000"/>
                              </a:solidFill>
                              <a:latin typeface="Cambria Math" panose="02040503050406030204" pitchFamily="18" charset="0"/>
                            </a:rPr>
                            <m:t>𝟐</m:t>
                          </m:r>
                          <m:r>
                            <a:rPr lang="en-US" altLang="zh-CN" b="1" i="1" kern="100" dirty="0">
                              <a:solidFill>
                                <a:srgbClr val="FF0000"/>
                              </a:solidFill>
                              <a:latin typeface="Cambria Math" panose="02040503050406030204" pitchFamily="18" charset="0"/>
                            </a:rPr>
                            <m:t>𝑳</m:t>
                          </m:r>
                          <m:r>
                            <a:rPr lang="en-US" altLang="zh-CN" b="1" i="1" kern="100" baseline="-25000" dirty="0">
                              <a:solidFill>
                                <a:srgbClr val="FF0000"/>
                              </a:solidFill>
                              <a:latin typeface="Cambria Math" panose="02040503050406030204" pitchFamily="18" charset="0"/>
                            </a:rPr>
                            <m:t>𝒏</m:t>
                          </m:r>
                          <m:r>
                            <a:rPr lang="en-US" altLang="zh-CN" b="1" i="1" kern="100" dirty="0">
                              <a:solidFill>
                                <a:srgbClr val="FF0000"/>
                              </a:solidFill>
                              <a:latin typeface="Cambria Math" panose="02040503050406030204" pitchFamily="18" charset="0"/>
                            </a:rPr>
                            <m:t> + </m:t>
                          </m:r>
                          <m:sSub>
                            <m:sSubPr>
                              <m:ctrlPr>
                                <a:rPr lang="en-US" altLang="zh-CN" b="1" i="1" kern="100" dirty="0" smtClean="0">
                                  <a:solidFill>
                                    <a:srgbClr val="FF0000"/>
                                  </a:solidFill>
                                  <a:latin typeface="Cambria Math" panose="02040503050406030204" pitchFamily="18" charset="0"/>
                                </a:rPr>
                              </m:ctrlPr>
                            </m:sSubPr>
                            <m:e>
                              <m:r>
                                <a:rPr lang="en-US" altLang="zh-CN" b="1" i="1" kern="100" dirty="0">
                                  <a:solidFill>
                                    <a:srgbClr val="FF0000"/>
                                  </a:solidFill>
                                  <a:latin typeface="Cambria Math" panose="02040503050406030204" pitchFamily="18" charset="0"/>
                                </a:rPr>
                                <m:t>𝑳</m:t>
                              </m:r>
                            </m:e>
                            <m:sub>
                              <m:r>
                                <a:rPr lang="en-US" altLang="zh-CN" b="1" i="1" kern="100" dirty="0">
                                  <a:solidFill>
                                    <a:srgbClr val="FF0000"/>
                                  </a:solidFill>
                                  <a:latin typeface="Cambria Math" panose="02040503050406030204" pitchFamily="18" charset="0"/>
                                </a:rPr>
                                <m:t>𝒔</m:t>
                              </m:r>
                            </m:sub>
                          </m:sSub>
                        </m:den>
                      </m:f>
                    </m:oMath>
                  </m:oMathPara>
                </a14:m>
                <a:endParaRPr lang="zh-CN" altLang="en-US" b="1" dirty="0">
                  <a:solidFill>
                    <a:srgbClr val="FF0000"/>
                  </a:solidFill>
                </a:endParaRPr>
              </a:p>
              <a:p>
                <a:pPr marL="0" marR="0" indent="0" algn="just">
                  <a:lnSpc>
                    <a:spcPts val="1500"/>
                  </a:lnSpc>
                  <a:spcBef>
                    <a:spcPts val="0"/>
                  </a:spcBef>
                  <a:spcAft>
                    <a:spcPts val="0"/>
                  </a:spcAft>
                </a:pPr>
                <a:endParaRPr lang="en-US" altLang="zh-CN" sz="1400" b="1" kern="100" dirty="0">
                  <a:latin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802975" y="1730782"/>
                <a:ext cx="7799717" cy="5093702"/>
              </a:xfrm>
              <a:prstGeom prst="rect">
                <a:avLst/>
              </a:prstGeom>
              <a:blipFill>
                <a:blip r:embed="rId4"/>
                <a:stretch>
                  <a:fillRect l="-704" t="-2632" r="-625"/>
                </a:stretch>
              </a:blipFill>
            </p:spPr>
            <p:txBody>
              <a:bodyPr/>
              <a:lstStyle/>
              <a:p>
                <a:r>
                  <a:rPr lang="en-US">
                    <a:noFill/>
                  </a:rPr>
                  <a:t> </a:t>
                </a:r>
              </a:p>
            </p:txBody>
          </p:sp>
        </mc:Fallback>
      </mc:AlternateContent>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314506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smtClean="0"/>
          </a:p>
        </p:txBody>
      </p:sp>
      <p:sp>
        <p:nvSpPr>
          <p:cNvPr id="4" name="矩形 3"/>
          <p:cNvSpPr/>
          <p:nvPr/>
        </p:nvSpPr>
        <p:spPr>
          <a:xfrm>
            <a:off x="152400" y="1219201"/>
            <a:ext cx="4076178" cy="4616648"/>
          </a:xfrm>
          <a:prstGeom prst="rect">
            <a:avLst/>
          </a:prstGeom>
        </p:spPr>
        <p:txBody>
          <a:bodyPr wrap="square">
            <a:spAutoFit/>
          </a:bodyPr>
          <a:lstStyle/>
          <a:p>
            <a:pPr lvl="0">
              <a:lnSpc>
                <a:spcPct val="150000"/>
              </a:lnSpc>
              <a:buFont typeface="Wingdings" pitchFamily="2" charset="2"/>
              <a:buChar char="Ø"/>
            </a:pPr>
            <a:r>
              <a:rPr lang="en-US" altLang="zh-CN" sz="2400" b="1" dirty="0" smtClean="0">
                <a:latin typeface="微软雅黑" panose="020B0503020204020204" pitchFamily="34" charset="-122"/>
                <a:ea typeface="微软雅黑" panose="020B0503020204020204" pitchFamily="34" charset="-122"/>
              </a:rPr>
              <a:t>  Storm</a:t>
            </a:r>
            <a:r>
              <a:rPr lang="zh-CN" altLang="en-US" sz="2400" b="1" dirty="0">
                <a:latin typeface="微软雅黑" panose="020B0503020204020204" pitchFamily="34" charset="-122"/>
                <a:ea typeface="微软雅黑" panose="020B0503020204020204" pitchFamily="34" charset="-122"/>
              </a:rPr>
              <a:t>的</a:t>
            </a:r>
            <a:r>
              <a:rPr lang="en-US" altLang="zh-CN" sz="2400" b="1" dirty="0" smtClean="0">
                <a:latin typeface="微软雅黑" panose="020B0503020204020204" pitchFamily="34" charset="-122"/>
                <a:ea typeface="微软雅黑" panose="020B0503020204020204" pitchFamily="34" charset="-122"/>
              </a:rPr>
              <a:t>Topology</a:t>
            </a:r>
            <a:r>
              <a:rPr lang="zh-CN" altLang="en-US" sz="2400" b="1" dirty="0">
                <a:latin typeface="微软雅黑" panose="020B0503020204020204" pitchFamily="34" charset="-122"/>
                <a:ea typeface="微软雅黑" panose="020B0503020204020204" pitchFamily="34" charset="-122"/>
              </a:rPr>
              <a:t>模型</a:t>
            </a: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一种</a:t>
            </a:r>
            <a:r>
              <a:rPr lang="en-US" altLang="zh-CN" dirty="0">
                <a:latin typeface="微软雅黑" panose="020B0503020204020204" pitchFamily="34" charset="-122"/>
                <a:ea typeface="微软雅黑" panose="020B0503020204020204" pitchFamily="34" charset="-122"/>
              </a:rPr>
              <a:t>Native Stream Processing System</a:t>
            </a:r>
            <a:r>
              <a:rPr lang="zh-CN" altLang="en-US" dirty="0">
                <a:latin typeface="微软雅黑" panose="020B0503020204020204" pitchFamily="34" charset="-122"/>
                <a:ea typeface="微软雅黑" panose="020B0503020204020204" pitchFamily="34" charset="-122"/>
              </a:rPr>
              <a:t>，即对流数据的处理是基于每条数据进行，其并行计算是基于由</a:t>
            </a:r>
            <a:r>
              <a:rPr lang="en-US" altLang="zh-CN" dirty="0">
                <a:latin typeface="微软雅黑" panose="020B0503020204020204" pitchFamily="34" charset="-122"/>
                <a:ea typeface="微软雅黑" panose="020B0503020204020204" pitchFamily="34" charset="-122"/>
              </a:rPr>
              <a:t>Spout</a:t>
            </a:r>
            <a:r>
              <a:rPr lang="zh-CN" altLang="en-US" dirty="0">
                <a:latin typeface="微软雅黑" panose="020B0503020204020204" pitchFamily="34" charset="-122"/>
                <a:ea typeface="微软雅黑" panose="020B0503020204020204" pitchFamily="34" charset="-122"/>
              </a:rPr>
              <a:t>（数据源）和</a:t>
            </a:r>
            <a:r>
              <a:rPr lang="en-US" altLang="zh-CN" dirty="0">
                <a:latin typeface="微软雅黑" panose="020B0503020204020204" pitchFamily="34" charset="-122"/>
                <a:ea typeface="微软雅黑" panose="020B0503020204020204" pitchFamily="34" charset="-122"/>
              </a:rPr>
              <a:t>Bolt</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处理单元）</a:t>
            </a:r>
            <a:r>
              <a:rPr lang="zh-CN" altLang="en-US" dirty="0">
                <a:latin typeface="微软雅黑" panose="020B0503020204020204" pitchFamily="34" charset="-122"/>
                <a:ea typeface="微软雅黑" panose="020B0503020204020204" pitchFamily="34" charset="-122"/>
              </a:rPr>
              <a:t>组成的有向拓扑图</a:t>
            </a:r>
            <a:r>
              <a:rPr lang="en-US" altLang="zh-CN" dirty="0">
                <a:latin typeface="微软雅黑" panose="020B0503020204020204" pitchFamily="34" charset="-122"/>
                <a:ea typeface="微软雅黑" panose="020B0503020204020204" pitchFamily="34" charset="-122"/>
              </a:rPr>
              <a:t>Topology</a:t>
            </a:r>
            <a:r>
              <a:rPr lang="zh-CN" altLang="en-US" dirty="0">
                <a:latin typeface="微软雅黑" panose="020B0503020204020204" pitchFamily="34" charset="-122"/>
                <a:ea typeface="微软雅黑" panose="020B0503020204020204" pitchFamily="34" charset="-122"/>
              </a:rPr>
              <a:t>来</a:t>
            </a:r>
            <a:r>
              <a:rPr lang="zh-CN" altLang="en-US" dirty="0" smtClean="0">
                <a:latin typeface="微软雅黑" panose="020B0503020204020204" pitchFamily="34" charset="-122"/>
                <a:ea typeface="微软雅黑" panose="020B0503020204020204" pitchFamily="34" charset="-122"/>
              </a:rPr>
              <a:t>实现。</a:t>
            </a:r>
            <a:endParaRPr lang="en-US" altLang="zh-CN" dirty="0" smtClean="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b="1" dirty="0" smtClean="0">
                <a:solidFill>
                  <a:srgbClr val="0046D2"/>
                </a:solidFill>
                <a:latin typeface="微软雅黑" panose="020B0503020204020204" pitchFamily="34" charset="-122"/>
                <a:ea typeface="微软雅黑" panose="020B0503020204020204" pitchFamily="34" charset="-122"/>
              </a:rPr>
              <a:t>Topology</a:t>
            </a:r>
            <a:r>
              <a:rPr lang="zh-CN" altLang="en-US" b="1" dirty="0" smtClean="0">
                <a:solidFill>
                  <a:srgbClr val="0046D2"/>
                </a:solidFill>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定义了</a:t>
            </a:r>
            <a:r>
              <a:rPr lang="zh-CN" altLang="zh-CN" dirty="0" smtClean="0">
                <a:solidFill>
                  <a:srgbClr val="FF0000"/>
                </a:solidFill>
                <a:latin typeface="微软雅黑" panose="020B0503020204020204" pitchFamily="34" charset="-122"/>
                <a:ea typeface="微软雅黑" panose="020B0503020204020204" pitchFamily="34" charset="-122"/>
              </a:rPr>
              <a:t>并行计算的逻辑模型</a:t>
            </a:r>
            <a:r>
              <a:rPr lang="zh-CN" altLang="zh-CN" dirty="0" smtClean="0">
                <a:latin typeface="微软雅黑" panose="020B0503020204020204" pitchFamily="34" charset="-122"/>
                <a:ea typeface="微软雅黑" panose="020B0503020204020204" pitchFamily="34" charset="-122"/>
              </a:rPr>
              <a:t>（或者称抽象模型），也即从功能和架构的角度设计了计算的步骤和流程。</a:t>
            </a:r>
            <a:endParaRPr lang="en-US" altLang="zh-CN" b="1" dirty="0" smtClean="0">
              <a:solidFill>
                <a:srgbClr val="0046D2"/>
              </a:solidFill>
              <a:latin typeface="微软雅黑" panose="020B0503020204020204" pitchFamily="34" charset="-122"/>
              <a:ea typeface="微软雅黑" panose="020B0503020204020204" pitchFamily="34" charset="-122"/>
            </a:endParaRP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 </a:t>
            </a:r>
            <a:r>
              <a:rPr lang="zh-CN" altLang="en-US" sz="3200" b="1" dirty="0" smtClean="0">
                <a:solidFill>
                  <a:srgbClr val="002060"/>
                </a:solidFill>
                <a:latin typeface="Calibri" panose="020F0502020204030204" pitchFamily="34" charset="0"/>
              </a:rPr>
              <a:t>三种流计算模型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8578" y="1371600"/>
            <a:ext cx="4863492" cy="3769072"/>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smtClean="0"/>
          </a:p>
        </p:txBody>
      </p:sp>
      <p:sp>
        <p:nvSpPr>
          <p:cNvPr id="2056" name="TextBox 12"/>
          <p:cNvSpPr txBox="1">
            <a:spLocks noChangeArrowheads="1"/>
          </p:cNvSpPr>
          <p:nvPr/>
        </p:nvSpPr>
        <p:spPr bwMode="auto">
          <a:xfrm>
            <a:off x="228600" y="1169412"/>
            <a:ext cx="8458200" cy="584775"/>
          </a:xfrm>
          <a:prstGeom prst="rect">
            <a:avLst/>
          </a:prstGeom>
          <a:noFill/>
          <a:ln w="9525">
            <a:noFill/>
            <a:miter lim="800000"/>
          </a:ln>
        </p:spPr>
        <p:txBody>
          <a:bodyPr wrap="square">
            <a:spAutoFit/>
          </a:bodyPr>
          <a:lstStyle/>
          <a:p>
            <a:r>
              <a:rPr lang="en-US" altLang="zh-CN" sz="3200" b="1" dirty="0" smtClean="0">
                <a:solidFill>
                  <a:srgbClr val="0823A8"/>
                </a:solidFill>
                <a:latin typeface="Calibri" panose="020F0502020204030204" pitchFamily="34" charset="0"/>
              </a:rPr>
              <a:t>Topology</a:t>
            </a:r>
            <a:r>
              <a:rPr lang="zh-CN" altLang="en-US" sz="3200" b="1" dirty="0" smtClean="0">
                <a:solidFill>
                  <a:srgbClr val="0823A8"/>
                </a:solidFill>
                <a:latin typeface="Calibri" panose="020F0502020204030204" pitchFamily="34" charset="0"/>
              </a:rPr>
              <a:t>组成</a:t>
            </a:r>
          </a:p>
        </p:txBody>
      </p:sp>
      <p:pic>
        <p:nvPicPr>
          <p:cNvPr id="2050" name="Picture 2" descr="è¿éåå¾çæè¿°"/>
          <p:cNvPicPr>
            <a:picLocks noChangeAspect="1" noChangeArrowheads="1"/>
          </p:cNvPicPr>
          <p:nvPr/>
        </p:nvPicPr>
        <p:blipFill>
          <a:blip r:embed="rId4" cstate="print"/>
          <a:srcRect/>
          <a:stretch>
            <a:fillRect/>
          </a:stretch>
        </p:blipFill>
        <p:spPr bwMode="auto">
          <a:xfrm>
            <a:off x="253652" y="1975009"/>
            <a:ext cx="8576280" cy="3968591"/>
          </a:xfrm>
          <a:prstGeom prst="rect">
            <a:avLst/>
          </a:prstGeom>
          <a:noFill/>
        </p:spPr>
      </p:pic>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smtClean="0"/>
          </a:p>
        </p:txBody>
      </p:sp>
      <p:sp>
        <p:nvSpPr>
          <p:cNvPr id="4" name="矩形 3"/>
          <p:cNvSpPr/>
          <p:nvPr/>
        </p:nvSpPr>
        <p:spPr>
          <a:xfrm>
            <a:off x="634652" y="980123"/>
            <a:ext cx="8077200" cy="3785652"/>
          </a:xfrm>
          <a:prstGeom prst="rect">
            <a:avLst/>
          </a:prstGeom>
        </p:spPr>
        <p:txBody>
          <a:bodyPr wrap="square">
            <a:spAutoFit/>
          </a:bodyPr>
          <a:lstStyle/>
          <a:p>
            <a:pPr>
              <a:spcBef>
                <a:spcPts val="600"/>
              </a:spcBef>
            </a:pPr>
            <a:r>
              <a:rPr lang="en-US" altLang="zh-CN" b="1" dirty="0" err="1" smtClean="0">
                <a:solidFill>
                  <a:srgbClr val="0046D2"/>
                </a:solidFill>
              </a:rPr>
              <a:t>Tuple</a:t>
            </a:r>
            <a:r>
              <a:rPr lang="zh-CN" altLang="en-US" b="1" dirty="0" smtClean="0">
                <a:solidFill>
                  <a:srgbClr val="0046D2"/>
                </a:solidFill>
              </a:rPr>
              <a:t>：</a:t>
            </a:r>
            <a:r>
              <a:rPr lang="zh-CN" altLang="zh-CN" dirty="0" smtClean="0"/>
              <a:t>基本数据单元，可看作一组各种类型的值域组成的多元组</a:t>
            </a:r>
            <a:r>
              <a:rPr lang="zh-CN" altLang="en-US" dirty="0"/>
              <a:t>。流数据是以</a:t>
            </a:r>
            <a:r>
              <a:rPr lang="en-US" altLang="zh-CN" dirty="0" smtClean="0"/>
              <a:t>Tuple</a:t>
            </a:r>
            <a:r>
              <a:rPr lang="zh-CN" altLang="en-US" dirty="0" smtClean="0"/>
              <a:t>的</a:t>
            </a:r>
            <a:r>
              <a:rPr lang="zh-CN" altLang="en-US" dirty="0"/>
              <a:t>形式在</a:t>
            </a:r>
            <a:r>
              <a:rPr lang="en-US" altLang="zh-CN" dirty="0"/>
              <a:t>Spout</a:t>
            </a:r>
            <a:r>
              <a:rPr lang="zh-CN" altLang="en-US" dirty="0"/>
              <a:t>与</a:t>
            </a:r>
            <a:r>
              <a:rPr lang="en-US" altLang="zh-CN" dirty="0"/>
              <a:t>Bolt</a:t>
            </a:r>
            <a:r>
              <a:rPr lang="zh-CN" altLang="en-US" dirty="0"/>
              <a:t>之间流转。</a:t>
            </a:r>
            <a:endParaRPr lang="en-US" altLang="zh-CN" dirty="0" smtClean="0"/>
          </a:p>
          <a:p>
            <a:pPr>
              <a:spcBef>
                <a:spcPts val="600"/>
              </a:spcBef>
            </a:pPr>
            <a:endParaRPr lang="en-US" altLang="zh-CN" b="1" dirty="0" smtClean="0">
              <a:solidFill>
                <a:srgbClr val="0046D2"/>
              </a:solidFill>
            </a:endParaRPr>
          </a:p>
          <a:p>
            <a:pPr>
              <a:spcBef>
                <a:spcPts val="600"/>
              </a:spcBef>
            </a:pPr>
            <a:endParaRPr lang="en-US" altLang="zh-CN" b="1" dirty="0" smtClean="0">
              <a:solidFill>
                <a:srgbClr val="0046D2"/>
              </a:solidFill>
            </a:endParaRPr>
          </a:p>
          <a:p>
            <a:pPr>
              <a:spcBef>
                <a:spcPts val="1800"/>
              </a:spcBef>
            </a:pPr>
            <a:r>
              <a:rPr lang="en-US" altLang="zh-CN" b="1" dirty="0" smtClean="0">
                <a:solidFill>
                  <a:srgbClr val="0046D2"/>
                </a:solidFill>
              </a:rPr>
              <a:t>Spout</a:t>
            </a:r>
            <a:r>
              <a:rPr lang="zh-CN" altLang="en-US" b="1" dirty="0" smtClean="0">
                <a:solidFill>
                  <a:srgbClr val="0046D2"/>
                </a:solidFill>
              </a:rPr>
              <a:t>： </a:t>
            </a:r>
            <a:r>
              <a:rPr lang="zh-CN" altLang="en-US" dirty="0" smtClean="0"/>
              <a:t>数据源单元，</a:t>
            </a:r>
            <a:r>
              <a:rPr lang="zh-CN" altLang="zh-CN" dirty="0" smtClean="0"/>
              <a:t>负责将输入数据流转换成一个个</a:t>
            </a:r>
            <a:r>
              <a:rPr lang="en-US" altLang="zh-CN" dirty="0" err="1" smtClean="0"/>
              <a:t>Tuple</a:t>
            </a:r>
            <a:r>
              <a:rPr lang="en-US" altLang="zh-CN" dirty="0" smtClean="0"/>
              <a:t>, </a:t>
            </a:r>
            <a:r>
              <a:rPr lang="zh-CN" altLang="zh-CN" dirty="0" smtClean="0"/>
              <a:t>发送给</a:t>
            </a:r>
            <a:r>
              <a:rPr lang="en-US" altLang="zh-CN" dirty="0" smtClean="0"/>
              <a:t>Bolt</a:t>
            </a:r>
            <a:r>
              <a:rPr lang="zh-CN" altLang="zh-CN" dirty="0" smtClean="0"/>
              <a:t>处理。</a:t>
            </a:r>
            <a:endParaRPr lang="en-US" altLang="zh-CN" dirty="0" smtClean="0"/>
          </a:p>
          <a:p>
            <a:pPr>
              <a:spcBef>
                <a:spcPts val="600"/>
              </a:spcBef>
            </a:pPr>
            <a:endParaRPr lang="en-US" altLang="zh-CN" dirty="0" smtClean="0"/>
          </a:p>
          <a:p>
            <a:pPr>
              <a:spcBef>
                <a:spcPts val="600"/>
              </a:spcBef>
            </a:pPr>
            <a:endParaRPr lang="en-US" altLang="zh-CN" dirty="0" smtClean="0"/>
          </a:p>
          <a:p>
            <a:pPr>
              <a:spcBef>
                <a:spcPts val="600"/>
              </a:spcBef>
            </a:pPr>
            <a:endParaRPr lang="en-US" altLang="zh-CN" dirty="0" smtClean="0"/>
          </a:p>
          <a:p>
            <a:pPr>
              <a:spcBef>
                <a:spcPts val="600"/>
              </a:spcBef>
            </a:pPr>
            <a:endParaRPr lang="en-US" altLang="zh-CN" dirty="0" smtClean="0"/>
          </a:p>
          <a:p>
            <a:pPr>
              <a:spcBef>
                <a:spcPts val="1800"/>
              </a:spcBef>
            </a:pPr>
            <a:r>
              <a:rPr lang="en-US" altLang="zh-CN" b="1" dirty="0" smtClean="0">
                <a:solidFill>
                  <a:srgbClr val="0046D2"/>
                </a:solidFill>
              </a:rPr>
              <a:t>Bolt</a:t>
            </a:r>
            <a:r>
              <a:rPr lang="zh-CN" altLang="en-US" b="1" dirty="0" smtClean="0">
                <a:solidFill>
                  <a:srgbClr val="0046D2"/>
                </a:solidFill>
              </a:rPr>
              <a:t>：</a:t>
            </a:r>
            <a:r>
              <a:rPr lang="zh-CN" altLang="en-US" dirty="0" smtClean="0"/>
              <a:t>处理单元，负责</a:t>
            </a:r>
            <a:r>
              <a:rPr lang="zh-CN" altLang="zh-CN" dirty="0" smtClean="0"/>
              <a:t>读取上游传来的</a:t>
            </a:r>
            <a:r>
              <a:rPr lang="en-US" altLang="zh-CN" dirty="0" err="1" smtClean="0"/>
              <a:t>Tuple</a:t>
            </a:r>
            <a:r>
              <a:rPr lang="zh-CN" altLang="zh-CN" dirty="0" smtClean="0"/>
              <a:t>，向下游发送处理后的</a:t>
            </a:r>
            <a:r>
              <a:rPr lang="en-US" altLang="zh-CN" dirty="0" err="1" smtClean="0"/>
              <a:t>Tuple</a:t>
            </a:r>
            <a:r>
              <a:rPr lang="zh-CN" altLang="en-US" dirty="0" smtClean="0"/>
              <a:t>。</a:t>
            </a:r>
          </a:p>
        </p:txBody>
      </p:sp>
      <p:pic>
        <p:nvPicPr>
          <p:cNvPr id="9" name="图片 8" descr="图15-19--Stream组成"/>
          <p:cNvPicPr/>
          <p:nvPr/>
        </p:nvPicPr>
        <p:blipFill>
          <a:blip r:embed="rId4" cstate="print"/>
          <a:srcRect/>
          <a:stretch>
            <a:fillRect/>
          </a:stretch>
        </p:blipFill>
        <p:spPr>
          <a:xfrm>
            <a:off x="1219200" y="1668795"/>
            <a:ext cx="6172200" cy="635479"/>
          </a:xfrm>
          <a:prstGeom prst="rect">
            <a:avLst/>
          </a:prstGeom>
          <a:noFill/>
        </p:spPr>
      </p:pic>
      <p:pic>
        <p:nvPicPr>
          <p:cNvPr id="10" name="图片 9" descr="图15-20--数据源Spout"/>
          <p:cNvPicPr/>
          <p:nvPr/>
        </p:nvPicPr>
        <p:blipFill>
          <a:blip r:embed="rId5" cstate="print"/>
          <a:srcRect/>
          <a:stretch>
            <a:fillRect/>
          </a:stretch>
        </p:blipFill>
        <p:spPr>
          <a:xfrm>
            <a:off x="1943100" y="2908439"/>
            <a:ext cx="4724400" cy="1371600"/>
          </a:xfrm>
          <a:prstGeom prst="rect">
            <a:avLst/>
          </a:prstGeom>
          <a:noFill/>
        </p:spPr>
      </p:pic>
      <p:pic>
        <p:nvPicPr>
          <p:cNvPr id="11" name="图片 10" descr="图15-21-处理单元Bolt"/>
          <p:cNvPicPr/>
          <p:nvPr/>
        </p:nvPicPr>
        <p:blipFill>
          <a:blip r:embed="rId6" cstate="print"/>
          <a:srcRect/>
          <a:stretch>
            <a:fillRect/>
          </a:stretch>
        </p:blipFill>
        <p:spPr>
          <a:xfrm>
            <a:off x="825152" y="4765775"/>
            <a:ext cx="7696200" cy="2133600"/>
          </a:xfrm>
          <a:prstGeom prst="rect">
            <a:avLst/>
          </a:prstGeom>
          <a:noFill/>
        </p:spPr>
      </p:pic>
      <p:sp>
        <p:nvSpPr>
          <p:cNvPr id="12"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smtClean="0"/>
          </a:p>
        </p:txBody>
      </p:sp>
      <p:sp>
        <p:nvSpPr>
          <p:cNvPr id="4" name="矩形 3"/>
          <p:cNvSpPr/>
          <p:nvPr/>
        </p:nvSpPr>
        <p:spPr>
          <a:xfrm>
            <a:off x="685800" y="1066800"/>
            <a:ext cx="7696200" cy="2492990"/>
          </a:xfrm>
          <a:prstGeom prst="rect">
            <a:avLst/>
          </a:prstGeom>
        </p:spPr>
        <p:txBody>
          <a:bodyPr wrap="square">
            <a:spAutoFit/>
          </a:bodyPr>
          <a:lstStyle/>
          <a:p>
            <a:pPr>
              <a:spcBef>
                <a:spcPts val="1200"/>
              </a:spcBef>
            </a:pPr>
            <a:r>
              <a:rPr lang="zh-CN" altLang="en-US" b="1" dirty="0" smtClean="0">
                <a:solidFill>
                  <a:srgbClr val="0046D2"/>
                </a:solidFill>
              </a:rPr>
              <a:t>主从架构（</a:t>
            </a:r>
            <a:r>
              <a:rPr lang="en-US" altLang="zh-CN" b="1" dirty="0" smtClean="0">
                <a:solidFill>
                  <a:srgbClr val="0046D2"/>
                </a:solidFill>
              </a:rPr>
              <a:t>Nimbus(master) / Supervisor(worker)</a:t>
            </a:r>
            <a:r>
              <a:rPr lang="zh-CN" altLang="en-US" b="1" dirty="0" smtClean="0">
                <a:solidFill>
                  <a:srgbClr val="0046D2"/>
                </a:solidFill>
              </a:rPr>
              <a:t>）</a:t>
            </a:r>
            <a:endParaRPr lang="en-US" altLang="zh-CN" b="1" dirty="0" smtClean="0">
              <a:solidFill>
                <a:srgbClr val="0046D2"/>
              </a:solidFill>
            </a:endParaRPr>
          </a:p>
          <a:p>
            <a:pPr>
              <a:spcBef>
                <a:spcPts val="1200"/>
              </a:spcBef>
            </a:pPr>
            <a:r>
              <a:rPr lang="zh-CN" altLang="en-US" dirty="0" smtClean="0"/>
              <a:t>实现上述逻辑模型的</a:t>
            </a:r>
            <a:r>
              <a:rPr lang="zh-CN" altLang="en-US" dirty="0" smtClean="0">
                <a:solidFill>
                  <a:srgbClr val="FF0000"/>
                </a:solidFill>
              </a:rPr>
              <a:t>物理架构</a:t>
            </a:r>
            <a:r>
              <a:rPr lang="zh-CN" altLang="en-US" dirty="0" smtClean="0"/>
              <a:t>：</a:t>
            </a:r>
            <a:endParaRPr lang="en-US" altLang="zh-CN" dirty="0" smtClean="0"/>
          </a:p>
          <a:p>
            <a:pPr>
              <a:spcBef>
                <a:spcPts val="600"/>
              </a:spcBef>
              <a:buFontTx/>
              <a:buChar char="-"/>
            </a:pPr>
            <a:r>
              <a:rPr lang="zh-CN" altLang="en-US" dirty="0" smtClean="0"/>
              <a:t> 每一台机器上运行一个</a:t>
            </a:r>
            <a:r>
              <a:rPr lang="en-US" altLang="zh-CN" dirty="0" smtClean="0"/>
              <a:t>Supervisor;</a:t>
            </a:r>
          </a:p>
          <a:p>
            <a:pPr>
              <a:spcBef>
                <a:spcPts val="600"/>
              </a:spcBef>
              <a:buFontTx/>
              <a:buChar char="-"/>
            </a:pPr>
            <a:r>
              <a:rPr lang="en-US" altLang="zh-CN" dirty="0" smtClean="0"/>
              <a:t> </a:t>
            </a:r>
            <a:r>
              <a:rPr lang="zh-CN" altLang="en-US" dirty="0" smtClean="0"/>
              <a:t>每个</a:t>
            </a:r>
            <a:r>
              <a:rPr lang="en-US" altLang="zh-CN" dirty="0" smtClean="0"/>
              <a:t>Supervisor</a:t>
            </a:r>
            <a:r>
              <a:rPr lang="zh-CN" altLang="en-US" dirty="0" smtClean="0"/>
              <a:t>管理若干个</a:t>
            </a:r>
            <a:r>
              <a:rPr lang="en-US" altLang="zh-CN" dirty="0" smtClean="0"/>
              <a:t>Worker</a:t>
            </a:r>
            <a:r>
              <a:rPr lang="zh-CN" altLang="en-US" dirty="0" smtClean="0"/>
              <a:t>；</a:t>
            </a:r>
            <a:endParaRPr lang="en-US" altLang="zh-CN" dirty="0" smtClean="0"/>
          </a:p>
          <a:p>
            <a:pPr>
              <a:spcBef>
                <a:spcPts val="600"/>
              </a:spcBef>
              <a:buFontTx/>
              <a:buChar char="-"/>
            </a:pPr>
            <a:r>
              <a:rPr lang="en-US" altLang="zh-CN" dirty="0" smtClean="0"/>
              <a:t> </a:t>
            </a:r>
            <a:r>
              <a:rPr lang="zh-CN" altLang="en-US" dirty="0" smtClean="0"/>
              <a:t>每个</a:t>
            </a:r>
            <a:r>
              <a:rPr lang="en-US" altLang="zh-CN" dirty="0" smtClean="0"/>
              <a:t>Worker</a:t>
            </a:r>
            <a:r>
              <a:rPr lang="zh-CN" altLang="en-US" dirty="0" smtClean="0"/>
              <a:t>管理着</a:t>
            </a:r>
            <a:r>
              <a:rPr lang="en-US" altLang="zh-CN" dirty="0" smtClean="0"/>
              <a:t>Executor;</a:t>
            </a:r>
          </a:p>
          <a:p>
            <a:pPr>
              <a:spcBef>
                <a:spcPts val="600"/>
              </a:spcBef>
              <a:buFontTx/>
              <a:buChar char="-"/>
            </a:pPr>
            <a:r>
              <a:rPr lang="en-US" altLang="zh-CN" dirty="0" smtClean="0"/>
              <a:t> </a:t>
            </a:r>
            <a:r>
              <a:rPr lang="zh-CN" altLang="en-US" dirty="0" smtClean="0"/>
              <a:t>每个</a:t>
            </a:r>
            <a:r>
              <a:rPr lang="en-US" altLang="zh-CN" dirty="0" smtClean="0"/>
              <a:t>Executor</a:t>
            </a:r>
            <a:r>
              <a:rPr lang="zh-CN" altLang="en-US" dirty="0" smtClean="0"/>
              <a:t>运行若干个</a:t>
            </a:r>
            <a:r>
              <a:rPr lang="en-US" altLang="zh-CN" dirty="0" smtClean="0"/>
              <a:t>Task.</a:t>
            </a:r>
          </a:p>
          <a:p>
            <a:endParaRPr lang="zh-CN" altLang="en-US" dirty="0"/>
          </a:p>
        </p:txBody>
      </p:sp>
      <p:sp>
        <p:nvSpPr>
          <p:cNvPr id="90"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572690"/>
            <a:ext cx="3586010" cy="5148785"/>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smtClean="0"/>
          </a:p>
        </p:txBody>
      </p:sp>
      <p:sp>
        <p:nvSpPr>
          <p:cNvPr id="9" name="矩形 8"/>
          <p:cNvSpPr/>
          <p:nvPr/>
        </p:nvSpPr>
        <p:spPr>
          <a:xfrm>
            <a:off x="990600" y="1143000"/>
            <a:ext cx="7467600" cy="1292662"/>
          </a:xfrm>
          <a:prstGeom prst="rect">
            <a:avLst/>
          </a:prstGeom>
        </p:spPr>
        <p:txBody>
          <a:bodyPr wrap="square">
            <a:spAutoFit/>
          </a:bodyPr>
          <a:lstStyle/>
          <a:p>
            <a:pPr>
              <a:spcBef>
                <a:spcPts val="600"/>
              </a:spcBef>
            </a:pPr>
            <a:r>
              <a:rPr lang="zh-CN" altLang="en-US" sz="2000" b="1" dirty="0" smtClean="0">
                <a:solidFill>
                  <a:srgbClr val="0046D2"/>
                </a:solidFill>
              </a:rPr>
              <a:t>逻辑架构：</a:t>
            </a:r>
            <a:r>
              <a:rPr lang="en-US" altLang="zh-CN" sz="2000" dirty="0" smtClean="0"/>
              <a:t>Topology</a:t>
            </a:r>
            <a:r>
              <a:rPr lang="zh-CN" altLang="en-US" sz="2000" dirty="0" smtClean="0"/>
              <a:t> </a:t>
            </a:r>
            <a:r>
              <a:rPr lang="en-US" altLang="zh-CN" sz="2000" dirty="0" smtClean="0"/>
              <a:t>/ </a:t>
            </a:r>
            <a:r>
              <a:rPr lang="en-US" altLang="zh-CN" sz="2000" dirty="0" err="1" smtClean="0"/>
              <a:t>Tuple</a:t>
            </a:r>
            <a:r>
              <a:rPr lang="en-US" altLang="zh-CN" sz="2000" dirty="0" smtClean="0"/>
              <a:t> / Spout / Bolt</a:t>
            </a:r>
          </a:p>
          <a:p>
            <a:pPr>
              <a:spcBef>
                <a:spcPts val="600"/>
              </a:spcBef>
            </a:pPr>
            <a:r>
              <a:rPr lang="zh-CN" altLang="en-US" sz="2000" b="1" dirty="0" smtClean="0">
                <a:solidFill>
                  <a:srgbClr val="0046D2"/>
                </a:solidFill>
              </a:rPr>
              <a:t>物理架构：</a:t>
            </a:r>
            <a:r>
              <a:rPr lang="en-US" altLang="zh-CN" sz="2000" dirty="0" smtClean="0"/>
              <a:t>Nimbus / Supervisor / Worker / Executor / Task</a:t>
            </a:r>
          </a:p>
          <a:p>
            <a:pPr>
              <a:spcBef>
                <a:spcPts val="1800"/>
              </a:spcBef>
            </a:pPr>
            <a:r>
              <a:rPr lang="zh-CN" altLang="en-US" dirty="0" smtClean="0"/>
              <a:t>如何完成“逻辑架构          物理架构”的映射（调度分发）？</a:t>
            </a:r>
            <a:endParaRPr lang="zh-CN" altLang="en-US" dirty="0"/>
          </a:p>
        </p:txBody>
      </p:sp>
      <p:sp>
        <p:nvSpPr>
          <p:cNvPr id="11" name="右箭头 10"/>
          <p:cNvSpPr/>
          <p:nvPr/>
        </p:nvSpPr>
        <p:spPr>
          <a:xfrm>
            <a:off x="3200400" y="2133600"/>
            <a:ext cx="457200" cy="1524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88" y="2520760"/>
            <a:ext cx="7696200" cy="4200715"/>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17</a:t>
            </a:fld>
            <a:endParaRPr lang="zh-CN" altLang="en-US" smtClean="0"/>
          </a:p>
        </p:txBody>
      </p:sp>
      <p:sp>
        <p:nvSpPr>
          <p:cNvPr id="4" name="矩形 3"/>
          <p:cNvSpPr/>
          <p:nvPr/>
        </p:nvSpPr>
        <p:spPr>
          <a:xfrm>
            <a:off x="838200" y="1066800"/>
            <a:ext cx="7467600" cy="1338828"/>
          </a:xfrm>
          <a:prstGeom prst="rect">
            <a:avLst/>
          </a:prstGeom>
        </p:spPr>
        <p:txBody>
          <a:bodyPr wrap="square">
            <a:spAutoFit/>
          </a:bodyPr>
          <a:lstStyle/>
          <a:p>
            <a:pPr>
              <a:lnSpc>
                <a:spcPct val="150000"/>
              </a:lnSpc>
              <a:buFont typeface="Wingdings" pitchFamily="2" charset="2"/>
              <a:buChar char="l"/>
            </a:pPr>
            <a:r>
              <a:rPr lang="zh-CN" altLang="en-US" dirty="0" smtClean="0"/>
              <a:t>  当</a:t>
            </a:r>
            <a:r>
              <a:rPr lang="zh-CN" altLang="en-US" dirty="0"/>
              <a:t>一个</a:t>
            </a:r>
            <a:r>
              <a:rPr lang="en-US" altLang="zh-CN" dirty="0"/>
              <a:t>Storm</a:t>
            </a:r>
            <a:r>
              <a:rPr lang="zh-CN" altLang="en-US" dirty="0"/>
              <a:t>作业被提交时，同时需要提交预先设计</a:t>
            </a:r>
            <a:r>
              <a:rPr lang="zh-CN" altLang="en-US" dirty="0" smtClean="0"/>
              <a:t>的</a:t>
            </a:r>
            <a:r>
              <a:rPr lang="zh-CN" altLang="en-US" dirty="0" smtClean="0">
                <a:solidFill>
                  <a:srgbClr val="FF0000"/>
                </a:solidFill>
              </a:rPr>
              <a:t>逻辑</a:t>
            </a:r>
            <a:r>
              <a:rPr lang="en-US" altLang="zh-CN" dirty="0" smtClean="0"/>
              <a:t>Topology</a:t>
            </a:r>
          </a:p>
          <a:p>
            <a:pPr>
              <a:lnSpc>
                <a:spcPct val="150000"/>
              </a:lnSpc>
              <a:buFont typeface="Wingdings" pitchFamily="2" charset="2"/>
              <a:buChar char="l"/>
            </a:pPr>
            <a:r>
              <a:rPr lang="en-US" altLang="zh-CN" dirty="0" smtClean="0"/>
              <a:t>  Topology</a:t>
            </a:r>
            <a:r>
              <a:rPr lang="zh-CN" altLang="en-US" dirty="0"/>
              <a:t>里的</a:t>
            </a:r>
            <a:r>
              <a:rPr lang="en-US" altLang="zh-CN" dirty="0"/>
              <a:t>Spout</a:t>
            </a:r>
            <a:r>
              <a:rPr lang="zh-CN" altLang="en-US" dirty="0"/>
              <a:t>和</a:t>
            </a:r>
            <a:r>
              <a:rPr lang="en-US" altLang="zh-CN" dirty="0"/>
              <a:t>Bolt</a:t>
            </a:r>
            <a:r>
              <a:rPr lang="zh-CN" altLang="en-US" dirty="0"/>
              <a:t>的</a:t>
            </a:r>
            <a:r>
              <a:rPr lang="zh-CN" altLang="en-US" dirty="0" smtClean="0">
                <a:solidFill>
                  <a:srgbClr val="FF0000"/>
                </a:solidFill>
              </a:rPr>
              <a:t>功能是靠</a:t>
            </a:r>
            <a:r>
              <a:rPr lang="en-US" altLang="zh-CN" dirty="0" smtClean="0">
                <a:solidFill>
                  <a:srgbClr val="FF0000"/>
                </a:solidFill>
              </a:rPr>
              <a:t>worker</a:t>
            </a:r>
            <a:r>
              <a:rPr lang="zh-CN" altLang="en-US" dirty="0">
                <a:solidFill>
                  <a:srgbClr val="FF0000"/>
                </a:solidFill>
              </a:rPr>
              <a:t>节点上的</a:t>
            </a:r>
            <a:r>
              <a:rPr lang="en-US" altLang="zh-CN" dirty="0">
                <a:solidFill>
                  <a:srgbClr val="FF0000"/>
                </a:solidFill>
              </a:rPr>
              <a:t>Task</a:t>
            </a:r>
            <a:r>
              <a:rPr lang="zh-CN" altLang="en-US" dirty="0"/>
              <a:t>来</a:t>
            </a:r>
            <a:r>
              <a:rPr lang="zh-CN" altLang="en-US" dirty="0" smtClean="0"/>
              <a:t>实现</a:t>
            </a:r>
            <a:endParaRPr lang="en-US" altLang="zh-CN" dirty="0" smtClean="0"/>
          </a:p>
          <a:p>
            <a:pPr>
              <a:lnSpc>
                <a:spcPct val="150000"/>
              </a:lnSpc>
              <a:buFont typeface="Wingdings" pitchFamily="2" charset="2"/>
              <a:buChar char="l"/>
            </a:pPr>
            <a:r>
              <a:rPr lang="en-US" altLang="zh-CN" dirty="0" smtClean="0"/>
              <a:t>  </a:t>
            </a:r>
            <a:r>
              <a:rPr lang="zh-CN" altLang="en-US" dirty="0" smtClean="0"/>
              <a:t>一</a:t>
            </a:r>
            <a:r>
              <a:rPr lang="zh-CN" altLang="en-US" dirty="0"/>
              <a:t>个</a:t>
            </a:r>
            <a:r>
              <a:rPr lang="en-US" altLang="zh-CN" dirty="0"/>
              <a:t>Spout</a:t>
            </a:r>
            <a:r>
              <a:rPr lang="zh-CN" altLang="en-US" dirty="0"/>
              <a:t>或</a:t>
            </a:r>
            <a:r>
              <a:rPr lang="en-US" altLang="zh-CN" dirty="0"/>
              <a:t>Bolt</a:t>
            </a:r>
            <a:r>
              <a:rPr lang="zh-CN" altLang="en-US" dirty="0"/>
              <a:t>的任务</a:t>
            </a:r>
            <a:r>
              <a:rPr lang="zh-CN" altLang="en-US" dirty="0" smtClean="0"/>
              <a:t>需要不同</a:t>
            </a:r>
            <a:r>
              <a:rPr lang="en-US" altLang="zh-CN" dirty="0"/>
              <a:t>w</a:t>
            </a:r>
            <a:r>
              <a:rPr lang="en-US" altLang="zh-CN" dirty="0" smtClean="0"/>
              <a:t>orker</a:t>
            </a:r>
            <a:r>
              <a:rPr lang="zh-CN" altLang="en-US" dirty="0"/>
              <a:t>上的多个</a:t>
            </a:r>
            <a:r>
              <a:rPr lang="en-US" altLang="zh-CN" dirty="0"/>
              <a:t>Task</a:t>
            </a:r>
            <a:r>
              <a:rPr lang="zh-CN" altLang="en-US" dirty="0"/>
              <a:t>来</a:t>
            </a:r>
            <a:r>
              <a:rPr lang="zh-CN" altLang="en-US" dirty="0">
                <a:solidFill>
                  <a:srgbClr val="FF0000"/>
                </a:solidFill>
              </a:rPr>
              <a:t>并行</a:t>
            </a:r>
            <a:r>
              <a:rPr lang="zh-CN" altLang="en-US" dirty="0" smtClean="0"/>
              <a:t>完成</a:t>
            </a:r>
            <a:endParaRPr lang="zh-CN" altLang="en-US" dirty="0"/>
          </a:p>
        </p:txBody>
      </p:sp>
      <p:sp>
        <p:nvSpPr>
          <p:cNvPr id="8" name="文本框 7"/>
          <p:cNvSpPr txBox="1"/>
          <p:nvPr/>
        </p:nvSpPr>
        <p:spPr>
          <a:xfrm>
            <a:off x="208028" y="2521864"/>
            <a:ext cx="3657600" cy="4031873"/>
          </a:xfrm>
          <a:prstGeom prst="rect">
            <a:avLst/>
          </a:prstGeom>
          <a:noFill/>
        </p:spPr>
        <p:txBody>
          <a:bodyPr wrap="square" rtlCol="0">
            <a:spAutoFit/>
          </a:bodyPr>
          <a:lstStyle/>
          <a:p>
            <a:r>
              <a:rPr lang="zh-CN" altLang="en-US" dirty="0" smtClean="0"/>
              <a:t>对于左图的</a:t>
            </a:r>
            <a:r>
              <a:rPr lang="en-US" altLang="zh-CN" dirty="0" smtClean="0"/>
              <a:t>1 Spout + 2 Bolts</a:t>
            </a:r>
          </a:p>
          <a:p>
            <a:r>
              <a:rPr lang="zh-CN" altLang="en-US" dirty="0" smtClean="0"/>
              <a:t>的</a:t>
            </a:r>
            <a:r>
              <a:rPr lang="en-US" altLang="zh-CN" dirty="0" smtClean="0"/>
              <a:t>topology</a:t>
            </a:r>
            <a:r>
              <a:rPr lang="zh-CN" altLang="en-US" dirty="0" smtClean="0"/>
              <a:t>，预先设计为：</a:t>
            </a:r>
            <a:endParaRPr lang="en-US" altLang="zh-CN" dirty="0" smtClean="0"/>
          </a:p>
          <a:p>
            <a:pPr>
              <a:spcBef>
                <a:spcPts val="1200"/>
              </a:spcBef>
            </a:pPr>
            <a:r>
              <a:rPr lang="zh-CN" altLang="en-US" dirty="0"/>
              <a:t>蓝色</a:t>
            </a:r>
            <a:r>
              <a:rPr lang="en-US" altLang="zh-CN" dirty="0" smtClean="0"/>
              <a:t>Spout </a:t>
            </a:r>
            <a:r>
              <a:rPr lang="zh-CN" altLang="en-US" dirty="0" smtClean="0"/>
              <a:t>并行度    </a:t>
            </a:r>
            <a:r>
              <a:rPr lang="en-US" altLang="zh-CN" dirty="0" smtClean="0"/>
              <a:t>= 2 executors</a:t>
            </a:r>
          </a:p>
          <a:p>
            <a:r>
              <a:rPr lang="zh-CN" altLang="en-US" dirty="0" smtClean="0"/>
              <a:t>绿色</a:t>
            </a:r>
            <a:r>
              <a:rPr lang="en-US" altLang="zh-CN" dirty="0" smtClean="0"/>
              <a:t>Bolt</a:t>
            </a:r>
            <a:r>
              <a:rPr lang="zh-CN" altLang="en-US" dirty="0" smtClean="0"/>
              <a:t>并行度 </a:t>
            </a:r>
            <a:r>
              <a:rPr lang="en-US" altLang="zh-CN" dirty="0" smtClean="0"/>
              <a:t>= 2 executors</a:t>
            </a:r>
          </a:p>
          <a:p>
            <a:r>
              <a:rPr lang="zh-CN" altLang="en-US" dirty="0" smtClean="0"/>
              <a:t>黄色</a:t>
            </a:r>
            <a:r>
              <a:rPr lang="en-US" altLang="zh-CN" dirty="0" smtClean="0"/>
              <a:t>Bolt</a:t>
            </a:r>
            <a:r>
              <a:rPr lang="zh-CN" altLang="en-US" dirty="0" smtClean="0"/>
              <a:t>并行度 </a:t>
            </a:r>
            <a:r>
              <a:rPr lang="en-US" altLang="zh-CN" dirty="0" smtClean="0"/>
              <a:t>= 6 executors</a:t>
            </a:r>
          </a:p>
          <a:p>
            <a:pPr>
              <a:spcBef>
                <a:spcPts val="1200"/>
              </a:spcBef>
            </a:pPr>
            <a:r>
              <a:rPr lang="zh-CN" altLang="en-US" dirty="0" smtClean="0"/>
              <a:t>由此可计算出各个组件所需要的</a:t>
            </a:r>
            <a:r>
              <a:rPr lang="en-US" altLang="zh-CN" dirty="0" smtClean="0"/>
              <a:t>task</a:t>
            </a:r>
            <a:r>
              <a:rPr lang="zh-CN" altLang="en-US" dirty="0" smtClean="0"/>
              <a:t>数目（绿色</a:t>
            </a:r>
            <a:r>
              <a:rPr lang="en-US" altLang="zh-CN" dirty="0" smtClean="0"/>
              <a:t>executor</a:t>
            </a:r>
            <a:r>
              <a:rPr lang="zh-CN" altLang="en-US" dirty="0" smtClean="0"/>
              <a:t>需并发</a:t>
            </a:r>
            <a:r>
              <a:rPr lang="en-US" altLang="zh-CN" dirty="0" smtClean="0"/>
              <a:t>2</a:t>
            </a:r>
            <a:r>
              <a:rPr lang="zh-CN" altLang="en-US" dirty="0" smtClean="0"/>
              <a:t>个</a:t>
            </a:r>
            <a:r>
              <a:rPr lang="en-US" altLang="zh-CN" dirty="0" smtClean="0"/>
              <a:t>tasks</a:t>
            </a:r>
            <a:r>
              <a:rPr lang="zh-CN" altLang="en-US" dirty="0" smtClean="0"/>
              <a:t>）：</a:t>
            </a:r>
            <a:endParaRPr lang="en-US" altLang="zh-CN" dirty="0" smtClean="0"/>
          </a:p>
          <a:p>
            <a:pPr>
              <a:spcBef>
                <a:spcPts val="1200"/>
              </a:spcBef>
            </a:pPr>
            <a:r>
              <a:rPr lang="en-US" altLang="zh-CN" dirty="0" smtClean="0"/>
              <a:t>#task = 2 + 2</a:t>
            </a:r>
            <a:r>
              <a:rPr lang="zh-CN" altLang="en-US" dirty="0" smtClean="0"/>
              <a:t>*</a:t>
            </a:r>
            <a:r>
              <a:rPr lang="en-US" altLang="zh-CN" dirty="0" smtClean="0"/>
              <a:t>2  + 6 = 12</a:t>
            </a:r>
          </a:p>
          <a:p>
            <a:pPr>
              <a:spcBef>
                <a:spcPts val="1200"/>
              </a:spcBef>
            </a:pPr>
            <a:r>
              <a:rPr lang="zh-CN" altLang="en-US" dirty="0" smtClean="0"/>
              <a:t>这</a:t>
            </a:r>
            <a:r>
              <a:rPr lang="en-US" altLang="zh-CN" dirty="0" smtClean="0"/>
              <a:t>12</a:t>
            </a:r>
            <a:r>
              <a:rPr lang="zh-CN" altLang="en-US" dirty="0" smtClean="0"/>
              <a:t>个线程分配到</a:t>
            </a:r>
            <a:r>
              <a:rPr lang="en-US" altLang="zh-CN" dirty="0" smtClean="0"/>
              <a:t>2</a:t>
            </a:r>
            <a:r>
              <a:rPr lang="zh-CN" altLang="en-US" dirty="0" smtClean="0"/>
              <a:t>个</a:t>
            </a:r>
            <a:r>
              <a:rPr lang="en-US" altLang="zh-CN" dirty="0" smtClean="0"/>
              <a:t>Worker</a:t>
            </a:r>
            <a:r>
              <a:rPr lang="zh-CN" altLang="en-US" dirty="0" smtClean="0"/>
              <a:t>，</a:t>
            </a:r>
            <a:endParaRPr lang="en-US" altLang="zh-CN" dirty="0" smtClean="0"/>
          </a:p>
          <a:p>
            <a:pPr>
              <a:spcBef>
                <a:spcPts val="0"/>
              </a:spcBef>
            </a:pPr>
            <a:r>
              <a:rPr lang="zh-CN" altLang="en-US" dirty="0" smtClean="0"/>
              <a:t>每个</a:t>
            </a:r>
            <a:r>
              <a:rPr lang="en-US" altLang="zh-CN" dirty="0" smtClean="0"/>
              <a:t>Worker</a:t>
            </a:r>
            <a:r>
              <a:rPr lang="zh-CN" altLang="en-US" dirty="0" smtClean="0"/>
              <a:t>需运行</a:t>
            </a:r>
            <a:r>
              <a:rPr lang="en-US" altLang="zh-CN" dirty="0" smtClean="0"/>
              <a:t>12/2 = 6 </a:t>
            </a:r>
            <a:r>
              <a:rPr lang="zh-CN" altLang="en-US" dirty="0" smtClean="0"/>
              <a:t>个</a:t>
            </a:r>
            <a:endParaRPr lang="en-US" altLang="zh-CN" dirty="0" smtClean="0"/>
          </a:p>
          <a:p>
            <a:pPr>
              <a:spcBef>
                <a:spcPts val="0"/>
              </a:spcBef>
            </a:pPr>
            <a:r>
              <a:rPr lang="zh-CN" altLang="en-US" dirty="0" smtClean="0"/>
              <a:t>线程，分属于</a:t>
            </a:r>
            <a:r>
              <a:rPr lang="en-US" altLang="zh-CN" dirty="0" smtClean="0"/>
              <a:t>5</a:t>
            </a:r>
            <a:r>
              <a:rPr lang="zh-CN" altLang="en-US" dirty="0" smtClean="0"/>
              <a:t>个</a:t>
            </a:r>
            <a:r>
              <a:rPr lang="en-US" altLang="zh-CN" dirty="0" smtClean="0"/>
              <a:t>executor</a:t>
            </a:r>
            <a:r>
              <a:rPr lang="zh-CN" altLang="en-US" dirty="0" smtClean="0"/>
              <a:t>。</a:t>
            </a:r>
            <a:endParaRPr lang="zh-CN" altLang="en-US" dirty="0"/>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367" y="2349144"/>
            <a:ext cx="4956233" cy="4508856"/>
          </a:xfrm>
          <a:prstGeom prst="rect">
            <a:avLst/>
          </a:prstGeom>
        </p:spPr>
      </p:pic>
    </p:spTree>
    <p:extLst>
      <p:ext uri="{BB962C8B-B14F-4D97-AF65-F5344CB8AC3E}">
        <p14:creationId xmlns:p14="http://schemas.microsoft.com/office/powerpoint/2010/main" val="4063264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smtClean="0"/>
          </a:p>
        </p:txBody>
      </p:sp>
      <p:sp>
        <p:nvSpPr>
          <p:cNvPr id="4" name="矩形 3"/>
          <p:cNvSpPr/>
          <p:nvPr/>
        </p:nvSpPr>
        <p:spPr>
          <a:xfrm>
            <a:off x="213986" y="1047536"/>
            <a:ext cx="8701414" cy="3995966"/>
          </a:xfrm>
          <a:prstGeom prst="rect">
            <a:avLst/>
          </a:prstGeom>
        </p:spPr>
        <p:txBody>
          <a:bodyPr wrap="square">
            <a:spAutoFit/>
          </a:bodyPr>
          <a:lstStyle/>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Config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conf</a:t>
            </a:r>
            <a:r>
              <a:rPr lang="en-US" sz="1400" dirty="0">
                <a:solidFill>
                  <a:srgbClr val="000000"/>
                </a:solidFill>
                <a:latin typeface="YaHei Consolas Hybrid" panose="020B0509020204020204" pitchFamily="49" charset="-122"/>
                <a:ea typeface="等线" panose="02010600030101010101" pitchFamily="2" charset="-122"/>
                <a:cs typeface="Courier New" panose="02070309020205020404" pitchFamily="49" charset="0"/>
              </a:rPr>
              <a:t> =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Config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conf.setNumWorkers</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为此</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topology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配置两个</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worker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进程</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topologyBuilder.setSpout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blue-spout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=2</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green-bolt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=2</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setNumTasks</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(4)</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为此</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green-bolt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配置</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4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个</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task</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shuffleGrouping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("yellow-bolt",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YellowBolt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6)</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yellow-bolt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=6</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shuffleGrouping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StormSubmitter.submitTopology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mytopology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conf,</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topologyBuilder.createTopology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r>
              <a:rPr lang="en-US" sz="1400" dirty="0">
                <a:solidFill>
                  <a:srgbClr val="A31515"/>
                </a:solidFill>
                <a:latin typeface="YaHei Consolas Hybrid" panose="020B0509020204020204" pitchFamily="49" charset="-122"/>
                <a:cs typeface="Courier New" panose="02070309020205020404" pitchFamily="49" charset="0"/>
              </a:rPr>
              <a:t>);</a:t>
            </a:r>
            <a:endParaRPr lang="zh-CN" altLang="en-US" sz="1400" dirty="0"/>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393810"/>
            <a:ext cx="3807912" cy="3464189"/>
          </a:xfrm>
          <a:prstGeom prst="rect">
            <a:avLst/>
          </a:prstGeom>
        </p:spPr>
      </p:pic>
    </p:spTree>
    <p:extLst>
      <p:ext uri="{BB962C8B-B14F-4D97-AF65-F5344CB8AC3E}">
        <p14:creationId xmlns:p14="http://schemas.microsoft.com/office/powerpoint/2010/main" val="4157168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smtClean="0"/>
          </a:p>
        </p:txBody>
      </p:sp>
      <p:sp>
        <p:nvSpPr>
          <p:cNvPr id="4" name="矩形 3"/>
          <p:cNvSpPr/>
          <p:nvPr/>
        </p:nvSpPr>
        <p:spPr>
          <a:xfrm>
            <a:off x="228600" y="1043361"/>
            <a:ext cx="8610600" cy="1631216"/>
          </a:xfrm>
          <a:prstGeom prst="rect">
            <a:avLst/>
          </a:prstGeom>
        </p:spPr>
        <p:txBody>
          <a:bodyPr wrap="square">
            <a:spAutoFit/>
          </a:bodyPr>
          <a:lstStyle/>
          <a:p>
            <a:pPr lvl="0"/>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Spark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流计算的核心概念是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Discretized Stream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DStream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DStream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由一组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Resilient Distributed Datasets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，弹性分布式数据集）组成</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，每个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都包含了规定</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时间段（可设置）流入的数</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流计算可以基于单个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处理、也可基于时间</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window</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（包含多个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）进行处理。</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16.2.2 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483502"/>
            <a:ext cx="7680960" cy="4267200"/>
          </a:xfrm>
          <a:prstGeom prst="rect">
            <a:avLst/>
          </a:prstGeom>
        </p:spPr>
      </p:pic>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smtClean="0"/>
          </a:p>
        </p:txBody>
      </p:sp>
      <p:sp>
        <p:nvSpPr>
          <p:cNvPr id="8"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静态</a:t>
            </a:r>
            <a:r>
              <a:rPr lang="zh-CN" altLang="en-US" sz="3200" b="1" dirty="0">
                <a:solidFill>
                  <a:srgbClr val="0823A8"/>
                </a:solidFill>
                <a:latin typeface="Calibri" panose="020F0502020204030204" pitchFamily="34" charset="0"/>
              </a:rPr>
              <a:t>数据处理</a:t>
            </a:r>
            <a:r>
              <a:rPr lang="zh-CN" altLang="en-US" sz="3200" b="1" dirty="0" smtClean="0">
                <a:solidFill>
                  <a:srgbClr val="0823A8"/>
                </a:solidFill>
                <a:latin typeface="Calibri" panose="020F0502020204030204" pitchFamily="34" charset="0"/>
              </a:rPr>
              <a:t>过程</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64" y="1447800"/>
            <a:ext cx="8607436" cy="4648200"/>
          </a:xfrm>
          <a:prstGeom prst="rect">
            <a:avLst/>
          </a:prstGeom>
        </p:spPr>
      </p:pic>
    </p:spTree>
    <p:extLst>
      <p:ext uri="{BB962C8B-B14F-4D97-AF65-F5344CB8AC3E}">
        <p14:creationId xmlns:p14="http://schemas.microsoft.com/office/powerpoint/2010/main" val="1729689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smtClean="0"/>
          </a:p>
        </p:txBody>
      </p:sp>
      <p:sp>
        <p:nvSpPr>
          <p:cNvPr id="8" name="文本框 7"/>
          <p:cNvSpPr txBox="1"/>
          <p:nvPr/>
        </p:nvSpPr>
        <p:spPr>
          <a:xfrm>
            <a:off x="381000" y="944415"/>
            <a:ext cx="8458200" cy="2862322"/>
          </a:xfrm>
          <a:prstGeom prst="rect">
            <a:avLst/>
          </a:prstGeom>
          <a:noFill/>
        </p:spPr>
        <p:txBody>
          <a:bodyPr wrap="square" rtlCol="0">
            <a:spAutoFit/>
          </a:bodyPr>
          <a:lstStyle/>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的计算程序分为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Driver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（运行在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节点上，也有一种模式运行在某一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（运行在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节点上）两</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部分：</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Driver</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负责</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把应用程序的计算任务转化成有向非循环图（</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Executor</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则</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完成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节点上的计算和数据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在每个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上，</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Executor</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针对一个个分发给它的数据</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partition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再生成一个个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线程，完成并行计算</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3779597"/>
            <a:ext cx="5984875" cy="288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080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smtClean="0"/>
          </a:p>
        </p:txBody>
      </p:sp>
      <p:sp>
        <p:nvSpPr>
          <p:cNvPr id="8" name="文本框 7"/>
          <p:cNvSpPr txBox="1"/>
          <p:nvPr/>
        </p:nvSpPr>
        <p:spPr>
          <a:xfrm>
            <a:off x="228600" y="1071720"/>
            <a:ext cx="8610600" cy="1754326"/>
          </a:xfrm>
          <a:prstGeom prst="rect">
            <a:avLst/>
          </a:prstGeom>
          <a:noFill/>
        </p:spPr>
        <p:txBody>
          <a:bodyPr wrap="square" rtlCol="0">
            <a:spAutoFit/>
          </a:bodyPr>
          <a:lstStyle/>
          <a:p>
            <a:r>
              <a:rPr lang="zh-CN" altLang="en-US" dirty="0" smtClean="0"/>
              <a:t>        由于</a:t>
            </a:r>
            <a:r>
              <a:rPr lang="en-US" altLang="zh-CN" dirty="0"/>
              <a:t>Spark</a:t>
            </a:r>
            <a:r>
              <a:rPr lang="zh-CN" altLang="en-US" dirty="0"/>
              <a:t>将</a:t>
            </a:r>
            <a:r>
              <a:rPr lang="en-US" altLang="zh-CN" dirty="0"/>
              <a:t>RDD</a:t>
            </a:r>
            <a:r>
              <a:rPr lang="zh-CN" altLang="en-US" dirty="0"/>
              <a:t>划分为更小尺度的分区，因此可对资源进行细粒度分配。例如，输入</a:t>
            </a:r>
            <a:r>
              <a:rPr lang="en-US" altLang="zh-CN" dirty="0"/>
              <a:t>DStream</a:t>
            </a:r>
            <a:r>
              <a:rPr lang="zh-CN" altLang="en-US" dirty="0"/>
              <a:t>需要按键值来进行处理，传统处理系统会把属于一个</a:t>
            </a:r>
            <a:r>
              <a:rPr lang="en-US" altLang="zh-CN" dirty="0"/>
              <a:t>RDD</a:t>
            </a:r>
            <a:r>
              <a:rPr lang="zh-CN" altLang="en-US" dirty="0"/>
              <a:t>的所有分区分配到一</a:t>
            </a:r>
            <a:r>
              <a:rPr lang="zh-CN" altLang="en-US" dirty="0" smtClean="0"/>
              <a:t>个</a:t>
            </a:r>
            <a:r>
              <a:rPr lang="en-US" altLang="zh-CN" dirty="0" smtClean="0"/>
              <a:t>worker</a:t>
            </a:r>
            <a:r>
              <a:rPr lang="zh-CN" altLang="en-US" dirty="0" smtClean="0"/>
              <a:t>（图左边</a:t>
            </a:r>
            <a:r>
              <a:rPr lang="zh-CN" altLang="en-US" dirty="0"/>
              <a:t>所示），如果一个</a:t>
            </a:r>
            <a:r>
              <a:rPr lang="en-US" altLang="zh-CN" dirty="0"/>
              <a:t>RDD</a:t>
            </a:r>
            <a:r>
              <a:rPr lang="zh-CN" altLang="en-US" dirty="0"/>
              <a:t>的计算量比别的</a:t>
            </a:r>
            <a:r>
              <a:rPr lang="en-US" altLang="zh-CN" dirty="0"/>
              <a:t>RDD</a:t>
            </a:r>
            <a:r>
              <a:rPr lang="zh-CN" altLang="en-US" dirty="0"/>
              <a:t>大许多，就会造成该节点成为性能瓶颈。而在</a:t>
            </a:r>
            <a:r>
              <a:rPr lang="en-US" altLang="zh-CN" dirty="0"/>
              <a:t>Spark Streaming</a:t>
            </a:r>
            <a:r>
              <a:rPr lang="zh-CN" altLang="en-US" dirty="0"/>
              <a:t>中，属于一个</a:t>
            </a:r>
            <a:r>
              <a:rPr lang="en-US" altLang="zh-CN" dirty="0"/>
              <a:t>RDD</a:t>
            </a:r>
            <a:r>
              <a:rPr lang="zh-CN" altLang="en-US" dirty="0"/>
              <a:t>的分区会根据节点荷载状态动态地平衡分配到不同节点上（</a:t>
            </a:r>
            <a:r>
              <a:rPr lang="zh-CN" altLang="en-US" dirty="0" smtClean="0"/>
              <a:t>图右边</a:t>
            </a:r>
            <a:r>
              <a:rPr lang="zh-CN" altLang="en-US" dirty="0"/>
              <a:t>），一些节点会处理数量少但耗时长</a:t>
            </a:r>
            <a:r>
              <a:rPr lang="en-US" altLang="zh-CN" dirty="0"/>
              <a:t>tasks</a:t>
            </a:r>
            <a:r>
              <a:rPr lang="zh-CN" altLang="en-US" dirty="0"/>
              <a:t>，另一些节点处理数量多但耗时短的</a:t>
            </a:r>
            <a:r>
              <a:rPr lang="en-US" altLang="zh-CN" dirty="0"/>
              <a:t>tasks</a:t>
            </a:r>
            <a:r>
              <a:rPr lang="zh-CN" altLang="en-US" dirty="0"/>
              <a:t>，使得整个</a:t>
            </a:r>
            <a:r>
              <a:rPr lang="zh-CN" altLang="en-US" dirty="0">
                <a:solidFill>
                  <a:srgbClr val="FF0000"/>
                </a:solidFill>
              </a:rPr>
              <a:t>系统负载更均衡</a:t>
            </a:r>
            <a:r>
              <a:rPr lang="zh-CN" altLang="en-US" dirty="0"/>
              <a:t>。</a:t>
            </a: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868078"/>
            <a:ext cx="7043191" cy="3996185"/>
          </a:xfrm>
          <a:prstGeom prst="rect">
            <a:avLst/>
          </a:prstGeom>
          <a:solidFill>
            <a:schemeClr val="bg1"/>
          </a:solidFill>
        </p:spPr>
      </p:pic>
    </p:spTree>
    <p:extLst>
      <p:ext uri="{BB962C8B-B14F-4D97-AF65-F5344CB8AC3E}">
        <p14:creationId xmlns:p14="http://schemas.microsoft.com/office/powerpoint/2010/main" val="2733819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smtClean="0"/>
          </a:p>
        </p:txBody>
      </p:sp>
      <p:sp>
        <p:nvSpPr>
          <p:cNvPr id="4" name="矩形 3"/>
          <p:cNvSpPr/>
          <p:nvPr/>
        </p:nvSpPr>
        <p:spPr>
          <a:xfrm>
            <a:off x="228600" y="967140"/>
            <a:ext cx="8610600" cy="2400657"/>
          </a:xfrm>
          <a:prstGeom prst="rect">
            <a:avLst/>
          </a:prstGeom>
        </p:spPr>
        <p:txBody>
          <a:bodyPr wrap="square">
            <a:spAutoFit/>
          </a:bodyPr>
          <a:lstStyle/>
          <a:p>
            <a:pPr lvl="0">
              <a:lnSpc>
                <a:spcPct val="150000"/>
              </a:lnSpc>
            </a:pP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LinkedIn </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开源的一个分布式流处理系统，与之配合使用的是</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Apache</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开源分布式消息处理系统</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Kafka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也是一种基于逐条消息处理的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Native Stream Processing System</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，强调的是对数据流的</a:t>
            </a:r>
            <a:r>
              <a:rPr lang="zh-CN"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低延迟快速处理</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，但</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Storm</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Topology</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的计算模式不同，</a:t>
            </a:r>
            <a:r>
              <a:rPr lang="en-US" altLang="zh-CN" sz="2000" dirty="0" err="1"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Samza</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的并行计算是基于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Kafka</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提供的分区数据流</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partitioned stream</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descr="C:\Users\朱迅\Desktop\图15-14.png图15-14"/>
          <p:cNvPicPr/>
          <p:nvPr/>
        </p:nvPicPr>
        <p:blipFill>
          <a:blip r:embed="rId4" cstate="print"/>
          <a:srcRect/>
          <a:stretch>
            <a:fillRect/>
          </a:stretch>
        </p:blipFill>
        <p:spPr>
          <a:xfrm>
            <a:off x="1638300" y="3305942"/>
            <a:ext cx="5909095" cy="3415533"/>
          </a:xfrm>
          <a:prstGeom prst="rect">
            <a:avLst/>
          </a:prstGeom>
          <a:noFill/>
        </p:spPr>
      </p:pic>
      <p:sp>
        <p:nvSpPr>
          <p:cNvPr id="8" name="TextBox 11"/>
          <p:cNvSpPr txBox="1">
            <a:spLocks noChangeArrowheads="1"/>
          </p:cNvSpPr>
          <p:nvPr/>
        </p:nvSpPr>
        <p:spPr bwMode="auto">
          <a:xfrm>
            <a:off x="3061570" y="302568"/>
            <a:ext cx="6082430" cy="523220"/>
          </a:xfrm>
          <a:prstGeom prst="rect">
            <a:avLst/>
          </a:prstGeom>
          <a:noFill/>
          <a:ln w="9525">
            <a:noFill/>
            <a:miter lim="800000"/>
          </a:ln>
        </p:spPr>
        <p:txBody>
          <a:bodyPr wrap="square">
            <a:spAutoFit/>
          </a:bodyPr>
          <a:lstStyle/>
          <a:p>
            <a:r>
              <a:rPr lang="en-US" altLang="zh-CN" sz="2800" b="1" dirty="0" smtClean="0">
                <a:solidFill>
                  <a:srgbClr val="002060"/>
                </a:solidFill>
                <a:latin typeface="Calibri" panose="020F0502020204030204" pitchFamily="34" charset="0"/>
              </a:rPr>
              <a:t>16.2.3 </a:t>
            </a:r>
            <a:r>
              <a:rPr lang="en-US" altLang="zh-CN" sz="2800" b="1" dirty="0" err="1" smtClean="0">
                <a:solidFill>
                  <a:srgbClr val="002060"/>
                </a:solidFill>
                <a:latin typeface="Calibri" panose="020F0502020204030204" pitchFamily="34" charset="0"/>
              </a:rPr>
              <a:t>Samza</a:t>
            </a:r>
            <a:r>
              <a:rPr lang="zh-CN" altLang="en-US" sz="2800" b="1" dirty="0" smtClean="0">
                <a:solidFill>
                  <a:srgbClr val="002060"/>
                </a:solidFill>
                <a:latin typeface="Calibri" panose="020F0502020204030204" pitchFamily="34" charset="0"/>
              </a:rPr>
              <a:t>的</a:t>
            </a:r>
            <a:r>
              <a:rPr lang="en-US" altLang="zh-CN" sz="2800" b="1" dirty="0">
                <a:solidFill>
                  <a:srgbClr val="002060"/>
                </a:solidFill>
                <a:latin typeface="Calibri" panose="020F0502020204030204" pitchFamily="34" charset="0"/>
              </a:rPr>
              <a:t>Partitioned Stream</a:t>
            </a:r>
            <a:r>
              <a:rPr lang="zh-CN" altLang="en-US" sz="2800" b="1" dirty="0" smtClean="0">
                <a:solidFill>
                  <a:srgbClr val="002060"/>
                </a:solidFill>
                <a:latin typeface="Calibri" panose="020F0502020204030204" pitchFamily="34" charset="0"/>
              </a:rPr>
              <a:t>模型</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23</a:t>
            </a:fld>
            <a:endParaRPr lang="zh-CN" altLang="en-US" smtClean="0"/>
          </a:p>
        </p:txBody>
      </p:sp>
      <p:sp>
        <p:nvSpPr>
          <p:cNvPr id="4" name="矩形 3"/>
          <p:cNvSpPr/>
          <p:nvPr/>
        </p:nvSpPr>
        <p:spPr>
          <a:xfrm>
            <a:off x="228600" y="967140"/>
            <a:ext cx="8610600" cy="5632311"/>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实现</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了</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Google Dataflow</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流计算模型，是为分布式、高性能、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低延迟（毫秒级）</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、随时可用以及准确的流处理应用程序打造的开源流处理框架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创造性地</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统一了流处理和批处理</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，作为流处理看待时输入数据流是无界的，而批处理被作为一种特殊的流处理，只是它的输入数据流被定义为有界的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已经可以扩展到数千核心，其状态可以达到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TB</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级别时，仍</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能保持高吞吐、低延迟的特性</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大量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企业已经开始大规模使用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作为企业的分布式大数据处理引擎。</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255723" y="248190"/>
            <a:ext cx="5583477" cy="584775"/>
          </a:xfrm>
          <a:prstGeom prst="rect">
            <a:avLst/>
          </a:prstGeom>
          <a:noFill/>
          <a:ln w="9525">
            <a:noFill/>
            <a:miter lim="800000"/>
          </a:ln>
        </p:spPr>
        <p:txBody>
          <a:bodyPr wrap="square">
            <a:spAutoFit/>
          </a:bodyPr>
          <a:lstStyle/>
          <a:p>
            <a:r>
              <a:rPr lang="en-US" altLang="zh-CN" sz="3200" b="1" dirty="0" smtClean="0">
                <a:solidFill>
                  <a:srgbClr val="002060"/>
                </a:solidFill>
                <a:latin typeface="Calibri" panose="020F0502020204030204" pitchFamily="34" charset="0"/>
              </a:rPr>
              <a:t>16.2.4 Flink</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052107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24</a:t>
            </a:fld>
            <a:endParaRPr lang="zh-CN" altLang="en-US" smtClean="0"/>
          </a:p>
        </p:txBody>
      </p:sp>
      <p:graphicFrame>
        <p:nvGraphicFramePr>
          <p:cNvPr id="8" name="表格 7"/>
          <p:cNvGraphicFramePr>
            <a:graphicFrameLocks noGrp="1"/>
          </p:cNvGraphicFramePr>
          <p:nvPr/>
        </p:nvGraphicFramePr>
        <p:xfrm>
          <a:off x="914400" y="1447800"/>
          <a:ext cx="7391400" cy="4793610"/>
        </p:xfrm>
        <a:graphic>
          <a:graphicData uri="http://schemas.openxmlformats.org/drawingml/2006/table">
            <a:tbl>
              <a:tblPr/>
              <a:tblGrid>
                <a:gridCol w="1219200">
                  <a:extLst>
                    <a:ext uri="{9D8B030D-6E8A-4147-A177-3AD203B41FA5}">
                      <a16:colId xmlns:a16="http://schemas.microsoft.com/office/drawing/2014/main" val="20000"/>
                    </a:ext>
                  </a:extLst>
                </a:gridCol>
                <a:gridCol w="2082012">
                  <a:extLst>
                    <a:ext uri="{9D8B030D-6E8A-4147-A177-3AD203B41FA5}">
                      <a16:colId xmlns:a16="http://schemas.microsoft.com/office/drawing/2014/main" val="20001"/>
                    </a:ext>
                  </a:extLst>
                </a:gridCol>
                <a:gridCol w="2109833">
                  <a:extLst>
                    <a:ext uri="{9D8B030D-6E8A-4147-A177-3AD203B41FA5}">
                      <a16:colId xmlns:a16="http://schemas.microsoft.com/office/drawing/2014/main" val="20002"/>
                    </a:ext>
                  </a:extLst>
                </a:gridCol>
                <a:gridCol w="1980355">
                  <a:extLst>
                    <a:ext uri="{9D8B030D-6E8A-4147-A177-3AD203B41FA5}">
                      <a16:colId xmlns:a16="http://schemas.microsoft.com/office/drawing/2014/main" val="20003"/>
                    </a:ext>
                  </a:extLst>
                </a:gridCol>
              </a:tblGrid>
              <a:tr h="408963">
                <a:tc>
                  <a:txBody>
                    <a:bodyPr/>
                    <a:lstStyle/>
                    <a:p>
                      <a:pPr indent="127000" algn="just">
                        <a:lnSpc>
                          <a:spcPts val="1500"/>
                        </a:lnSpc>
                        <a:spcAft>
                          <a:spcPts val="0"/>
                        </a:spcAft>
                      </a:pPr>
                      <a:endParaRPr lang="en-US"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a:latin typeface="Times New Roman"/>
                          <a:ea typeface="宋体"/>
                          <a:cs typeface="Times New Roman"/>
                        </a:rPr>
                        <a:t>Storm</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a:latin typeface="Times New Roman"/>
                          <a:ea typeface="宋体"/>
                          <a:cs typeface="Times New Roman"/>
                        </a:rPr>
                        <a:t>Spark Streaming</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err="1">
                          <a:latin typeface="Times New Roman"/>
                          <a:ea typeface="宋体"/>
                          <a:cs typeface="Times New Roman"/>
                        </a:rPr>
                        <a:t>Samza</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流处理模式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Native Stream Processing</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Micro-batch Stream Processing</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a:latin typeface="Times New Roman"/>
                          <a:ea typeface="宋体"/>
                          <a:cs typeface="Times New Roman"/>
                        </a:rPr>
                        <a:t>Native Stream Processing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数据模型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ts val="1500"/>
                        </a:lnSpc>
                        <a:spcAft>
                          <a:spcPts val="0"/>
                        </a:spcAft>
                      </a:pPr>
                      <a:r>
                        <a:rPr lang="en-US" sz="1400" kern="100" dirty="0" err="1">
                          <a:latin typeface="Times New Roman"/>
                          <a:ea typeface="宋体"/>
                          <a:cs typeface="Times New Roman"/>
                        </a:rPr>
                        <a:t>Tuple</a:t>
                      </a:r>
                      <a:r>
                        <a:rPr lang="zh-CN" sz="1400" kern="100" dirty="0">
                          <a:latin typeface="Times New Roman"/>
                          <a:ea typeface="宋体"/>
                          <a:cs typeface="Times New Roman"/>
                        </a:rPr>
                        <a:t>（多元组）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DStream</a:t>
                      </a:r>
                      <a:r>
                        <a:rPr lang="zh-CN" sz="1400" kern="100" dirty="0">
                          <a:latin typeface="Times New Roman"/>
                          <a:ea typeface="宋体"/>
                          <a:cs typeface="Times New Roman"/>
                        </a:rPr>
                        <a:t>（</a:t>
                      </a:r>
                      <a:r>
                        <a:rPr lang="en-US" sz="1400" kern="100" dirty="0">
                          <a:latin typeface="Times New Roman"/>
                          <a:ea typeface="宋体"/>
                          <a:cs typeface="Times New Roman"/>
                        </a:rPr>
                        <a:t>RDD</a:t>
                      </a:r>
                      <a:r>
                        <a:rPr lang="zh-CN" sz="1400" kern="100" dirty="0">
                          <a:latin typeface="Times New Roman"/>
                          <a:ea typeface="宋体"/>
                          <a:cs typeface="Times New Roman"/>
                        </a:rPr>
                        <a:t>组成的离散流）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单条消息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027">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数据源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Spout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Spark Streaming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Kafka Consumer</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处理单元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Bolt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Task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Task</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基于</a:t>
                      </a:r>
                      <a:r>
                        <a:rPr lang="en-US" sz="1400" kern="100" dirty="0">
                          <a:latin typeface="Times New Roman"/>
                          <a:ea typeface="宋体"/>
                          <a:cs typeface="Times New Roman"/>
                        </a:rPr>
                        <a:t>Topology</a:t>
                      </a:r>
                      <a:r>
                        <a:rPr lang="zh-CN" sz="1400" kern="100" dirty="0">
                          <a:latin typeface="Times New Roman"/>
                          <a:ea typeface="宋体"/>
                          <a:cs typeface="Times New Roman"/>
                        </a:rPr>
                        <a:t>的多节点多任务并行模式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a:latin typeface="Times New Roman"/>
                          <a:ea typeface="宋体"/>
                          <a:cs typeface="Times New Roman"/>
                        </a:rPr>
                        <a:t>基于</a:t>
                      </a:r>
                      <a:r>
                        <a:rPr lang="en-US" sz="1400" kern="100">
                          <a:latin typeface="Times New Roman"/>
                          <a:ea typeface="宋体"/>
                          <a:cs typeface="Times New Roman"/>
                        </a:rPr>
                        <a:t>RDD</a:t>
                      </a:r>
                      <a:r>
                        <a:rPr lang="zh-CN" sz="1400" kern="100">
                          <a:latin typeface="Times New Roman"/>
                          <a:ea typeface="宋体"/>
                          <a:cs typeface="Times New Roman"/>
                        </a:rPr>
                        <a:t>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基于分区队列的多节点多任务并行模式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0359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状态维护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a:latin typeface="Times New Roman"/>
                          <a:ea typeface="宋体"/>
                          <a:cs typeface="Times New Roman"/>
                        </a:rPr>
                        <a:t>Stateless</a:t>
                      </a:r>
                      <a:endParaRPr lang="zh-CN" sz="1400" kern="100" dirty="0">
                        <a:latin typeface="Times New Roman"/>
                        <a:ea typeface="宋体"/>
                        <a:cs typeface="Times New Roman"/>
                      </a:endParaRPr>
                    </a:p>
                    <a:p>
                      <a:pPr indent="127000" algn="l">
                        <a:lnSpc>
                          <a:spcPts val="1500"/>
                        </a:lnSpc>
                        <a:spcAft>
                          <a:spcPts val="0"/>
                        </a:spcAft>
                      </a:pPr>
                      <a:r>
                        <a:rPr lang="zh-CN" sz="1400" kern="100" dirty="0">
                          <a:latin typeface="Times New Roman"/>
                          <a:ea typeface="宋体"/>
                          <a:cs typeface="Times New Roman"/>
                        </a:rPr>
                        <a:t>需要自己写或使用</a:t>
                      </a:r>
                      <a:r>
                        <a:rPr lang="en-US" sz="1400" kern="100" dirty="0">
                          <a:latin typeface="Times New Roman"/>
                          <a:ea typeface="宋体"/>
                          <a:cs typeface="Times New Roman"/>
                        </a:rPr>
                        <a:t>Trident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a:latin typeface="Times New Roman"/>
                          <a:ea typeface="宋体"/>
                          <a:cs typeface="Times New Roman"/>
                        </a:rPr>
                        <a:t>Stateful</a:t>
                      </a:r>
                      <a:endParaRPr lang="zh-CN" sz="1400" kern="100">
                        <a:latin typeface="Times New Roman"/>
                        <a:ea typeface="宋体"/>
                        <a:cs typeface="Times New Roman"/>
                      </a:endParaRPr>
                    </a:p>
                    <a:p>
                      <a:pPr indent="127000" algn="l">
                        <a:lnSpc>
                          <a:spcPts val="1500"/>
                        </a:lnSpc>
                        <a:spcAft>
                          <a:spcPts val="0"/>
                        </a:spcAft>
                      </a:pPr>
                      <a:r>
                        <a:rPr lang="en-US" sz="1400" kern="100">
                          <a:latin typeface="Times New Roman"/>
                          <a:ea typeface="宋体"/>
                          <a:cs typeface="Times New Roman"/>
                        </a:rPr>
                        <a:t>Spark Streaming</a:t>
                      </a:r>
                      <a:r>
                        <a:rPr lang="zh-CN" sz="1400" kern="100">
                          <a:latin typeface="Times New Roman"/>
                          <a:ea typeface="宋体"/>
                          <a:cs typeface="Times New Roman"/>
                        </a:rPr>
                        <a:t>提供状态维护</a:t>
                      </a:r>
                      <a:r>
                        <a:rPr lang="en-US" sz="1400" kern="100">
                          <a:latin typeface="Times New Roman"/>
                          <a:ea typeface="宋体"/>
                          <a:cs typeface="Times New Roman"/>
                        </a:rPr>
                        <a:t>API</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err="1">
                          <a:latin typeface="Times New Roman"/>
                          <a:ea typeface="宋体"/>
                          <a:cs typeface="Times New Roman"/>
                        </a:rPr>
                        <a:t>Stateful</a:t>
                      </a:r>
                      <a:endParaRPr lang="zh-CN" sz="1400" kern="100" dirty="0">
                        <a:latin typeface="Times New Roman"/>
                        <a:ea typeface="宋体"/>
                        <a:cs typeface="Times New Roman"/>
                      </a:endParaRPr>
                    </a:p>
                    <a:p>
                      <a:pPr indent="127000" algn="l">
                        <a:lnSpc>
                          <a:spcPts val="1500"/>
                        </a:lnSpc>
                        <a:spcAft>
                          <a:spcPts val="0"/>
                        </a:spcAft>
                      </a:pPr>
                      <a:r>
                        <a:rPr lang="zh-CN" sz="1400" kern="100" dirty="0">
                          <a:latin typeface="Times New Roman"/>
                          <a:ea typeface="宋体"/>
                          <a:cs typeface="Times New Roman"/>
                        </a:rPr>
                        <a:t>通过本地存储和</a:t>
                      </a:r>
                      <a:r>
                        <a:rPr lang="en-US" sz="1400" kern="100" dirty="0">
                          <a:latin typeface="Times New Roman"/>
                          <a:ea typeface="宋体"/>
                          <a:cs typeface="Times New Roman"/>
                        </a:rPr>
                        <a:t>Kafka </a:t>
                      </a:r>
                      <a:r>
                        <a:rPr lang="en-US" sz="1400" kern="100" dirty="0" err="1">
                          <a:latin typeface="Times New Roman"/>
                          <a:ea typeface="宋体"/>
                          <a:cs typeface="Times New Roman"/>
                        </a:rPr>
                        <a:t>Changelog</a:t>
                      </a:r>
                      <a:r>
                        <a:rPr lang="zh-CN" sz="1400" kern="100" dirty="0">
                          <a:latin typeface="Times New Roman"/>
                          <a:ea typeface="宋体"/>
                          <a:cs typeface="Times New Roman"/>
                        </a:rPr>
                        <a:t>来实现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响应延迟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毫秒级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a:latin typeface="Times New Roman"/>
                          <a:ea typeface="宋体"/>
                          <a:cs typeface="Times New Roman"/>
                        </a:rPr>
                        <a:t>秒级（取决于</a:t>
                      </a:r>
                      <a:r>
                        <a:rPr lang="en-US" sz="1400" kern="100">
                          <a:latin typeface="Times New Roman"/>
                          <a:ea typeface="宋体"/>
                          <a:cs typeface="Times New Roman"/>
                        </a:rPr>
                        <a:t>batch</a:t>
                      </a:r>
                      <a:r>
                        <a:rPr lang="zh-CN" sz="1400" kern="100">
                          <a:latin typeface="Times New Roman"/>
                          <a:ea typeface="宋体"/>
                          <a:cs typeface="Times New Roman"/>
                        </a:rPr>
                        <a:t>设置大小）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毫秒级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编程语言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a:latin typeface="Times New Roman"/>
                          <a:ea typeface="宋体"/>
                          <a:cs typeface="Times New Roman"/>
                        </a:rPr>
                        <a:t>Java, Python, Ruby, JavaScript, Perl</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Java, Python, Scala</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Java, </a:t>
                      </a:r>
                      <a:r>
                        <a:rPr lang="en-US" sz="1400" kern="100" dirty="0" err="1">
                          <a:latin typeface="Times New Roman"/>
                          <a:ea typeface="宋体"/>
                          <a:cs typeface="Times New Roman"/>
                        </a:rPr>
                        <a:t>Scala</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 </a:t>
            </a:r>
            <a:r>
              <a:rPr lang="zh-CN" altLang="en-US" sz="3200" b="1" dirty="0" smtClean="0">
                <a:solidFill>
                  <a:srgbClr val="002060"/>
                </a:solidFill>
                <a:latin typeface="Calibri" panose="020F0502020204030204" pitchFamily="34" charset="0"/>
              </a:rPr>
              <a:t>三种流计算模型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smtClean="0"/>
          </a:p>
        </p:txBody>
      </p:sp>
      <p:sp>
        <p:nvSpPr>
          <p:cNvPr id="2055"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a:t>
            </a:r>
            <a:r>
              <a:rPr lang="zh-CN" altLang="en-US" sz="3200" b="1" dirty="0">
                <a:solidFill>
                  <a:srgbClr val="0823A8"/>
                </a:solidFill>
                <a:latin typeface="Calibri" panose="020F0502020204030204" pitchFamily="34" charset="0"/>
              </a:rPr>
              <a:t>数据</a:t>
            </a:r>
          </a:p>
        </p:txBody>
      </p:sp>
      <p:sp>
        <p:nvSpPr>
          <p:cNvPr id="7" name="文本框 6"/>
          <p:cNvSpPr txBox="1"/>
          <p:nvPr/>
        </p:nvSpPr>
        <p:spPr>
          <a:xfrm>
            <a:off x="228600" y="1003034"/>
            <a:ext cx="8610600" cy="5734903"/>
          </a:xfrm>
          <a:prstGeom prst="rect">
            <a:avLst/>
          </a:prstGeom>
          <a:noFill/>
        </p:spPr>
        <p:txBody>
          <a:bodyPr wrap="square" rtlCol="0">
            <a:spAutoFit/>
          </a:bodyPr>
          <a:lstStyle/>
          <a:p>
            <a:pPr marL="342900" indent="-342900">
              <a:lnSpc>
                <a:spcPts val="4000"/>
              </a:lnSpc>
              <a:buSzPct val="135000"/>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近年来，在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应用、网络监控、传感监测等领域，兴起了一种</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新的数据密集型应用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流数据</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，即数据以</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大量、快速、时变的流形式</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持续到达</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4000"/>
              </a:lnSpc>
              <a:buSzPct val="135000"/>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实例：</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PM2.5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检测、电子商务网站用户点击流</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4000"/>
              </a:lnSpc>
              <a:buSzPct val="135000"/>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流数据具有如下特征：</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数据快速持续到达，潜在大小也许是无穷无尽的</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数据来源众多，格式复杂</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数据量大，但是不十分关注</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ts val="4000"/>
              </a:lnSpc>
              <a:buSzPct val="135000"/>
              <a:buFont typeface="Arial" panose="020B0604020202020204" pitchFamily="34" charset="0"/>
              <a:buChar char="•"/>
            </a:pP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注重</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数据的整体价值，不过分关注个别数据</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数据顺序颠倒，或者不完整，系统无法控制将要处理的新到达的数据元素的</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顺序</a:t>
            </a:r>
            <a:endParaRPr lang="zh-CN" altLang="en-US" sz="2400" b="1" dirty="0">
              <a:solidFill>
                <a:srgbClr val="0823A8"/>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smtClean="0"/>
          </a:p>
        </p:txBody>
      </p:sp>
      <p:sp>
        <p:nvSpPr>
          <p:cNvPr id="2055"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a:solidFill>
                  <a:srgbClr val="0823A8"/>
                </a:solidFill>
                <a:latin typeface="Calibri" panose="020F0502020204030204" pitchFamily="34" charset="0"/>
              </a:rPr>
              <a:t>流计算概念</a:t>
            </a:r>
          </a:p>
        </p:txBody>
      </p:sp>
      <mc:AlternateContent xmlns:mc="http://schemas.openxmlformats.org/markup-compatibility/2006" xmlns:a14="http://schemas.microsoft.com/office/drawing/2010/main">
        <mc:Choice Requires="a14">
          <p:sp>
            <p:nvSpPr>
              <p:cNvPr id="7" name="文本框 6"/>
              <p:cNvSpPr txBox="1"/>
              <p:nvPr/>
            </p:nvSpPr>
            <p:spPr>
              <a:xfrm>
                <a:off x="228600" y="1263107"/>
                <a:ext cx="8610600" cy="489364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1998年通信</a:t>
                </a:r>
                <a:r>
                  <a:rPr lang="zh-CN" altLang="en-US" sz="2400" dirty="0">
                    <a:latin typeface="微软雅黑" panose="020B0503020204020204" pitchFamily="34" charset="-122"/>
                    <a:ea typeface="微软雅黑" panose="020B0503020204020204" pitchFamily="34" charset="-122"/>
                  </a:rPr>
                  <a:t>领域的美国学者Monika R. Henziger </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流数据定义为“</a:t>
                </a:r>
                <a:r>
                  <a:rPr lang="zh-CN" altLang="en-US" sz="2400" dirty="0">
                    <a:solidFill>
                      <a:srgbClr val="FF0000"/>
                    </a:solidFill>
                    <a:latin typeface="微软雅黑" panose="020B0503020204020204" pitchFamily="34" charset="-122"/>
                    <a:ea typeface="微软雅黑" panose="020B0503020204020204" pitchFamily="34" charset="-122"/>
                  </a:rPr>
                  <a:t>只能以事先规定好的顺序被读取一次的数据的一个序列</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。数据流</a:t>
                </a:r>
                <a:r>
                  <a:rPr lang="zh-CN" altLang="en-US" sz="2400" dirty="0">
                    <a:latin typeface="微软雅黑" panose="020B0503020204020204" pitchFamily="34" charset="-122"/>
                    <a:ea typeface="微软雅黑" panose="020B0503020204020204" pitchFamily="34" charset="-122"/>
                  </a:rPr>
                  <a:t>可采用如下的形式化描述：</a:t>
                </a: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考虑</a:t>
                </a:r>
                <a:r>
                  <a:rPr lang="zh-CN" altLang="en-US" sz="2400" dirty="0">
                    <a:latin typeface="微软雅黑" panose="020B0503020204020204" pitchFamily="34" charset="-122"/>
                    <a:ea typeface="微软雅黑" panose="020B0503020204020204" pitchFamily="34" charset="-122"/>
                  </a:rPr>
                  <a:t>一个向量</a:t>
                </a:r>
                <a14:m>
                  <m:oMath xmlns:m="http://schemas.openxmlformats.org/officeDocument/2006/math">
                    <m:r>
                      <a:rPr lang="zh-CN" altLang="en-US" sz="2400" b="1" i="1" dirty="0" smtClean="0">
                        <a:latin typeface="Cambria Math" panose="02040503050406030204" pitchFamily="18" charset="0"/>
                      </a:rPr>
                      <m:t>𝜶</m:t>
                    </m:r>
                  </m:oMath>
                </a14:m>
                <a:r>
                  <a:rPr lang="zh-CN" altLang="en-US" sz="2400" dirty="0">
                    <a:latin typeface="微软雅黑" panose="020B0503020204020204" pitchFamily="34" charset="-122"/>
                    <a:ea typeface="微软雅黑" panose="020B0503020204020204" pitchFamily="34" charset="-122"/>
                  </a:rPr>
                  <a:t>，其属性域为[1 ... n] (n为</a:t>
                </a:r>
                <a:r>
                  <a:rPr lang="zh-CN" altLang="en-US" sz="2400" dirty="0" smtClean="0">
                    <a:latin typeface="微软雅黑" panose="020B0503020204020204" pitchFamily="34" charset="-122"/>
                    <a:ea typeface="微软雅黑" panose="020B0503020204020204" pitchFamily="34" charset="-122"/>
                  </a:rPr>
                  <a:t>秩，即属性维数)</a:t>
                </a:r>
                <a:r>
                  <a:rPr lang="zh-CN" altLang="en-US" sz="2400" dirty="0">
                    <a:latin typeface="微软雅黑" panose="020B0503020204020204" pitchFamily="34" charset="-122"/>
                    <a:ea typeface="微软雅黑" panose="020B0503020204020204" pitchFamily="34" charset="-122"/>
                  </a:rPr>
                  <a:t>，则向量α在时间t的状态可表示为</a:t>
                </a:r>
              </a:p>
              <a:p>
                <a:r>
                  <a:rPr lang="zh-CN" altLang="en-US" sz="2400" i="1" dirty="0">
                    <a:latin typeface="微软雅黑" panose="020B0503020204020204" pitchFamily="34" charset="-122"/>
                    <a:ea typeface="微软雅黑" panose="020B0503020204020204" pitchFamily="34" charset="-122"/>
                  </a:rPr>
                  <a:t> </a:t>
                </a:r>
                <a:r>
                  <a:rPr lang="zh-CN" altLang="en-US" sz="2400" i="1" dirty="0" smtClean="0">
                    <a:latin typeface="微软雅黑" panose="020B0503020204020204" pitchFamily="34" charset="-122"/>
                    <a:ea typeface="微软雅黑" panose="020B0503020204020204" pitchFamily="34" charset="-122"/>
                  </a:rPr>
                  <a:t>      </a:t>
                </a:r>
                <a14:m>
                  <m:oMath xmlns:m="http://schemas.openxmlformats.org/officeDocument/2006/math">
                    <m:r>
                      <a:rPr lang="zh-CN" altLang="en-US" sz="2400" i="1" dirty="0" smtClean="0">
                        <a:latin typeface="Cambria Math" panose="02040503050406030204" pitchFamily="18" charset="0"/>
                      </a:rPr>
                      <m:t>𝛼</m:t>
                    </m:r>
                    <m:r>
                      <a:rPr lang="zh-CN" altLang="en-US" sz="2400" i="1" dirty="0">
                        <a:latin typeface="Cambria Math" panose="02040503050406030204" pitchFamily="18" charset="0"/>
                      </a:rPr>
                      <m:t>(</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&lt;</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1</m:t>
                        </m:r>
                      </m:sub>
                    </m:sSub>
                    <m:r>
                      <a:rPr lang="zh-CN" altLang="en-US" sz="2400" i="1" dirty="0">
                        <a:latin typeface="Cambria Math" panose="02040503050406030204" pitchFamily="18" charset="0"/>
                      </a:rPr>
                      <m:t>(</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𝑛</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)&gt;,  </m:t>
                    </m:r>
                    <m:r>
                      <a:rPr lang="zh-CN" altLang="en-US" sz="2400" i="1" dirty="0">
                        <a:latin typeface="Cambria Math" panose="02040503050406030204" pitchFamily="18" charset="0"/>
                      </a:rPr>
                      <m:t>𝑖</m:t>
                    </m:r>
                    <m:r>
                      <a:rPr lang="zh-CN" altLang="en-US" sz="2400" i="1" dirty="0">
                        <a:latin typeface="Cambria Math" panose="02040503050406030204" pitchFamily="18" charset="0"/>
                      </a:rPr>
                      <m:t> = 1, 2, …, </m:t>
                    </m:r>
                    <m:r>
                      <a:rPr lang="zh-CN" altLang="en-US" sz="2400" i="1" dirty="0">
                        <a:latin typeface="Cambria Math" panose="02040503050406030204" pitchFamily="18" charset="0"/>
                      </a:rPr>
                      <m:t>𝑛</m:t>
                    </m:r>
                  </m:oMath>
                </a14:m>
                <a:endParaRPr lang="zh-CN" altLang="en-US" sz="2400" i="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可设定在时刻</a:t>
                </a:r>
                <a14:m>
                  <m:oMath xmlns:m="http://schemas.openxmlformats.org/officeDocument/2006/math">
                    <m:r>
                      <a:rPr lang="zh-CN" altLang="en-US" sz="2400" i="1" dirty="0" smtClean="0">
                        <a:latin typeface="Cambria Math" panose="02040503050406030204" pitchFamily="18" charset="0"/>
                      </a:rPr>
                      <m:t>𝑠</m:t>
                    </m:r>
                  </m:oMath>
                </a14:m>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r>
                      <a:rPr lang="zh-CN" altLang="en-US" sz="2400" i="1" dirty="0" smtClean="0">
                        <a:latin typeface="Cambria Math" panose="02040503050406030204" pitchFamily="18" charset="0"/>
                      </a:rPr>
                      <m:t>𝛼</m:t>
                    </m:r>
                  </m:oMath>
                </a14:m>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0向量，即对于所有属性</a:t>
                </a:r>
                <a14:m>
                  <m:oMath xmlns:m="http://schemas.openxmlformats.org/officeDocument/2006/math">
                    <m:r>
                      <a:rPr lang="zh-CN" altLang="en-US" sz="2400" i="1" dirty="0" smtClean="0">
                        <a:latin typeface="Cambria Math" panose="02040503050406030204" pitchFamily="18" charset="0"/>
                      </a:rPr>
                      <m:t>𝑖</m:t>
                    </m:r>
                  </m:oMath>
                </a14:m>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𝛼</m:t>
                        </m:r>
                      </m:e>
                      <m:sub>
                        <m:r>
                          <a:rPr lang="en-US" altLang="zh-CN" sz="2400" b="0" i="1" dirty="0" smtClean="0">
                            <a:latin typeface="Cambria Math" panose="02040503050406030204" pitchFamily="18" charset="0"/>
                          </a:rPr>
                          <m:t>𝑖</m:t>
                        </m:r>
                      </m:sub>
                    </m:sSub>
                    <m:r>
                      <a:rPr lang="zh-CN" altLang="en-US" sz="2400" i="1" dirty="0" smtClean="0">
                        <a:latin typeface="Cambria Math" panose="02040503050406030204" pitchFamily="18" charset="0"/>
                      </a:rPr>
                      <m:t> </m:t>
                    </m:r>
                    <m:r>
                      <a:rPr lang="zh-CN" altLang="en-US" sz="2400" i="1" dirty="0">
                        <a:latin typeface="Cambria Math" panose="02040503050406030204" pitchFamily="18" charset="0"/>
                      </a:rPr>
                      <m:t>(</m:t>
                    </m:r>
                    <m:r>
                      <a:rPr lang="zh-CN" altLang="en-US" sz="2400" i="1" dirty="0">
                        <a:latin typeface="Cambria Math" panose="02040503050406030204" pitchFamily="18" charset="0"/>
                      </a:rPr>
                      <m:t>𝑠</m:t>
                    </m:r>
                    <m:r>
                      <a:rPr lang="zh-CN" altLang="en-US" sz="2400" i="1" dirty="0">
                        <a:latin typeface="Cambria Math" panose="02040503050406030204" pitchFamily="18" charset="0"/>
                      </a:rPr>
                      <m:t>) = 0</m:t>
                    </m:r>
                  </m:oMath>
                </a14:m>
                <a:r>
                  <a:rPr lang="zh-CN" altLang="en-US" sz="2400" dirty="0" smtClean="0">
                    <a:latin typeface="微软雅黑" panose="020B0503020204020204" pitchFamily="34" charset="-122"/>
                    <a:ea typeface="微软雅黑" panose="020B0503020204020204" pitchFamily="34" charset="-122"/>
                  </a:rPr>
                  <a:t>。这里</a:t>
                </a:r>
                <a14:m>
                  <m:oMath xmlns:m="http://schemas.openxmlformats.org/officeDocument/2006/math">
                    <m:r>
                      <a:rPr lang="en-US" altLang="zh-CN" sz="2400" i="1" dirty="0" smtClean="0">
                        <a:latin typeface="Cambria Math" panose="02040503050406030204" pitchFamily="18" charset="0"/>
                      </a:rPr>
                      <m:t>𝑠</m:t>
                    </m:r>
                  </m:oMath>
                </a14:m>
                <a:r>
                  <a:rPr lang="zh-CN" altLang="en-US" sz="2400" dirty="0" smtClean="0">
                    <a:latin typeface="微软雅黑" panose="020B0503020204020204" pitchFamily="34" charset="-122"/>
                    <a:ea typeface="微软雅黑" panose="020B0503020204020204" pitchFamily="34" charset="-122"/>
                  </a:rPr>
                  <a:t>表示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时刻，即起始时刻。</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向</a:t>
                </a:r>
                <a:r>
                  <a:rPr lang="zh-CN" altLang="en-US" sz="2400" dirty="0">
                    <a:latin typeface="微软雅黑" panose="020B0503020204020204" pitchFamily="34" charset="-122"/>
                    <a:ea typeface="微软雅黑" panose="020B0503020204020204" pitchFamily="34" charset="-122"/>
                  </a:rPr>
                  <a:t>量值的改变是基于时间变量的线性叠加，即时刻</a:t>
                </a:r>
                <a14:m>
                  <m:oMath xmlns:m="http://schemas.openxmlformats.org/officeDocument/2006/math">
                    <m:r>
                      <a:rPr lang="zh-CN" altLang="en-US" sz="2400" i="1" dirty="0" smtClean="0">
                        <a:latin typeface="Cambria Math" panose="02040503050406030204" pitchFamily="18" charset="0"/>
                      </a:rPr>
                      <m:t>𝑡</m:t>
                    </m:r>
                  </m:oMath>
                </a14:m>
                <a:r>
                  <a:rPr lang="zh-CN" altLang="en-US" sz="2400" dirty="0">
                    <a:latin typeface="微软雅黑" panose="020B0503020204020204" pitchFamily="34" charset="-122"/>
                    <a:ea typeface="微软雅黑" panose="020B0503020204020204" pitchFamily="34" charset="-122"/>
                  </a:rPr>
                  <a:t>各个分量的更新是</a:t>
                </a:r>
                <a:r>
                  <a:rPr lang="zh-CN" altLang="en-US" sz="2400" dirty="0" smtClean="0">
                    <a:latin typeface="微软雅黑" panose="020B0503020204020204" pitchFamily="34" charset="-122"/>
                    <a:ea typeface="微软雅黑" panose="020B0503020204020204" pitchFamily="34" charset="-122"/>
                  </a:rPr>
                  <a:t>基于</a:t>
                </a:r>
                <a14:m>
                  <m:oMath xmlns:m="http://schemas.openxmlformats.org/officeDocument/2006/math">
                    <m:r>
                      <a:rPr lang="zh-CN" altLang="en-US" sz="2400" i="1" dirty="0" smtClean="0">
                        <a:latin typeface="Cambria Math" panose="02040503050406030204" pitchFamily="18" charset="0"/>
                      </a:rPr>
                      <m:t>𝑡</m:t>
                    </m:r>
                    <m:r>
                      <a:rPr lang="zh-CN" altLang="en-US" sz="2400" i="1" dirty="0">
                        <a:latin typeface="Cambria Math" panose="02040503050406030204" pitchFamily="18" charset="0"/>
                      </a:rPr>
                      <m:t>−</m:t>
                    </m:r>
                    <m:r>
                      <a:rPr lang="zh-CN" altLang="en-US" sz="2400" i="1" dirty="0" smtClean="0">
                        <a:latin typeface="Cambria Math" panose="02040503050406030204" pitchFamily="18" charset="0"/>
                      </a:rPr>
                      <m:t>1</m:t>
                    </m:r>
                  </m:oMath>
                </a14:m>
                <a:r>
                  <a:rPr lang="zh-CN" altLang="en-US" sz="2400" dirty="0" smtClean="0">
                    <a:latin typeface="微软雅黑" panose="020B0503020204020204" pitchFamily="34" charset="-122"/>
                    <a:ea typeface="微软雅黑" panose="020B0503020204020204" pitchFamily="34" charset="-122"/>
                  </a:rPr>
                  <a:t>时刻</a:t>
                </a:r>
                <a:r>
                  <a:rPr lang="zh-CN" altLang="en-US" sz="2400" dirty="0">
                    <a:latin typeface="微软雅黑" panose="020B0503020204020204" pitchFamily="34" charset="-122"/>
                    <a:ea typeface="微软雅黑" panose="020B0503020204020204" pitchFamily="34" charset="-122"/>
                  </a:rPr>
                  <a:t>以二元组流的形式出现的。即</a:t>
                </a:r>
                <a14:m>
                  <m:oMath xmlns:m="http://schemas.openxmlformats.org/officeDocument/2006/math">
                    <m:r>
                      <a:rPr lang="zh-CN" altLang="en-US" sz="2400" i="1" dirty="0" smtClean="0">
                        <a:latin typeface="Cambria Math" panose="02040503050406030204" pitchFamily="18" charset="0"/>
                      </a:rPr>
                      <m:t>𝑡</m:t>
                    </m:r>
                  </m:oMath>
                </a14:m>
                <a:r>
                  <a:rPr lang="zh-CN" altLang="en-US" sz="2400" dirty="0">
                    <a:latin typeface="微软雅黑" panose="020B0503020204020204" pitchFamily="34" charset="-122"/>
                    <a:ea typeface="微软雅黑" panose="020B0503020204020204" pitchFamily="34" charset="-122"/>
                  </a:rPr>
                  <a:t>时刻第</a:t>
                </a:r>
                <a14:m>
                  <m:oMath xmlns:m="http://schemas.openxmlformats.org/officeDocument/2006/math">
                    <m:r>
                      <a:rPr lang="zh-CN" altLang="en-US" sz="2400" i="1" dirty="0" smtClean="0">
                        <a:latin typeface="Cambria Math" panose="02040503050406030204" pitchFamily="18" charset="0"/>
                      </a:rPr>
                      <m:t>𝑖</m:t>
                    </m:r>
                  </m:oMath>
                </a14:m>
                <a:r>
                  <a:rPr lang="zh-CN" altLang="en-US" sz="2400" dirty="0">
                    <a:latin typeface="微软雅黑" panose="020B0503020204020204" pitchFamily="34" charset="-122"/>
                    <a:ea typeface="微软雅黑" panose="020B0503020204020204" pitchFamily="34" charset="-122"/>
                  </a:rPr>
                  <a:t>个更新为</a:t>
                </a:r>
                <a14:m>
                  <m:oMath xmlns:m="http://schemas.openxmlformats.org/officeDocument/2006/math">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𝑖</m:t>
                    </m:r>
                    <m:r>
                      <a:rPr lang="zh-CN" altLang="en-US"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𝑐</m:t>
                        </m:r>
                      </m:e>
                      <m:sub>
                        <m:r>
                          <a:rPr lang="zh-CN" altLang="en-US" sz="2400" i="1" dirty="0" smtClean="0">
                            <a:latin typeface="Cambria Math" panose="02040503050406030204" pitchFamily="18" charset="0"/>
                          </a:rPr>
                          <m:t>𝑡</m:t>
                        </m:r>
                      </m:sub>
                    </m:sSub>
                    <m:r>
                      <a:rPr lang="zh-CN" altLang="en-US" sz="2400" i="1" dirty="0" smtClean="0">
                        <a:latin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rPr>
                  <a:t>，意味着			</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−1)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𝑐</m:t>
                        </m:r>
                      </m:e>
                      <m:sub>
                        <m:r>
                          <a:rPr lang="zh-CN" altLang="en-US" sz="2400" i="1" dirty="0">
                            <a:latin typeface="Cambria Math" panose="02040503050406030204" pitchFamily="18" charset="0"/>
                          </a:rPr>
                          <m:t>𝑡</m:t>
                        </m:r>
                      </m:sub>
                    </m:sSub>
                  </m:oMath>
                </a14:m>
                <a:endParaRPr lang="zh-CN" altLang="en-US" sz="2400" i="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针对</a:t>
                </a:r>
                <a:r>
                  <a:rPr lang="zh-CN" altLang="en-US" sz="2400" dirty="0">
                    <a:latin typeface="微软雅黑" panose="020B0503020204020204" pitchFamily="34" charset="-122"/>
                    <a:ea typeface="微软雅黑" panose="020B0503020204020204" pitchFamily="34" charset="-122"/>
                  </a:rPr>
                  <a:t>上述流</a:t>
                </a:r>
                <a:r>
                  <a:rPr lang="zh-CN" altLang="en-US" sz="2400" dirty="0" smtClean="0">
                    <a:latin typeface="微软雅黑" panose="020B0503020204020204" pitchFamily="34" charset="-122"/>
                    <a:ea typeface="微软雅黑" panose="020B0503020204020204" pitchFamily="34" charset="-122"/>
                  </a:rPr>
                  <a:t>数据的</a:t>
                </a:r>
                <a:r>
                  <a:rPr lang="zh-CN" altLang="en-US" sz="2400" dirty="0">
                    <a:latin typeface="微软雅黑" panose="020B0503020204020204" pitchFamily="34" charset="-122"/>
                    <a:ea typeface="微软雅黑" panose="020B0503020204020204" pitchFamily="34" charset="-122"/>
                  </a:rPr>
                  <a:t>计算模式</a:t>
                </a:r>
                <a:r>
                  <a:rPr lang="zh-CN" altLang="en-US" sz="2400" dirty="0" smtClean="0">
                    <a:latin typeface="微软雅黑" panose="020B0503020204020204" pitchFamily="34" charset="-122"/>
                    <a:ea typeface="微软雅黑" panose="020B0503020204020204" pitchFamily="34" charset="-122"/>
                  </a:rPr>
                  <a:t>称为 </a:t>
                </a:r>
                <a:r>
                  <a:rPr lang="zh-CN" altLang="en-US" sz="2400" b="1" dirty="0" smtClean="0">
                    <a:solidFill>
                      <a:srgbClr val="0823A8"/>
                    </a:solidFill>
                    <a:latin typeface="微软雅黑" panose="020B0503020204020204" pitchFamily="34" charset="-122"/>
                    <a:ea typeface="微软雅黑" panose="020B0503020204020204" pitchFamily="34" charset="-122"/>
                  </a:rPr>
                  <a:t>流计算。</a:t>
                </a:r>
                <a:endParaRPr lang="zh-CN" altLang="en-US" sz="2400" b="1" dirty="0">
                  <a:solidFill>
                    <a:srgbClr val="0823A8"/>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8600" y="1263107"/>
                <a:ext cx="8610600" cy="4893647"/>
              </a:xfrm>
              <a:prstGeom prst="rect">
                <a:avLst/>
              </a:prstGeom>
              <a:blipFill>
                <a:blip r:embed="rId4"/>
                <a:stretch>
                  <a:fillRect l="-1133" t="-996" r="-4603" b="-1868"/>
                </a:stretch>
              </a:blipFill>
            </p:spPr>
            <p:txBody>
              <a:bodyPr/>
              <a:lstStyle/>
              <a:p>
                <a:r>
                  <a:rPr lang="en-US">
                    <a:noFill/>
                  </a:rPr>
                  <a:t> </a:t>
                </a:r>
              </a:p>
            </p:txBody>
          </p:sp>
        </mc:Fallback>
      </mc:AlternateContent>
    </p:spTree>
    <p:extLst>
      <p:ext uri="{BB962C8B-B14F-4D97-AF65-F5344CB8AC3E}">
        <p14:creationId xmlns:p14="http://schemas.microsoft.com/office/powerpoint/2010/main" val="130281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smtClean="0"/>
          </a:p>
        </p:txBody>
      </p:sp>
      <p:sp>
        <p:nvSpPr>
          <p:cNvPr id="2056" name="TextBox 12"/>
          <p:cNvSpPr txBox="1">
            <a:spLocks noChangeArrowheads="1"/>
          </p:cNvSpPr>
          <p:nvPr/>
        </p:nvSpPr>
        <p:spPr bwMode="auto">
          <a:xfrm>
            <a:off x="838200" y="1143000"/>
            <a:ext cx="7260566" cy="584775"/>
          </a:xfrm>
          <a:prstGeom prst="rect">
            <a:avLst/>
          </a:prstGeom>
          <a:noFill/>
          <a:ln w="9525">
            <a:noFill/>
            <a:miter lim="800000"/>
          </a:ln>
        </p:spPr>
        <p:txBody>
          <a:bodyPr wrap="square">
            <a:spAutoFit/>
          </a:bodyPr>
          <a:lstStyle/>
          <a:p>
            <a:r>
              <a:rPr lang="en-US" altLang="zh-CN" sz="3200" b="1" dirty="0" err="1" smtClean="0">
                <a:solidFill>
                  <a:srgbClr val="0823A8"/>
                </a:solidFill>
                <a:latin typeface="Calibri" panose="020F0502020204030204" pitchFamily="34" charset="0"/>
              </a:rPr>
              <a:t>MapReduce</a:t>
            </a:r>
            <a:r>
              <a:rPr lang="zh-CN" altLang="en-US" sz="3200" b="1" dirty="0" smtClean="0">
                <a:solidFill>
                  <a:srgbClr val="0823A8"/>
                </a:solidFill>
                <a:latin typeface="Calibri" panose="020F0502020204030204" pitchFamily="34" charset="0"/>
              </a:rPr>
              <a:t>模型 </a:t>
            </a:r>
            <a:r>
              <a:rPr lang="en-US" altLang="zh-CN" sz="3200" b="1" dirty="0" smtClean="0">
                <a:solidFill>
                  <a:srgbClr val="0823A8"/>
                </a:solidFill>
                <a:latin typeface="Calibri" panose="020F0502020204030204" pitchFamily="34" charset="0"/>
              </a:rPr>
              <a:t>vs. </a:t>
            </a:r>
            <a:r>
              <a:rPr lang="zh-CN" altLang="en-US" sz="3200" b="1" dirty="0" smtClean="0">
                <a:solidFill>
                  <a:srgbClr val="0823A8"/>
                </a:solidFill>
                <a:latin typeface="Calibri" panose="020F0502020204030204" pitchFamily="34" charset="0"/>
              </a:rPr>
              <a:t>流计算模型</a:t>
            </a:r>
          </a:p>
        </p:txBody>
      </p:sp>
      <p:sp>
        <p:nvSpPr>
          <p:cNvPr id="7" name="文本框 6"/>
          <p:cNvSpPr txBox="1"/>
          <p:nvPr/>
        </p:nvSpPr>
        <p:spPr>
          <a:xfrm>
            <a:off x="762024" y="1795780"/>
            <a:ext cx="7924800" cy="2677656"/>
          </a:xfrm>
          <a:prstGeom prst="rect">
            <a:avLst/>
          </a:prstGeom>
          <a:noFill/>
        </p:spPr>
        <p:txBody>
          <a:bodyPr wrap="square" rtlCol="0">
            <a:spAutoFit/>
          </a:bodyPr>
          <a:lstStyle/>
          <a:p>
            <a:r>
              <a:rPr lang="zh-CN" altLang="en-US" sz="2400" dirty="0" smtClean="0"/>
              <a:t>        </a:t>
            </a:r>
            <a:r>
              <a:rPr lang="en-US" altLang="zh-CN" sz="2400" dirty="0" err="1" smtClean="0"/>
              <a:t>MapReduce</a:t>
            </a:r>
            <a:r>
              <a:rPr lang="zh-CN" altLang="en-US" sz="2400" dirty="0" smtClean="0"/>
              <a:t>批处理</a:t>
            </a:r>
            <a:r>
              <a:rPr lang="zh-CN" altLang="en-US" sz="2400" dirty="0"/>
              <a:t>（</a:t>
            </a:r>
            <a:r>
              <a:rPr lang="en-US" altLang="zh-CN" sz="2400" dirty="0"/>
              <a:t>batch processing</a:t>
            </a:r>
            <a:r>
              <a:rPr lang="zh-CN" altLang="en-US" sz="2400" dirty="0" smtClean="0"/>
              <a:t>）模型是</a:t>
            </a:r>
            <a:r>
              <a:rPr lang="zh-CN" altLang="en-US" sz="2400" dirty="0">
                <a:solidFill>
                  <a:srgbClr val="FF0000"/>
                </a:solidFill>
              </a:rPr>
              <a:t>先将数据存储</a:t>
            </a:r>
            <a:r>
              <a:rPr lang="zh-CN" altLang="en-US" sz="2400" dirty="0"/>
              <a:t>于文件系统或数据库，然后对存储系统中的静态数据进行处理计算，这一步骤并不是实时在线的，因此又被称为离线批处理模式</a:t>
            </a:r>
            <a:r>
              <a:rPr lang="zh-CN" altLang="en-US" sz="2400" dirty="0" smtClean="0"/>
              <a:t>。</a:t>
            </a:r>
            <a:endParaRPr lang="en-US" altLang="zh-CN" sz="2400" dirty="0" smtClean="0"/>
          </a:p>
          <a:p>
            <a:r>
              <a:rPr lang="en-US" altLang="zh-CN" sz="2400" dirty="0" smtClean="0"/>
              <a:t>        </a:t>
            </a:r>
            <a:r>
              <a:rPr lang="zh-CN" altLang="en-US" sz="2400" dirty="0" smtClean="0"/>
              <a:t>流计算</a:t>
            </a:r>
            <a:r>
              <a:rPr lang="en-US" altLang="zh-CN" sz="2400" dirty="0" smtClean="0"/>
              <a:t>(stream computing)</a:t>
            </a:r>
            <a:r>
              <a:rPr lang="zh-CN" altLang="en-US" sz="2400" dirty="0" smtClean="0"/>
              <a:t>则</a:t>
            </a:r>
            <a:r>
              <a:rPr lang="zh-CN" altLang="en-US" sz="2400" dirty="0"/>
              <a:t>是在</a:t>
            </a:r>
            <a:r>
              <a:rPr lang="zh-CN" altLang="en-US" sz="2400" dirty="0">
                <a:solidFill>
                  <a:srgbClr val="FF0000"/>
                </a:solidFill>
              </a:rPr>
              <a:t>数据到达同时即进行计算</a:t>
            </a:r>
            <a:r>
              <a:rPr lang="zh-CN" altLang="en-US" sz="2400" dirty="0"/>
              <a:t>处理，计算结果也实时输出，原始输入数据可能保留，也可能</a:t>
            </a:r>
            <a:r>
              <a:rPr lang="zh-CN" altLang="en-US" sz="2400" dirty="0" smtClean="0">
                <a:solidFill>
                  <a:srgbClr val="FF0000"/>
                </a:solidFill>
              </a:rPr>
              <a:t>丢弃</a:t>
            </a:r>
            <a:r>
              <a:rPr lang="zh-CN" altLang="en-US" sz="2400" dirty="0" smtClean="0"/>
              <a:t>。</a:t>
            </a:r>
            <a:endParaRPr lang="zh-CN" altLang="en-US" sz="2400" dirty="0"/>
          </a:p>
        </p:txBody>
      </p:sp>
      <p:pic>
        <p:nvPicPr>
          <p:cNvPr id="3" name="图片 2"/>
          <p:cNvPicPr>
            <a:picLocks noChangeAspect="1"/>
          </p:cNvPicPr>
          <p:nvPr/>
        </p:nvPicPr>
        <p:blipFill>
          <a:blip r:embed="rId4" cstate="print"/>
          <a:stretch>
            <a:fillRect/>
          </a:stretch>
        </p:blipFill>
        <p:spPr>
          <a:xfrm>
            <a:off x="1981200" y="4343400"/>
            <a:ext cx="5013435" cy="2273438"/>
          </a:xfrm>
          <a:prstGeom prst="rect">
            <a:avLst/>
          </a:prstGeom>
        </p:spPr>
      </p:pic>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en-US" altLang="zh-CN" sz="3200" b="1" dirty="0" smtClean="0">
                <a:solidFill>
                  <a:srgbClr val="0823A8"/>
                </a:solidFill>
                <a:latin typeface="Calibri" panose="020F0502020204030204" pitchFamily="34" charset="0"/>
              </a:rPr>
              <a:t>16.1 </a:t>
            </a:r>
            <a:r>
              <a:rPr lang="zh-CN" altLang="en-US" sz="3200" b="1" dirty="0" smtClean="0">
                <a:solidFill>
                  <a:srgbClr val="0823A8"/>
                </a:solidFill>
                <a:latin typeface="Calibri" panose="020F0502020204030204" pitchFamily="34" charset="0"/>
              </a:rPr>
              <a:t>流计算模型</a:t>
            </a:r>
            <a:endParaRPr lang="zh-CN" altLang="en-US" sz="3200" b="1" dirty="0">
              <a:solidFill>
                <a:srgbClr val="0823A8"/>
              </a:solidFill>
              <a:latin typeface="Calibri" panose="020F0502020204030204" pitchFamily="34" charset="0"/>
            </a:endParaRPr>
          </a:p>
        </p:txBody>
      </p:sp>
    </p:spTree>
    <p:extLst>
      <p:ext uri="{BB962C8B-B14F-4D97-AF65-F5344CB8AC3E}">
        <p14:creationId xmlns:p14="http://schemas.microsoft.com/office/powerpoint/2010/main" val="172968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smtClean="0"/>
          </a:p>
        </p:txBody>
      </p:sp>
      <p:sp>
        <p:nvSpPr>
          <p:cNvPr id="7" name="文本框 6"/>
          <p:cNvSpPr txBox="1"/>
          <p:nvPr/>
        </p:nvSpPr>
        <p:spPr>
          <a:xfrm>
            <a:off x="789160" y="1295400"/>
            <a:ext cx="7924800" cy="1938992"/>
          </a:xfrm>
          <a:prstGeom prst="rect">
            <a:avLst/>
          </a:prstGeom>
          <a:noFill/>
        </p:spPr>
        <p:txBody>
          <a:bodyPr wrap="square" rtlCol="0">
            <a:spAutoFit/>
          </a:bodyPr>
          <a:lstStyle/>
          <a:p>
            <a:r>
              <a:rPr lang="zh-CN" altLang="en-US" sz="2400" dirty="0" smtClean="0"/>
              <a:t>         分布式</a:t>
            </a:r>
            <a:r>
              <a:rPr lang="zh-CN" altLang="en-US" sz="2400" dirty="0"/>
              <a:t>系统中常用</a:t>
            </a:r>
            <a:r>
              <a:rPr lang="zh-CN" altLang="en-US" sz="2400" dirty="0">
                <a:solidFill>
                  <a:srgbClr val="FF0000"/>
                </a:solidFill>
              </a:rPr>
              <a:t>有向非循环图（</a:t>
            </a:r>
            <a:r>
              <a:rPr lang="en-US" altLang="zh-CN" sz="2400" dirty="0">
                <a:solidFill>
                  <a:srgbClr val="FF0000"/>
                </a:solidFill>
              </a:rPr>
              <a:t>DAG, Directed Acyclic Graph</a:t>
            </a:r>
            <a:r>
              <a:rPr lang="zh-CN" altLang="en-US" sz="2400" dirty="0">
                <a:solidFill>
                  <a:srgbClr val="FF0000"/>
                </a:solidFill>
              </a:rPr>
              <a:t>）</a:t>
            </a:r>
            <a:r>
              <a:rPr lang="zh-CN" altLang="en-US" sz="2400" dirty="0"/>
              <a:t>来表征计算流程或计算模型。</a:t>
            </a:r>
            <a:r>
              <a:rPr lang="zh-CN" altLang="en-US" sz="2400" dirty="0" smtClean="0"/>
              <a:t>如下图就</a:t>
            </a:r>
            <a:r>
              <a:rPr lang="zh-CN" altLang="en-US" sz="2400" dirty="0"/>
              <a:t>表示了分布式系统中的链式任务组合，图中的不同颜色节点表示不同阶段的计算任务（或计算对象），而单向箭头则表示了计算步骤的顺序和前后依赖关系。</a:t>
            </a:r>
          </a:p>
        </p:txBody>
      </p:sp>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en-US" altLang="zh-CN" sz="3200" b="1" dirty="0" smtClean="0">
                <a:solidFill>
                  <a:srgbClr val="0823A8"/>
                </a:solidFill>
                <a:latin typeface="Calibri" panose="020F0502020204030204" pitchFamily="34" charset="0"/>
              </a:rPr>
              <a:t>16.1.1 </a:t>
            </a:r>
            <a:r>
              <a:rPr lang="zh-CN" altLang="en-US" sz="3200" b="1" dirty="0" smtClean="0">
                <a:solidFill>
                  <a:srgbClr val="0823A8"/>
                </a:solidFill>
                <a:latin typeface="Calibri" panose="020F0502020204030204" pitchFamily="34" charset="0"/>
              </a:rPr>
              <a:t>流计算系统模型</a:t>
            </a:r>
            <a:endParaRPr lang="zh-CN" altLang="en-US" sz="3200" b="1" dirty="0">
              <a:solidFill>
                <a:srgbClr val="0823A8"/>
              </a:solidFill>
              <a:latin typeface="Calibri" panose="020F0502020204030204" pitchFamily="34" charset="0"/>
            </a:endParaRP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2057400" y="3284297"/>
            <a:ext cx="5041395" cy="3405823"/>
          </a:xfrm>
          <a:prstGeom prst="rect">
            <a:avLst/>
          </a:prstGeom>
        </p:spPr>
      </p:pic>
    </p:spTree>
    <p:extLst>
      <p:ext uri="{BB962C8B-B14F-4D97-AF65-F5344CB8AC3E}">
        <p14:creationId xmlns:p14="http://schemas.microsoft.com/office/powerpoint/2010/main" val="1548648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smtClean="0"/>
          </a:p>
        </p:txBody>
      </p:sp>
      <p:sp>
        <p:nvSpPr>
          <p:cNvPr id="7" name="文本框 6"/>
          <p:cNvSpPr txBox="1"/>
          <p:nvPr/>
        </p:nvSpPr>
        <p:spPr>
          <a:xfrm>
            <a:off x="838200" y="1360495"/>
            <a:ext cx="7696200" cy="3139321"/>
          </a:xfrm>
          <a:prstGeom prst="rect">
            <a:avLst/>
          </a:prstGeom>
          <a:noFill/>
        </p:spPr>
        <p:txBody>
          <a:bodyPr wrap="square" rtlCol="0">
            <a:spAutoFit/>
          </a:bodyPr>
          <a:lstStyle/>
          <a:p>
            <a:pPr>
              <a:buFont typeface="Wingdings" pitchFamily="2" charset="2"/>
              <a:buChar char="p"/>
            </a:pPr>
            <a:r>
              <a:rPr lang="en-US" altLang="zh-CN" sz="2400" dirty="0" smtClean="0"/>
              <a:t> Native </a:t>
            </a:r>
            <a:r>
              <a:rPr lang="en-US" altLang="zh-CN" sz="2400" dirty="0"/>
              <a:t>Stream Processing </a:t>
            </a:r>
            <a:r>
              <a:rPr lang="en-US" altLang="zh-CN" sz="2400" dirty="0" smtClean="0"/>
              <a:t>System</a:t>
            </a:r>
          </a:p>
          <a:p>
            <a:pPr>
              <a:spcBef>
                <a:spcPts val="1200"/>
              </a:spcBef>
            </a:pPr>
            <a:r>
              <a:rPr lang="zh-CN" altLang="en-US" sz="2400" dirty="0" smtClean="0"/>
              <a:t>    基于数据读入</a:t>
            </a:r>
            <a:r>
              <a:rPr lang="zh-CN" altLang="en-US" sz="2400" dirty="0"/>
              <a:t>顺序</a:t>
            </a:r>
            <a:r>
              <a:rPr lang="zh-CN" altLang="en-US" sz="2400" dirty="0">
                <a:solidFill>
                  <a:srgbClr val="FF0000"/>
                </a:solidFill>
              </a:rPr>
              <a:t>逐条进行处理</a:t>
            </a:r>
            <a:r>
              <a:rPr lang="zh-CN" altLang="en-US" sz="2400" dirty="0"/>
              <a:t>，每一条数据到达即可得到即时处理（假设系统没有过载</a:t>
            </a:r>
            <a:r>
              <a:rPr lang="zh-CN" altLang="en-US" sz="2400" dirty="0" smtClean="0"/>
              <a:t>），简便易行，系统响应</a:t>
            </a:r>
            <a:r>
              <a:rPr lang="zh-CN" altLang="en-US" sz="2400" dirty="0"/>
              <a:t>性好</a:t>
            </a:r>
            <a:r>
              <a:rPr lang="zh-CN" altLang="en-US" sz="2400" dirty="0" smtClean="0"/>
              <a:t>。但系统吞吐率（</a:t>
            </a:r>
            <a:r>
              <a:rPr lang="en-US" altLang="zh-CN" sz="2400" dirty="0" smtClean="0"/>
              <a:t>throughput</a:t>
            </a:r>
            <a:r>
              <a:rPr lang="zh-CN" altLang="en-US" sz="2400" dirty="0" smtClean="0"/>
              <a:t>）低，容错成本高和容易负载不均衡。</a:t>
            </a:r>
            <a:endParaRPr lang="en-US" altLang="zh-CN" sz="2400" dirty="0" smtClean="0"/>
          </a:p>
          <a:p>
            <a:pPr>
              <a:spcBef>
                <a:spcPts val="1200"/>
              </a:spcBef>
            </a:pPr>
            <a:endParaRPr lang="en-US" altLang="zh-CN" sz="2400" dirty="0" smtClean="0"/>
          </a:p>
          <a:p>
            <a:pPr>
              <a:spcBef>
                <a:spcPts val="1200"/>
              </a:spcBef>
            </a:pPr>
            <a:endParaRPr lang="zh-CN" altLang="en-US" sz="2400" dirty="0"/>
          </a:p>
        </p:txBody>
      </p:sp>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流计算模式</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458" y="3510915"/>
            <a:ext cx="6737684" cy="3200400"/>
          </a:xfrm>
          <a:prstGeom prst="rect">
            <a:avLst/>
          </a:prstGeom>
        </p:spPr>
      </p:pic>
    </p:spTree>
    <p:extLst>
      <p:ext uri="{BB962C8B-B14F-4D97-AF65-F5344CB8AC3E}">
        <p14:creationId xmlns:p14="http://schemas.microsoft.com/office/powerpoint/2010/main" val="365967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smtClean="0"/>
          </a:p>
        </p:txBody>
      </p:sp>
      <p:sp>
        <p:nvSpPr>
          <p:cNvPr id="7" name="文本框 6"/>
          <p:cNvSpPr txBox="1"/>
          <p:nvPr/>
        </p:nvSpPr>
        <p:spPr>
          <a:xfrm>
            <a:off x="838200" y="1360495"/>
            <a:ext cx="7696200" cy="1877437"/>
          </a:xfrm>
          <a:prstGeom prst="rect">
            <a:avLst/>
          </a:prstGeom>
          <a:noFill/>
        </p:spPr>
        <p:txBody>
          <a:bodyPr wrap="square" rtlCol="0">
            <a:spAutoFit/>
          </a:bodyPr>
          <a:lstStyle/>
          <a:p>
            <a:pPr>
              <a:buFont typeface="Wingdings" pitchFamily="2" charset="2"/>
              <a:buChar char="p"/>
            </a:pPr>
            <a:r>
              <a:rPr lang="en-US" altLang="zh-CN" sz="2400" dirty="0" smtClean="0"/>
              <a:t> </a:t>
            </a:r>
            <a:r>
              <a:rPr lang="en-US" altLang="zh-CN" sz="2400" dirty="0"/>
              <a:t>Micro-batch Stream Processing System</a:t>
            </a:r>
          </a:p>
          <a:p>
            <a:pPr>
              <a:spcBef>
                <a:spcPts val="1200"/>
              </a:spcBef>
            </a:pPr>
            <a:r>
              <a:rPr lang="en-US" altLang="zh-CN" sz="2400" dirty="0"/>
              <a:t>    </a:t>
            </a:r>
            <a:r>
              <a:rPr lang="zh-CN" altLang="en-US" sz="2400" dirty="0"/>
              <a:t>将数据流先作预处理，</a:t>
            </a:r>
            <a:r>
              <a:rPr lang="zh-CN" altLang="en-US" sz="2400" dirty="0">
                <a:solidFill>
                  <a:srgbClr val="FF0000"/>
                </a:solidFill>
              </a:rPr>
              <a:t>打包成含多条数据</a:t>
            </a:r>
            <a:r>
              <a:rPr lang="zh-CN" altLang="en-US" sz="2400" dirty="0"/>
              <a:t>的</a:t>
            </a:r>
            <a:r>
              <a:rPr lang="en-US" altLang="zh-CN" sz="2400" dirty="0"/>
              <a:t>batch</a:t>
            </a:r>
            <a:r>
              <a:rPr lang="zh-CN" altLang="en-US" sz="2400" dirty="0"/>
              <a:t>（批次）再传送给系统处理，系统吞吐率高，但延迟时间长。</a:t>
            </a:r>
          </a:p>
          <a:p>
            <a:pPr>
              <a:spcBef>
                <a:spcPts val="1200"/>
              </a:spcBef>
            </a:pPr>
            <a:endParaRPr lang="zh-CN" altLang="en-US" sz="2400" dirty="0"/>
          </a:p>
        </p:txBody>
      </p:sp>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流计算模式</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89" y="2971800"/>
            <a:ext cx="7915422" cy="2981475"/>
          </a:xfrm>
          <a:prstGeom prst="rect">
            <a:avLst/>
          </a:prstGeom>
        </p:spPr>
      </p:pic>
    </p:spTree>
    <p:extLst>
      <p:ext uri="{BB962C8B-B14F-4D97-AF65-F5344CB8AC3E}">
        <p14:creationId xmlns:p14="http://schemas.microsoft.com/office/powerpoint/2010/main" val="3419761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smtClean="0"/>
          </a:p>
        </p:txBody>
      </p:sp>
      <p:sp>
        <p:nvSpPr>
          <p:cNvPr id="2055"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
        <p:nvSpPr>
          <p:cNvPr id="7" name="文本框 6"/>
          <p:cNvSpPr txBox="1"/>
          <p:nvPr/>
        </p:nvSpPr>
        <p:spPr>
          <a:xfrm>
            <a:off x="838200" y="1051273"/>
            <a:ext cx="7543800" cy="2893100"/>
          </a:xfrm>
          <a:prstGeom prst="rect">
            <a:avLst/>
          </a:prstGeom>
          <a:noFill/>
        </p:spPr>
        <p:txBody>
          <a:bodyPr wrap="square" rtlCol="0">
            <a:spAutoFit/>
          </a:bodyPr>
          <a:lstStyle/>
          <a:p>
            <a:r>
              <a:rPr lang="zh-CN" altLang="en-US" sz="2800" b="1" dirty="0" smtClean="0"/>
              <a:t>系统</a:t>
            </a:r>
            <a:r>
              <a:rPr lang="zh-CN" altLang="en-US" sz="2800" b="1" dirty="0"/>
              <a:t>吞吐率（</a:t>
            </a:r>
            <a:r>
              <a:rPr lang="en-US" altLang="zh-CN" sz="2800" b="1" dirty="0"/>
              <a:t>system throughput</a:t>
            </a:r>
            <a:r>
              <a:rPr lang="zh-CN" altLang="en-US" sz="2800" b="1" dirty="0" smtClean="0"/>
              <a:t>）</a:t>
            </a:r>
            <a:r>
              <a:rPr lang="zh-CN" altLang="en-US" sz="2400" dirty="0" smtClean="0"/>
              <a:t>：指</a:t>
            </a:r>
            <a:r>
              <a:rPr lang="zh-CN" altLang="en-US" sz="2400" dirty="0"/>
              <a:t>单位时间内</a:t>
            </a:r>
            <a:r>
              <a:rPr lang="zh-CN" altLang="en-US" sz="2400" dirty="0">
                <a:solidFill>
                  <a:srgbClr val="FF0000"/>
                </a:solidFill>
              </a:rPr>
              <a:t>系统处理的数据量</a:t>
            </a:r>
            <a:r>
              <a:rPr lang="zh-CN" altLang="en-US" sz="2400" dirty="0"/>
              <a:t>或完成的任务数</a:t>
            </a:r>
            <a:r>
              <a:rPr lang="zh-CN" altLang="en-US" sz="2400" dirty="0" smtClean="0"/>
              <a:t>。</a:t>
            </a:r>
            <a:endParaRPr lang="en-US" altLang="zh-CN" sz="2400" dirty="0" smtClean="0"/>
          </a:p>
          <a:p>
            <a:pPr>
              <a:spcBef>
                <a:spcPts val="1200"/>
              </a:spcBef>
            </a:pPr>
            <a:r>
              <a:rPr lang="zh-CN" altLang="en-US" sz="2400" dirty="0" smtClean="0"/>
              <a:t>       对于</a:t>
            </a:r>
            <a:r>
              <a:rPr lang="en-US" altLang="zh-CN" sz="2400" dirty="0" smtClean="0"/>
              <a:t>Client/Server</a:t>
            </a:r>
            <a:r>
              <a:rPr lang="zh-CN" altLang="en-US" sz="2400" dirty="0"/>
              <a:t>系统而言，</a:t>
            </a:r>
            <a:r>
              <a:rPr lang="zh-CN" altLang="en-US" sz="2400" dirty="0">
                <a:solidFill>
                  <a:srgbClr val="FF0000"/>
                </a:solidFill>
              </a:rPr>
              <a:t>服务器端的吞吐率</a:t>
            </a:r>
            <a:r>
              <a:rPr lang="zh-CN" altLang="en-US" sz="2400" dirty="0"/>
              <a:t>是指服务器在单位时间内对所有的客户端完成的任务</a:t>
            </a:r>
            <a:r>
              <a:rPr lang="zh-CN" altLang="en-US" sz="2400" dirty="0" smtClean="0"/>
              <a:t>数；</a:t>
            </a:r>
            <a:r>
              <a:rPr lang="zh-CN" altLang="en-US" sz="2400" dirty="0">
                <a:solidFill>
                  <a:srgbClr val="FF0000"/>
                </a:solidFill>
              </a:rPr>
              <a:t>客户端的吞吐率</a:t>
            </a:r>
            <a:r>
              <a:rPr lang="zh-CN" altLang="en-US" sz="2400" dirty="0"/>
              <a:t>则是指对单个客户而言服务器在单位时间内完成的该客户提交的任务</a:t>
            </a:r>
            <a:r>
              <a:rPr lang="zh-CN" altLang="en-US" sz="2400" dirty="0" smtClean="0"/>
              <a:t>数目。</a:t>
            </a:r>
            <a:r>
              <a:rPr lang="zh-CN" altLang="en-US" sz="2400" dirty="0"/>
              <a:t>在讨论系统吞吐率时，我们</a:t>
            </a:r>
            <a:r>
              <a:rPr lang="zh-CN" altLang="en-US" sz="2400" dirty="0">
                <a:solidFill>
                  <a:srgbClr val="FF0000"/>
                </a:solidFill>
              </a:rPr>
              <a:t>一般是指的服务器端的吞吐率</a:t>
            </a:r>
            <a:r>
              <a:rPr lang="zh-CN" altLang="en-US" sz="2400" dirty="0"/>
              <a:t>。</a:t>
            </a:r>
          </a:p>
        </p:txBody>
      </p:sp>
      <p:sp>
        <p:nvSpPr>
          <p:cNvPr id="2" name="Rectangle 1"/>
          <p:cNvSpPr>
            <a:spLocks noChangeArrowheads="1"/>
          </p:cNvSpPr>
          <p:nvPr/>
        </p:nvSpPr>
        <p:spPr bwMode="auto">
          <a:xfrm>
            <a:off x="1143000" y="5966037"/>
            <a:ext cx="647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）服务器端吞吐率</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）客户端吞吐率</a:t>
            </a:r>
            <a:endParaRPr kumimoji="0" lang="zh-CN"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15-5  Client/Server</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系统的吞吐率</a:t>
            </a:r>
            <a:endParaRPr kumimoji="0" lang="zh-CN" altLang="zh-CN" sz="1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2" descr="C:\Users\朱迅\AppData\Local\Temp\ksohtml\wps2C09.tm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46873"/>
            <a:ext cx="5750224" cy="201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496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2500</Words>
  <Application>Microsoft Office PowerPoint</Application>
  <PresentationFormat>全屏显示(4:3)</PresentationFormat>
  <Paragraphs>221</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YaHei Consolas Hybrid</vt:lpstr>
      <vt:lpstr>等线</vt:lpstr>
      <vt:lpstr>宋体</vt:lpstr>
      <vt:lpstr>微软雅黑</vt:lpstr>
      <vt:lpstr>Arial</vt:lpstr>
      <vt:lpstr>Calibri</vt:lpstr>
      <vt:lpstr>Cambria Math</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287</cp:revision>
  <dcterms:created xsi:type="dcterms:W3CDTF">2010-07-16T22:48:00Z</dcterms:created>
  <dcterms:modified xsi:type="dcterms:W3CDTF">2021-10-25T13:16:40Z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